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9" r:id="rId4"/>
    <p:sldId id="311" r:id="rId5"/>
    <p:sldId id="258" r:id="rId6"/>
    <p:sldId id="309" r:id="rId7"/>
    <p:sldId id="261" r:id="rId8"/>
    <p:sldId id="262" r:id="rId9"/>
    <p:sldId id="265" r:id="rId10"/>
    <p:sldId id="264" r:id="rId11"/>
    <p:sldId id="263" r:id="rId12"/>
    <p:sldId id="276" r:id="rId13"/>
    <p:sldId id="266" r:id="rId14"/>
    <p:sldId id="274" r:id="rId15"/>
    <p:sldId id="267" r:id="rId16"/>
    <p:sldId id="270" r:id="rId17"/>
    <p:sldId id="271" r:id="rId18"/>
    <p:sldId id="272" r:id="rId19"/>
    <p:sldId id="275" r:id="rId20"/>
    <p:sldId id="273" r:id="rId21"/>
    <p:sldId id="277" r:id="rId22"/>
    <p:sldId id="293" r:id="rId23"/>
    <p:sldId id="310" r:id="rId24"/>
    <p:sldId id="279" r:id="rId25"/>
    <p:sldId id="260" r:id="rId26"/>
    <p:sldId id="282" r:id="rId27"/>
    <p:sldId id="278" r:id="rId28"/>
    <p:sldId id="280" r:id="rId29"/>
    <p:sldId id="281" r:id="rId30"/>
    <p:sldId id="286" r:id="rId31"/>
    <p:sldId id="283" r:id="rId32"/>
    <p:sldId id="284" r:id="rId33"/>
    <p:sldId id="285" r:id="rId34"/>
    <p:sldId id="288" r:id="rId35"/>
    <p:sldId id="290" r:id="rId36"/>
    <p:sldId id="287" r:id="rId37"/>
    <p:sldId id="289" r:id="rId38"/>
    <p:sldId id="291" r:id="rId39"/>
    <p:sldId id="292" r:id="rId40"/>
    <p:sldId id="295" r:id="rId41"/>
    <p:sldId id="294" r:id="rId42"/>
    <p:sldId id="296" r:id="rId43"/>
    <p:sldId id="297" r:id="rId44"/>
    <p:sldId id="298" r:id="rId45"/>
    <p:sldId id="312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13" r:id="rId56"/>
    <p:sldId id="314" r:id="rId5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CC"/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8492" autoAdjust="0"/>
  </p:normalViewPr>
  <p:slideViewPr>
    <p:cSldViewPr>
      <p:cViewPr>
        <p:scale>
          <a:sx n="66" d="100"/>
          <a:sy n="66" d="100"/>
        </p:scale>
        <p:origin x="-990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ACAC10-9DCD-49C6-A4B4-C67E5CF9F2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</dgm:pt>
    <dgm:pt modelId="{8373666A-DB0E-4D2C-B689-8230611E4D17}">
      <dgm:prSet phldrT="[Text]"/>
      <dgm:spPr>
        <a:solidFill>
          <a:srgbClr val="FFFF00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	</a:t>
          </a:r>
          <a:r>
            <a:rPr lang="cs-CZ" b="1" dirty="0" smtClean="0">
              <a:solidFill>
                <a:schemeClr val="tx1"/>
              </a:solidFill>
              <a:latin typeface="Calibri" pitchFamily="34" charset="0"/>
            </a:rPr>
            <a:t>Jedlé houby</a:t>
          </a:r>
          <a:endParaRPr lang="cs-CZ" b="1" dirty="0">
            <a:solidFill>
              <a:schemeClr val="tx1"/>
            </a:solidFill>
            <a:latin typeface="Calibri" pitchFamily="34" charset="0"/>
          </a:endParaRPr>
        </a:p>
      </dgm:t>
    </dgm:pt>
    <dgm:pt modelId="{3BEB39B6-F018-4063-802B-178B7D5FBD4A}" type="parTrans" cxnId="{FDF1CDF6-296C-477F-BE85-DDC1BCB8A380}">
      <dgm:prSet/>
      <dgm:spPr/>
      <dgm:t>
        <a:bodyPr/>
        <a:lstStyle/>
        <a:p>
          <a:endParaRPr lang="cs-CZ"/>
        </a:p>
      </dgm:t>
    </dgm:pt>
    <dgm:pt modelId="{E3A0FEDF-C3B4-4F7B-96BF-DFD63DB7BB83}" type="sibTrans" cxnId="{FDF1CDF6-296C-477F-BE85-DDC1BCB8A380}">
      <dgm:prSet/>
      <dgm:spPr/>
      <dgm:t>
        <a:bodyPr/>
        <a:lstStyle/>
        <a:p>
          <a:endParaRPr lang="cs-CZ"/>
        </a:p>
      </dgm:t>
    </dgm:pt>
    <dgm:pt modelId="{1716F2E8-DB5C-4AE2-895B-0408C7441CD3}">
      <dgm:prSet phldrT="[Text]"/>
      <dgm:spPr>
        <a:solidFill>
          <a:srgbClr val="92D050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	</a:t>
          </a:r>
          <a:r>
            <a:rPr lang="cs-CZ" b="1" dirty="0" smtClean="0">
              <a:solidFill>
                <a:schemeClr val="tx1"/>
              </a:solidFill>
              <a:latin typeface="Calibri" pitchFamily="34" charset="0"/>
            </a:rPr>
            <a:t>Léčivé houby</a:t>
          </a:r>
          <a:endParaRPr lang="cs-CZ" b="1" dirty="0">
            <a:solidFill>
              <a:schemeClr val="tx1"/>
            </a:solidFill>
            <a:latin typeface="Calibri" pitchFamily="34" charset="0"/>
          </a:endParaRPr>
        </a:p>
      </dgm:t>
    </dgm:pt>
    <dgm:pt modelId="{FF224370-F341-443A-9061-6A64B2D0FC2B}" type="parTrans" cxnId="{378C9060-895E-4389-8111-D4AD614E6EF9}">
      <dgm:prSet/>
      <dgm:spPr/>
      <dgm:t>
        <a:bodyPr/>
        <a:lstStyle/>
        <a:p>
          <a:endParaRPr lang="cs-CZ"/>
        </a:p>
      </dgm:t>
    </dgm:pt>
    <dgm:pt modelId="{B499B6FD-FBFD-4986-BAF0-A44CE37706A3}" type="sibTrans" cxnId="{378C9060-895E-4389-8111-D4AD614E6EF9}">
      <dgm:prSet/>
      <dgm:spPr/>
      <dgm:t>
        <a:bodyPr/>
        <a:lstStyle/>
        <a:p>
          <a:endParaRPr lang="cs-CZ"/>
        </a:p>
      </dgm:t>
    </dgm:pt>
    <dgm:pt modelId="{163CBD7D-1476-4033-B479-C0D5ACF0A052}">
      <dgm:prSet phldrT="[Text]"/>
      <dgm:spPr>
        <a:solidFill>
          <a:srgbClr val="00B0F0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	</a:t>
          </a:r>
          <a:r>
            <a:rPr lang="cs-CZ" b="1" dirty="0" smtClean="0">
              <a:solidFill>
                <a:schemeClr val="tx1"/>
              </a:solidFill>
              <a:latin typeface="Calibri" pitchFamily="34" charset="0"/>
            </a:rPr>
            <a:t>Jedovaté houby</a:t>
          </a:r>
          <a:endParaRPr lang="cs-CZ" b="1" dirty="0">
            <a:solidFill>
              <a:schemeClr val="tx1"/>
            </a:solidFill>
            <a:latin typeface="Calibri" pitchFamily="34" charset="0"/>
          </a:endParaRPr>
        </a:p>
      </dgm:t>
    </dgm:pt>
    <dgm:pt modelId="{DA24A321-7BCF-4CEA-AFA9-F44904CC6EE1}" type="parTrans" cxnId="{0E6CD7F7-16FF-46F8-BD20-A13544CE66DE}">
      <dgm:prSet/>
      <dgm:spPr/>
      <dgm:t>
        <a:bodyPr/>
        <a:lstStyle/>
        <a:p>
          <a:endParaRPr lang="cs-CZ"/>
        </a:p>
      </dgm:t>
    </dgm:pt>
    <dgm:pt modelId="{8C10FA30-5DF3-4B2F-ACC7-6A134F89503E}" type="sibTrans" cxnId="{0E6CD7F7-16FF-46F8-BD20-A13544CE66DE}">
      <dgm:prSet/>
      <dgm:spPr/>
      <dgm:t>
        <a:bodyPr/>
        <a:lstStyle/>
        <a:p>
          <a:endParaRPr lang="cs-CZ"/>
        </a:p>
      </dgm:t>
    </dgm:pt>
    <dgm:pt modelId="{DCEC6726-3AA6-4B0B-B650-1CCE9C1692A3}" type="pres">
      <dgm:prSet presAssocID="{B7ACAC10-9DCD-49C6-A4B4-C67E5CF9F2BF}" presName="linear" presStyleCnt="0">
        <dgm:presLayoutVars>
          <dgm:animLvl val="lvl"/>
          <dgm:resizeHandles val="exact"/>
        </dgm:presLayoutVars>
      </dgm:prSet>
      <dgm:spPr/>
    </dgm:pt>
    <dgm:pt modelId="{39D97D96-7A48-40E4-AAA8-DA338D73B935}" type="pres">
      <dgm:prSet presAssocID="{8373666A-DB0E-4D2C-B689-8230611E4D1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42784AA-2657-4429-9FD2-773F50F41040}" type="pres">
      <dgm:prSet presAssocID="{E3A0FEDF-C3B4-4F7B-96BF-DFD63DB7BB83}" presName="spacer" presStyleCnt="0"/>
      <dgm:spPr/>
    </dgm:pt>
    <dgm:pt modelId="{6FB5735F-E02C-4070-AF66-3A2482CFD7C6}" type="pres">
      <dgm:prSet presAssocID="{1716F2E8-DB5C-4AE2-895B-0408C7441CD3}" presName="parentText" presStyleLbl="node1" presStyleIdx="1" presStyleCnt="3" custLinFactNeighborY="-208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0FF59D-F9CE-4FC8-98D6-C5B67BF74FEB}" type="pres">
      <dgm:prSet presAssocID="{B499B6FD-FBFD-4986-BAF0-A44CE37706A3}" presName="spacer" presStyleCnt="0"/>
      <dgm:spPr/>
    </dgm:pt>
    <dgm:pt modelId="{55A4D8E0-84F1-4A85-980F-D06F553DC5EF}" type="pres">
      <dgm:prSet presAssocID="{163CBD7D-1476-4033-B479-C0D5ACF0A05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5B5A6BE-AEB3-4A95-A2B3-F7F10A4DAE10}" type="presOf" srcId="{8373666A-DB0E-4D2C-B689-8230611E4D17}" destId="{39D97D96-7A48-40E4-AAA8-DA338D73B935}" srcOrd="0" destOrd="0" presId="urn:microsoft.com/office/officeart/2005/8/layout/vList2"/>
    <dgm:cxn modelId="{5D1CFC4A-9C56-4088-A7C0-1694856EAFD0}" type="presOf" srcId="{1716F2E8-DB5C-4AE2-895B-0408C7441CD3}" destId="{6FB5735F-E02C-4070-AF66-3A2482CFD7C6}" srcOrd="0" destOrd="0" presId="urn:microsoft.com/office/officeart/2005/8/layout/vList2"/>
    <dgm:cxn modelId="{378C9060-895E-4389-8111-D4AD614E6EF9}" srcId="{B7ACAC10-9DCD-49C6-A4B4-C67E5CF9F2BF}" destId="{1716F2E8-DB5C-4AE2-895B-0408C7441CD3}" srcOrd="1" destOrd="0" parTransId="{FF224370-F341-443A-9061-6A64B2D0FC2B}" sibTransId="{B499B6FD-FBFD-4986-BAF0-A44CE37706A3}"/>
    <dgm:cxn modelId="{0E6CD7F7-16FF-46F8-BD20-A13544CE66DE}" srcId="{B7ACAC10-9DCD-49C6-A4B4-C67E5CF9F2BF}" destId="{163CBD7D-1476-4033-B479-C0D5ACF0A052}" srcOrd="2" destOrd="0" parTransId="{DA24A321-7BCF-4CEA-AFA9-F44904CC6EE1}" sibTransId="{8C10FA30-5DF3-4B2F-ACC7-6A134F89503E}"/>
    <dgm:cxn modelId="{B30CD96A-2852-4B23-BF25-6AE2B8F589C9}" type="presOf" srcId="{B7ACAC10-9DCD-49C6-A4B4-C67E5CF9F2BF}" destId="{DCEC6726-3AA6-4B0B-B650-1CCE9C1692A3}" srcOrd="0" destOrd="0" presId="urn:microsoft.com/office/officeart/2005/8/layout/vList2"/>
    <dgm:cxn modelId="{FDF1CDF6-296C-477F-BE85-DDC1BCB8A380}" srcId="{B7ACAC10-9DCD-49C6-A4B4-C67E5CF9F2BF}" destId="{8373666A-DB0E-4D2C-B689-8230611E4D17}" srcOrd="0" destOrd="0" parTransId="{3BEB39B6-F018-4063-802B-178B7D5FBD4A}" sibTransId="{E3A0FEDF-C3B4-4F7B-96BF-DFD63DB7BB83}"/>
    <dgm:cxn modelId="{87740888-9F15-4B07-9BF9-E7CD0FE6BA77}" type="presOf" srcId="{163CBD7D-1476-4033-B479-C0D5ACF0A052}" destId="{55A4D8E0-84F1-4A85-980F-D06F553DC5EF}" srcOrd="0" destOrd="0" presId="urn:microsoft.com/office/officeart/2005/8/layout/vList2"/>
    <dgm:cxn modelId="{37E2E342-6D79-4813-95C8-7A0F6D471CD8}" type="presParOf" srcId="{DCEC6726-3AA6-4B0B-B650-1CCE9C1692A3}" destId="{39D97D96-7A48-40E4-AAA8-DA338D73B935}" srcOrd="0" destOrd="0" presId="urn:microsoft.com/office/officeart/2005/8/layout/vList2"/>
    <dgm:cxn modelId="{867B594E-D11E-43D3-B97E-C2B480FE66BA}" type="presParOf" srcId="{DCEC6726-3AA6-4B0B-B650-1CCE9C1692A3}" destId="{B42784AA-2657-4429-9FD2-773F50F41040}" srcOrd="1" destOrd="0" presId="urn:microsoft.com/office/officeart/2005/8/layout/vList2"/>
    <dgm:cxn modelId="{F375D775-16F4-4B62-806B-3E6C8A8C72CB}" type="presParOf" srcId="{DCEC6726-3AA6-4B0B-B650-1CCE9C1692A3}" destId="{6FB5735F-E02C-4070-AF66-3A2482CFD7C6}" srcOrd="2" destOrd="0" presId="urn:microsoft.com/office/officeart/2005/8/layout/vList2"/>
    <dgm:cxn modelId="{692239F7-74CA-4E27-B52E-BA2F38DC381C}" type="presParOf" srcId="{DCEC6726-3AA6-4B0B-B650-1CCE9C1692A3}" destId="{880FF59D-F9CE-4FC8-98D6-C5B67BF74FEB}" srcOrd="3" destOrd="0" presId="urn:microsoft.com/office/officeart/2005/8/layout/vList2"/>
    <dgm:cxn modelId="{B9783FFF-501B-4507-90AA-623597D411F5}" type="presParOf" srcId="{DCEC6726-3AA6-4B0B-B650-1CCE9C1692A3}" destId="{55A4D8E0-84F1-4A85-980F-D06F553DC5E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D97D96-7A48-40E4-AAA8-DA338D73B935}">
      <dsp:nvSpPr>
        <dsp:cNvPr id="0" name=""/>
        <dsp:cNvSpPr/>
      </dsp:nvSpPr>
      <dsp:spPr>
        <a:xfrm>
          <a:off x="0" y="37344"/>
          <a:ext cx="8604448" cy="119925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0" kern="1200" dirty="0" smtClean="0">
              <a:solidFill>
                <a:schemeClr val="tx1"/>
              </a:solidFill>
            </a:rPr>
            <a:t>	</a:t>
          </a:r>
          <a:r>
            <a:rPr lang="cs-CZ" sz="5000" b="1" kern="1200" dirty="0" smtClean="0">
              <a:solidFill>
                <a:schemeClr val="tx1"/>
              </a:solidFill>
              <a:latin typeface="Calibri" pitchFamily="34" charset="0"/>
            </a:rPr>
            <a:t>Jedlé houby</a:t>
          </a:r>
          <a:endParaRPr lang="cs-CZ" sz="5000" b="1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0" y="37344"/>
        <a:ext cx="8604448" cy="1199250"/>
      </dsp:txXfrm>
    </dsp:sp>
    <dsp:sp modelId="{6FB5735F-E02C-4070-AF66-3A2482CFD7C6}">
      <dsp:nvSpPr>
        <dsp:cNvPr id="0" name=""/>
        <dsp:cNvSpPr/>
      </dsp:nvSpPr>
      <dsp:spPr>
        <a:xfrm>
          <a:off x="0" y="1377599"/>
          <a:ext cx="8604448" cy="119925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0" kern="1200" dirty="0" smtClean="0">
              <a:solidFill>
                <a:schemeClr val="tx1"/>
              </a:solidFill>
            </a:rPr>
            <a:t>	</a:t>
          </a:r>
          <a:r>
            <a:rPr lang="cs-CZ" sz="5000" b="1" kern="1200" dirty="0" smtClean="0">
              <a:solidFill>
                <a:schemeClr val="tx1"/>
              </a:solidFill>
              <a:latin typeface="Calibri" pitchFamily="34" charset="0"/>
            </a:rPr>
            <a:t>Léčivé houby</a:t>
          </a:r>
          <a:endParaRPr lang="cs-CZ" sz="5000" b="1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0" y="1377599"/>
        <a:ext cx="8604448" cy="1199250"/>
      </dsp:txXfrm>
    </dsp:sp>
    <dsp:sp modelId="{55A4D8E0-84F1-4A85-980F-D06F553DC5EF}">
      <dsp:nvSpPr>
        <dsp:cNvPr id="0" name=""/>
        <dsp:cNvSpPr/>
      </dsp:nvSpPr>
      <dsp:spPr>
        <a:xfrm>
          <a:off x="0" y="2723845"/>
          <a:ext cx="8604448" cy="1199250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5000" kern="1200" dirty="0" smtClean="0">
              <a:solidFill>
                <a:schemeClr val="tx1"/>
              </a:solidFill>
            </a:rPr>
            <a:t>	</a:t>
          </a:r>
          <a:r>
            <a:rPr lang="cs-CZ" sz="5000" b="1" kern="1200" dirty="0" smtClean="0">
              <a:solidFill>
                <a:schemeClr val="tx1"/>
              </a:solidFill>
              <a:latin typeface="Calibri" pitchFamily="34" charset="0"/>
            </a:rPr>
            <a:t>Jedovaté houby</a:t>
          </a:r>
          <a:endParaRPr lang="cs-CZ" sz="5000" b="1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0" y="2723845"/>
        <a:ext cx="8604448" cy="1199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22.4.2018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1268760"/>
            <a:ext cx="9144000" cy="147002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cs-CZ" sz="4800" b="1" dirty="0" smtClean="0">
                <a:solidFill>
                  <a:schemeClr val="tx1"/>
                </a:solidFill>
                <a:latin typeface="Calibri" pitchFamily="34" charset="0"/>
              </a:rPr>
              <a:t>Jedlé, jedovaté a léčivé houby</a:t>
            </a:r>
            <a:endParaRPr lang="cs-CZ" sz="48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35696" y="2852936"/>
            <a:ext cx="5464696" cy="694928"/>
          </a:xfrm>
          <a:prstGeom prst="flowChartAlternateProcess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r>
              <a:rPr lang="cs-CZ" sz="2800" b="1" dirty="0" smtClean="0">
                <a:solidFill>
                  <a:schemeClr val="tx1"/>
                </a:solidFill>
                <a:latin typeface="Calibri" pitchFamily="34" charset="0"/>
              </a:rPr>
              <a:t>Autor: Magdaléna </a:t>
            </a:r>
            <a:r>
              <a:rPr lang="cs-CZ" sz="2800" b="1" dirty="0" err="1" smtClean="0">
                <a:solidFill>
                  <a:schemeClr val="tx1"/>
                </a:solidFill>
                <a:latin typeface="Calibri" pitchFamily="34" charset="0"/>
              </a:rPr>
              <a:t>Lopraisová</a:t>
            </a:r>
            <a:endParaRPr lang="cs-CZ" sz="28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3" name="Obrázek 22" descr="DSC_7285.JPG"/>
          <p:cNvPicPr>
            <a:picLocks noChangeAspect="1"/>
          </p:cNvPicPr>
          <p:nvPr/>
        </p:nvPicPr>
        <p:blipFill>
          <a:blip r:embed="rId2" cstate="print"/>
          <a:srcRect t="5901" b="22700"/>
          <a:stretch>
            <a:fillRect/>
          </a:stretch>
        </p:blipFill>
        <p:spPr>
          <a:xfrm>
            <a:off x="611560" y="4005064"/>
            <a:ext cx="2088232" cy="2650626"/>
          </a:xfrm>
          <a:prstGeom prst="rect">
            <a:avLst/>
          </a:prstGeom>
        </p:spPr>
      </p:pic>
      <p:pic>
        <p:nvPicPr>
          <p:cNvPr id="24" name="Obrázek 23" descr="IMG_20170926_141055.jpg"/>
          <p:cNvPicPr>
            <a:picLocks noChangeAspect="1"/>
          </p:cNvPicPr>
          <p:nvPr/>
        </p:nvPicPr>
        <p:blipFill>
          <a:blip r:embed="rId3" cstate="print"/>
          <a:srcRect l="10801" t="10100" r="12200" b="13251"/>
          <a:stretch>
            <a:fillRect/>
          </a:stretch>
        </p:blipFill>
        <p:spPr>
          <a:xfrm>
            <a:off x="3203848" y="4005064"/>
            <a:ext cx="1991563" cy="2643348"/>
          </a:xfrm>
          <a:prstGeom prst="rect">
            <a:avLst/>
          </a:prstGeom>
        </p:spPr>
      </p:pic>
      <p:pic>
        <p:nvPicPr>
          <p:cNvPr id="25" name="Obrázek 24" descr="IMG_20171209_1103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3998000"/>
            <a:ext cx="2931485" cy="264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260648"/>
            <a:ext cx="658822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hřibotvaré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hřibovité</a:t>
            </a:r>
          </a:p>
          <a:p>
            <a:pPr lvl="5">
              <a:buFont typeface="Arial" pitchFamily="34" charset="0"/>
              <a:buChar char="•"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hřib</a:t>
            </a:r>
            <a:endParaRPr lang="cs-CZ" sz="2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29" name="Obrázek 28" descr="74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284984"/>
            <a:ext cx="3474038" cy="2556892"/>
          </a:xfrm>
          <a:prstGeom prst="rect">
            <a:avLst/>
          </a:prstGeom>
        </p:spPr>
      </p:pic>
      <p:pic>
        <p:nvPicPr>
          <p:cNvPr id="30" name="Obrázek 29" descr="88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861048"/>
            <a:ext cx="3521968" cy="2506468"/>
          </a:xfrm>
          <a:prstGeom prst="rect">
            <a:avLst/>
          </a:prstGeom>
        </p:spPr>
      </p:pic>
      <p:pic>
        <p:nvPicPr>
          <p:cNvPr id="8" name="Zástupný symbol pro obsah 3" descr="DSC_7295.JPG"/>
          <p:cNvPicPr>
            <a:picLocks noChangeAspect="1"/>
          </p:cNvPicPr>
          <p:nvPr/>
        </p:nvPicPr>
        <p:blipFill>
          <a:blip r:embed="rId4" cstate="print"/>
          <a:srcRect t="4851" b="31785"/>
          <a:stretch>
            <a:fillRect/>
          </a:stretch>
        </p:blipFill>
        <p:spPr>
          <a:xfrm>
            <a:off x="6263640" y="0"/>
            <a:ext cx="2880360" cy="3244642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5715946" y="3212976"/>
            <a:ext cx="34280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</a:t>
            </a:r>
            <a:r>
              <a:rPr lang="cs-CZ" b="1" dirty="0" err="1" smtClean="0">
                <a:solidFill>
                  <a:schemeClr val="bg1"/>
                </a:solidFill>
              </a:rPr>
              <a:t>medotrpký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Boletus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radicans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51520" y="5934670"/>
            <a:ext cx="28289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satan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Boletus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satanas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©František </a:t>
            </a:r>
            <a:r>
              <a:rPr lang="cs-CZ" dirty="0" err="1" smtClean="0">
                <a:solidFill>
                  <a:schemeClr val="bg1"/>
                </a:solidFill>
              </a:rPr>
              <a:t>Šaržík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4139952" y="630932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žlučník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Tylopilus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felleus</a:t>
            </a:r>
            <a:r>
              <a:rPr lang="cs-CZ" dirty="0" smtClean="0">
                <a:solidFill>
                  <a:schemeClr val="bg1"/>
                </a:solidFill>
              </a:rPr>
              <a:t>) ©Miroslav Junek</a:t>
            </a:r>
          </a:p>
          <a:p>
            <a:endParaRPr lang="cs-CZ" dirty="0"/>
          </a:p>
        </p:txBody>
      </p:sp>
      <p:pic>
        <p:nvPicPr>
          <p:cNvPr id="28" name="Obrázek 27" descr="Important2--Arvin61r5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492896"/>
            <a:ext cx="1444088" cy="1432535"/>
          </a:xfrm>
          <a:prstGeom prst="rect">
            <a:avLst/>
          </a:prstGeom>
        </p:spPr>
      </p:pic>
      <p:pic>
        <p:nvPicPr>
          <p:cNvPr id="10" name="Obrázek 9" descr="index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87824" y="5157192"/>
            <a:ext cx="936104" cy="82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0" y="12687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hřibotvaré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marL="1828800" lvl="5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Times New Roman" pitchFamily="18" charset="0"/>
              </a:rPr>
              <a:t>Čeleď: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Times New Roman" pitchFamily="18" charset="0"/>
              </a:rPr>
              <a:t>hřibovité</a:t>
            </a:r>
          </a:p>
          <a:p>
            <a:pPr marL="2103120" lvl="6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Times New Roman" pitchFamily="18" charset="0"/>
              </a:rPr>
              <a:t>Rod: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Times New Roman" pitchFamily="18" charset="0"/>
              </a:rPr>
              <a:t>kozák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Times New Roman" pitchFamily="18" charset="0"/>
            </a:endParaRPr>
          </a:p>
        </p:txBody>
      </p:sp>
      <p:sp>
        <p:nvSpPr>
          <p:cNvPr id="5" name="Nadpis 4"/>
          <p:cNvSpPr txBox="1">
            <a:spLocks/>
          </p:cNvSpPr>
          <p:nvPr/>
        </p:nvSpPr>
        <p:spPr>
          <a:xfrm>
            <a:off x="179512" y="260648"/>
            <a:ext cx="5904656" cy="864096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Obrázek 5" descr="DSC_7035.JPG"/>
          <p:cNvPicPr>
            <a:picLocks noChangeAspect="1"/>
          </p:cNvPicPr>
          <p:nvPr/>
        </p:nvPicPr>
        <p:blipFill>
          <a:blip r:embed="rId2" cstate="print"/>
          <a:srcRect l="5707" t="3801" r="26375" b="8001"/>
          <a:stretch>
            <a:fillRect/>
          </a:stretch>
        </p:blipFill>
        <p:spPr>
          <a:xfrm rot="16200000">
            <a:off x="3251048" y="3093769"/>
            <a:ext cx="3924268" cy="2866539"/>
          </a:xfrm>
          <a:prstGeom prst="rect">
            <a:avLst/>
          </a:prstGeom>
        </p:spPr>
      </p:pic>
      <p:pic>
        <p:nvPicPr>
          <p:cNvPr id="7" name="Obrázek 6" descr="DSC_7044.JPG"/>
          <p:cNvPicPr>
            <a:picLocks noChangeAspect="1"/>
          </p:cNvPicPr>
          <p:nvPr/>
        </p:nvPicPr>
        <p:blipFill>
          <a:blip r:embed="rId3" cstate="print"/>
          <a:srcRect l="10801" r="8934" b="38450"/>
          <a:stretch>
            <a:fillRect/>
          </a:stretch>
        </p:blipFill>
        <p:spPr>
          <a:xfrm>
            <a:off x="6372200" y="1196752"/>
            <a:ext cx="2568135" cy="3501008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2663280" y="653483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Kozák habrový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Leccinum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griseum</a:t>
            </a:r>
            <a:r>
              <a:rPr lang="cs-CZ" dirty="0" smtClean="0">
                <a:solidFill>
                  <a:schemeClr val="bg1"/>
                </a:solidFill>
              </a:rPr>
              <a:t>)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904656" cy="864096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340768"/>
            <a:ext cx="7524328" cy="2010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hřibotvaré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marL="1828800" lvl="5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Čeleď:</a:t>
            </a:r>
            <a:r>
              <a:rPr lang="cs-CZ" sz="2000" dirty="0" err="1" smtClean="0">
                <a:solidFill>
                  <a:schemeClr val="bg1"/>
                </a:solidFill>
                <a:cs typeface="Times New Roman" pitchFamily="18" charset="0"/>
              </a:rPr>
              <a:t>klouzkovité</a:t>
            </a:r>
            <a:endParaRPr lang="cs-CZ" sz="20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marL="2103120" lvl="6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klouzek</a:t>
            </a:r>
            <a:endParaRPr lang="cs-CZ" sz="2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6" name="Obrázek 14" descr="P9282655.JPG"/>
          <p:cNvPicPr/>
          <p:nvPr/>
        </p:nvPicPr>
        <p:blipFill>
          <a:blip r:embed="rId2" cstate="print"/>
          <a:srcRect l="22080" t="11922" r="28467" b="12165"/>
          <a:stretch>
            <a:fillRect/>
          </a:stretch>
        </p:blipFill>
        <p:spPr>
          <a:xfrm rot="5400000">
            <a:off x="4535997" y="2312875"/>
            <a:ext cx="3816422" cy="4176464"/>
          </a:xfrm>
          <a:prstGeom prst="rect">
            <a:avLst/>
          </a:prstGeom>
        </p:spPr>
      </p:pic>
      <p:cxnSp>
        <p:nvCxnSpPr>
          <p:cNvPr id="8" name="Přímá spojovací šipka 7"/>
          <p:cNvCxnSpPr/>
          <p:nvPr/>
        </p:nvCxnSpPr>
        <p:spPr>
          <a:xfrm flipH="1" flipV="1">
            <a:off x="7092280" y="4005064"/>
            <a:ext cx="864096" cy="72008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7308304" y="4725144"/>
            <a:ext cx="1133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prsten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326382" y="6309320"/>
            <a:ext cx="5204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smtClean="0">
                <a:solidFill>
                  <a:schemeClr val="bg1"/>
                </a:solidFill>
              </a:rPr>
              <a:t>Klouzek sličný </a:t>
            </a:r>
            <a:r>
              <a:rPr lang="cs-CZ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Suillus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grevillei</a:t>
            </a:r>
            <a:r>
              <a:rPr lang="cs-CZ" dirty="0" smtClean="0">
                <a:solidFill>
                  <a:schemeClr val="bg1"/>
                </a:solidFill>
              </a:rPr>
              <a:t>) © Barbora </a:t>
            </a:r>
            <a:r>
              <a:rPr lang="cs-CZ" dirty="0" err="1" smtClean="0">
                <a:solidFill>
                  <a:schemeClr val="bg1"/>
                </a:solidFill>
              </a:rPr>
              <a:t>Mieslerová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904656" cy="864096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124744"/>
            <a:ext cx="7308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marL="1554480" lvl="4" indent="-228600">
              <a:spcBef>
                <a:spcPts val="370"/>
              </a:spcBef>
              <a:buClr>
                <a:schemeClr val="bg1"/>
              </a:buClr>
              <a:buSzPct val="80000"/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pečárkotvaré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marL="1828800" lvl="5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sz="2000" dirty="0" err="1" smtClean="0">
                <a:solidFill>
                  <a:schemeClr val="bg1"/>
                </a:solidFill>
                <a:cs typeface="Times New Roman" pitchFamily="18" charset="0"/>
              </a:rPr>
              <a:t>pečárkovité</a:t>
            </a:r>
            <a:endParaRPr lang="cs-CZ" sz="20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marL="2103120" lvl="6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bedla</a:t>
            </a:r>
            <a:endParaRPr lang="cs-CZ" sz="2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6" name="Obrázek 5" descr="DSC_7285.JPG"/>
          <p:cNvPicPr>
            <a:picLocks noChangeAspect="1"/>
          </p:cNvPicPr>
          <p:nvPr/>
        </p:nvPicPr>
        <p:blipFill>
          <a:blip r:embed="rId2" cstate="print"/>
          <a:srcRect t="10101" b="20600"/>
          <a:stretch>
            <a:fillRect/>
          </a:stretch>
        </p:blipFill>
        <p:spPr>
          <a:xfrm>
            <a:off x="5076056" y="1268760"/>
            <a:ext cx="3857625" cy="4752528"/>
          </a:xfrm>
          <a:prstGeom prst="rect">
            <a:avLst/>
          </a:prstGeom>
        </p:spPr>
      </p:pic>
      <p:pic>
        <p:nvPicPr>
          <p:cNvPr id="8" name="Obrázek 7" descr="IMG_20170922_155704.jpg"/>
          <p:cNvPicPr>
            <a:picLocks noChangeAspect="1"/>
          </p:cNvPicPr>
          <p:nvPr/>
        </p:nvPicPr>
        <p:blipFill>
          <a:blip r:embed="rId3" cstate="print"/>
          <a:srcRect b="30050"/>
          <a:stretch>
            <a:fillRect/>
          </a:stretch>
        </p:blipFill>
        <p:spPr>
          <a:xfrm>
            <a:off x="467544" y="3429000"/>
            <a:ext cx="3456384" cy="3223641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004048" y="6021288"/>
            <a:ext cx="5220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Bedla vysoká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Macrolepiota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procera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cxnSp>
        <p:nvCxnSpPr>
          <p:cNvPr id="9" name="Přímá spojovací šipka 8"/>
          <p:cNvCxnSpPr/>
          <p:nvPr/>
        </p:nvCxnSpPr>
        <p:spPr>
          <a:xfrm flipH="1" flipV="1">
            <a:off x="7452320" y="3645024"/>
            <a:ext cx="864096" cy="720080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Obdélník 9"/>
          <p:cNvSpPr/>
          <p:nvPr/>
        </p:nvSpPr>
        <p:spPr>
          <a:xfrm>
            <a:off x="7596336" y="4437112"/>
            <a:ext cx="12681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prsten</a:t>
            </a:r>
            <a:endParaRPr lang="cs-CZ" sz="3200" b="1" dirty="0">
              <a:solidFill>
                <a:schemeClr val="bg1"/>
              </a:solidFill>
            </a:endParaRPr>
          </a:p>
        </p:txBody>
      </p:sp>
      <p:cxnSp>
        <p:nvCxnSpPr>
          <p:cNvPr id="12" name="Přímá spojovací šipka 11"/>
          <p:cNvCxnSpPr/>
          <p:nvPr/>
        </p:nvCxnSpPr>
        <p:spPr>
          <a:xfrm flipH="1">
            <a:off x="7956376" y="980728"/>
            <a:ext cx="288032" cy="1296144"/>
          </a:xfrm>
          <a:prstGeom prst="straightConnector1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15"/>
          <p:cNvCxnSpPr/>
          <p:nvPr/>
        </p:nvCxnSpPr>
        <p:spPr>
          <a:xfrm flipH="1">
            <a:off x="7308304" y="980728"/>
            <a:ext cx="936104" cy="1080120"/>
          </a:xfrm>
          <a:prstGeom prst="straightConnector1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6651010" y="548680"/>
            <a:ext cx="21547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err="1" smtClean="0">
                <a:solidFill>
                  <a:schemeClr val="bg1"/>
                </a:solidFill>
              </a:rPr>
              <a:t>vločkaté</a:t>
            </a:r>
            <a:r>
              <a:rPr lang="cs-CZ" sz="2400" b="1" dirty="0" smtClean="0">
                <a:solidFill>
                  <a:schemeClr val="bg1"/>
                </a:solidFill>
              </a:rPr>
              <a:t> šupiny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DSC_69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8367" t="28638" r="8163" b="20450"/>
          <a:stretch>
            <a:fillRect/>
          </a:stretch>
        </p:blipFill>
        <p:spPr>
          <a:xfrm>
            <a:off x="3563888" y="3068960"/>
            <a:ext cx="2592288" cy="3192959"/>
          </a:xfrm>
        </p:spPr>
      </p:pic>
      <p:pic>
        <p:nvPicPr>
          <p:cNvPr id="6" name="Obrázek 5" descr="DSC_6991.JPG"/>
          <p:cNvPicPr>
            <a:picLocks noChangeAspect="1"/>
          </p:cNvPicPr>
          <p:nvPr/>
        </p:nvPicPr>
        <p:blipFill>
          <a:blip r:embed="rId3" cstate="print"/>
          <a:srcRect l="19287" t="9401" r="22438"/>
          <a:stretch>
            <a:fillRect/>
          </a:stretch>
        </p:blipFill>
        <p:spPr>
          <a:xfrm>
            <a:off x="0" y="3068960"/>
            <a:ext cx="3672408" cy="3211609"/>
          </a:xfrm>
          <a:prstGeom prst="rect">
            <a:avLst/>
          </a:prstGeom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0" y="980728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marL="1554480" lvl="4" indent="-228600">
              <a:spcBef>
                <a:spcPts val="370"/>
              </a:spcBef>
              <a:buClr>
                <a:schemeClr val="bg1"/>
              </a:buClr>
              <a:buSzPct val="80000"/>
              <a:buFont typeface="Arial" pitchFamily="34" charset="0"/>
              <a:buChar char="•"/>
              <a:defRPr/>
            </a:pPr>
            <a:r>
              <a:rPr kumimoji="0" lang="cs-CZ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Řád: </a:t>
            </a:r>
            <a:r>
              <a:rPr kumimoji="0" lang="cs-CZ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pečárkotvaré</a:t>
            </a: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1828800" lvl="5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Čeleď: </a:t>
            </a:r>
            <a:r>
              <a:rPr lang="cs-CZ" sz="2000" dirty="0" err="1" smtClean="0">
                <a:solidFill>
                  <a:schemeClr val="bg1"/>
                </a:solidFill>
                <a:cs typeface="Times New Roman" pitchFamily="18" charset="0"/>
              </a:rPr>
              <a:t>muchomůrkovité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2103120" lvl="6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Rod: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muchomůrka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51520" y="6309320"/>
            <a:ext cx="6589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Muchomůrka růžovka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Amanita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rubescens</a:t>
            </a:r>
            <a:r>
              <a:rPr lang="cs-CZ" dirty="0" smtClean="0">
                <a:solidFill>
                  <a:schemeClr val="bg1"/>
                </a:solidFill>
              </a:rPr>
              <a:t>)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Nadpis 4"/>
          <p:cNvSpPr txBox="1">
            <a:spLocks/>
          </p:cNvSpPr>
          <p:nvPr/>
        </p:nvSpPr>
        <p:spPr>
          <a:xfrm>
            <a:off x="179512" y="188640"/>
            <a:ext cx="5184576" cy="720080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9" name="Obrázek 8" descr="muchomůrka tygrovaná.jpg"/>
          <p:cNvPicPr>
            <a:picLocks noChangeAspect="1"/>
          </p:cNvPicPr>
          <p:nvPr/>
        </p:nvPicPr>
        <p:blipFill>
          <a:blip r:embed="rId4" cstate="print"/>
          <a:srcRect t="17325" r="20201" b="27551"/>
          <a:stretch>
            <a:fillRect/>
          </a:stretch>
        </p:blipFill>
        <p:spPr>
          <a:xfrm>
            <a:off x="6228184" y="188640"/>
            <a:ext cx="2736304" cy="2520280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6156176" y="2636912"/>
            <a:ext cx="2533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Muchomůrka tygrovaná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Amanita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pantherina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2" name="Zástupný symbol pro obsah 5" descr="Important2--Arvin61r5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0"/>
            <a:ext cx="1016242" cy="1008112"/>
          </a:xfrm>
          <a:prstGeom prst="rect">
            <a:avLst/>
          </a:prstGeom>
        </p:spPr>
      </p:pic>
      <p:pic>
        <p:nvPicPr>
          <p:cNvPr id="11" name="Obrázek 10" descr="index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5" y="1671673"/>
            <a:ext cx="1152127" cy="101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24744"/>
            <a:ext cx="7772400" cy="4572000"/>
          </a:xfrm>
        </p:spPr>
        <p:txBody>
          <a:bodyPr/>
          <a:lstStyle/>
          <a:p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/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marL="1554480" lvl="4">
              <a:spcBef>
                <a:spcPts val="370"/>
              </a:spcBef>
              <a:buClr>
                <a:schemeClr val="bg1"/>
              </a:buClr>
              <a:buSzPct val="80000"/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pečárkotvaré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4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dirty="0" err="1" smtClean="0">
                <a:solidFill>
                  <a:schemeClr val="bg1"/>
                </a:solidFill>
                <a:cs typeface="Times New Roman" pitchFamily="18" charset="0"/>
              </a:rPr>
              <a:t>pečárkovité</a:t>
            </a:r>
            <a:endParaRPr lang="cs-CZ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5">
              <a:buClr>
                <a:schemeClr val="bg1"/>
              </a:buClr>
              <a:defRPr/>
            </a:pPr>
            <a:r>
              <a:rPr lang="cs-CZ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dirty="0" smtClean="0">
                <a:solidFill>
                  <a:schemeClr val="bg1"/>
                </a:solidFill>
                <a:cs typeface="Times New Roman" pitchFamily="18" charset="0"/>
              </a:rPr>
              <a:t>pýchavka</a:t>
            </a:r>
          </a:p>
          <a:p>
            <a:endParaRPr lang="cs-CZ" dirty="0"/>
          </a:p>
        </p:txBody>
      </p:sp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904656" cy="864096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5" name="Obrázek 4" descr="28191352_10204314657103282_711458755_n.jpg"/>
          <p:cNvPicPr>
            <a:picLocks noChangeAspect="1"/>
          </p:cNvPicPr>
          <p:nvPr/>
        </p:nvPicPr>
        <p:blipFill>
          <a:blip r:embed="rId2" cstate="print"/>
          <a:srcRect b="32801"/>
          <a:stretch>
            <a:fillRect/>
          </a:stretch>
        </p:blipFill>
        <p:spPr>
          <a:xfrm>
            <a:off x="3995936" y="3789040"/>
            <a:ext cx="4857750" cy="2520280"/>
          </a:xfrm>
          <a:prstGeom prst="rect">
            <a:avLst/>
          </a:prstGeom>
        </p:spPr>
      </p:pic>
      <p:pic>
        <p:nvPicPr>
          <p:cNvPr id="6" name="Obrázek 5" descr="DSC_7273.JPG"/>
          <p:cNvPicPr>
            <a:picLocks noChangeAspect="1"/>
          </p:cNvPicPr>
          <p:nvPr/>
        </p:nvPicPr>
        <p:blipFill>
          <a:blip r:embed="rId3" cstate="print"/>
          <a:srcRect l="9051" t="8642" r="8263" b="9823"/>
          <a:stretch>
            <a:fillRect/>
          </a:stretch>
        </p:blipFill>
        <p:spPr>
          <a:xfrm>
            <a:off x="323528" y="3789040"/>
            <a:ext cx="3850863" cy="2530567"/>
          </a:xfrm>
          <a:prstGeom prst="rect">
            <a:avLst/>
          </a:prstGeom>
        </p:spPr>
      </p:pic>
      <p:pic>
        <p:nvPicPr>
          <p:cNvPr id="7" name="Obrázek 6" descr="29004246_10204439700549290_1121657973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0"/>
            <a:ext cx="2448272" cy="3264363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467544" y="6309320"/>
            <a:ext cx="7065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Pýchavka obecná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Lycoperdon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perlatum</a:t>
            </a:r>
            <a:r>
              <a:rPr lang="cs-CZ" dirty="0" smtClean="0">
                <a:solidFill>
                  <a:schemeClr val="bg1"/>
                </a:solidFill>
              </a:rPr>
              <a:t>)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724128" y="3212976"/>
            <a:ext cx="39036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Prášivka</a:t>
            </a:r>
            <a:r>
              <a:rPr lang="cs-CZ" b="1" dirty="0" smtClean="0">
                <a:solidFill>
                  <a:schemeClr val="bg1"/>
                </a:solidFill>
              </a:rPr>
              <a:t> šedivá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Bovista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plumbea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472608" cy="792088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Obrázek 7" descr="DSC_6979.JPG"/>
          <p:cNvPicPr>
            <a:picLocks noChangeAspect="1"/>
          </p:cNvPicPr>
          <p:nvPr/>
        </p:nvPicPr>
        <p:blipFill>
          <a:blip r:embed="rId2" cstate="print"/>
          <a:srcRect l="14563" r="21650" b="9401"/>
          <a:stretch>
            <a:fillRect/>
          </a:stretch>
        </p:blipFill>
        <p:spPr>
          <a:xfrm>
            <a:off x="4499992" y="3212976"/>
            <a:ext cx="3456384" cy="2761471"/>
          </a:xfrm>
          <a:prstGeom prst="rect">
            <a:avLst/>
          </a:prstGeom>
        </p:spPr>
      </p:pic>
      <p:pic>
        <p:nvPicPr>
          <p:cNvPr id="9" name="Obrázek 8" descr="DSC_7012.JPG"/>
          <p:cNvPicPr>
            <a:picLocks noChangeAspect="1"/>
          </p:cNvPicPr>
          <p:nvPr/>
        </p:nvPicPr>
        <p:blipFill>
          <a:blip r:embed="rId3" cstate="print"/>
          <a:srcRect l="2751" r="30313" b="5201"/>
          <a:stretch>
            <a:fillRect/>
          </a:stretch>
        </p:blipFill>
        <p:spPr>
          <a:xfrm>
            <a:off x="395536" y="3212976"/>
            <a:ext cx="3456384" cy="2753509"/>
          </a:xfrm>
          <a:prstGeom prst="rect">
            <a:avLst/>
          </a:prstGeom>
        </p:spPr>
      </p:pic>
      <p:sp>
        <p:nvSpPr>
          <p:cNvPr id="11" name="Zástupný symbol pro obsah 2"/>
          <p:cNvSpPr>
            <a:spLocks noGrp="1"/>
          </p:cNvSpPr>
          <p:nvPr>
            <p:ph idx="1"/>
          </p:nvPr>
        </p:nvSpPr>
        <p:spPr>
          <a:xfrm>
            <a:off x="251520" y="980728"/>
            <a:ext cx="7772400" cy="4572000"/>
          </a:xfrm>
        </p:spPr>
        <p:txBody>
          <a:bodyPr/>
          <a:lstStyle/>
          <a:p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/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holubinkotvaré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4"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cs-CZ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dirty="0" err="1" smtClean="0">
                <a:solidFill>
                  <a:schemeClr val="bg1"/>
                </a:solidFill>
                <a:cs typeface="Times New Roman" pitchFamily="18" charset="0"/>
              </a:rPr>
              <a:t>holubinkovité</a:t>
            </a:r>
            <a:endParaRPr lang="cs-CZ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5">
              <a:buClr>
                <a:schemeClr val="bg1"/>
              </a:buClr>
              <a:defRPr/>
            </a:pPr>
            <a:r>
              <a:rPr lang="cs-CZ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dirty="0" smtClean="0">
                <a:solidFill>
                  <a:schemeClr val="bg1"/>
                </a:solidFill>
                <a:cs typeface="Times New Roman" pitchFamily="18" charset="0"/>
              </a:rPr>
              <a:t>holubinka</a:t>
            </a:r>
          </a:p>
          <a:p>
            <a:endParaRPr lang="cs-CZ" dirty="0"/>
          </a:p>
        </p:txBody>
      </p:sp>
      <p:pic>
        <p:nvPicPr>
          <p:cNvPr id="12" name="Obrázek 11" descr="holubinka hnědá.jpg"/>
          <p:cNvPicPr>
            <a:picLocks noChangeAspect="1"/>
          </p:cNvPicPr>
          <p:nvPr/>
        </p:nvPicPr>
        <p:blipFill>
          <a:blip r:embed="rId4" cstate="print"/>
          <a:srcRect t="20475" b="19676"/>
          <a:stretch>
            <a:fillRect/>
          </a:stretch>
        </p:blipFill>
        <p:spPr>
          <a:xfrm>
            <a:off x="5868144" y="0"/>
            <a:ext cx="2529810" cy="2691680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>
            <a:off x="0" y="5949280"/>
            <a:ext cx="4037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Holubinka nazelenalá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Russula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virescens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427984" y="5934670"/>
            <a:ext cx="3911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Holubinka jahodová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Russula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paludosa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5510056" y="2636912"/>
            <a:ext cx="3633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Holubinka mandlová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Russula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vesca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 descr="Important2--Arvin61r5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1379185" cy="1368152"/>
          </a:xfrm>
        </p:spPr>
      </p:pic>
      <p:pic>
        <p:nvPicPr>
          <p:cNvPr id="5" name="Obrázek 4" descr="DSC_7358.JPG"/>
          <p:cNvPicPr>
            <a:picLocks noChangeAspect="1"/>
          </p:cNvPicPr>
          <p:nvPr/>
        </p:nvPicPr>
        <p:blipFill>
          <a:blip r:embed="rId3" cstate="print"/>
          <a:srcRect r="9824" b="14073"/>
          <a:stretch>
            <a:fillRect/>
          </a:stretch>
        </p:blipFill>
        <p:spPr>
          <a:xfrm>
            <a:off x="4716016" y="3933056"/>
            <a:ext cx="4246344" cy="2276028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251520" y="5661248"/>
            <a:ext cx="3523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Holubinka jízlivá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Russula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sardonia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pic>
        <p:nvPicPr>
          <p:cNvPr id="10" name="Obrázek 9" descr="russula-emetic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88640"/>
            <a:ext cx="3984443" cy="2988332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4716016" y="3212976"/>
            <a:ext cx="37253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Holubinka vrhavka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Russula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emetica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  <a:br>
              <a:rPr lang="cs-CZ" dirty="0" smtClean="0">
                <a:solidFill>
                  <a:schemeClr val="bg1"/>
                </a:solidFill>
              </a:rPr>
            </a:br>
            <a:r>
              <a:rPr lang="cs-CZ" dirty="0" smtClean="0">
                <a:solidFill>
                  <a:schemeClr val="bg1"/>
                </a:solidFill>
              </a:rPr>
              <a:t>©M. </a:t>
            </a:r>
            <a:r>
              <a:rPr lang="cs-CZ" dirty="0" err="1" smtClean="0">
                <a:solidFill>
                  <a:schemeClr val="bg1"/>
                </a:solidFill>
              </a:rPr>
              <a:t>Vašutová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179512" y="1340768"/>
            <a:ext cx="4499992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cs typeface="Times New Roman" pitchFamily="18" charset="0"/>
              </a:rPr>
              <a:t>Ne všechny holubinky jsou jedlé.</a:t>
            </a:r>
          </a:p>
          <a:p>
            <a:r>
              <a:rPr lang="cs-CZ" sz="2400" b="1" dirty="0" smtClean="0">
                <a:cs typeface="Times New Roman" pitchFamily="18" charset="0"/>
              </a:rPr>
              <a:t>Holubinka vrhavka se řadí mezi</a:t>
            </a:r>
          </a:p>
          <a:p>
            <a:r>
              <a:rPr lang="cs-CZ" sz="2400" b="1" dirty="0" smtClean="0">
                <a:cs typeface="Times New Roman" pitchFamily="18" charset="0"/>
              </a:rPr>
              <a:t>jedovaté druhy! </a:t>
            </a:r>
          </a:p>
        </p:txBody>
      </p:sp>
      <p:pic>
        <p:nvPicPr>
          <p:cNvPr id="13" name="Obrázek 12" descr="DSC_7016.JPG"/>
          <p:cNvPicPr>
            <a:picLocks noChangeAspect="1"/>
          </p:cNvPicPr>
          <p:nvPr/>
        </p:nvPicPr>
        <p:blipFill>
          <a:blip r:embed="rId5" cstate="print"/>
          <a:srcRect l="11413" r="25588"/>
          <a:stretch>
            <a:fillRect/>
          </a:stretch>
        </p:blipFill>
        <p:spPr>
          <a:xfrm>
            <a:off x="539552" y="2996952"/>
            <a:ext cx="2736304" cy="2443163"/>
          </a:xfrm>
          <a:prstGeom prst="rect">
            <a:avLst/>
          </a:prstGeom>
        </p:spPr>
      </p:pic>
      <p:sp>
        <p:nvSpPr>
          <p:cNvPr id="14" name="TextovéPole 13"/>
          <p:cNvSpPr txBox="1"/>
          <p:nvPr/>
        </p:nvSpPr>
        <p:spPr>
          <a:xfrm>
            <a:off x="4573518" y="6165304"/>
            <a:ext cx="41928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Holubinka hlínožlutá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Russula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ochroleuca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pic>
        <p:nvPicPr>
          <p:cNvPr id="15" name="Obrázek 14" descr="index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188640"/>
            <a:ext cx="1210245" cy="1068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616624" cy="792088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0" y="1196752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marL="1554480" lvl="4" indent="-228600">
              <a:spcBef>
                <a:spcPts val="370"/>
              </a:spcBef>
              <a:buClr>
                <a:schemeClr val="bg1"/>
              </a:buClr>
              <a:buSzPct val="80000"/>
              <a:buFont typeface="Arial" pitchFamily="34" charset="0"/>
              <a:buChar char="•"/>
              <a:defRPr/>
            </a:pPr>
            <a:r>
              <a:rPr kumimoji="0" lang="cs-CZ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Řád: </a:t>
            </a:r>
            <a:r>
              <a:rPr kumimoji="0" lang="cs-CZ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holubinkotvaré</a:t>
            </a: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1828800" lvl="5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Čeleď: </a:t>
            </a:r>
            <a:r>
              <a:rPr kumimoji="0" lang="cs-CZ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holubinkovité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2103120" lvl="6" indent="-228600">
              <a:spcBef>
                <a:spcPts val="37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cs-CZ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Rod: </a:t>
            </a:r>
            <a:r>
              <a:rPr kumimoji="0" lang="cs-C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ryzec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Obrázek 13" descr="DSC_6994.JPG"/>
          <p:cNvPicPr>
            <a:picLocks noChangeAspect="1"/>
          </p:cNvPicPr>
          <p:nvPr/>
        </p:nvPicPr>
        <p:blipFill>
          <a:blip r:embed="rId2" cstate="print"/>
          <a:srcRect r="10226"/>
          <a:stretch>
            <a:fillRect/>
          </a:stretch>
        </p:blipFill>
        <p:spPr>
          <a:xfrm rot="5400000">
            <a:off x="4427590" y="1917226"/>
            <a:ext cx="5401388" cy="3384376"/>
          </a:xfrm>
          <a:prstGeom prst="rect">
            <a:avLst/>
          </a:prstGeom>
        </p:spPr>
      </p:pic>
      <p:pic>
        <p:nvPicPr>
          <p:cNvPr id="6" name="Obrázek 5" descr="28217450_10204314565700997_1073740977_o.jpg"/>
          <p:cNvPicPr>
            <a:picLocks noChangeAspect="1"/>
          </p:cNvPicPr>
          <p:nvPr/>
        </p:nvPicPr>
        <p:blipFill>
          <a:blip r:embed="rId3" cstate="print"/>
          <a:srcRect b="17805"/>
          <a:stretch>
            <a:fillRect/>
          </a:stretch>
        </p:blipFill>
        <p:spPr>
          <a:xfrm>
            <a:off x="323529" y="3212976"/>
            <a:ext cx="2808312" cy="3077732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940152" y="6211669"/>
            <a:ext cx="2533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rod: ryzec</a:t>
            </a:r>
            <a:r>
              <a:rPr lang="cs-CZ" dirty="0" smtClean="0">
                <a:solidFill>
                  <a:schemeClr val="bg1"/>
                </a:solidFill>
              </a:rPr>
              <a:t> (</a:t>
            </a:r>
            <a:r>
              <a:rPr lang="cs-CZ" i="1" dirty="0" err="1" smtClean="0">
                <a:solidFill>
                  <a:schemeClr val="bg1"/>
                </a:solidFill>
              </a:rPr>
              <a:t>Lactarius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Lopraisová 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51520" y="6237312"/>
            <a:ext cx="31164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Ryzec dubový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Lactaris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quietus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Lopraisová </a:t>
            </a:r>
          </a:p>
          <a:p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 descr="liška obecná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269" t="10259" r="15951"/>
          <a:stretch>
            <a:fillRect/>
          </a:stretch>
        </p:blipFill>
        <p:spPr>
          <a:xfrm>
            <a:off x="467544" y="1916832"/>
            <a:ext cx="3960440" cy="3471742"/>
          </a:xfrm>
        </p:spPr>
      </p:pic>
      <p:sp>
        <p:nvSpPr>
          <p:cNvPr id="4" name="Nadpis 4"/>
          <p:cNvSpPr txBox="1">
            <a:spLocks/>
          </p:cNvSpPr>
          <p:nvPr/>
        </p:nvSpPr>
        <p:spPr>
          <a:xfrm>
            <a:off x="0" y="476672"/>
            <a:ext cx="5076056" cy="792088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Obrázek 5" descr="DSC_7379.JPG"/>
          <p:cNvPicPr>
            <a:picLocks noChangeAspect="1"/>
          </p:cNvPicPr>
          <p:nvPr/>
        </p:nvPicPr>
        <p:blipFill>
          <a:blip r:embed="rId3" cstate="print"/>
          <a:srcRect l="22438" t="15000" r="2751" b="9401"/>
          <a:stretch>
            <a:fillRect/>
          </a:stretch>
        </p:blipFill>
        <p:spPr>
          <a:xfrm>
            <a:off x="4076770" y="2492896"/>
            <a:ext cx="5067230" cy="2880320"/>
          </a:xfrm>
          <a:prstGeom prst="rect">
            <a:avLst/>
          </a:prstGeom>
        </p:spPr>
      </p:pic>
      <p:pic>
        <p:nvPicPr>
          <p:cNvPr id="7" name="Obrázek 25" descr="28117403_10204314565861001_1260304312_n.jpg"/>
          <p:cNvPicPr/>
          <p:nvPr/>
        </p:nvPicPr>
        <p:blipFill>
          <a:blip r:embed="rId4" cstate="print"/>
          <a:srcRect l="12169" t="7216" r="15445" b="33192"/>
          <a:stretch>
            <a:fillRect/>
          </a:stretch>
        </p:blipFill>
        <p:spPr>
          <a:xfrm>
            <a:off x="179512" y="4005064"/>
            <a:ext cx="2047875" cy="2248015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251520" y="6211669"/>
            <a:ext cx="3545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Liška obecná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Cantharellus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cibarius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5292080" y="5373216"/>
            <a:ext cx="3229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Lišák ryšavý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Hydnum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rufescens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Zástupný symbol pro obsah 2"/>
          <p:cNvSpPr txBox="1">
            <a:spLocks/>
          </p:cNvSpPr>
          <p:nvPr/>
        </p:nvSpPr>
        <p:spPr>
          <a:xfrm>
            <a:off x="4751512" y="188640"/>
            <a:ext cx="4392488" cy="21602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Oddělení: </a:t>
            </a:r>
            <a:r>
              <a:rPr lang="cs-CZ" sz="2800" noProof="0" dirty="0" smtClean="0">
                <a:solidFill>
                  <a:schemeClr val="bg1"/>
                </a:solidFill>
                <a:cs typeface="Times New Roman" pitchFamily="18" charset="0"/>
              </a:rPr>
              <a:t>stopkovýtrusé</a:t>
            </a:r>
            <a:endParaRPr kumimoji="0" lang="cs-CZ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Arial" pitchFamily="34" charset="0"/>
              <a:buChar char="•"/>
              <a:tabLst/>
              <a:defRPr/>
            </a:pPr>
            <a:r>
              <a:rPr kumimoji="0" lang="cs-CZ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Třída: </a:t>
            </a: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stopkovýtrusé</a:t>
            </a:r>
          </a:p>
          <a:p>
            <a:pPr marL="1097280" marR="0" lvl="3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cs-CZ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Řád: </a:t>
            </a:r>
            <a:r>
              <a:rPr kumimoji="0" lang="cs-CZ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liškotvaré</a:t>
            </a: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1371600" marR="0" lvl="4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Čeleď: </a:t>
            </a:r>
            <a:r>
              <a:rPr lang="cs-CZ" sz="2000" dirty="0" err="1" smtClean="0">
                <a:solidFill>
                  <a:schemeClr val="bg1"/>
                </a:solidFill>
                <a:cs typeface="Times New Roman" pitchFamily="18" charset="0"/>
              </a:rPr>
              <a:t>liškovité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1645920" marR="0" lvl="5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cs-CZ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Rod: </a:t>
            </a:r>
            <a:r>
              <a:rPr lang="cs-CZ" dirty="0" smtClean="0">
                <a:solidFill>
                  <a:schemeClr val="bg1"/>
                </a:solidFill>
                <a:cs typeface="Times New Roman" pitchFamily="18" charset="0"/>
              </a:rPr>
              <a:t>liška, lišák</a:t>
            </a:r>
            <a:endParaRPr kumimoji="0" lang="cs-CZ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960440" cy="1143000"/>
          </a:xfrm>
        </p:spPr>
        <p:txBody>
          <a:bodyPr>
            <a:normAutofit/>
          </a:bodyPr>
          <a:lstStyle/>
          <a:p>
            <a:r>
              <a:rPr lang="cs-CZ" sz="6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Osnova:</a:t>
            </a:r>
            <a:endParaRPr lang="cs-CZ" sz="6600" b="1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0" y="1844824"/>
          <a:ext cx="8604448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Obrázek 7" descr="DSC_7285.JPG"/>
          <p:cNvPicPr>
            <a:picLocks noChangeAspect="1"/>
          </p:cNvPicPr>
          <p:nvPr/>
        </p:nvPicPr>
        <p:blipFill>
          <a:blip r:embed="rId7" cstate="print"/>
          <a:srcRect t="5250" b="23351"/>
          <a:stretch>
            <a:fillRect/>
          </a:stretch>
        </p:blipFill>
        <p:spPr>
          <a:xfrm>
            <a:off x="899592" y="1880748"/>
            <a:ext cx="936104" cy="1188212"/>
          </a:xfrm>
          <a:prstGeom prst="rect">
            <a:avLst/>
          </a:prstGeom>
        </p:spPr>
      </p:pic>
      <p:pic>
        <p:nvPicPr>
          <p:cNvPr id="9" name="Obrázek 8" descr="IMG_20171209_11034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7584" y="3284985"/>
            <a:ext cx="1197574" cy="1080120"/>
          </a:xfrm>
          <a:prstGeom prst="rect">
            <a:avLst/>
          </a:prstGeom>
        </p:spPr>
      </p:pic>
      <p:pic>
        <p:nvPicPr>
          <p:cNvPr id="11" name="Obrázek 10" descr="IMG_20170926_141055.jpg"/>
          <p:cNvPicPr>
            <a:picLocks noChangeAspect="1"/>
          </p:cNvPicPr>
          <p:nvPr/>
        </p:nvPicPr>
        <p:blipFill>
          <a:blip r:embed="rId9" cstate="print"/>
          <a:srcRect l="10801" t="15350" r="12200" b="19026"/>
          <a:stretch>
            <a:fillRect/>
          </a:stretch>
        </p:blipFill>
        <p:spPr>
          <a:xfrm>
            <a:off x="899591" y="4581128"/>
            <a:ext cx="1077239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904656" cy="864096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Další příklady jedlých hub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Obrázek 6" descr="DSC_7041.JPG"/>
          <p:cNvPicPr>
            <a:picLocks noChangeAspect="1"/>
          </p:cNvPicPr>
          <p:nvPr/>
        </p:nvPicPr>
        <p:blipFill>
          <a:blip r:embed="rId2" cstate="print"/>
          <a:srcRect l="14563" r="26375"/>
          <a:stretch>
            <a:fillRect/>
          </a:stretch>
        </p:blipFill>
        <p:spPr>
          <a:xfrm>
            <a:off x="5292080" y="2348880"/>
            <a:ext cx="3672408" cy="3497580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179512" y="4077072"/>
            <a:ext cx="435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Lakovka ametystová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Laccaria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amethystina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0" name="Obrázek 9" descr="DSC_7383.JPG"/>
          <p:cNvPicPr>
            <a:picLocks noChangeAspect="1"/>
          </p:cNvPicPr>
          <p:nvPr/>
        </p:nvPicPr>
        <p:blipFill>
          <a:blip r:embed="rId3" cstate="print"/>
          <a:srcRect l="24013" b="27600"/>
          <a:stretch>
            <a:fillRect/>
          </a:stretch>
        </p:blipFill>
        <p:spPr>
          <a:xfrm>
            <a:off x="179512" y="1268760"/>
            <a:ext cx="5112568" cy="2740048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4945415" y="5877272"/>
            <a:ext cx="3736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Hadovka smrdutá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Phallus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impudicus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kotrč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586144"/>
            <a:ext cx="3960440" cy="5280587"/>
          </a:xfrm>
        </p:spPr>
      </p:pic>
      <p:pic>
        <p:nvPicPr>
          <p:cNvPr id="5" name="Zástupný symbol pro obsah 4" descr="DSC_7368.JPG"/>
          <p:cNvPicPr>
            <a:picLocks noChangeAspect="1"/>
          </p:cNvPicPr>
          <p:nvPr/>
        </p:nvPicPr>
        <p:blipFill>
          <a:blip r:embed="rId3" cstate="print"/>
          <a:srcRect l="34088" r="9398"/>
          <a:stretch>
            <a:fillRect/>
          </a:stretch>
        </p:blipFill>
        <p:spPr>
          <a:xfrm rot="5400000">
            <a:off x="458293" y="269900"/>
            <a:ext cx="3962130" cy="3943627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4716016" y="5877272"/>
            <a:ext cx="3268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Kotrč kadeřavý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Sparassis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crispa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95536" y="4365104"/>
            <a:ext cx="3644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Kuřátko popelavé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Clavulina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cinerea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DSC_69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954614" y="1466783"/>
            <a:ext cx="5184578" cy="2916325"/>
          </a:xfrm>
        </p:spPr>
      </p:pic>
      <p:pic>
        <p:nvPicPr>
          <p:cNvPr id="6" name="Obrázek 5" descr="DSC_7347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l="4230" r="15409"/>
          <a:stretch>
            <a:fillRect/>
          </a:stretch>
        </p:blipFill>
        <p:spPr>
          <a:xfrm rot="5400000">
            <a:off x="5515799" y="2125161"/>
            <a:ext cx="4268578" cy="2987824"/>
          </a:xfrm>
          <a:prstGeom prst="rect">
            <a:avLst/>
          </a:prstGeom>
        </p:spPr>
      </p:pic>
      <p:pic>
        <p:nvPicPr>
          <p:cNvPr id="5" name="Obrázek 4" descr="DSC_7279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rcRect l="29893" t="7601" r="31646"/>
          <a:stretch>
            <a:fillRect/>
          </a:stretch>
        </p:blipFill>
        <p:spPr>
          <a:xfrm rot="5400000">
            <a:off x="3239854" y="-279414"/>
            <a:ext cx="2664294" cy="3600402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79512" y="5517232"/>
            <a:ext cx="24801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Vějířovec</a:t>
            </a:r>
            <a:r>
              <a:rPr lang="cs-CZ" b="1" dirty="0" smtClean="0">
                <a:solidFill>
                  <a:schemeClr val="bg1"/>
                </a:solidFill>
              </a:rPr>
              <a:t>  obrovský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Meripilus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giganteus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3275856" y="2924944"/>
            <a:ext cx="2480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Pstřeň</a:t>
            </a:r>
            <a:r>
              <a:rPr lang="cs-CZ" b="1" dirty="0" smtClean="0">
                <a:solidFill>
                  <a:schemeClr val="bg1"/>
                </a:solidFill>
              </a:rPr>
              <a:t> dubový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Fistulina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hepatica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6228184" y="5805264"/>
            <a:ext cx="2688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Sírovec</a:t>
            </a:r>
            <a:r>
              <a:rPr lang="cs-CZ" b="1" dirty="0" smtClean="0">
                <a:solidFill>
                  <a:schemeClr val="bg1"/>
                </a:solidFill>
              </a:rPr>
              <a:t> žlutooranžový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Laetiporus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sulphureus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/>
          <p:cNvSpPr/>
          <p:nvPr/>
        </p:nvSpPr>
        <p:spPr>
          <a:xfrm>
            <a:off x="0" y="2492896"/>
            <a:ext cx="9144000" cy="1296144"/>
          </a:xfrm>
          <a:prstGeom prst="round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75656" y="2492896"/>
            <a:ext cx="6321896" cy="1143000"/>
          </a:xfrm>
        </p:spPr>
        <p:txBody>
          <a:bodyPr>
            <a:normAutofit/>
          </a:bodyPr>
          <a:lstStyle/>
          <a:p>
            <a:r>
              <a:rPr lang="cs-CZ" sz="6000" b="1" dirty="0" smtClean="0">
                <a:solidFill>
                  <a:schemeClr val="tx1"/>
                </a:solidFill>
                <a:latin typeface="+mn-lt"/>
              </a:rPr>
              <a:t>LÉČIVÉ HOUBY</a:t>
            </a:r>
            <a:endParaRPr lang="cs-CZ" sz="60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447800"/>
            <a:ext cx="4896544" cy="4572000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cs-CZ" sz="2400" dirty="0" smtClean="0">
                <a:solidFill>
                  <a:schemeClr val="bg1"/>
                </a:solidFill>
              </a:rPr>
              <a:t>V</a:t>
            </a:r>
            <a:r>
              <a:rPr lang="cs-CZ" sz="2400" dirty="0" smtClean="0">
                <a:solidFill>
                  <a:schemeClr val="bg1"/>
                </a:solidFill>
              </a:rPr>
              <a:t>yužívány </a:t>
            </a:r>
            <a:r>
              <a:rPr lang="cs-CZ" sz="2400" dirty="0" smtClean="0">
                <a:solidFill>
                  <a:schemeClr val="bg1"/>
                </a:solidFill>
              </a:rPr>
              <a:t>již v době kamenné př. troudnatec </a:t>
            </a:r>
            <a:r>
              <a:rPr lang="cs-CZ" sz="2400" dirty="0" err="1" smtClean="0">
                <a:solidFill>
                  <a:schemeClr val="bg1"/>
                </a:solidFill>
              </a:rPr>
              <a:t>kopytovitý</a:t>
            </a:r>
            <a:r>
              <a:rPr lang="cs-CZ" sz="2400" dirty="0" smtClean="0">
                <a:solidFill>
                  <a:schemeClr val="bg1"/>
                </a:solidFill>
              </a:rPr>
              <a:t> nalezen u mumifikované kostry „</a:t>
            </a:r>
            <a:r>
              <a:rPr lang="cs-CZ" sz="2400" dirty="0" err="1" smtClean="0">
                <a:solidFill>
                  <a:schemeClr val="bg1"/>
                </a:solidFill>
              </a:rPr>
              <a:t>Otziho</a:t>
            </a:r>
            <a:r>
              <a:rPr lang="cs-CZ" sz="2400" dirty="0" smtClean="0">
                <a:solidFill>
                  <a:schemeClr val="bg1"/>
                </a:solidFill>
              </a:rPr>
              <a:t>“.</a:t>
            </a:r>
          </a:p>
          <a:p>
            <a:pPr>
              <a:buClr>
                <a:schemeClr val="bg1"/>
              </a:buClr>
            </a:pPr>
            <a:r>
              <a:rPr lang="cs-CZ" sz="2400" dirty="0" smtClean="0">
                <a:solidFill>
                  <a:schemeClr val="bg1"/>
                </a:solidFill>
              </a:rPr>
              <a:t>První písemné zmínky – indické a čínské spisy.</a:t>
            </a:r>
          </a:p>
          <a:p>
            <a:pPr>
              <a:buClr>
                <a:schemeClr val="bg1"/>
              </a:buClr>
            </a:pPr>
            <a:r>
              <a:rPr lang="cs-CZ" sz="2400" dirty="0" smtClean="0">
                <a:solidFill>
                  <a:schemeClr val="bg1"/>
                </a:solidFill>
              </a:rPr>
              <a:t>Právě čínská medicína hojně </a:t>
            </a:r>
            <a:br>
              <a:rPr lang="cs-CZ" sz="2400" dirty="0" smtClean="0">
                <a:solidFill>
                  <a:schemeClr val="bg1"/>
                </a:solidFill>
              </a:rPr>
            </a:br>
            <a:r>
              <a:rPr lang="cs-CZ" sz="2400" dirty="0" smtClean="0">
                <a:solidFill>
                  <a:schemeClr val="bg1"/>
                </a:solidFill>
              </a:rPr>
              <a:t>využívá léčivých účinků hub i dnes.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8" name="Zástupný symbol pro obsah 7" descr="troudnatec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88640"/>
            <a:ext cx="3429000" cy="4572000"/>
          </a:xfrm>
        </p:spPr>
      </p:pic>
      <p:sp>
        <p:nvSpPr>
          <p:cNvPr id="4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9" name="Obrázek 8" descr="troudnatec0.jpg"/>
          <p:cNvPicPr>
            <a:picLocks noChangeAspect="1"/>
          </p:cNvPicPr>
          <p:nvPr/>
        </p:nvPicPr>
        <p:blipFill>
          <a:blip r:embed="rId3" cstate="print"/>
          <a:srcRect t="16926" b="16925"/>
          <a:stretch>
            <a:fillRect/>
          </a:stretch>
        </p:blipFill>
        <p:spPr>
          <a:xfrm>
            <a:off x="5292080" y="3645024"/>
            <a:ext cx="3429000" cy="3024336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467544" y="6021288"/>
            <a:ext cx="4306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Troudnatec </a:t>
            </a:r>
            <a:r>
              <a:rPr lang="cs-CZ" b="1" dirty="0" err="1" smtClean="0">
                <a:solidFill>
                  <a:schemeClr val="bg1"/>
                </a:solidFill>
              </a:rPr>
              <a:t>kopytovitý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Fomes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fomentarius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Léčivé houby</a:t>
            </a:r>
            <a:endParaRPr lang="cs-CZ" sz="3600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052736"/>
            <a:ext cx="8219256" cy="4572000"/>
          </a:xfrm>
        </p:spPr>
        <p:txBody>
          <a:bodyPr/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Léčivé houby dělíme: 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mikroskopické houby x makroskopické houby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dle prokazatelných účinků na organismus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jedlé léčivé x nejedlé léčivé houby</a:t>
            </a:r>
          </a:p>
          <a:p>
            <a:pPr lvl="1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5" name="Obrázek 4" descr="tibetská houb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356992"/>
            <a:ext cx="3700977" cy="2780845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295128" y="616530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Tibetská houba </a:t>
            </a:r>
            <a:r>
              <a:rPr lang="cs-CZ" dirty="0" smtClean="0">
                <a:solidFill>
                  <a:schemeClr val="bg1"/>
                </a:solidFill>
              </a:rPr>
              <a:t>– směsná kultura „</a:t>
            </a:r>
            <a:r>
              <a:rPr lang="cs-CZ" i="1" dirty="0" err="1" smtClean="0">
                <a:solidFill>
                  <a:schemeClr val="bg1"/>
                </a:solidFill>
              </a:rPr>
              <a:t>jogo</a:t>
            </a:r>
            <a:r>
              <a:rPr lang="cs-CZ" dirty="0" smtClean="0">
                <a:solidFill>
                  <a:schemeClr val="bg1"/>
                </a:solidFill>
              </a:rPr>
              <a:t>“ + bakterie mléčného kvašení,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bg1"/>
              </a:buClr>
            </a:pPr>
            <a:r>
              <a:rPr lang="cs-CZ" b="1" dirty="0" smtClean="0">
                <a:solidFill>
                  <a:schemeClr val="bg1"/>
                </a:solidFill>
              </a:rPr>
              <a:t>Medicinální houby dělíme:</a:t>
            </a:r>
          </a:p>
          <a:p>
            <a:pPr>
              <a:buClr>
                <a:schemeClr val="bg1"/>
              </a:buClr>
            </a:pPr>
            <a:endParaRPr lang="cs-CZ" b="1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u="sng" dirty="0" smtClean="0">
                <a:solidFill>
                  <a:schemeClr val="bg1"/>
                </a:solidFill>
              </a:rPr>
              <a:t>NUTRACEUTIKA</a:t>
            </a:r>
            <a:r>
              <a:rPr lang="cs-CZ" dirty="0" smtClean="0">
                <a:solidFill>
                  <a:schemeClr val="bg1"/>
                </a:solidFill>
              </a:rPr>
              <a:t> – houby, jenž jsou součástí běžné potravy.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u="sng" dirty="0" smtClean="0">
                <a:solidFill>
                  <a:schemeClr val="bg1"/>
                </a:solidFill>
              </a:rPr>
              <a:t>NUTRICEUTIKA </a:t>
            </a:r>
            <a:r>
              <a:rPr lang="cs-CZ" dirty="0" smtClean="0">
                <a:solidFill>
                  <a:schemeClr val="bg1"/>
                </a:solidFill>
              </a:rPr>
              <a:t>– látky získané z plodnic nebo mycelia vybraných léčivých hub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 z nich doplňky stravy.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u="sng" dirty="0" smtClean="0">
                <a:solidFill>
                  <a:schemeClr val="bg1"/>
                </a:solidFill>
                <a:sym typeface="Wingdings" pitchFamily="2" charset="2"/>
              </a:rPr>
              <a:t>LÉČIVA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 – preparáty tvořené léčivými látkami z hub, které prošly testováním a splňují všechny požadavky, které musí léčiva splňovat.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4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47800"/>
            <a:ext cx="8712968" cy="4572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cs-CZ" b="1" dirty="0" err="1" smtClean="0">
                <a:solidFill>
                  <a:schemeClr val="bg1"/>
                </a:solidFill>
              </a:rPr>
              <a:t>Imunomodulační</a:t>
            </a:r>
            <a:r>
              <a:rPr lang="cs-CZ" b="1" dirty="0" smtClean="0">
                <a:solidFill>
                  <a:schemeClr val="bg1"/>
                </a:solidFill>
              </a:rPr>
              <a:t> účinky hub</a:t>
            </a:r>
          </a:p>
          <a:p>
            <a:pPr>
              <a:buClr>
                <a:schemeClr val="bg1"/>
              </a:buClr>
            </a:pPr>
            <a:endParaRPr lang="cs-CZ" b="1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Obsahují látky, jenž mají podporovat nebo potlačovat IS, tyto účinky vykazují tzv. </a:t>
            </a:r>
            <a:r>
              <a:rPr lang="cs-CZ" b="1" dirty="0" smtClean="0">
                <a:solidFill>
                  <a:schemeClr val="bg1"/>
                </a:solidFill>
                <a:sym typeface="Wingdings" pitchFamily="2" charset="2"/>
              </a:rPr>
              <a:t>GLUKANY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.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Léčivé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látky obsahující </a:t>
            </a:r>
            <a:r>
              <a:rPr lang="cs-CZ" dirty="0" err="1" smtClean="0">
                <a:solidFill>
                  <a:schemeClr val="bg1"/>
                </a:solidFill>
                <a:sym typeface="Wingdings" pitchFamily="2" charset="2"/>
              </a:rPr>
              <a:t>glukany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: </a:t>
            </a:r>
          </a:p>
          <a:p>
            <a:pPr lvl="2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  <a:latin typeface="Bodoni MT Poster Compressed"/>
                <a:sym typeface="Wingdings" pitchFamily="2" charset="2"/>
              </a:rPr>
              <a:t> </a:t>
            </a:r>
            <a:r>
              <a:rPr lang="el-GR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β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-</a:t>
            </a: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glukany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– léčivo </a:t>
            </a: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Zymosan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z pekařských kvasnic</a:t>
            </a:r>
          </a:p>
          <a:p>
            <a:pPr lvl="2">
              <a:buClr>
                <a:schemeClr val="bg1"/>
              </a:buClr>
            </a:pPr>
            <a:r>
              <a:rPr lang="el-GR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α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-</a:t>
            </a: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glukany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– pečárka </a:t>
            </a: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dvouvýtrusá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, </a:t>
            </a: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lesklokorka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lesklá</a:t>
            </a:r>
          </a:p>
          <a:p>
            <a:pPr lvl="2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Lentinan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– houževnatec jedlý</a:t>
            </a:r>
          </a:p>
          <a:p>
            <a:pPr lvl="2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Schizofylan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– </a:t>
            </a:r>
            <a:r>
              <a:rPr lang="cs-CZ" dirty="0" err="1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klanolístka</a:t>
            </a:r>
            <a:r>
              <a:rPr lang="cs-CZ" dirty="0" smtClean="0">
                <a:solidFill>
                  <a:schemeClr val="bg1"/>
                </a:solidFill>
                <a:latin typeface="Arial"/>
                <a:cs typeface="Arial"/>
                <a:sym typeface="Wingdings" pitchFamily="2" charset="2"/>
              </a:rPr>
              <a:t> obecná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4" name="Nadpis 3"/>
          <p:cNvSpPr txBox="1">
            <a:spLocks/>
          </p:cNvSpPr>
          <p:nvPr/>
        </p:nvSpPr>
        <p:spPr>
          <a:xfrm>
            <a:off x="179512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lang="cs-CZ" sz="3600" b="1" dirty="0" smtClean="0">
                <a:solidFill>
                  <a:schemeClr val="tx1"/>
                </a:solidFill>
              </a:rPr>
              <a:t>L</a:t>
            </a:r>
            <a:r>
              <a:rPr kumimoji="0" lang="cs-CZ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éčivé</a:t>
            </a: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27784" y="188640"/>
            <a:ext cx="6300192" cy="850106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Jak vlastně </a:t>
            </a:r>
            <a:r>
              <a:rPr lang="cs-CZ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glukany</a:t>
            </a:r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fungují? </a:t>
            </a:r>
            <a:endParaRPr lang="cs-CZ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3" name="Picture 5" descr="C:\Users\PC\AppData\Local\Microsoft\Windows\INetCache\IE\YTP6V6BR\man-297285_6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3312368" cy="5184576"/>
          </a:xfrm>
          <a:prstGeom prst="rect">
            <a:avLst/>
          </a:prstGeom>
          <a:noFill/>
        </p:spPr>
      </p:pic>
      <p:sp>
        <p:nvSpPr>
          <p:cNvPr id="12" name="Oválný popisek 11"/>
          <p:cNvSpPr/>
          <p:nvPr/>
        </p:nvSpPr>
        <p:spPr>
          <a:xfrm rot="18689617" flipH="1">
            <a:off x="-45251" y="1145584"/>
            <a:ext cx="2959223" cy="1750376"/>
          </a:xfrm>
          <a:prstGeom prst="wedgeEllipseCallout">
            <a:avLst>
              <a:gd name="adj1" fmla="val -32944"/>
              <a:gd name="adj2" fmla="val 84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/>
              <a:t>Mnohobuněčný </a:t>
            </a:r>
            <a:r>
              <a:rPr lang="cs-CZ" sz="2000" b="1" dirty="0" err="1" smtClean="0"/>
              <a:t>org</a:t>
            </a:r>
            <a:r>
              <a:rPr lang="cs-CZ" sz="2000" b="1" dirty="0" smtClean="0"/>
              <a:t>. s vlastním IS</a:t>
            </a:r>
            <a:endParaRPr lang="cs-CZ" sz="2000" b="1" dirty="0"/>
          </a:p>
        </p:txBody>
      </p:sp>
      <p:sp>
        <p:nvSpPr>
          <p:cNvPr id="16" name="Popisek se čtyřstrannou šipkou 15"/>
          <p:cNvSpPr/>
          <p:nvPr/>
        </p:nvSpPr>
        <p:spPr>
          <a:xfrm>
            <a:off x="5220072" y="4149080"/>
            <a:ext cx="216024" cy="216024"/>
          </a:xfrm>
          <a:prstGeom prst="quadArrowCallou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Popisek se čtyřstrannou šipkou 16"/>
          <p:cNvSpPr/>
          <p:nvPr/>
        </p:nvSpPr>
        <p:spPr>
          <a:xfrm>
            <a:off x="5868144" y="4653136"/>
            <a:ext cx="288032" cy="288032"/>
          </a:xfrm>
          <a:prstGeom prst="quadArrowCallou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Popisek se čtyřstrannou šipkou 17"/>
          <p:cNvSpPr/>
          <p:nvPr/>
        </p:nvSpPr>
        <p:spPr>
          <a:xfrm>
            <a:off x="4716016" y="4869160"/>
            <a:ext cx="216024" cy="216024"/>
          </a:xfrm>
          <a:prstGeom prst="quadArrowCallou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ný popisek 18"/>
          <p:cNvSpPr/>
          <p:nvPr/>
        </p:nvSpPr>
        <p:spPr>
          <a:xfrm>
            <a:off x="6012160" y="2924944"/>
            <a:ext cx="2987824" cy="1440160"/>
          </a:xfrm>
          <a:prstGeom prst="wedgeEllipseCallout">
            <a:avLst>
              <a:gd name="adj1" fmla="val -68131"/>
              <a:gd name="adj2" fmla="val 707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Mikroorganismy, snažící se proniknout do těla</a:t>
            </a:r>
            <a:endParaRPr lang="cs-CZ" b="1" dirty="0"/>
          </a:p>
        </p:txBody>
      </p:sp>
      <p:sp>
        <p:nvSpPr>
          <p:cNvPr id="21" name="Výseč 20"/>
          <p:cNvSpPr/>
          <p:nvPr/>
        </p:nvSpPr>
        <p:spPr>
          <a:xfrm>
            <a:off x="3851920" y="1844824"/>
            <a:ext cx="288032" cy="144016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2" name="Výseč 21"/>
          <p:cNvSpPr/>
          <p:nvPr/>
        </p:nvSpPr>
        <p:spPr>
          <a:xfrm>
            <a:off x="3491880" y="3573016"/>
            <a:ext cx="360040" cy="351656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3" name="Výseč 22"/>
          <p:cNvSpPr/>
          <p:nvPr/>
        </p:nvSpPr>
        <p:spPr>
          <a:xfrm>
            <a:off x="4283968" y="2276872"/>
            <a:ext cx="216024" cy="279648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4" name="Výseč 23"/>
          <p:cNvSpPr/>
          <p:nvPr/>
        </p:nvSpPr>
        <p:spPr>
          <a:xfrm>
            <a:off x="4139952" y="4581128"/>
            <a:ext cx="216024" cy="216024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5" name="Výseč 24"/>
          <p:cNvSpPr/>
          <p:nvPr/>
        </p:nvSpPr>
        <p:spPr>
          <a:xfrm>
            <a:off x="3059832" y="2420888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6" name="Výseč 25"/>
          <p:cNvSpPr/>
          <p:nvPr/>
        </p:nvSpPr>
        <p:spPr>
          <a:xfrm>
            <a:off x="3635896" y="5229200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7" name="Výseč 26"/>
          <p:cNvSpPr/>
          <p:nvPr/>
        </p:nvSpPr>
        <p:spPr>
          <a:xfrm>
            <a:off x="4644008" y="3284984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8" name="Výseč 27"/>
          <p:cNvSpPr/>
          <p:nvPr/>
        </p:nvSpPr>
        <p:spPr>
          <a:xfrm>
            <a:off x="3635896" y="2636912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3075 C -0.05382 -0.03514 -0.03559 -0.02983 -0.05798 -0.03699 C -0.07378 -0.05179 -0.05607 -0.03699 -0.10087 -0.04347 C -0.10729 -0.04439 -0.1158 -0.06058 -0.11979 -0.06867 C -0.12187 -0.07723 -0.12413 -0.08555 -0.12621 -0.0941 C -0.12673 -0.09619 -0.12778 -0.10058 -0.12778 -0.10035 C -0.12673 -0.12717 -0.1191 -0.1933 -0.12934 -0.21249 C -0.13403 -0.22127 -0.13854 -0.23214 -0.14687 -0.23584 C -0.16042 -0.24185 -0.15312 -0.23954 -0.1691 -0.24208 C -0.18073 -0.24717 -0.17535 -0.24509 -0.18489 -0.24856 C -0.19097 -0.25387 -0.18837 -0.25087 -0.19288 -0.25688 " pathEditMode="relative" rAng="0" ptsTypes="ffffffffff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82 0.00254 -0.01198 0.00509 -0.01754 0.01272 C -0.02014 0.02312 -0.01962 0.03514 -0.02396 0.04439 C -0.03004 0.05757 -0.0566 0.05919 -0.06511 0.05919 " pathEditMode="relative" ptsTypes="fffA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47 -0.0007 -0.01493 -0.00023 -0.02223 -0.00208 C -0.02379 -0.00255 -0.02431 -0.00532 -0.02552 -0.00648 C -0.02986 -0.01041 -0.0349 -0.0148 -0.03976 -0.01688 C -0.05052 -0.03191 -0.03351 -0.00902 -0.04775 -0.02544 C -0.0592 -0.03885 -0.0507 -0.03445 -0.06198 -0.03815 C -0.07691 -0.05133 -0.09809 -0.04763 -0.11441 -0.04856 C -0.12483 -0.05572 -0.13143 -0.06821 -0.14288 -0.07191 C -0.14723 -0.08 -0.15348 -0.08416 -0.15886 -0.09087 C -0.15938 -0.09295 -0.1592 -0.09572 -0.16042 -0.09734 C -0.16163 -0.09896 -0.16372 -0.09827 -0.16511 -0.09942 C -0.16962 -0.10312 -0.1724 -0.10752 -0.17778 -0.11006 C -0.18021 -0.11307 -0.18351 -0.11492 -0.18577 -0.11838 C -0.18837 -0.12231 -0.19219 -0.1311 -0.19219 -0.1311 C -0.19705 -0.15052 -0.1915 -0.17064 -0.2 -0.18821 C -0.20122 -0.20347 -0.20278 -0.21596 -0.20486 -0.23052 C -0.20538 -0.22775 -0.20643 -0.22197 -0.20643 -0.22197 " pathEditMode="relative" ptsTypes="ffffffffffffffff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PC\AppData\Local\Microsoft\Windows\INetCache\IE\YTP6V6BR\man-297285_64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3312368" cy="5184576"/>
          </a:xfrm>
          <a:prstGeom prst="rect">
            <a:avLst/>
          </a:prstGeom>
          <a:noFill/>
        </p:spPr>
      </p:pic>
      <p:sp>
        <p:nvSpPr>
          <p:cNvPr id="7" name="Výseč 6"/>
          <p:cNvSpPr/>
          <p:nvPr/>
        </p:nvSpPr>
        <p:spPr>
          <a:xfrm>
            <a:off x="5148064" y="2276872"/>
            <a:ext cx="216024" cy="216024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8" name="Výseč 7"/>
          <p:cNvSpPr/>
          <p:nvPr/>
        </p:nvSpPr>
        <p:spPr>
          <a:xfrm>
            <a:off x="4572000" y="1772816"/>
            <a:ext cx="216024" cy="216024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9" name="Popisek se čtyřstrannou šipkou 8"/>
          <p:cNvSpPr/>
          <p:nvPr/>
        </p:nvSpPr>
        <p:spPr>
          <a:xfrm>
            <a:off x="4860032" y="5013176"/>
            <a:ext cx="288032" cy="360040"/>
          </a:xfrm>
          <a:prstGeom prst="quadArrowCallou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Popisek se čtyřstrannou šipkou 9"/>
          <p:cNvSpPr/>
          <p:nvPr/>
        </p:nvSpPr>
        <p:spPr>
          <a:xfrm>
            <a:off x="4427984" y="3212976"/>
            <a:ext cx="288032" cy="288032"/>
          </a:xfrm>
          <a:prstGeom prst="quadArrowCallout">
            <a:avLst>
              <a:gd name="adj1" fmla="val 0"/>
              <a:gd name="adj2" fmla="val 18515"/>
              <a:gd name="adj3" fmla="val 18515"/>
              <a:gd name="adj4" fmla="val 48123"/>
            </a:avLst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Popisek se čtyřstrannou šipkou 10"/>
          <p:cNvSpPr/>
          <p:nvPr/>
        </p:nvSpPr>
        <p:spPr>
          <a:xfrm>
            <a:off x="4788024" y="2060848"/>
            <a:ext cx="360040" cy="360040"/>
          </a:xfrm>
          <a:prstGeom prst="quadArrowCallou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ný popisek 11"/>
          <p:cNvSpPr/>
          <p:nvPr/>
        </p:nvSpPr>
        <p:spPr>
          <a:xfrm rot="19462890">
            <a:off x="-98805" y="813453"/>
            <a:ext cx="3960440" cy="1800200"/>
          </a:xfrm>
          <a:prstGeom prst="wedgeEllipseCallout">
            <a:avLst>
              <a:gd name="adj1" fmla="val 48280"/>
              <a:gd name="adj2" fmla="val 934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err="1" smtClean="0"/>
              <a:t>Glukany</a:t>
            </a:r>
            <a:r>
              <a:rPr lang="cs-CZ" sz="2000" b="1" dirty="0" smtClean="0"/>
              <a:t> přijaté potravou stimulují IS </a:t>
            </a:r>
            <a:r>
              <a:rPr lang="cs-CZ" sz="2000" b="1" dirty="0" smtClean="0">
                <a:sym typeface="Wingdings" pitchFamily="2" charset="2"/>
              </a:rPr>
              <a:t></a:t>
            </a:r>
            <a:r>
              <a:rPr lang="cs-CZ" sz="2000" b="1" dirty="0" smtClean="0"/>
              <a:t> fagocytóza + produkce </a:t>
            </a:r>
            <a:r>
              <a:rPr lang="cs-CZ" sz="2000" b="1" dirty="0" err="1" smtClean="0"/>
              <a:t>cytokinů</a:t>
            </a:r>
            <a:endParaRPr lang="cs-CZ" sz="2000" b="1" dirty="0"/>
          </a:p>
        </p:txBody>
      </p:sp>
      <p:sp>
        <p:nvSpPr>
          <p:cNvPr id="6" name="Výseč 5"/>
          <p:cNvSpPr/>
          <p:nvPr/>
        </p:nvSpPr>
        <p:spPr>
          <a:xfrm rot="16200000">
            <a:off x="4788024" y="3933056"/>
            <a:ext cx="360040" cy="504056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5" name="Výseč 4"/>
          <p:cNvSpPr/>
          <p:nvPr/>
        </p:nvSpPr>
        <p:spPr>
          <a:xfrm flipV="1">
            <a:off x="4283968" y="2492896"/>
            <a:ext cx="360040" cy="504056"/>
          </a:xfrm>
          <a:prstGeom prst="pi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3" name="Výseč 12"/>
          <p:cNvSpPr/>
          <p:nvPr/>
        </p:nvSpPr>
        <p:spPr>
          <a:xfrm>
            <a:off x="3995936" y="2060848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4" name="Výseč 13"/>
          <p:cNvSpPr/>
          <p:nvPr/>
        </p:nvSpPr>
        <p:spPr>
          <a:xfrm>
            <a:off x="4355976" y="5229200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5" name="Výseč 14"/>
          <p:cNvSpPr/>
          <p:nvPr/>
        </p:nvSpPr>
        <p:spPr>
          <a:xfrm>
            <a:off x="5364088" y="3068960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Výseč 15"/>
          <p:cNvSpPr/>
          <p:nvPr/>
        </p:nvSpPr>
        <p:spPr>
          <a:xfrm>
            <a:off x="4139952" y="3717032"/>
            <a:ext cx="216024" cy="279648"/>
          </a:xfrm>
          <a:prstGeom prst="pi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601 C -0.00833 -0.00925 -0.00851 -0.01318 -0.0099 -0.02336 C -0.00938 -0.02914 -0.01024 -0.03931 -0.0059 -0.04394 C -0.00486 -0.0451 -0.0033 -0.04487 -0.00208 -0.04579 C 0.00069 -0.04787 0.00573 -0.05273 0.00573 -0.0525 C 0.0066 -0.0562 0.00746 -0.05967 0.00833 -0.06314 C 0.00868 -0.06475 0.00955 -0.06822 0.00955 -0.06799 C 0.00226 -0.08302 0.0118 -0.06614 0.00312 -0.07516 C 0.00191 -0.07632 0.00174 -0.07886 0.00052 -0.08025 C -0.00469 -0.08626 -0.01007 -0.08696 -0.0151 -0.09251 C -0.01927 -0.09713 -0.02153 -0.10037 -0.02674 -0.10291 C -0.03455 -0.11286 -0.04254 -0.11494 -0.05278 -0.11841 C -0.05903 -0.12049 -0.05451 -0.12026 -0.05799 -0.12026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2222E-6 4.37558E-6 C 0.00504 0.01017 0.00903 0.02127 0.01424 0.03122 C 0.01632 0.04001 0.01945 0.03954 0.02587 0.04162 C 0.03403 0.0444 0.04254 0.04671 0.05052 0.05018 C 0.05434 0.05527 0.05851 0.0592 0.06233 0.06406 C 0.0632 0.06776 0.06615 0.07053 0.06615 0.07446 C 0.06615 0.08418 0.05972 0.0999 0.05834 0.11077 C 0.0566 0.15656 0.05243 0.20189 0.04931 0.24745 C 0.04948 0.2537 0.03802 0.31799 0.05573 0.33395 C 0.06216 0.34667 0.06094 0.34019 0.06094 0.35291 " pathEditMode="relative" ptsTypes="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2222E-6 2.25717E-6 C -0.00209 -0.06291 0.00677 -0.02498 -0.01424 -0.04325 C -0.01355 -0.0636 -0.01945 -0.08071 -0.00504 -0.08649 C -0.00417 -0.08996 -0.00244 -0.0932 -0.00244 -0.0969 C -0.00244 -0.10662 -0.00226 -0.11679 -0.00382 -0.12627 C -0.00573 -0.13807 -0.01459 -0.13992 -0.02066 -0.14547 C -0.02153 -0.14709 -0.02205 -0.14917 -0.02327 -0.15056 C -0.0257 -0.15333 -0.03108 -0.15749 -0.03108 -0.15749 C -0.03577 -0.15703 -0.0408 -0.15773 -0.04532 -0.15588 C -0.06025 -0.15009 -0.04514 -0.15056 -0.05053 -0.15056 " pathEditMode="relative" ptsTypes="fffffffff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79512" y="188640"/>
            <a:ext cx="871296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b="1" dirty="0" smtClean="0">
                <a:solidFill>
                  <a:schemeClr val="bg1"/>
                </a:solidFill>
              </a:rPr>
              <a:t>Zde vidíte část myšlenkové mapy. Objasněte již zakreslené pojmy. </a:t>
            </a:r>
            <a:br>
              <a:rPr lang="cs-CZ" sz="2300" b="1" dirty="0" smtClean="0">
                <a:solidFill>
                  <a:schemeClr val="bg1"/>
                </a:solidFill>
              </a:rPr>
            </a:br>
            <a:r>
              <a:rPr lang="cs-CZ" sz="2300" b="1" dirty="0" smtClean="0">
                <a:solidFill>
                  <a:schemeClr val="bg1"/>
                </a:solidFill>
              </a:rPr>
              <a:t>Zkuste se zamyslet a myšlenkovou mapu dále rozšiřte.</a:t>
            </a:r>
          </a:p>
          <a:p>
            <a:pPr>
              <a:buFont typeface="Arial" pitchFamily="34" charset="0"/>
              <a:buChar char="•"/>
            </a:pPr>
            <a:endParaRPr lang="cs-CZ" sz="23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076056" y="1484784"/>
            <a:ext cx="315983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MAKROSKOPICKÉ HOUBY</a:t>
            </a:r>
            <a:endParaRPr lang="cs-CZ" b="1" dirty="0"/>
          </a:p>
        </p:txBody>
      </p:sp>
      <p:cxnSp>
        <p:nvCxnSpPr>
          <p:cNvPr id="8" name="Přímá spojovací šipka 7"/>
          <p:cNvCxnSpPr/>
          <p:nvPr/>
        </p:nvCxnSpPr>
        <p:spPr>
          <a:xfrm flipH="1">
            <a:off x="4355976" y="1844824"/>
            <a:ext cx="1008112" cy="12961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1907704" y="3212976"/>
            <a:ext cx="2447529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eukaryotické organismy</a:t>
            </a:r>
            <a:endParaRPr lang="cs-CZ" b="1" dirty="0"/>
          </a:p>
        </p:txBody>
      </p:sp>
      <p:cxnSp>
        <p:nvCxnSpPr>
          <p:cNvPr id="12" name="Přímá spojovací šipka 11"/>
          <p:cNvCxnSpPr/>
          <p:nvPr/>
        </p:nvCxnSpPr>
        <p:spPr>
          <a:xfrm flipH="1">
            <a:off x="1835696" y="3573016"/>
            <a:ext cx="576064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1115616" y="4509120"/>
            <a:ext cx="89319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mají BS</a:t>
            </a:r>
            <a:endParaRPr lang="cs-CZ" b="1" dirty="0"/>
          </a:p>
        </p:txBody>
      </p:sp>
      <p:cxnSp>
        <p:nvCxnSpPr>
          <p:cNvPr id="15" name="Přímá spojovací šipka 14"/>
          <p:cNvCxnSpPr/>
          <p:nvPr/>
        </p:nvCxnSpPr>
        <p:spPr>
          <a:xfrm flipH="1">
            <a:off x="899592" y="4869160"/>
            <a:ext cx="36004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Přímá spojovací šipka 16"/>
          <p:cNvCxnSpPr/>
          <p:nvPr/>
        </p:nvCxnSpPr>
        <p:spPr>
          <a:xfrm>
            <a:off x="1979712" y="4869160"/>
            <a:ext cx="288032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TextovéPole 19"/>
          <p:cNvSpPr txBox="1"/>
          <p:nvPr/>
        </p:nvSpPr>
        <p:spPr>
          <a:xfrm>
            <a:off x="323528" y="5517232"/>
            <a:ext cx="72327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chitin</a:t>
            </a:r>
            <a:endParaRPr lang="cs-CZ" b="1" dirty="0"/>
          </a:p>
        </p:txBody>
      </p:sp>
      <p:sp>
        <p:nvSpPr>
          <p:cNvPr id="21" name="TextovéPole 20"/>
          <p:cNvSpPr txBox="1"/>
          <p:nvPr/>
        </p:nvSpPr>
        <p:spPr>
          <a:xfrm>
            <a:off x="1763688" y="5661248"/>
            <a:ext cx="95519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celulóza</a:t>
            </a:r>
            <a:endParaRPr lang="cs-CZ" b="1" dirty="0"/>
          </a:p>
        </p:txBody>
      </p:sp>
      <p:cxnSp>
        <p:nvCxnSpPr>
          <p:cNvPr id="22" name="Přímá spojovací šipka 21"/>
          <p:cNvCxnSpPr/>
          <p:nvPr/>
        </p:nvCxnSpPr>
        <p:spPr>
          <a:xfrm>
            <a:off x="6012160" y="1844824"/>
            <a:ext cx="0" cy="1800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4788024" y="3933056"/>
            <a:ext cx="199093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heterotrofní výživa</a:t>
            </a:r>
          </a:p>
        </p:txBody>
      </p:sp>
      <p:cxnSp>
        <p:nvCxnSpPr>
          <p:cNvPr id="26" name="Přímá spojovací šipka 25"/>
          <p:cNvCxnSpPr/>
          <p:nvPr/>
        </p:nvCxnSpPr>
        <p:spPr>
          <a:xfrm flipH="1">
            <a:off x="5004048" y="4293096"/>
            <a:ext cx="288032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" name="Přímá spojovací šipka 26"/>
          <p:cNvCxnSpPr/>
          <p:nvPr/>
        </p:nvCxnSpPr>
        <p:spPr>
          <a:xfrm flipH="1">
            <a:off x="6156176" y="4293096"/>
            <a:ext cx="144016" cy="12961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>
            <a:off x="6732240" y="4365104"/>
            <a:ext cx="36004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TextovéPole 31"/>
          <p:cNvSpPr txBox="1"/>
          <p:nvPr/>
        </p:nvSpPr>
        <p:spPr>
          <a:xfrm>
            <a:off x="6948264" y="5157192"/>
            <a:ext cx="1133644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err="1" smtClean="0"/>
              <a:t>saprofyté</a:t>
            </a:r>
            <a:endParaRPr lang="cs-CZ" b="1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5796136" y="5733256"/>
            <a:ext cx="95263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parazité</a:t>
            </a:r>
            <a:endParaRPr lang="cs-CZ" b="1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4355976" y="5157192"/>
            <a:ext cx="115929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err="1" smtClean="0"/>
              <a:t>symbionti</a:t>
            </a:r>
            <a:endParaRPr lang="cs-CZ" b="1" dirty="0"/>
          </a:p>
        </p:txBody>
      </p:sp>
      <p:cxnSp>
        <p:nvCxnSpPr>
          <p:cNvPr id="36" name="Přímá spojovací šipka 35"/>
          <p:cNvCxnSpPr/>
          <p:nvPr/>
        </p:nvCxnSpPr>
        <p:spPr>
          <a:xfrm>
            <a:off x="7092280" y="1844824"/>
            <a:ext cx="288032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7" name="TextovéPole 36"/>
          <p:cNvSpPr txBox="1"/>
          <p:nvPr/>
        </p:nvSpPr>
        <p:spPr>
          <a:xfrm>
            <a:off x="7236296" y="2636912"/>
            <a:ext cx="1337417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cs-CZ" b="1" dirty="0" smtClean="0"/>
              <a:t>tělo = stélka</a:t>
            </a:r>
            <a:endParaRPr lang="cs-CZ" b="1" dirty="0"/>
          </a:p>
        </p:txBody>
      </p:sp>
      <p:sp>
        <p:nvSpPr>
          <p:cNvPr id="38" name="Obdélník 37"/>
          <p:cNvSpPr/>
          <p:nvPr/>
        </p:nvSpPr>
        <p:spPr>
          <a:xfrm>
            <a:off x="179512" y="1052736"/>
            <a:ext cx="309634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Zástupný symbol pro obsah 3" descr="Multiple-Thoughts-Man-Line-Ar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2632129" cy="19109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IMG_20171209_1104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139" b="8651"/>
          <a:stretch>
            <a:fillRect/>
          </a:stretch>
        </p:blipFill>
        <p:spPr>
          <a:xfrm>
            <a:off x="323529" y="188640"/>
            <a:ext cx="3970372" cy="2808312"/>
          </a:xfrm>
        </p:spPr>
      </p:pic>
      <p:pic>
        <p:nvPicPr>
          <p:cNvPr id="5" name="Obrázek 4" descr="houževnatec jedlý.jpg"/>
          <p:cNvPicPr>
            <a:picLocks noChangeAspect="1"/>
          </p:cNvPicPr>
          <p:nvPr/>
        </p:nvPicPr>
        <p:blipFill>
          <a:blip r:embed="rId3" cstate="print"/>
          <a:srcRect l="8311" t="10101" r="11890" b="9051"/>
          <a:stretch>
            <a:fillRect/>
          </a:stretch>
        </p:blipFill>
        <p:spPr>
          <a:xfrm>
            <a:off x="4716016" y="188640"/>
            <a:ext cx="3960440" cy="5350068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251520" y="2996952"/>
            <a:ext cx="40118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Pečárka </a:t>
            </a:r>
            <a:r>
              <a:rPr lang="cs-CZ" b="1" dirty="0" err="1" smtClean="0">
                <a:solidFill>
                  <a:schemeClr val="bg1"/>
                </a:solidFill>
              </a:rPr>
              <a:t>dvouvýtrusá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Agaricus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bisporus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251520" y="6211669"/>
            <a:ext cx="4473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Klanolístka</a:t>
            </a:r>
            <a:r>
              <a:rPr lang="cs-CZ" b="1" dirty="0" smtClean="0">
                <a:solidFill>
                  <a:schemeClr val="bg1"/>
                </a:solidFill>
              </a:rPr>
              <a:t> obecná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Schizophyllum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commune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932040" y="5517232"/>
            <a:ext cx="3705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Houževnatec jedlý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Lentinula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edodes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0" name="Obrázek 9" descr="29942775_10204489412192050_108021658_o.jpg"/>
          <p:cNvPicPr>
            <a:picLocks noChangeAspect="1"/>
          </p:cNvPicPr>
          <p:nvPr/>
        </p:nvPicPr>
        <p:blipFill>
          <a:blip r:embed="rId4" cstate="print"/>
          <a:srcRect t="19550" b="25454"/>
          <a:stretch>
            <a:fillRect/>
          </a:stretch>
        </p:blipFill>
        <p:spPr>
          <a:xfrm>
            <a:off x="395536" y="3645024"/>
            <a:ext cx="3456384" cy="2534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45720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Imunosupresivní přípravky z hub</a:t>
            </a:r>
          </a:p>
          <a:p>
            <a:pPr>
              <a:buClr>
                <a:schemeClr val="bg1"/>
              </a:buClr>
            </a:pPr>
            <a:endParaRPr lang="cs-CZ" b="1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err="1" smtClean="0">
                <a:solidFill>
                  <a:schemeClr val="bg1"/>
                </a:solidFill>
              </a:rPr>
              <a:t>Imunosupresivum</a:t>
            </a:r>
            <a:r>
              <a:rPr lang="cs-CZ" dirty="0" smtClean="0">
                <a:solidFill>
                  <a:schemeClr val="bg1"/>
                </a:solidFill>
              </a:rPr>
              <a:t> = látka jenž potlačuje imunitu jednice, který užívá </a:t>
            </a:r>
            <a:r>
              <a:rPr lang="cs-CZ" dirty="0" err="1" smtClean="0">
                <a:solidFill>
                  <a:schemeClr val="bg1"/>
                </a:solidFill>
              </a:rPr>
              <a:t>imunosupresiva</a:t>
            </a:r>
            <a:r>
              <a:rPr lang="cs-CZ" dirty="0" smtClean="0">
                <a:solidFill>
                  <a:schemeClr val="bg1"/>
                </a:solidFill>
              </a:rPr>
              <a:t>.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err="1" smtClean="0">
                <a:solidFill>
                  <a:schemeClr val="bg1"/>
                </a:solidFill>
              </a:rPr>
              <a:t>Imunosupresiva</a:t>
            </a:r>
            <a:r>
              <a:rPr lang="cs-CZ" dirty="0" smtClean="0">
                <a:solidFill>
                  <a:schemeClr val="bg1"/>
                </a:solidFill>
              </a:rPr>
              <a:t> hrají klíčovou roli při transplantacích.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Klíčový objev – </a:t>
            </a:r>
            <a:r>
              <a:rPr lang="cs-CZ" b="1" dirty="0" smtClean="0">
                <a:solidFill>
                  <a:schemeClr val="bg1"/>
                </a:solidFill>
              </a:rPr>
              <a:t>Cyklosporin A </a:t>
            </a:r>
            <a:r>
              <a:rPr lang="cs-CZ" dirty="0" smtClean="0">
                <a:solidFill>
                  <a:schemeClr val="bg1"/>
                </a:solidFill>
              </a:rPr>
              <a:t>izolován původně z </a:t>
            </a:r>
            <a:r>
              <a:rPr lang="cs-CZ" i="1" dirty="0" err="1" smtClean="0">
                <a:solidFill>
                  <a:schemeClr val="bg1"/>
                </a:solidFill>
              </a:rPr>
              <a:t>Tolypocladium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inflatum</a:t>
            </a:r>
            <a:r>
              <a:rPr lang="cs-CZ" dirty="0" smtClean="0">
                <a:solidFill>
                  <a:schemeClr val="bg1"/>
                </a:solidFill>
              </a:rPr>
              <a:t>, ale také z </a:t>
            </a:r>
            <a:r>
              <a:rPr lang="cs-CZ" i="1" dirty="0" err="1" smtClean="0">
                <a:solidFill>
                  <a:schemeClr val="bg1"/>
                </a:solidFill>
              </a:rPr>
              <a:t>Acremonium</a:t>
            </a:r>
            <a:r>
              <a:rPr lang="cs-CZ" i="1" dirty="0" smtClean="0">
                <a:solidFill>
                  <a:schemeClr val="bg1"/>
                </a:solidFill>
              </a:rPr>
              <a:t>, </a:t>
            </a:r>
            <a:r>
              <a:rPr lang="cs-CZ" i="1" dirty="0" err="1" smtClean="0">
                <a:solidFill>
                  <a:schemeClr val="bg1"/>
                </a:solidFill>
              </a:rPr>
              <a:t>Aphanocladium</a:t>
            </a:r>
            <a:r>
              <a:rPr lang="cs-CZ" i="1" dirty="0" smtClean="0">
                <a:solidFill>
                  <a:schemeClr val="bg1"/>
                </a:solidFill>
              </a:rPr>
              <a:t>, </a:t>
            </a:r>
            <a:r>
              <a:rPr lang="cs-CZ" i="1" dirty="0" err="1" smtClean="0">
                <a:solidFill>
                  <a:schemeClr val="bg1"/>
                </a:solidFill>
              </a:rPr>
              <a:t>Beauveria</a:t>
            </a:r>
            <a:r>
              <a:rPr lang="cs-CZ" i="1" dirty="0" smtClean="0">
                <a:solidFill>
                  <a:schemeClr val="bg1"/>
                </a:solidFill>
              </a:rPr>
              <a:t>, </a:t>
            </a:r>
            <a:r>
              <a:rPr lang="cs-CZ" i="1" dirty="0" err="1" smtClean="0">
                <a:solidFill>
                  <a:schemeClr val="bg1"/>
                </a:solidFill>
              </a:rPr>
              <a:t>Fusarium</a:t>
            </a:r>
            <a:r>
              <a:rPr lang="cs-CZ" i="1" dirty="0" smtClean="0">
                <a:solidFill>
                  <a:schemeClr val="bg1"/>
                </a:solidFill>
              </a:rPr>
              <a:t>, </a:t>
            </a:r>
            <a:r>
              <a:rPr lang="cs-CZ" i="1" dirty="0" err="1" smtClean="0">
                <a:solidFill>
                  <a:schemeClr val="bg1"/>
                </a:solidFill>
              </a:rPr>
              <a:t>Trichoderm</a:t>
            </a:r>
            <a:r>
              <a:rPr lang="cs-CZ" i="1" dirty="0" smtClean="0">
                <a:solidFill>
                  <a:schemeClr val="bg1"/>
                </a:solidFill>
              </a:rPr>
              <a:t>.</a:t>
            </a: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cs-CZ" dirty="0" smtClean="0"/>
          </a:p>
          <a:p>
            <a:pPr lvl="1"/>
            <a:endParaRPr lang="cs-CZ" i="1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4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Antibiotické účinky hub</a:t>
            </a:r>
          </a:p>
          <a:p>
            <a:pPr>
              <a:buClr>
                <a:schemeClr val="bg1"/>
              </a:buClr>
            </a:pP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Baktericidní x bakteriostatické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1928 A. </a:t>
            </a:r>
            <a:r>
              <a:rPr lang="cs-CZ" dirty="0" err="1" smtClean="0">
                <a:solidFill>
                  <a:schemeClr val="bg1"/>
                </a:solidFill>
              </a:rPr>
              <a:t>Fleming</a:t>
            </a:r>
            <a:r>
              <a:rPr lang="cs-CZ" dirty="0" smtClean="0">
                <a:solidFill>
                  <a:schemeClr val="bg1"/>
                </a:solidFill>
              </a:rPr>
              <a:t> – penicilín (mikroskopické houby)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b="1" dirty="0" err="1" smtClean="0">
                <a:solidFill>
                  <a:schemeClr val="bg1"/>
                </a:solidFill>
              </a:rPr>
              <a:t>Psalliotin</a:t>
            </a:r>
            <a:r>
              <a:rPr lang="cs-CZ" dirty="0" smtClean="0">
                <a:solidFill>
                  <a:schemeClr val="bg1"/>
                </a:solidFill>
              </a:rPr>
              <a:t> – pečárka zápašná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b="1" dirty="0" err="1" smtClean="0">
                <a:solidFill>
                  <a:schemeClr val="bg1"/>
                </a:solidFill>
              </a:rPr>
              <a:t>Pleurotin</a:t>
            </a:r>
            <a:r>
              <a:rPr lang="cs-CZ" dirty="0" smtClean="0">
                <a:solidFill>
                  <a:schemeClr val="bg1"/>
                </a:solidFill>
              </a:rPr>
              <a:t> – hlíva ústřičná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b="1" dirty="0" err="1" smtClean="0">
                <a:solidFill>
                  <a:schemeClr val="bg1"/>
                </a:solidFill>
              </a:rPr>
              <a:t>Mucidin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– </a:t>
            </a:r>
            <a:r>
              <a:rPr lang="cs-CZ" dirty="0" err="1" smtClean="0">
                <a:solidFill>
                  <a:schemeClr val="bg1"/>
                </a:solidFill>
              </a:rPr>
              <a:t>slizečka</a:t>
            </a:r>
            <a:r>
              <a:rPr lang="cs-CZ" dirty="0" smtClean="0">
                <a:solidFill>
                  <a:schemeClr val="bg1"/>
                </a:solidFill>
              </a:rPr>
              <a:t> porcelánová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b="1" dirty="0" err="1" smtClean="0">
                <a:solidFill>
                  <a:schemeClr val="bg1"/>
                </a:solidFill>
              </a:rPr>
              <a:t>Strobilurin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– penízovka nahořklá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196752"/>
            <a:ext cx="7772400" cy="4653136"/>
          </a:xfrm>
        </p:spPr>
        <p:txBody>
          <a:bodyPr>
            <a:normAutofit lnSpcReduction="10000"/>
          </a:bodyPr>
          <a:lstStyle/>
          <a:p>
            <a:pPr lvl="1"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Snižování hladiny cukru a cholesterolu v krvi</a:t>
            </a:r>
          </a:p>
          <a:p>
            <a:pPr>
              <a:buClr>
                <a:schemeClr val="bg1"/>
              </a:buClr>
              <a:buNone/>
            </a:pPr>
            <a:endParaRPr lang="cs-CZ" b="1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err="1" smtClean="0">
                <a:solidFill>
                  <a:schemeClr val="bg1"/>
                </a:solidFill>
              </a:rPr>
              <a:t>Statiny</a:t>
            </a:r>
            <a:r>
              <a:rPr lang="cs-CZ" dirty="0" smtClean="0">
                <a:solidFill>
                  <a:schemeClr val="bg1"/>
                </a:solidFill>
              </a:rPr>
              <a:t> (</a:t>
            </a:r>
            <a:r>
              <a:rPr lang="cs-CZ" dirty="0" err="1" smtClean="0">
                <a:solidFill>
                  <a:schemeClr val="bg1"/>
                </a:solidFill>
              </a:rPr>
              <a:t>lovastatin</a:t>
            </a:r>
            <a:r>
              <a:rPr lang="cs-CZ" dirty="0" smtClean="0">
                <a:solidFill>
                  <a:schemeClr val="bg1"/>
                </a:solidFill>
              </a:rPr>
              <a:t>, </a:t>
            </a:r>
            <a:r>
              <a:rPr lang="cs-CZ" dirty="0" err="1" smtClean="0">
                <a:solidFill>
                  <a:schemeClr val="bg1"/>
                </a:solidFill>
              </a:rPr>
              <a:t>mevinolin</a:t>
            </a:r>
            <a:r>
              <a:rPr lang="cs-CZ" dirty="0" smtClean="0">
                <a:solidFill>
                  <a:schemeClr val="bg1"/>
                </a:solidFill>
              </a:rPr>
              <a:t>, </a:t>
            </a:r>
            <a:r>
              <a:rPr lang="cs-CZ" dirty="0" err="1" smtClean="0">
                <a:solidFill>
                  <a:schemeClr val="bg1"/>
                </a:solidFill>
              </a:rPr>
              <a:t>evastatin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 snižují cholesterol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err="1" smtClean="0">
                <a:solidFill>
                  <a:schemeClr val="bg1"/>
                </a:solidFill>
                <a:sym typeface="Wingdings" pitchFamily="2" charset="2"/>
              </a:rPr>
              <a:t>Triterpenoidy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  omezení specifických enzymů způsobujících vysoký TK</a:t>
            </a:r>
          </a:p>
          <a:p>
            <a:pPr lvl="1">
              <a:buClr>
                <a:schemeClr val="bg1"/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</a:rPr>
              <a:t>Tyto účinky vykazují: </a:t>
            </a:r>
            <a:r>
              <a:rPr lang="cs-CZ" dirty="0" err="1" smtClean="0">
                <a:solidFill>
                  <a:schemeClr val="bg1"/>
                </a:solidFill>
              </a:rPr>
              <a:t>boltcovitka</a:t>
            </a:r>
            <a:r>
              <a:rPr lang="cs-CZ" dirty="0" smtClean="0">
                <a:solidFill>
                  <a:schemeClr val="bg1"/>
                </a:solidFill>
              </a:rPr>
              <a:t> ucho Jidášovo, </a:t>
            </a:r>
            <a:r>
              <a:rPr lang="cs-CZ" dirty="0" err="1" smtClean="0">
                <a:solidFill>
                  <a:schemeClr val="bg1"/>
                </a:solidFill>
              </a:rPr>
              <a:t>lesklokorka</a:t>
            </a:r>
            <a:r>
              <a:rPr lang="cs-CZ" dirty="0" smtClean="0">
                <a:solidFill>
                  <a:schemeClr val="bg1"/>
                </a:solidFill>
              </a:rPr>
              <a:t> lesklá, housenice čínská, houževnatec jedlý…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4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60648"/>
            <a:ext cx="6228184" cy="868958"/>
          </a:xfrm>
        </p:spPr>
        <p:txBody>
          <a:bodyPr>
            <a:normAutofit/>
          </a:bodyPr>
          <a:lstStyle/>
          <a:p>
            <a:pPr algn="ctr"/>
            <a:r>
              <a:rPr lang="cs-CZ" sz="3200" b="1" dirty="0" smtClean="0">
                <a:solidFill>
                  <a:schemeClr val="bg1"/>
                </a:solidFill>
              </a:rPr>
              <a:t>Nejznámější jedlé léčivé houby</a:t>
            </a:r>
            <a:endParaRPr lang="cs-CZ" sz="3200" b="1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196752"/>
            <a:ext cx="7772400" cy="4102968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cs-CZ" sz="2500" dirty="0" smtClean="0">
                <a:solidFill>
                  <a:schemeClr val="bg1"/>
                </a:solidFill>
              </a:rPr>
              <a:t>Pečárka </a:t>
            </a:r>
            <a:r>
              <a:rPr lang="cs-CZ" sz="2500" dirty="0" err="1" smtClean="0">
                <a:solidFill>
                  <a:schemeClr val="bg1"/>
                </a:solidFill>
              </a:rPr>
              <a:t>dvouvýtrusá</a:t>
            </a:r>
            <a:endParaRPr lang="cs-CZ" sz="2500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sz="2500" dirty="0" smtClean="0">
                <a:solidFill>
                  <a:schemeClr val="bg1"/>
                </a:solidFill>
              </a:rPr>
              <a:t>Hlíva ústřičná</a:t>
            </a:r>
          </a:p>
          <a:p>
            <a:pPr>
              <a:buClr>
                <a:schemeClr val="bg1"/>
              </a:buClr>
            </a:pPr>
            <a:r>
              <a:rPr lang="cs-CZ" sz="2500" dirty="0" smtClean="0">
                <a:solidFill>
                  <a:schemeClr val="bg1"/>
                </a:solidFill>
              </a:rPr>
              <a:t>Penízovka sametonohá</a:t>
            </a:r>
          </a:p>
          <a:p>
            <a:pPr>
              <a:buClr>
                <a:schemeClr val="bg1"/>
              </a:buClr>
            </a:pPr>
            <a:r>
              <a:rPr lang="cs-CZ" sz="2500" dirty="0" err="1" smtClean="0">
                <a:solidFill>
                  <a:schemeClr val="bg1"/>
                </a:solidFill>
              </a:rPr>
              <a:t>Boltcovitka</a:t>
            </a:r>
            <a:r>
              <a:rPr lang="cs-CZ" sz="2500" dirty="0" smtClean="0">
                <a:solidFill>
                  <a:schemeClr val="bg1"/>
                </a:solidFill>
              </a:rPr>
              <a:t> ucho Jidášovo</a:t>
            </a:r>
          </a:p>
          <a:p>
            <a:pPr>
              <a:buClr>
                <a:schemeClr val="bg1"/>
              </a:buClr>
            </a:pPr>
            <a:r>
              <a:rPr lang="cs-CZ" sz="2500" dirty="0" smtClean="0">
                <a:solidFill>
                  <a:schemeClr val="bg1"/>
                </a:solidFill>
              </a:rPr>
              <a:t>Hnojník obecný</a:t>
            </a:r>
          </a:p>
          <a:p>
            <a:endParaRPr lang="cs-CZ" dirty="0"/>
          </a:p>
        </p:txBody>
      </p:sp>
      <p:pic>
        <p:nvPicPr>
          <p:cNvPr id="4" name="Zástupný symbol pro obsah 3" descr="hlíva.jpg"/>
          <p:cNvPicPr>
            <a:picLocks noChangeAspect="1"/>
          </p:cNvPicPr>
          <p:nvPr/>
        </p:nvPicPr>
        <p:blipFill>
          <a:blip r:embed="rId2" cstate="print"/>
          <a:srcRect t="11834" b="25167"/>
          <a:stretch>
            <a:fillRect/>
          </a:stretch>
        </p:blipFill>
        <p:spPr>
          <a:xfrm>
            <a:off x="6156176" y="332656"/>
            <a:ext cx="2708920" cy="2275461"/>
          </a:xfrm>
          <a:prstGeom prst="rect">
            <a:avLst/>
          </a:prstGeom>
        </p:spPr>
      </p:pic>
      <p:pic>
        <p:nvPicPr>
          <p:cNvPr id="6" name="Obrázek 5" descr="DSC_6571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r="16925"/>
          <a:stretch>
            <a:fillRect/>
          </a:stretch>
        </p:blipFill>
        <p:spPr>
          <a:xfrm>
            <a:off x="2987824" y="3140968"/>
            <a:ext cx="3096344" cy="2096543"/>
          </a:xfrm>
          <a:prstGeom prst="rect">
            <a:avLst/>
          </a:prstGeom>
        </p:spPr>
      </p:pic>
      <p:pic>
        <p:nvPicPr>
          <p:cNvPr id="7" name="Obrázek 21" descr="ucho jidášovo.png"/>
          <p:cNvPicPr/>
          <p:nvPr/>
        </p:nvPicPr>
        <p:blipFill>
          <a:blip r:embed="rId4" cstate="print"/>
          <a:srcRect r="44973" b="73261"/>
          <a:stretch>
            <a:fillRect/>
          </a:stretch>
        </p:blipFill>
        <p:spPr>
          <a:xfrm>
            <a:off x="6084168" y="2852936"/>
            <a:ext cx="2847975" cy="2149451"/>
          </a:xfrm>
          <a:prstGeom prst="rect">
            <a:avLst/>
          </a:prstGeom>
        </p:spPr>
      </p:pic>
      <p:pic>
        <p:nvPicPr>
          <p:cNvPr id="10" name="Obrázek 9" descr="DSC_6586.JPG"/>
          <p:cNvPicPr>
            <a:picLocks noChangeAspect="1"/>
          </p:cNvPicPr>
          <p:nvPr/>
        </p:nvPicPr>
        <p:blipFill>
          <a:blip r:embed="rId5" cstate="print">
            <a:lum bright="-10000"/>
          </a:blip>
          <a:srcRect l="16138" r="28738"/>
          <a:stretch>
            <a:fillRect/>
          </a:stretch>
        </p:blipFill>
        <p:spPr>
          <a:xfrm>
            <a:off x="179512" y="4005064"/>
            <a:ext cx="2592288" cy="2645229"/>
          </a:xfrm>
          <a:prstGeom prst="rect">
            <a:avLst/>
          </a:prstGeom>
        </p:spPr>
      </p:pic>
      <p:pic>
        <p:nvPicPr>
          <p:cNvPr id="11" name="Obrázek 5" descr="P_20180119_174423_vHDR_On.jpg"/>
          <p:cNvPicPr/>
          <p:nvPr/>
        </p:nvPicPr>
        <p:blipFill>
          <a:blip r:embed="rId6" cstate="print"/>
          <a:srcRect l="10769" r="13847" b="13961"/>
          <a:stretch>
            <a:fillRect/>
          </a:stretch>
        </p:blipFill>
        <p:spPr>
          <a:xfrm>
            <a:off x="4932040" y="4941168"/>
            <a:ext cx="3096344" cy="1660029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179512" y="1268760"/>
            <a:ext cx="4320480" cy="21236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cs-CZ" sz="2400" dirty="0" smtClean="0"/>
          </a:p>
          <a:p>
            <a:r>
              <a:rPr lang="cs-CZ" sz="2800" b="1" dirty="0" smtClean="0"/>
              <a:t>Poznáš, které léčivé </a:t>
            </a:r>
          </a:p>
          <a:p>
            <a:r>
              <a:rPr lang="cs-CZ" sz="2800" b="1" dirty="0" smtClean="0"/>
              <a:t>houby jsou vyobrazeny </a:t>
            </a:r>
          </a:p>
          <a:p>
            <a:r>
              <a:rPr lang="cs-CZ" sz="2800" b="1" dirty="0" smtClean="0"/>
              <a:t>na fotografiích?</a:t>
            </a:r>
            <a:endParaRPr lang="cs-CZ" sz="2800" dirty="0" smtClean="0"/>
          </a:p>
          <a:p>
            <a:endParaRPr lang="cs-CZ" sz="2400" dirty="0"/>
          </a:p>
        </p:txBody>
      </p:sp>
      <p:sp>
        <p:nvSpPr>
          <p:cNvPr id="12" name="Litebulb"/>
          <p:cNvSpPr>
            <a:spLocks noEditPoints="1" noChangeArrowheads="1"/>
          </p:cNvSpPr>
          <p:nvPr/>
        </p:nvSpPr>
        <p:spPr bwMode="auto">
          <a:xfrm>
            <a:off x="3779912" y="1340768"/>
            <a:ext cx="504056" cy="792088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Pečárka </a:t>
            </a:r>
            <a:r>
              <a:rPr lang="cs-CZ" b="1" dirty="0" err="1" smtClean="0">
                <a:solidFill>
                  <a:schemeClr val="bg1"/>
                </a:solidFill>
              </a:rPr>
              <a:t>dvouvýtrusá</a:t>
            </a:r>
            <a:endParaRPr lang="cs-CZ" b="1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Nejdostupnější houba na českém trhu.</a:t>
            </a:r>
          </a:p>
          <a:p>
            <a:pPr>
              <a:buClr>
                <a:schemeClr val="bg1"/>
              </a:buClr>
            </a:pPr>
            <a:r>
              <a:rPr lang="cs-CZ" b="1" dirty="0" smtClean="0">
                <a:solidFill>
                  <a:schemeClr val="bg1"/>
                </a:solidFill>
              </a:rPr>
              <a:t>Působí především: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Imunomodulačně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Protinádorově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Antioxidačně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Protizánětlivě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H</a:t>
            </a:r>
            <a:r>
              <a:rPr lang="cs-CZ" dirty="0" smtClean="0">
                <a:solidFill>
                  <a:schemeClr val="bg1"/>
                </a:solidFill>
              </a:rPr>
              <a:t>ypoglykemicky</a:t>
            </a:r>
            <a:endParaRPr lang="cs-CZ" dirty="0" smtClean="0">
              <a:solidFill>
                <a:schemeClr val="bg1"/>
              </a:solidFill>
            </a:endParaRP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endParaRPr lang="cs-CZ" dirty="0" smtClean="0"/>
          </a:p>
        </p:txBody>
      </p:sp>
      <p:pic>
        <p:nvPicPr>
          <p:cNvPr id="8" name="Zástupný symbol pro obsah 7" descr="IMG_20171209_11002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5364601" y="-315928"/>
            <a:ext cx="3027412" cy="4036549"/>
          </a:xfrm>
        </p:spPr>
      </p:pic>
      <p:sp>
        <p:nvSpPr>
          <p:cNvPr id="4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9" name="Obrázek 8" descr="IMG_20171209_110416.jpg"/>
          <p:cNvPicPr>
            <a:picLocks noChangeAspect="1"/>
          </p:cNvPicPr>
          <p:nvPr/>
        </p:nvPicPr>
        <p:blipFill>
          <a:blip r:embed="rId3" cstate="print"/>
          <a:srcRect l="6688" r="7476" b="16400"/>
          <a:stretch>
            <a:fillRect/>
          </a:stretch>
        </p:blipFill>
        <p:spPr>
          <a:xfrm>
            <a:off x="4860032" y="3212976"/>
            <a:ext cx="4041760" cy="2952328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4572000" y="6165304"/>
            <a:ext cx="40118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Pečárka </a:t>
            </a:r>
            <a:r>
              <a:rPr lang="cs-CZ" b="1" dirty="0" err="1" smtClean="0">
                <a:solidFill>
                  <a:schemeClr val="bg1"/>
                </a:solidFill>
              </a:rPr>
              <a:t>dvouvýtrusá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Agaricus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bisporus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hlív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1834" b="25167"/>
          <a:stretch>
            <a:fillRect/>
          </a:stretch>
        </p:blipFill>
        <p:spPr>
          <a:xfrm>
            <a:off x="5004048" y="188640"/>
            <a:ext cx="3429000" cy="2880320"/>
          </a:xfrm>
        </p:spPr>
      </p:pic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179512" y="1196752"/>
            <a:ext cx="3749040" cy="5148064"/>
          </a:xfrm>
        </p:spPr>
        <p:txBody>
          <a:bodyPr>
            <a:normAutofit lnSpcReduction="10000"/>
          </a:bodyPr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Hlíva ústřičná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Hojně využívaná v gastronomii, ale také jako doplněk stravy.</a:t>
            </a:r>
          </a:p>
          <a:p>
            <a:pPr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b="1" dirty="0" smtClean="0">
                <a:solidFill>
                  <a:schemeClr val="bg1"/>
                </a:solidFill>
              </a:rPr>
              <a:t>Působí především: 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Imunomodulačně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Antioxidačně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Protizánětlivě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 rakovině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Snižuje TK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Snižuje cholesterol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6" name="Obrázek 5" descr="DSC_75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212976"/>
            <a:ext cx="5060054" cy="2846281"/>
          </a:xfrm>
          <a:prstGeom prst="rect">
            <a:avLst/>
          </a:prstGeom>
        </p:spPr>
      </p:pic>
      <p:sp>
        <p:nvSpPr>
          <p:cNvPr id="9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427984" y="6021288"/>
            <a:ext cx="4284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Hlíva ústřičná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Pleurotus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ostreatus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9552" y="1628800"/>
            <a:ext cx="3979872" cy="4572000"/>
          </a:xfrm>
        </p:spPr>
        <p:txBody>
          <a:bodyPr/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Penízovka sametonohá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Jedlá, léčivá houba</a:t>
            </a:r>
          </a:p>
          <a:p>
            <a:pPr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Působí především: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Antibioticky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Imunomodulačně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 rakovině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Posiluje </a:t>
            </a:r>
            <a:r>
              <a:rPr lang="cs-CZ" dirty="0" err="1" smtClean="0">
                <a:solidFill>
                  <a:schemeClr val="bg1"/>
                </a:solidFill>
              </a:rPr>
              <a:t>fci</a:t>
            </a:r>
            <a:r>
              <a:rPr lang="cs-CZ" dirty="0" smtClean="0">
                <a:solidFill>
                  <a:schemeClr val="bg1"/>
                </a:solidFill>
              </a:rPr>
              <a:t>. slinivky a jater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endParaRPr lang="cs-CZ" b="1" dirty="0"/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Obrázek 5" descr="P_20180119_174423_vHDR_On.jpg"/>
          <p:cNvPicPr/>
          <p:nvPr/>
        </p:nvPicPr>
        <p:blipFill>
          <a:blip r:embed="rId2" cstate="print"/>
          <a:srcRect l="10769" r="13847" b="13961"/>
          <a:stretch>
            <a:fillRect/>
          </a:stretch>
        </p:blipFill>
        <p:spPr>
          <a:xfrm>
            <a:off x="4572000" y="1772816"/>
            <a:ext cx="4221857" cy="309634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607496" y="4869160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Penízovka sametonohá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Flammulina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velutipes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©Barbora </a:t>
            </a:r>
            <a:r>
              <a:rPr lang="cs-CZ" dirty="0" err="1" smtClean="0">
                <a:solidFill>
                  <a:schemeClr val="bg1"/>
                </a:solidFill>
              </a:rPr>
              <a:t>Mieslerová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447800"/>
            <a:ext cx="4411920" cy="4572000"/>
          </a:xfrm>
        </p:spPr>
        <p:txBody>
          <a:bodyPr>
            <a:normAutofit lnSpcReduction="10000"/>
          </a:bodyPr>
          <a:lstStyle/>
          <a:p>
            <a:pPr>
              <a:buClr>
                <a:schemeClr val="bg1"/>
              </a:buClr>
              <a:buNone/>
            </a:pPr>
            <a:r>
              <a:rPr lang="cs-CZ" b="1" dirty="0" err="1" smtClean="0">
                <a:solidFill>
                  <a:schemeClr val="bg1"/>
                </a:solidFill>
              </a:rPr>
              <a:t>Boltcovitka</a:t>
            </a:r>
            <a:r>
              <a:rPr lang="cs-CZ" b="1" dirty="0" smtClean="0">
                <a:solidFill>
                  <a:schemeClr val="bg1"/>
                </a:solidFill>
              </a:rPr>
              <a:t> ucho Jidášovo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Jedlá léčivá houba</a:t>
            </a:r>
          </a:p>
          <a:p>
            <a:pPr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Působí především: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Imunomodulačně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Antioxidačně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Napomáhá při zažívacích potížích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Redukuje TK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Zlepšuje pleť, kvalitu vlasů a nehtů</a:t>
            </a:r>
          </a:p>
          <a:p>
            <a:endParaRPr lang="cs-CZ" b="1" dirty="0" smtClean="0"/>
          </a:p>
          <a:p>
            <a:endParaRPr lang="cs-CZ" b="1" dirty="0"/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251520" y="188640"/>
            <a:ext cx="4536504" cy="792088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Obrázek 21" descr="ucho jidášovo.png"/>
          <p:cNvPicPr/>
          <p:nvPr/>
        </p:nvPicPr>
        <p:blipFill>
          <a:blip r:embed="rId2" cstate="print"/>
          <a:srcRect l="7270" r="52744" b="73261"/>
          <a:stretch>
            <a:fillRect/>
          </a:stretch>
        </p:blipFill>
        <p:spPr>
          <a:xfrm>
            <a:off x="4932040" y="1412776"/>
            <a:ext cx="3816424" cy="3024336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220072" y="4581128"/>
            <a:ext cx="274626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Boltcovitka</a:t>
            </a:r>
            <a:r>
              <a:rPr lang="cs-CZ" b="1" dirty="0" smtClean="0">
                <a:solidFill>
                  <a:schemeClr val="bg1"/>
                </a:solidFill>
              </a:rPr>
              <a:t> ucho Jidášovo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Auricularia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auricula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Judae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©Barbora </a:t>
            </a:r>
            <a:r>
              <a:rPr lang="cs-CZ" dirty="0" err="1" smtClean="0">
                <a:solidFill>
                  <a:schemeClr val="bg1"/>
                </a:solidFill>
              </a:rPr>
              <a:t>Mieslerova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447800"/>
            <a:ext cx="4267904" cy="4572000"/>
          </a:xfrm>
        </p:spPr>
        <p:txBody>
          <a:bodyPr>
            <a:normAutofit fontScale="70000" lnSpcReduction="20000"/>
          </a:bodyPr>
          <a:lstStyle/>
          <a:p>
            <a:pPr>
              <a:buClr>
                <a:schemeClr val="bg1"/>
              </a:buClr>
              <a:buNone/>
            </a:pPr>
            <a:r>
              <a:rPr lang="cs-CZ" sz="3100" b="1" dirty="0" smtClean="0">
                <a:solidFill>
                  <a:schemeClr val="bg1"/>
                </a:solidFill>
              </a:rPr>
              <a:t>Hnojník obecný</a:t>
            </a:r>
          </a:p>
          <a:p>
            <a:pPr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Jedlá, léčivá houba</a:t>
            </a:r>
          </a:p>
          <a:p>
            <a:pPr>
              <a:buClr>
                <a:schemeClr val="bg1"/>
              </a:buClr>
              <a:buNone/>
            </a:pPr>
            <a:endParaRPr lang="cs-CZ" sz="3100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cs-CZ" sz="3100" b="1" dirty="0" smtClean="0">
                <a:solidFill>
                  <a:schemeClr val="bg1"/>
                </a:solidFill>
              </a:rPr>
              <a:t>Působí především:</a:t>
            </a:r>
          </a:p>
          <a:p>
            <a:pPr lvl="1"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Proti rakovině</a:t>
            </a:r>
          </a:p>
          <a:p>
            <a:pPr lvl="1"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Antioxidačně</a:t>
            </a:r>
          </a:p>
          <a:p>
            <a:pPr lvl="1"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Proti bakteriím</a:t>
            </a:r>
          </a:p>
          <a:p>
            <a:pPr lvl="1"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Protizánětlivě</a:t>
            </a:r>
          </a:p>
          <a:p>
            <a:pPr lvl="1"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Antistresově</a:t>
            </a:r>
          </a:p>
          <a:p>
            <a:pPr lvl="1">
              <a:buClr>
                <a:schemeClr val="bg1"/>
              </a:buClr>
            </a:pPr>
            <a:r>
              <a:rPr lang="cs-CZ" sz="3100" dirty="0" smtClean="0">
                <a:solidFill>
                  <a:schemeClr val="bg1"/>
                </a:solidFill>
              </a:rPr>
              <a:t>Hypoglykemicky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>
              <a:buNone/>
            </a:pPr>
            <a:r>
              <a:rPr lang="cs-CZ" dirty="0" smtClean="0"/>
              <a:t>	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6" name="Zástupný symbol pro obsah 5" descr="DSC_740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911998" y="1008882"/>
            <a:ext cx="3749675" cy="2109192"/>
          </a:xfrm>
        </p:spPr>
      </p:pic>
      <p:sp>
        <p:nvSpPr>
          <p:cNvPr id="5" name="Nadpis 3"/>
          <p:cNvSpPr txBox="1">
            <a:spLocks/>
          </p:cNvSpPr>
          <p:nvPr/>
        </p:nvSpPr>
        <p:spPr>
          <a:xfrm>
            <a:off x="179512" y="332656"/>
            <a:ext cx="4104456" cy="720080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Obrázek 7" descr="DSC_6578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rcRect t="14300" b="12201"/>
          <a:stretch>
            <a:fillRect/>
          </a:stretch>
        </p:blipFill>
        <p:spPr>
          <a:xfrm>
            <a:off x="4355976" y="188640"/>
            <a:ext cx="2479902" cy="3240360"/>
          </a:xfrm>
          <a:prstGeom prst="rect">
            <a:avLst/>
          </a:prstGeom>
        </p:spPr>
      </p:pic>
      <p:pic>
        <p:nvPicPr>
          <p:cNvPr id="7" name="Obrázek 6" descr="DSC_6585.JPG"/>
          <p:cNvPicPr>
            <a:picLocks noChangeAspect="1"/>
          </p:cNvPicPr>
          <p:nvPr/>
        </p:nvPicPr>
        <p:blipFill>
          <a:blip r:embed="rId4" cstate="print"/>
          <a:srcRect l="17713" t="4443" r="24800" b="4467"/>
          <a:stretch>
            <a:fillRect/>
          </a:stretch>
        </p:blipFill>
        <p:spPr>
          <a:xfrm>
            <a:off x="5148064" y="3140968"/>
            <a:ext cx="3312368" cy="2952328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932040" y="6093296"/>
            <a:ext cx="3980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Hnojník obecný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Coprinus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comatus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aoblený obdélník 3"/>
          <p:cNvSpPr/>
          <p:nvPr/>
        </p:nvSpPr>
        <p:spPr>
          <a:xfrm>
            <a:off x="0" y="2204864"/>
            <a:ext cx="9144000" cy="1296144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2276872"/>
            <a:ext cx="6872808" cy="1143000"/>
          </a:xfrm>
        </p:spPr>
        <p:txBody>
          <a:bodyPr>
            <a:normAutofit/>
          </a:bodyPr>
          <a:lstStyle/>
          <a:p>
            <a:r>
              <a:rPr lang="cs-CZ" sz="6000" b="1" dirty="0" smtClean="0">
                <a:latin typeface="+mn-lt"/>
              </a:rPr>
              <a:t>JEDLÉ HOUBY</a:t>
            </a:r>
            <a:endParaRPr lang="cs-CZ" sz="6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4211960" cy="782960"/>
          </a:xfrm>
        </p:spPr>
        <p:txBody>
          <a:bodyPr>
            <a:norm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Další jedlé léčivé houby: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7544" y="2286000"/>
            <a:ext cx="3749040" cy="4572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Korálovec ježatý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Korálovec jedlový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Houževnatec jedlý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Choroš </a:t>
            </a:r>
            <a:r>
              <a:rPr lang="cs-CZ" dirty="0" err="1" smtClean="0">
                <a:solidFill>
                  <a:schemeClr val="bg1"/>
                </a:solidFill>
              </a:rPr>
              <a:t>oříš</a:t>
            </a: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Trsnatec lupenitý</a:t>
            </a:r>
          </a:p>
          <a:p>
            <a:endParaRPr lang="cs-CZ" dirty="0"/>
          </a:p>
        </p:txBody>
      </p:sp>
      <p:pic>
        <p:nvPicPr>
          <p:cNvPr id="5" name="Zástupný symbol pro obsah 4" descr="DSC_737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2781" r="13843"/>
          <a:stretch>
            <a:fillRect/>
          </a:stretch>
        </p:blipFill>
        <p:spPr>
          <a:xfrm rot="5400000">
            <a:off x="3899747" y="1076918"/>
            <a:ext cx="5760639" cy="4416133"/>
          </a:xfrm>
        </p:spPr>
      </p:pic>
      <p:sp>
        <p:nvSpPr>
          <p:cNvPr id="7" name="TextovéPole 6"/>
          <p:cNvSpPr txBox="1"/>
          <p:nvPr/>
        </p:nvSpPr>
        <p:spPr>
          <a:xfrm>
            <a:off x="4572000" y="6165304"/>
            <a:ext cx="4275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Korálovec jedlový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Hericium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flagellum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8" name="Nadpis 3"/>
          <p:cNvSpPr txBox="1">
            <a:spLocks/>
          </p:cNvSpPr>
          <p:nvPr/>
        </p:nvSpPr>
        <p:spPr>
          <a:xfrm>
            <a:off x="251520" y="188640"/>
            <a:ext cx="4104456" cy="720080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268760"/>
            <a:ext cx="6048672" cy="796950"/>
          </a:xfrm>
        </p:spPr>
        <p:txBody>
          <a:bodyPr>
            <a:norm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Nejznámější nejedlé léčivé houby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2286000"/>
            <a:ext cx="3749040" cy="45720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Klanolístka</a:t>
            </a:r>
            <a:r>
              <a:rPr lang="cs-CZ" dirty="0" smtClean="0">
                <a:solidFill>
                  <a:schemeClr val="bg1"/>
                </a:solidFill>
              </a:rPr>
              <a:t> obecná</a:t>
            </a:r>
          </a:p>
          <a:p>
            <a:pPr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Outkovka</a:t>
            </a:r>
            <a:r>
              <a:rPr lang="cs-CZ" dirty="0" smtClean="0">
                <a:solidFill>
                  <a:schemeClr val="bg1"/>
                </a:solidFill>
              </a:rPr>
              <a:t> pestrá</a:t>
            </a:r>
          </a:p>
          <a:p>
            <a:pPr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Lesklokorka</a:t>
            </a:r>
            <a:r>
              <a:rPr lang="cs-CZ" dirty="0" smtClean="0">
                <a:solidFill>
                  <a:schemeClr val="bg1"/>
                </a:solidFill>
              </a:rPr>
              <a:t> lesklá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251520" y="260648"/>
            <a:ext cx="4104456" cy="720080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0" y="1412776"/>
            <a:ext cx="4339912" cy="4572000"/>
          </a:xfrm>
        </p:spPr>
        <p:txBody>
          <a:bodyPr/>
          <a:lstStyle/>
          <a:p>
            <a:pPr>
              <a:buClr>
                <a:schemeClr val="tx2">
                  <a:lumMod val="40000"/>
                  <a:lumOff val="60000"/>
                </a:schemeClr>
              </a:buClr>
              <a:buNone/>
            </a:pPr>
            <a:r>
              <a:rPr lang="cs-CZ" b="1" dirty="0" err="1" smtClean="0">
                <a:solidFill>
                  <a:schemeClr val="bg1"/>
                </a:solidFill>
              </a:rPr>
              <a:t>Klanolístka</a:t>
            </a:r>
            <a:r>
              <a:rPr lang="cs-CZ" b="1" dirty="0" smtClean="0">
                <a:solidFill>
                  <a:schemeClr val="bg1"/>
                </a:solidFill>
              </a:rPr>
              <a:t> obecná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Nejedlá dřevokazná léčivá houba</a:t>
            </a:r>
          </a:p>
          <a:p>
            <a:pPr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Působí především: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 rakovině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Imunostimulačně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Chemoprotektivně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Antimikrobiálně</a:t>
            </a:r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179512" y="260648"/>
            <a:ext cx="4104456" cy="720080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499992" y="4293096"/>
            <a:ext cx="4644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Klanolístka</a:t>
            </a:r>
            <a:r>
              <a:rPr lang="cs-CZ" b="1" dirty="0" smtClean="0">
                <a:solidFill>
                  <a:schemeClr val="bg1"/>
                </a:solidFill>
              </a:rPr>
              <a:t> obecná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Schizophyllum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commune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 Magdaléna Lopraisová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51520" y="5805264"/>
            <a:ext cx="7113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u="sng" dirty="0" smtClean="0">
                <a:solidFill>
                  <a:schemeClr val="bg1"/>
                </a:solidFill>
              </a:rPr>
              <a:t>Izolovaná látka</a:t>
            </a:r>
            <a:r>
              <a:rPr lang="cs-CZ" sz="2400" dirty="0" smtClean="0">
                <a:solidFill>
                  <a:schemeClr val="bg1"/>
                </a:solidFill>
              </a:rPr>
              <a:t>: </a:t>
            </a:r>
            <a:r>
              <a:rPr lang="cs-CZ" sz="2400" b="1" dirty="0" err="1" smtClean="0">
                <a:solidFill>
                  <a:schemeClr val="bg1"/>
                </a:solidFill>
              </a:rPr>
              <a:t>shizofylan</a:t>
            </a:r>
            <a:r>
              <a:rPr lang="cs-CZ" sz="24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cs-CZ" sz="2400" dirty="0" smtClean="0">
                <a:solidFill>
                  <a:schemeClr val="bg1"/>
                </a:solidFill>
              </a:rPr>
              <a:t>(podobá se </a:t>
            </a:r>
            <a:r>
              <a:rPr lang="cs-CZ" sz="2400" b="1" dirty="0" err="1" smtClean="0">
                <a:solidFill>
                  <a:schemeClr val="bg1"/>
                </a:solidFill>
              </a:rPr>
              <a:t>lentinanu</a:t>
            </a:r>
            <a:r>
              <a:rPr lang="cs-CZ" sz="2400" dirty="0" smtClean="0">
                <a:solidFill>
                  <a:schemeClr val="bg1"/>
                </a:solidFill>
              </a:rPr>
              <a:t> získaného z houževnatce jedlého)</a:t>
            </a:r>
            <a:endParaRPr lang="cs-CZ" sz="2400" dirty="0">
              <a:solidFill>
                <a:schemeClr val="bg1"/>
              </a:solidFill>
            </a:endParaRPr>
          </a:p>
        </p:txBody>
      </p:sp>
      <p:pic>
        <p:nvPicPr>
          <p:cNvPr id="10" name="Obrázek 9" descr="IMG_20180401_164753.jpg"/>
          <p:cNvPicPr>
            <a:picLocks noChangeAspect="1"/>
          </p:cNvPicPr>
          <p:nvPr/>
        </p:nvPicPr>
        <p:blipFill>
          <a:blip r:embed="rId2" cstate="print"/>
          <a:srcRect t="21650" r="13601"/>
          <a:stretch>
            <a:fillRect/>
          </a:stretch>
        </p:blipFill>
        <p:spPr>
          <a:xfrm>
            <a:off x="4860032" y="0"/>
            <a:ext cx="3491880" cy="4222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symbol pro obsah 8" descr="DSC_75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2924944"/>
            <a:ext cx="4038600" cy="2232273"/>
          </a:xfrm>
        </p:spPr>
      </p:pic>
      <p:pic>
        <p:nvPicPr>
          <p:cNvPr id="6" name="Zástupný symbol pro obsah 5" descr="DSC_742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0642" r="2703"/>
          <a:stretch>
            <a:fillRect/>
          </a:stretch>
        </p:blipFill>
        <p:spPr>
          <a:xfrm>
            <a:off x="4860032" y="188640"/>
            <a:ext cx="4104456" cy="2664296"/>
          </a:xfrm>
        </p:spPr>
      </p:pic>
      <p:sp>
        <p:nvSpPr>
          <p:cNvPr id="5" name="Nadpis 3"/>
          <p:cNvSpPr txBox="1">
            <a:spLocks/>
          </p:cNvSpPr>
          <p:nvPr/>
        </p:nvSpPr>
        <p:spPr>
          <a:xfrm>
            <a:off x="179512" y="260648"/>
            <a:ext cx="4104456" cy="720080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716016" y="5157192"/>
            <a:ext cx="4219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Outkovka</a:t>
            </a:r>
            <a:r>
              <a:rPr lang="cs-CZ" b="1" dirty="0" smtClean="0">
                <a:solidFill>
                  <a:schemeClr val="bg1"/>
                </a:solidFill>
              </a:rPr>
              <a:t> pestrá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Trametes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versicolor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 smtClean="0"/>
          </a:p>
          <a:p>
            <a:endParaRPr lang="cs-CZ" dirty="0" smtClean="0"/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0" y="1556792"/>
            <a:ext cx="4339912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bg1"/>
              </a:buClr>
              <a:buSzPct val="85000"/>
              <a:tabLst/>
              <a:defRPr/>
            </a:pPr>
            <a:r>
              <a:rPr kumimoji="0" lang="cs-CZ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Outkovka</a:t>
            </a:r>
            <a:r>
              <a:rPr kumimoji="0" lang="cs-CZ" sz="2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pestrá</a:t>
            </a:r>
            <a:endParaRPr kumimoji="0" lang="cs-CZ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Nejedlá léčivá houba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None/>
              <a:tabLst/>
              <a:defRPr/>
            </a:pPr>
            <a:endParaRPr kumimoji="0" lang="cs-CZ" sz="2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Působí především: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Protinádorově</a:t>
            </a: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Char char=""/>
              <a:tabLst/>
              <a:defRPr/>
            </a:pPr>
            <a:r>
              <a:rPr lang="cs-CZ" sz="2400" dirty="0" err="1" smtClean="0">
                <a:solidFill>
                  <a:schemeClr val="bg1"/>
                </a:solidFill>
              </a:rPr>
              <a:t>Imunostimulačně</a:t>
            </a:r>
            <a:endParaRPr lang="cs-CZ" sz="2400" dirty="0" smtClean="0">
              <a:solidFill>
                <a:schemeClr val="bg1"/>
              </a:solidFill>
            </a:endParaRP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Antibakteriálně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Char char=""/>
              <a:tabLst/>
              <a:defRPr/>
            </a:pPr>
            <a:r>
              <a:rPr lang="cs-CZ" sz="2400" dirty="0" err="1" smtClean="0">
                <a:solidFill>
                  <a:schemeClr val="bg1"/>
                </a:solidFill>
              </a:rPr>
              <a:t>Antiviroticky</a:t>
            </a:r>
            <a:endParaRPr lang="cs-CZ" sz="2400" dirty="0" smtClean="0">
              <a:solidFill>
                <a:schemeClr val="bg1"/>
              </a:solidFill>
            </a:endParaRP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bg1"/>
              </a:buClr>
              <a:buSzPct val="85000"/>
              <a:buFont typeface="Wingdings 2"/>
              <a:buChar char="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0" y="5733256"/>
            <a:ext cx="4922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u="sng" dirty="0" smtClean="0">
                <a:solidFill>
                  <a:schemeClr val="bg1"/>
                </a:solidFill>
              </a:rPr>
              <a:t>Významné látky</a:t>
            </a:r>
            <a:r>
              <a:rPr lang="cs-CZ" sz="2400" dirty="0" smtClean="0">
                <a:solidFill>
                  <a:schemeClr val="bg1"/>
                </a:solidFill>
              </a:rPr>
              <a:t>: </a:t>
            </a:r>
            <a:r>
              <a:rPr lang="el-GR" sz="2400" b="1" dirty="0" smtClean="0">
                <a:solidFill>
                  <a:schemeClr val="bg1"/>
                </a:solidFill>
                <a:latin typeface="Arial"/>
                <a:cs typeface="Arial"/>
              </a:rPr>
              <a:t>β</a:t>
            </a:r>
            <a:r>
              <a:rPr lang="cs-CZ" sz="2400" b="1" dirty="0" smtClean="0">
                <a:solidFill>
                  <a:schemeClr val="bg1"/>
                </a:solidFill>
                <a:latin typeface="Arial"/>
                <a:cs typeface="Arial"/>
              </a:rPr>
              <a:t>-D-</a:t>
            </a:r>
            <a:r>
              <a:rPr lang="cs-CZ"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glukany</a:t>
            </a:r>
            <a:r>
              <a:rPr lang="cs-CZ" sz="2400" dirty="0" smtClean="0">
                <a:solidFill>
                  <a:schemeClr val="bg1"/>
                </a:solidFill>
                <a:latin typeface="Arial"/>
                <a:cs typeface="Arial"/>
              </a:rPr>
              <a:t>, </a:t>
            </a:r>
          </a:p>
          <a:p>
            <a:r>
              <a:rPr lang="cs-CZ" sz="2400" dirty="0" err="1" smtClean="0">
                <a:solidFill>
                  <a:schemeClr val="bg1"/>
                </a:solidFill>
                <a:latin typeface="Arial"/>
                <a:cs typeface="Arial"/>
              </a:rPr>
              <a:t>heteroglykany</a:t>
            </a:r>
            <a:r>
              <a:rPr lang="cs-CZ" sz="2400" dirty="0" smtClean="0">
                <a:solidFill>
                  <a:schemeClr val="bg1"/>
                </a:solidFill>
                <a:latin typeface="Arial"/>
                <a:cs typeface="Arial"/>
              </a:rPr>
              <a:t>,glykoprotein </a:t>
            </a:r>
            <a:r>
              <a:rPr lang="cs-CZ"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krestin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3"/>
          <p:cNvSpPr txBox="1">
            <a:spLocks/>
          </p:cNvSpPr>
          <p:nvPr/>
        </p:nvSpPr>
        <p:spPr>
          <a:xfrm>
            <a:off x="251520" y="260648"/>
            <a:ext cx="4104456" cy="720080"/>
          </a:xfrm>
          <a:prstGeom prst="homePlate">
            <a:avLst/>
          </a:prstGeom>
          <a:solidFill>
            <a:srgbClr val="92D05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Léčivé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2" name="Zástupný symbol pro obsah 11" descr="DSC_740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7283"/>
          <a:stretch>
            <a:fillRect/>
          </a:stretch>
        </p:blipFill>
        <p:spPr>
          <a:xfrm rot="5400000">
            <a:off x="4313049" y="1167670"/>
            <a:ext cx="5219381" cy="3549352"/>
          </a:xfrm>
        </p:spPr>
      </p:pic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395536" y="1340768"/>
            <a:ext cx="4536504" cy="45720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bg1"/>
              </a:buClr>
              <a:buNone/>
            </a:pPr>
            <a:r>
              <a:rPr lang="cs-CZ" b="1" dirty="0" err="1" smtClean="0">
                <a:solidFill>
                  <a:schemeClr val="bg1"/>
                </a:solidFill>
              </a:rPr>
              <a:t>Lesklokorka</a:t>
            </a:r>
            <a:r>
              <a:rPr lang="cs-CZ" b="1" dirty="0" smtClean="0">
                <a:solidFill>
                  <a:schemeClr val="bg1"/>
                </a:solidFill>
              </a:rPr>
              <a:t> lesklá</a:t>
            </a:r>
          </a:p>
          <a:p>
            <a:pPr>
              <a:buClr>
                <a:schemeClr val="bg1"/>
              </a:buClr>
              <a:buNone/>
            </a:pPr>
            <a:r>
              <a:rPr lang="cs-CZ" dirty="0" smtClean="0">
                <a:solidFill>
                  <a:schemeClr val="bg1"/>
                </a:solidFill>
              </a:rPr>
              <a:t> 	Nejedlá léčivá houba označována jako </a:t>
            </a:r>
            <a:r>
              <a:rPr lang="cs-CZ" b="1" dirty="0" smtClean="0">
                <a:solidFill>
                  <a:schemeClr val="bg1"/>
                </a:solidFill>
              </a:rPr>
              <a:t>„</a:t>
            </a:r>
            <a:r>
              <a:rPr lang="cs-CZ" b="1" dirty="0" err="1" smtClean="0">
                <a:solidFill>
                  <a:schemeClr val="bg1"/>
                </a:solidFill>
              </a:rPr>
              <a:t>Reishi</a:t>
            </a:r>
            <a:r>
              <a:rPr lang="cs-CZ" b="1" dirty="0" smtClean="0">
                <a:solidFill>
                  <a:schemeClr val="bg1"/>
                </a:solidFill>
              </a:rPr>
              <a:t>“</a:t>
            </a:r>
          </a:p>
          <a:p>
            <a:pPr>
              <a:buClr>
                <a:schemeClr val="bg1"/>
              </a:buClr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Působí především: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Protizánětlivě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Chemoprotektivně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Hepatoprotektivně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Hypoglykemicky</a:t>
            </a: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Antialergicky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err="1" smtClean="0">
                <a:solidFill>
                  <a:schemeClr val="bg1"/>
                </a:solidFill>
              </a:rPr>
              <a:t>Imunomodulačně</a:t>
            </a:r>
            <a:endParaRPr lang="cs-CZ" dirty="0" smtClean="0">
              <a:solidFill>
                <a:schemeClr val="bg1"/>
              </a:solidFill>
            </a:endParaRP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Antibakteriálně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Proti rakovině</a:t>
            </a:r>
          </a:p>
          <a:p>
            <a:pPr lvl="1"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</a:t>
            </a:r>
            <a:r>
              <a:rPr lang="cs-CZ" dirty="0" smtClean="0">
                <a:solidFill>
                  <a:schemeClr val="bg1"/>
                </a:solidFill>
              </a:rPr>
              <a:t>rotivirově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4644008" y="5661248"/>
            <a:ext cx="397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err="1" smtClean="0">
                <a:solidFill>
                  <a:schemeClr val="bg1"/>
                </a:solidFill>
              </a:rPr>
              <a:t>Lesklokorka</a:t>
            </a:r>
            <a:r>
              <a:rPr lang="cs-CZ" b="1" dirty="0" smtClean="0">
                <a:solidFill>
                  <a:schemeClr val="bg1"/>
                </a:solidFill>
              </a:rPr>
              <a:t> lesklá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Ganoderma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lucidum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 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aoblený obdélník 4"/>
          <p:cNvSpPr/>
          <p:nvPr/>
        </p:nvSpPr>
        <p:spPr>
          <a:xfrm>
            <a:off x="0" y="2492896"/>
            <a:ext cx="9144000" cy="1296144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b="1" dirty="0" smtClean="0">
                <a:solidFill>
                  <a:schemeClr val="tx1"/>
                </a:solidFill>
              </a:rPr>
              <a:t>JEDOVATÉ HOUBY</a:t>
            </a:r>
            <a:endParaRPr lang="cs-CZ" sz="6000" b="1" dirty="0">
              <a:solidFill>
                <a:schemeClr val="tx1"/>
              </a:solidFill>
            </a:endParaRPr>
          </a:p>
        </p:txBody>
      </p:sp>
      <p:pic>
        <p:nvPicPr>
          <p:cNvPr id="3" name="Obrázek 2" descr="index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3933056"/>
            <a:ext cx="227647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95536" y="1628800"/>
            <a:ext cx="8316416" cy="4572000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	Obsahují houbové jedy = </a:t>
            </a:r>
            <a:r>
              <a:rPr lang="cs-CZ" b="1" dirty="0" smtClean="0">
                <a:solidFill>
                  <a:schemeClr val="bg1"/>
                </a:solidFill>
              </a:rPr>
              <a:t>mykotoxiny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 přímé produkty metabolismu, jenž nejsou spjaty se základními procesy při tvorbě biomasy.</a:t>
            </a:r>
          </a:p>
          <a:p>
            <a:pPr>
              <a:buNone/>
            </a:pPr>
            <a:endParaRPr lang="cs-CZ" dirty="0" smtClean="0">
              <a:solidFill>
                <a:schemeClr val="bg1"/>
              </a:solidFill>
              <a:sym typeface="Wingdings" pitchFamily="2" charset="2"/>
            </a:endParaRPr>
          </a:p>
          <a:p>
            <a:pPr>
              <a:buNone/>
            </a:pPr>
            <a:endParaRPr lang="cs-CZ" dirty="0" smtClean="0">
              <a:solidFill>
                <a:schemeClr val="bg1"/>
              </a:solidFill>
              <a:sym typeface="Wingdings" pitchFamily="2" charset="2"/>
            </a:endParaRPr>
          </a:p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  <a:sym typeface="Wingdings" pitchFamily="2" charset="2"/>
              </a:rPr>
              <a:t>	</a:t>
            </a:r>
            <a:r>
              <a:rPr lang="cs-CZ" b="1" u="sng" dirty="0" smtClean="0">
                <a:solidFill>
                  <a:schemeClr val="bg1"/>
                </a:solidFill>
                <a:sym typeface="Wingdings" pitchFamily="2" charset="2"/>
              </a:rPr>
              <a:t>Houbové jedy dělíme:</a:t>
            </a: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	1. dle chemické struktury</a:t>
            </a: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	2. dle orgánu/soustavy, na kterou působí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7" name="Nadpis 3"/>
          <p:cNvSpPr txBox="1">
            <a:spLocks/>
          </p:cNvSpPr>
          <p:nvPr/>
        </p:nvSpPr>
        <p:spPr>
          <a:xfrm>
            <a:off x="251520" y="260648"/>
            <a:ext cx="4104456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dirty="0" smtClean="0">
                <a:solidFill>
                  <a:schemeClr val="tx1"/>
                </a:solidFill>
              </a:rPr>
              <a:t>Jedovaté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412776"/>
            <a:ext cx="8712968" cy="4572000"/>
          </a:xfrm>
        </p:spPr>
        <p:txBody>
          <a:bodyPr/>
          <a:lstStyle/>
          <a:p>
            <a:pPr>
              <a:buClr>
                <a:schemeClr val="bg1"/>
              </a:buClr>
              <a:buNone/>
            </a:pPr>
            <a:r>
              <a:rPr lang="cs-CZ" b="1" dirty="0" smtClean="0">
                <a:solidFill>
                  <a:schemeClr val="bg1"/>
                </a:solidFill>
              </a:rPr>
              <a:t>HEPATONEFROTOXICKÝ SYNDROM</a:t>
            </a:r>
          </a:p>
          <a:p>
            <a:pPr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sz="2400" dirty="0" smtClean="0">
                <a:solidFill>
                  <a:schemeClr val="bg1"/>
                </a:solidFill>
              </a:rPr>
              <a:t>Poškození jater a ledvin</a:t>
            </a:r>
          </a:p>
          <a:p>
            <a:pPr>
              <a:buClr>
                <a:schemeClr val="bg1"/>
              </a:buClr>
            </a:pPr>
            <a:r>
              <a:rPr lang="cs-CZ" sz="2400" dirty="0" smtClean="0">
                <a:solidFill>
                  <a:schemeClr val="bg1"/>
                </a:solidFill>
              </a:rPr>
              <a:t>Rod </a:t>
            </a:r>
            <a:r>
              <a:rPr lang="cs-CZ" sz="2400" i="1" dirty="0" err="1" smtClean="0">
                <a:solidFill>
                  <a:schemeClr val="bg1"/>
                </a:solidFill>
              </a:rPr>
              <a:t>Amanita</a:t>
            </a:r>
            <a:r>
              <a:rPr lang="cs-CZ" sz="2400" dirty="0" smtClean="0">
                <a:solidFill>
                  <a:schemeClr val="bg1"/>
                </a:solidFill>
              </a:rPr>
              <a:t> (cyklické polypeptidy </a:t>
            </a:r>
            <a:r>
              <a:rPr lang="cs-CZ" sz="2400" b="1" dirty="0" smtClean="0">
                <a:solidFill>
                  <a:schemeClr val="bg1"/>
                </a:solidFill>
              </a:rPr>
              <a:t>amanitiny, </a:t>
            </a:r>
            <a:r>
              <a:rPr lang="cs-CZ" sz="2400" b="1" dirty="0" err="1" smtClean="0">
                <a:solidFill>
                  <a:schemeClr val="bg1"/>
                </a:solidFill>
              </a:rPr>
              <a:t>faloidiny</a:t>
            </a:r>
            <a:r>
              <a:rPr lang="cs-CZ" sz="2400" dirty="0" smtClean="0">
                <a:solidFill>
                  <a:schemeClr val="bg1"/>
                </a:solidFill>
              </a:rPr>
              <a:t> </a:t>
            </a:r>
            <a:r>
              <a:rPr lang="cs-CZ" sz="2400" dirty="0" smtClean="0">
                <a:solidFill>
                  <a:schemeClr val="bg1"/>
                </a:solidFill>
                <a:sym typeface="Wingdings" pitchFamily="2" charset="2"/>
              </a:rPr>
              <a:t> nejnebezpečnější biogenní jedy)</a:t>
            </a:r>
          </a:p>
          <a:p>
            <a:pPr>
              <a:buClr>
                <a:schemeClr val="bg1"/>
              </a:buClr>
            </a:pPr>
            <a:r>
              <a:rPr lang="cs-CZ" sz="2400" dirty="0" smtClean="0">
                <a:solidFill>
                  <a:schemeClr val="bg1"/>
                </a:solidFill>
                <a:sym typeface="Wingdings" pitchFamily="2" charset="2"/>
              </a:rPr>
              <a:t>Ucháč obecný (</a:t>
            </a:r>
            <a:r>
              <a:rPr lang="cs-CZ" sz="2400" b="1" dirty="0" err="1" smtClean="0">
                <a:solidFill>
                  <a:schemeClr val="bg1"/>
                </a:solidFill>
                <a:sym typeface="Wingdings" pitchFamily="2" charset="2"/>
              </a:rPr>
              <a:t>gyromitrin</a:t>
            </a:r>
            <a:r>
              <a:rPr lang="cs-CZ" sz="2400" dirty="0" smtClean="0">
                <a:solidFill>
                  <a:schemeClr val="bg1"/>
                </a:solidFill>
                <a:sym typeface="Wingdings" pitchFamily="2" charset="2"/>
              </a:rPr>
              <a:t>)</a:t>
            </a:r>
            <a:endParaRPr lang="cs-CZ" sz="2400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179512" y="260648"/>
            <a:ext cx="7920880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noProof="0" dirty="0" smtClean="0">
                <a:solidFill>
                  <a:schemeClr val="tx1"/>
                </a:solidFill>
              </a:rPr>
              <a:t>Působení jedů na lidský organismus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7" name="Obrázek 6" descr="DSC_7397.JPG"/>
          <p:cNvPicPr>
            <a:picLocks noChangeAspect="1"/>
          </p:cNvPicPr>
          <p:nvPr/>
        </p:nvPicPr>
        <p:blipFill>
          <a:blip r:embed="rId2" cstate="print"/>
          <a:srcRect l="15350" r="7476"/>
          <a:stretch>
            <a:fillRect/>
          </a:stretch>
        </p:blipFill>
        <p:spPr>
          <a:xfrm rot="5400000">
            <a:off x="6181948" y="3926811"/>
            <a:ext cx="3140966" cy="2289366"/>
          </a:xfrm>
          <a:prstGeom prst="rect">
            <a:avLst/>
          </a:prstGeom>
        </p:spPr>
      </p:pic>
      <p:pic>
        <p:nvPicPr>
          <p:cNvPr id="8" name="Obrázek 7" descr="DSC_6714.JPG"/>
          <p:cNvPicPr>
            <a:picLocks noChangeAspect="1"/>
          </p:cNvPicPr>
          <p:nvPr/>
        </p:nvPicPr>
        <p:blipFill>
          <a:blip r:embed="rId3" cstate="print"/>
          <a:srcRect l="20863" t="26200" r="15350" b="9401"/>
          <a:stretch>
            <a:fillRect/>
          </a:stretch>
        </p:blipFill>
        <p:spPr>
          <a:xfrm rot="5400000">
            <a:off x="4175173" y="4177257"/>
            <a:ext cx="3169918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8568952" cy="4572000"/>
          </a:xfrm>
        </p:spPr>
        <p:txBody>
          <a:bodyPr/>
          <a:lstStyle/>
          <a:p>
            <a:pPr>
              <a:buNone/>
            </a:pPr>
            <a:r>
              <a:rPr lang="cs-CZ" b="1" u="sng" dirty="0" smtClean="0">
                <a:solidFill>
                  <a:schemeClr val="bg1"/>
                </a:solidFill>
              </a:rPr>
              <a:t>Muchomůrka zelená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cs-CZ" b="1" dirty="0" smtClean="0">
              <a:solidFill>
                <a:schemeClr val="bg1"/>
              </a:solidFill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r>
              <a:rPr lang="cs-CZ" b="1" dirty="0" smtClean="0">
                <a:solidFill>
                  <a:schemeClr val="bg1"/>
                </a:solidFill>
              </a:rPr>
              <a:t>Nejjedovatější </a:t>
            </a:r>
            <a:r>
              <a:rPr lang="cs-CZ" dirty="0" smtClean="0">
                <a:solidFill>
                  <a:schemeClr val="bg1"/>
                </a:solidFill>
              </a:rPr>
              <a:t>muchomůrka v Evropě </a:t>
            </a: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r>
              <a:rPr lang="cs-CZ" dirty="0" smtClean="0">
                <a:solidFill>
                  <a:schemeClr val="bg1"/>
                </a:solidFill>
              </a:rPr>
              <a:t>Ke smrtelné otravě stačí 50 g houby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r>
              <a:rPr lang="cs-CZ" dirty="0" smtClean="0">
                <a:solidFill>
                  <a:schemeClr val="bg1"/>
                </a:solidFill>
              </a:rPr>
              <a:t>Cyklické peptidy</a:t>
            </a:r>
            <a:r>
              <a:rPr lang="cs-CZ" b="1" dirty="0" smtClean="0">
                <a:solidFill>
                  <a:schemeClr val="bg1"/>
                </a:solidFill>
              </a:rPr>
              <a:t> amanitiny a </a:t>
            </a:r>
            <a:r>
              <a:rPr lang="cs-CZ" b="1" dirty="0" err="1" smtClean="0">
                <a:solidFill>
                  <a:schemeClr val="bg1"/>
                </a:solidFill>
              </a:rPr>
              <a:t>faloidiny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r>
              <a:rPr lang="cs-CZ" b="1" dirty="0" err="1" smtClean="0">
                <a:solidFill>
                  <a:schemeClr val="bg1"/>
                </a:solidFill>
              </a:rPr>
              <a:t>Antamanid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b="1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protirakovinné,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cs-CZ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imunosupresivní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účinky,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/>
            </a:r>
            <a:br>
              <a:rPr lang="cs-CZ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antagonista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amanitinu (protijed)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251520" y="260648"/>
            <a:ext cx="4104456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dirty="0" smtClean="0">
                <a:solidFill>
                  <a:schemeClr val="tx1"/>
                </a:solidFill>
              </a:rPr>
              <a:t>Jedovaté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9" name="Obrázek 8" descr="DSC_6714.JPG"/>
          <p:cNvPicPr>
            <a:picLocks noChangeAspect="1"/>
          </p:cNvPicPr>
          <p:nvPr/>
        </p:nvPicPr>
        <p:blipFill>
          <a:blip r:embed="rId2" cstate="print"/>
          <a:srcRect l="20863" t="26200" r="15350" b="9401"/>
          <a:stretch>
            <a:fillRect/>
          </a:stretch>
        </p:blipFill>
        <p:spPr>
          <a:xfrm rot="5400000">
            <a:off x="5468186" y="1956750"/>
            <a:ext cx="4184291" cy="2376264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6228184" y="5229200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Muchomůrka zelená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Amanita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phalloides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5" descr="DSC_7060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rcRect l="20192" r="6250"/>
          <a:stretch>
            <a:fillRect/>
          </a:stretch>
        </p:blipFill>
        <p:spPr>
          <a:xfrm rot="5400000">
            <a:off x="4749251" y="2027612"/>
            <a:ext cx="4614050" cy="3528393"/>
          </a:xfrm>
          <a:prstGeom prst="rect">
            <a:avLst/>
          </a:prstGeom>
        </p:spPr>
      </p:pic>
      <p:pic>
        <p:nvPicPr>
          <p:cNvPr id="6" name="Obrázek 5" descr="DSC_6644.JPG"/>
          <p:cNvPicPr>
            <a:picLocks noChangeAspect="1"/>
          </p:cNvPicPr>
          <p:nvPr/>
        </p:nvPicPr>
        <p:blipFill>
          <a:blip r:embed="rId3" cstate="print"/>
          <a:srcRect r="8363"/>
          <a:stretch>
            <a:fillRect/>
          </a:stretch>
        </p:blipFill>
        <p:spPr>
          <a:xfrm rot="5400000">
            <a:off x="425630" y="2318787"/>
            <a:ext cx="4692340" cy="2880320"/>
          </a:xfrm>
          <a:prstGeom prst="rect">
            <a:avLst/>
          </a:prstGeom>
        </p:spPr>
      </p:pic>
      <p:sp>
        <p:nvSpPr>
          <p:cNvPr id="7" name="Nadpis 3"/>
          <p:cNvSpPr txBox="1">
            <a:spLocks/>
          </p:cNvSpPr>
          <p:nvPr/>
        </p:nvSpPr>
        <p:spPr>
          <a:xfrm>
            <a:off x="251520" y="188640"/>
            <a:ext cx="4104456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dirty="0" smtClean="0">
                <a:solidFill>
                  <a:schemeClr val="tx1"/>
                </a:solidFill>
              </a:rPr>
              <a:t>Jedovaté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79512" y="6093296"/>
            <a:ext cx="41290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Muchomůrka zelená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Amanita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phalloides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364088" y="6093296"/>
            <a:ext cx="2533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Rod </a:t>
            </a:r>
            <a:r>
              <a:rPr lang="cs-CZ" b="1" dirty="0" smtClean="0">
                <a:solidFill>
                  <a:schemeClr val="bg1"/>
                </a:solidFill>
              </a:rPr>
              <a:t>Pečárka</a:t>
            </a:r>
            <a:r>
              <a:rPr lang="cs-CZ" dirty="0" smtClean="0">
                <a:solidFill>
                  <a:schemeClr val="bg1"/>
                </a:solidFill>
              </a:rPr>
              <a:t> (</a:t>
            </a:r>
            <a:r>
              <a:rPr lang="cs-CZ" i="1" dirty="0" err="1" smtClean="0">
                <a:solidFill>
                  <a:schemeClr val="bg1"/>
                </a:solidFill>
              </a:rPr>
              <a:t>Agaricus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>
              <a:solidFill>
                <a:schemeClr val="bg1"/>
              </a:solidFill>
            </a:endParaRPr>
          </a:p>
        </p:txBody>
      </p:sp>
      <p:cxnSp>
        <p:nvCxnSpPr>
          <p:cNvPr id="11" name="Přímá spojovací šipka 10"/>
          <p:cNvCxnSpPr/>
          <p:nvPr/>
        </p:nvCxnSpPr>
        <p:spPr>
          <a:xfrm flipV="1">
            <a:off x="827584" y="2348880"/>
            <a:ext cx="1728192" cy="648072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šipka 11"/>
          <p:cNvCxnSpPr/>
          <p:nvPr/>
        </p:nvCxnSpPr>
        <p:spPr>
          <a:xfrm flipV="1">
            <a:off x="971600" y="3140968"/>
            <a:ext cx="1656184" cy="1152128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šipka 12"/>
          <p:cNvCxnSpPr/>
          <p:nvPr/>
        </p:nvCxnSpPr>
        <p:spPr>
          <a:xfrm flipV="1">
            <a:off x="323528" y="5517232"/>
            <a:ext cx="1728192" cy="72008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15"/>
          <p:cNvCxnSpPr/>
          <p:nvPr/>
        </p:nvCxnSpPr>
        <p:spPr>
          <a:xfrm flipV="1">
            <a:off x="5148064" y="2564904"/>
            <a:ext cx="1512168" cy="936104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šipka 16"/>
          <p:cNvCxnSpPr/>
          <p:nvPr/>
        </p:nvCxnSpPr>
        <p:spPr>
          <a:xfrm flipV="1">
            <a:off x="5076056" y="4941168"/>
            <a:ext cx="2232248" cy="720080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ovéPole 18"/>
          <p:cNvSpPr txBox="1"/>
          <p:nvPr/>
        </p:nvSpPr>
        <p:spPr>
          <a:xfrm>
            <a:off x="179512" y="429309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prsten</a:t>
            </a:r>
            <a:endParaRPr lang="cs-CZ" sz="2400" b="1" dirty="0">
              <a:solidFill>
                <a:schemeClr val="bg1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0" y="2060848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Jasně bílé </a:t>
            </a:r>
          </a:p>
          <a:p>
            <a:r>
              <a:rPr lang="cs-CZ" sz="2400" b="1" dirty="0" smtClean="0">
                <a:solidFill>
                  <a:schemeClr val="bg1"/>
                </a:solidFill>
              </a:rPr>
              <a:t>lupeny</a:t>
            </a:r>
            <a:endParaRPr lang="cs-CZ" sz="2400" b="1" dirty="0">
              <a:solidFill>
                <a:schemeClr val="bg1"/>
              </a:solidFill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4211960" y="2708920"/>
            <a:ext cx="1516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nemá bílé </a:t>
            </a:r>
          </a:p>
          <a:p>
            <a:r>
              <a:rPr lang="cs-CZ" sz="2400" b="1" dirty="0" smtClean="0">
                <a:solidFill>
                  <a:schemeClr val="bg1"/>
                </a:solidFill>
              </a:rPr>
              <a:t>lupeny</a:t>
            </a:r>
            <a:endParaRPr lang="cs-CZ" sz="2400" b="1" dirty="0">
              <a:solidFill>
                <a:schemeClr val="bg1"/>
              </a:solidFill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0" y="5157192"/>
            <a:ext cx="116647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pochva</a:t>
            </a:r>
            <a:r>
              <a:rPr lang="cs-CZ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br>
              <a:rPr lang="cs-CZ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endParaRPr lang="cs-CZ" dirty="0"/>
          </a:p>
        </p:txBody>
      </p:sp>
      <p:sp>
        <p:nvSpPr>
          <p:cNvPr id="25" name="TextovéPole 24"/>
          <p:cNvSpPr txBox="1"/>
          <p:nvPr/>
        </p:nvSpPr>
        <p:spPr>
          <a:xfrm>
            <a:off x="4211960" y="5157192"/>
            <a:ext cx="11837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nemá </a:t>
            </a:r>
          </a:p>
          <a:p>
            <a:r>
              <a:rPr lang="cs-CZ" sz="2400" b="1" dirty="0" smtClean="0">
                <a:solidFill>
                  <a:schemeClr val="bg1"/>
                </a:solidFill>
              </a:rPr>
              <a:t>pochvu </a:t>
            </a:r>
            <a:r>
              <a:rPr lang="cs-CZ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/>
            </a:r>
            <a:br>
              <a:rPr lang="cs-CZ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endParaRPr lang="cs-CZ" dirty="0"/>
          </a:p>
        </p:txBody>
      </p:sp>
      <p:cxnSp>
        <p:nvCxnSpPr>
          <p:cNvPr id="26" name="Přímá spojovací šipka 25"/>
          <p:cNvCxnSpPr/>
          <p:nvPr/>
        </p:nvCxnSpPr>
        <p:spPr>
          <a:xfrm flipV="1">
            <a:off x="5076056" y="3429000"/>
            <a:ext cx="1800200" cy="1152128"/>
          </a:xfrm>
          <a:prstGeom prst="straightConnector1">
            <a:avLst/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bdélník 27"/>
          <p:cNvSpPr/>
          <p:nvPr/>
        </p:nvSpPr>
        <p:spPr>
          <a:xfrm>
            <a:off x="4139952" y="4149080"/>
            <a:ext cx="999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b="1" dirty="0" smtClean="0">
                <a:solidFill>
                  <a:schemeClr val="bg1"/>
                </a:solidFill>
              </a:rPr>
              <a:t>prsten</a:t>
            </a:r>
            <a:endParaRPr lang="cs-CZ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8964488" cy="4896544"/>
          </a:xfrm>
        </p:spPr>
        <p:txBody>
          <a:bodyPr>
            <a:normAutofit/>
          </a:bodyPr>
          <a:lstStyle/>
          <a:p>
            <a:pPr>
              <a:buClr>
                <a:schemeClr val="tx2">
                  <a:lumMod val="40000"/>
                  <a:lumOff val="60000"/>
                </a:schemeClr>
              </a:buClr>
            </a:pPr>
            <a:r>
              <a:rPr lang="cs-CZ" sz="2400" dirty="0" smtClean="0">
                <a:solidFill>
                  <a:schemeClr val="bg1"/>
                </a:solidFill>
                <a:cs typeface="Times New Roman" pitchFamily="18" charset="0"/>
              </a:rPr>
              <a:t>Jsou ty houby, které organismu neškodí ani při dlouhodobé konzumaci. 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r>
              <a:rPr lang="cs-CZ" sz="2400" dirty="0" smtClean="0">
                <a:solidFill>
                  <a:schemeClr val="bg1"/>
                </a:solidFill>
                <a:cs typeface="Times New Roman" pitchFamily="18" charset="0"/>
              </a:rPr>
              <a:t>Neobsahují škodlivé látky, pokud ano, tak pouze ve stopovém množství.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Neexistuje ostrá hranice mezi jedlými a nejedlými houbami. </a:t>
            </a:r>
          </a:p>
          <a:p>
            <a:pPr>
              <a:buNone/>
            </a:pP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>
              <a:buNone/>
            </a:pPr>
            <a:r>
              <a:rPr lang="cs-CZ" sz="2400" dirty="0" smtClean="0">
                <a:solidFill>
                  <a:schemeClr val="bg1"/>
                </a:solidFill>
                <a:cs typeface="Times New Roman" pitchFamily="18" charset="0"/>
              </a:rPr>
              <a:t>		Myslíš si, že existují houby, které jsou za syrova nejedlé, ale po 	tepelné úpravě se stávají houbami jedlými? Pokud ano, proč 	tomu tak je? </a:t>
            </a:r>
          </a:p>
          <a:p>
            <a:pPr>
              <a:buFont typeface="Wingdings" pitchFamily="2" charset="2"/>
              <a:buChar char="ü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Ano existují. Tyto houby obsahují termolabilní jedy, které se varem odstraní, např</a:t>
            </a: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. </a:t>
            </a: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václavky (</a:t>
            </a:r>
            <a:r>
              <a:rPr lang="cs-CZ" sz="2400" b="1" i="1" dirty="0" err="1" smtClean="0">
                <a:solidFill>
                  <a:schemeClr val="bg1"/>
                </a:solidFill>
                <a:cs typeface="Times New Roman" pitchFamily="18" charset="0"/>
              </a:rPr>
              <a:t>Armillaria</a:t>
            </a: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) nebo hřib </a:t>
            </a:r>
            <a:r>
              <a:rPr lang="cs-CZ" sz="2400" b="1" dirty="0" err="1" smtClean="0">
                <a:solidFill>
                  <a:schemeClr val="bg1"/>
                </a:solidFill>
                <a:cs typeface="Times New Roman" pitchFamily="18" charset="0"/>
              </a:rPr>
              <a:t>koloděj</a:t>
            </a: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 (</a:t>
            </a:r>
            <a:r>
              <a:rPr lang="cs-CZ" sz="2400" b="1" i="1" dirty="0" err="1" smtClean="0">
                <a:solidFill>
                  <a:schemeClr val="bg1"/>
                </a:solidFill>
                <a:cs typeface="Times New Roman" pitchFamily="18" charset="0"/>
              </a:rPr>
              <a:t>Boletus</a:t>
            </a:r>
            <a:r>
              <a:rPr lang="cs-CZ" sz="2400" b="1" i="1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cs-CZ" sz="2400" b="1" i="1" dirty="0" err="1" smtClean="0">
                <a:solidFill>
                  <a:schemeClr val="bg1"/>
                </a:solidFill>
                <a:cs typeface="Times New Roman" pitchFamily="18" charset="0"/>
              </a:rPr>
              <a:t>luridus</a:t>
            </a: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sp>
        <p:nvSpPr>
          <p:cNvPr id="4" name="Pětiúhelník 3"/>
          <p:cNvSpPr/>
          <p:nvPr/>
        </p:nvSpPr>
        <p:spPr>
          <a:xfrm>
            <a:off x="251520" y="260648"/>
            <a:ext cx="5184576" cy="936104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dirty="0" smtClean="0">
                <a:solidFill>
                  <a:schemeClr val="tx1"/>
                </a:solidFill>
              </a:rPr>
              <a:t>Jedlé houby:</a:t>
            </a:r>
            <a:endParaRPr lang="cs-CZ" sz="4800" b="1" dirty="0">
              <a:solidFill>
                <a:schemeClr val="tx1"/>
              </a:solidFill>
            </a:endParaRPr>
          </a:p>
        </p:txBody>
      </p:sp>
      <p:sp>
        <p:nvSpPr>
          <p:cNvPr id="1028" name="Litebulb"/>
          <p:cNvSpPr>
            <a:spLocks noEditPoints="1" noChangeArrowheads="1"/>
          </p:cNvSpPr>
          <p:nvPr/>
        </p:nvSpPr>
        <p:spPr bwMode="auto">
          <a:xfrm>
            <a:off x="611560" y="4437112"/>
            <a:ext cx="432048" cy="648072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102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 descr="DSC_73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8506" r="5219"/>
          <a:stretch>
            <a:fillRect/>
          </a:stretch>
        </p:blipFill>
        <p:spPr>
          <a:xfrm rot="5400000">
            <a:off x="4474468" y="1654324"/>
            <a:ext cx="5112568" cy="3333329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51520" y="1268760"/>
            <a:ext cx="4608512" cy="4572000"/>
          </a:xfrm>
        </p:spPr>
        <p:txBody>
          <a:bodyPr/>
          <a:lstStyle/>
          <a:p>
            <a:pPr>
              <a:buClr>
                <a:schemeClr val="bg1"/>
              </a:buClr>
              <a:buNone/>
            </a:pPr>
            <a:r>
              <a:rPr lang="cs-CZ" b="1" u="sng" dirty="0" smtClean="0">
                <a:solidFill>
                  <a:schemeClr val="bg1"/>
                </a:solidFill>
              </a:rPr>
              <a:t>Ucháč obecný</a:t>
            </a:r>
          </a:p>
          <a:p>
            <a:pPr>
              <a:buClr>
                <a:schemeClr val="bg1"/>
              </a:buClr>
              <a:buNone/>
            </a:pPr>
            <a:endParaRPr lang="cs-CZ" b="1" u="sng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Dříve řazen mezi jedlé</a:t>
            </a:r>
          </a:p>
          <a:p>
            <a:pPr>
              <a:buClr>
                <a:schemeClr val="bg1"/>
              </a:buClr>
            </a:pPr>
            <a:r>
              <a:rPr lang="cs-CZ" b="1" dirty="0" err="1" smtClean="0">
                <a:solidFill>
                  <a:schemeClr val="bg1"/>
                </a:solidFill>
              </a:rPr>
              <a:t>Gyromitrin</a:t>
            </a:r>
            <a:r>
              <a:rPr lang="cs-CZ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cs-CZ" dirty="0" err="1" smtClean="0">
                <a:solidFill>
                  <a:schemeClr val="bg1"/>
                </a:solidFill>
                <a:sym typeface="Wingdings" pitchFamily="2" charset="2"/>
              </a:rPr>
              <a:t>hepatonefrotoxický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 syndrom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Záměna s rodem </a:t>
            </a:r>
            <a:r>
              <a:rPr lang="cs-CZ" b="1" dirty="0" smtClean="0">
                <a:solidFill>
                  <a:schemeClr val="bg1"/>
                </a:solidFill>
                <a:sym typeface="Wingdings" pitchFamily="2" charset="2"/>
              </a:rPr>
              <a:t>smrž</a:t>
            </a:r>
            <a:endParaRPr lang="cs-CZ" b="1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251520" y="188640"/>
            <a:ext cx="4104456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dirty="0" smtClean="0">
                <a:solidFill>
                  <a:schemeClr val="tx1"/>
                </a:solidFill>
              </a:rPr>
              <a:t>Jedovaté houby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932040" y="5934670"/>
            <a:ext cx="35911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Ucháč obecný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Gyromitra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esculenta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447800"/>
            <a:ext cx="4752528" cy="4572000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NEFROTOXICKÝ SYNDROM</a:t>
            </a:r>
          </a:p>
          <a:p>
            <a:pPr>
              <a:buClr>
                <a:schemeClr val="bg1"/>
              </a:buCl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Poškození ledvin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Houba: </a:t>
            </a:r>
            <a:r>
              <a:rPr lang="cs-CZ" b="1" dirty="0" smtClean="0">
                <a:solidFill>
                  <a:schemeClr val="bg1"/>
                </a:solidFill>
              </a:rPr>
              <a:t>pavučinec plyšový</a:t>
            </a: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Jed: </a:t>
            </a:r>
            <a:r>
              <a:rPr lang="cs-CZ" b="1" dirty="0" err="1" smtClean="0">
                <a:solidFill>
                  <a:schemeClr val="bg1"/>
                </a:solidFill>
              </a:rPr>
              <a:t>orelanin</a:t>
            </a:r>
            <a:endParaRPr lang="cs-CZ" b="1" dirty="0" smtClean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cs-CZ" dirty="0" smtClean="0">
                <a:solidFill>
                  <a:schemeClr val="bg1"/>
                </a:solidFill>
              </a:rPr>
              <a:t>Dlouhá doba latence </a:t>
            </a:r>
            <a:r>
              <a:rPr lang="cs-CZ" dirty="0" smtClean="0">
                <a:solidFill>
                  <a:schemeClr val="bg1"/>
                </a:solidFill>
                <a:sym typeface="Wingdings" pitchFamily="2" charset="2"/>
              </a:rPr>
              <a:t>dg. velmi obtížná</a:t>
            </a:r>
            <a:endParaRPr lang="cs-CZ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cs-CZ" b="1" dirty="0"/>
          </a:p>
        </p:txBody>
      </p:sp>
      <p:pic>
        <p:nvPicPr>
          <p:cNvPr id="6" name="Zástupný symbol pro obsah 5" descr="Cortinarius orellanus (Ales Vit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425440"/>
            <a:ext cx="4038600" cy="2875483"/>
          </a:xfrm>
        </p:spPr>
      </p:pic>
      <p:sp>
        <p:nvSpPr>
          <p:cNvPr id="5" name="Nadpis 3"/>
          <p:cNvSpPr txBox="1">
            <a:spLocks/>
          </p:cNvSpPr>
          <p:nvPr/>
        </p:nvSpPr>
        <p:spPr>
          <a:xfrm>
            <a:off x="179512" y="260648"/>
            <a:ext cx="7920880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noProof="0" dirty="0" smtClean="0">
                <a:solidFill>
                  <a:schemeClr val="tx1"/>
                </a:solidFill>
              </a:rPr>
              <a:t>Působení jedů na lidský organismus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644008" y="5301208"/>
            <a:ext cx="4090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Pavučinec plyšový 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Cortinarius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orellanus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 Aleš Vít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9144000" cy="4572000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GASTROENETERODYSPEPTICKÝ SYNDROM</a:t>
            </a: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r>
              <a:rPr lang="cs-CZ" dirty="0" smtClean="0">
                <a:solidFill>
                  <a:schemeClr val="bg1"/>
                </a:solidFill>
              </a:rPr>
              <a:t>Houby dráždící sliznice TS, způsobují její záněty.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Dyspepsie</a:t>
            </a: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Žaludeční (hřib satan, pečárka zápašná)</a:t>
            </a: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Žaludečně střevní (pestřec obecný, jedovaté holubinky a ryzce, závojenka olovová)</a:t>
            </a: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Tračníková (kuřátko </a:t>
            </a:r>
            <a:r>
              <a:rPr lang="cs-CZ" dirty="0" err="1" smtClean="0">
                <a:solidFill>
                  <a:schemeClr val="bg1"/>
                </a:solidFill>
              </a:rPr>
              <a:t>sliečné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pPr lvl="4"/>
            <a:endParaRPr lang="cs-CZ" dirty="0"/>
          </a:p>
        </p:txBody>
      </p:sp>
      <p:sp>
        <p:nvSpPr>
          <p:cNvPr id="5" name="Nadpis 3"/>
          <p:cNvSpPr txBox="1">
            <a:spLocks/>
          </p:cNvSpPr>
          <p:nvPr/>
        </p:nvSpPr>
        <p:spPr>
          <a:xfrm>
            <a:off x="251520" y="188640"/>
            <a:ext cx="7920880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noProof="0" dirty="0" smtClean="0">
                <a:solidFill>
                  <a:schemeClr val="tx1"/>
                </a:solidFill>
              </a:rPr>
              <a:t>Působení jedů na lidský organismus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Obrázek 5" descr="74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4111060"/>
            <a:ext cx="3258014" cy="2397898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4283968" y="6488668"/>
            <a:ext cx="5436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satan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Boletus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satanas</a:t>
            </a:r>
            <a:r>
              <a:rPr lang="cs-CZ" dirty="0" smtClean="0">
                <a:solidFill>
                  <a:schemeClr val="bg1"/>
                </a:solidFill>
              </a:rPr>
              <a:t>)©František </a:t>
            </a:r>
            <a:r>
              <a:rPr lang="cs-CZ" dirty="0" err="1" smtClean="0">
                <a:solidFill>
                  <a:schemeClr val="bg1"/>
                </a:solidFill>
              </a:rPr>
              <a:t>Šaržík</a:t>
            </a:r>
            <a:endParaRPr lang="cs-CZ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447800"/>
            <a:ext cx="4411920" cy="4572000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ANTABUSOVÝ SYNDROM</a:t>
            </a: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Houba: </a:t>
            </a:r>
            <a:r>
              <a:rPr lang="cs-CZ" b="1" dirty="0" smtClean="0">
                <a:solidFill>
                  <a:schemeClr val="bg1"/>
                </a:solidFill>
              </a:rPr>
              <a:t>hnojník inkoustový</a:t>
            </a: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Látka: </a:t>
            </a:r>
            <a:r>
              <a:rPr lang="cs-CZ" b="1" dirty="0" err="1" smtClean="0">
                <a:solidFill>
                  <a:schemeClr val="bg1"/>
                </a:solidFill>
              </a:rPr>
              <a:t>koprinin</a:t>
            </a:r>
            <a:r>
              <a:rPr lang="cs-CZ" dirty="0" smtClean="0">
                <a:solidFill>
                  <a:schemeClr val="bg1"/>
                </a:solidFill>
              </a:rPr>
              <a:t> (v některých zemích podáván místo </a:t>
            </a:r>
            <a:r>
              <a:rPr lang="cs-CZ" dirty="0" err="1" smtClean="0">
                <a:solidFill>
                  <a:schemeClr val="bg1"/>
                </a:solidFill>
              </a:rPr>
              <a:t>antabusu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Při </a:t>
            </a:r>
            <a:r>
              <a:rPr lang="cs-CZ" b="1" smtClean="0">
                <a:solidFill>
                  <a:schemeClr val="bg1"/>
                </a:solidFill>
              </a:rPr>
              <a:t>konzumaci </a:t>
            </a:r>
            <a:r>
              <a:rPr lang="cs-CZ" b="1" smtClean="0">
                <a:solidFill>
                  <a:schemeClr val="bg1"/>
                </a:solidFill>
              </a:rPr>
              <a:t>ani </a:t>
            </a:r>
            <a:r>
              <a:rPr lang="cs-CZ" b="1" dirty="0" smtClean="0">
                <a:solidFill>
                  <a:schemeClr val="bg1"/>
                </a:solidFill>
              </a:rPr>
              <a:t>po ní se nesmí užívat alkohol!!!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6" name="Zástupný symbol pro obsah 5" descr="hnojník obecný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844824"/>
            <a:ext cx="4038600" cy="3604824"/>
          </a:xfrm>
        </p:spPr>
      </p:pic>
      <p:sp>
        <p:nvSpPr>
          <p:cNvPr id="5" name="Nadpis 3"/>
          <p:cNvSpPr txBox="1">
            <a:spLocks/>
          </p:cNvSpPr>
          <p:nvPr/>
        </p:nvSpPr>
        <p:spPr>
          <a:xfrm>
            <a:off x="179512" y="260648"/>
            <a:ext cx="7920880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noProof="0" dirty="0" smtClean="0">
                <a:solidFill>
                  <a:schemeClr val="tx1"/>
                </a:solidFill>
              </a:rPr>
              <a:t>Působení jedů na lidský organismus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445278" y="5445224"/>
            <a:ext cx="4234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Hnojník obecný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Coprinopsis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atramentaria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©Jiří Laštůvka</a:t>
            </a:r>
          </a:p>
          <a:p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4860032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HALUCINOGENNÍ SYNDROM</a:t>
            </a: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r>
              <a:rPr lang="cs-CZ" dirty="0" err="1" smtClean="0">
                <a:solidFill>
                  <a:schemeClr val="bg1"/>
                </a:solidFill>
              </a:rPr>
              <a:t>Mykoatropinové</a:t>
            </a:r>
            <a:r>
              <a:rPr lang="cs-CZ" dirty="0" smtClean="0">
                <a:solidFill>
                  <a:schemeClr val="bg1"/>
                </a:solidFill>
              </a:rPr>
              <a:t> (</a:t>
            </a:r>
            <a:r>
              <a:rPr lang="cs-CZ" b="1" dirty="0" smtClean="0">
                <a:solidFill>
                  <a:schemeClr val="bg1"/>
                </a:solidFill>
              </a:rPr>
              <a:t>muscimol</a:t>
            </a:r>
            <a:r>
              <a:rPr lang="cs-CZ" dirty="0" smtClean="0">
                <a:solidFill>
                  <a:schemeClr val="bg1"/>
                </a:solidFill>
              </a:rPr>
              <a:t> a </a:t>
            </a:r>
            <a:r>
              <a:rPr lang="cs-CZ" b="1" dirty="0" err="1" smtClean="0">
                <a:solidFill>
                  <a:schemeClr val="bg1"/>
                </a:solidFill>
              </a:rPr>
              <a:t>kys</a:t>
            </a:r>
            <a:r>
              <a:rPr lang="cs-CZ" b="1" dirty="0" smtClean="0">
                <a:solidFill>
                  <a:schemeClr val="bg1"/>
                </a:solidFill>
              </a:rPr>
              <a:t>. ibotenová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Muchomůrka červená</a:t>
            </a: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Muchomůrka tygrovaná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Indolové (</a:t>
            </a:r>
            <a:r>
              <a:rPr lang="cs-CZ" b="1" dirty="0" smtClean="0">
                <a:solidFill>
                  <a:schemeClr val="bg1"/>
                </a:solidFill>
              </a:rPr>
              <a:t>psilocybin, psilocin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Lysohlávky</a:t>
            </a:r>
          </a:p>
          <a:p>
            <a:pPr lvl="1"/>
            <a:r>
              <a:rPr lang="cs-CZ" dirty="0" err="1" smtClean="0">
                <a:solidFill>
                  <a:schemeClr val="bg1"/>
                </a:solidFill>
              </a:rPr>
              <a:t>Kropenatec</a:t>
            </a:r>
            <a:endParaRPr lang="cs-CZ" dirty="0" smtClean="0">
              <a:solidFill>
                <a:schemeClr val="bg1"/>
              </a:solidFill>
            </a:endParaRPr>
          </a:p>
          <a:p>
            <a:pPr lvl="1"/>
            <a:r>
              <a:rPr lang="cs-CZ" dirty="0" smtClean="0">
                <a:solidFill>
                  <a:schemeClr val="bg1"/>
                </a:solidFill>
              </a:rPr>
              <a:t>Límcovka</a:t>
            </a: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6" name="Zástupný symbol pro obsah 5" descr="IMG_20170926_14103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  <p:sp>
        <p:nvSpPr>
          <p:cNvPr id="5" name="Nadpis 3"/>
          <p:cNvSpPr txBox="1">
            <a:spLocks/>
          </p:cNvSpPr>
          <p:nvPr/>
        </p:nvSpPr>
        <p:spPr>
          <a:xfrm>
            <a:off x="179512" y="260648"/>
            <a:ext cx="7920880" cy="720080"/>
          </a:xfrm>
          <a:prstGeom prst="homePlate">
            <a:avLst/>
          </a:prstGeom>
          <a:solidFill>
            <a:srgbClr val="00B0F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600" b="1" noProof="0" dirty="0" smtClean="0">
                <a:solidFill>
                  <a:schemeClr val="tx1"/>
                </a:solidFill>
              </a:rPr>
              <a:t>Působení jedů na lidský organismus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788024" y="6211669"/>
            <a:ext cx="4173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Muchomůrka červena (</a:t>
            </a:r>
            <a:r>
              <a:rPr lang="cs-CZ" i="1" dirty="0" smtClean="0">
                <a:solidFill>
                  <a:schemeClr val="bg1"/>
                </a:solidFill>
              </a:rPr>
              <a:t>Amanita muscaria</a:t>
            </a:r>
            <a:r>
              <a:rPr lang="cs-CZ" dirty="0" smtClean="0">
                <a:solidFill>
                  <a:schemeClr val="bg1"/>
                </a:solidFill>
              </a:rPr>
              <a:t>) 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 © Magdaléna 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bg1"/>
                </a:solidFill>
              </a:rPr>
              <a:t>Zlaté pravidlo při sběru hub</a:t>
            </a:r>
            <a:endParaRPr lang="cs-CZ" b="1" dirty="0">
              <a:solidFill>
                <a:schemeClr val="bg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Pokud si nejsme jistí o jakou houbu se jedná, tak ji raději ponecháme v lese.</a:t>
            </a: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cs-CZ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Při podezření na otravu vyhledáme lékařskou pomoc, popřípadě se poradíme na TIS, na které se lze dovolat v jakoukoliv hodinu.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Zdroje: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9144000" cy="49971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	</a:t>
            </a:r>
            <a:r>
              <a:rPr lang="cs-CZ" sz="3100" b="1" dirty="0" smtClean="0">
                <a:solidFill>
                  <a:schemeClr val="bg1"/>
                </a:solidFill>
              </a:rPr>
              <a:t>Obsah prezentace vychází z diplomové práce Tvorba informačního materiálu s tématem „Jedlé, jedovaté a léčivé houby“ , autorkou je Magdaléna Lopraisová.</a:t>
            </a:r>
          </a:p>
          <a:p>
            <a:pPr>
              <a:buNone/>
            </a:pPr>
            <a:endParaRPr lang="cs-CZ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cs-CZ" b="1" dirty="0" smtClean="0">
                <a:solidFill>
                  <a:schemeClr val="bg1"/>
                </a:solidFill>
              </a:rPr>
              <a:t>fotografie použití v prezentaci jsou autorky práce až na :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Hřib satan, autor: </a:t>
            </a:r>
            <a:r>
              <a:rPr lang="cs-CZ" b="1" dirty="0" smtClean="0">
                <a:solidFill>
                  <a:schemeClr val="bg1"/>
                </a:solidFill>
              </a:rPr>
              <a:t>F. Šafařík </a:t>
            </a:r>
            <a:r>
              <a:rPr lang="cs-CZ" dirty="0" smtClean="0">
                <a:solidFill>
                  <a:schemeClr val="bg1"/>
                </a:solidFill>
              </a:rPr>
              <a:t>staženo z: </a:t>
            </a:r>
            <a:r>
              <a:rPr lang="cs-CZ" sz="2600" dirty="0" smtClean="0">
                <a:solidFill>
                  <a:schemeClr val="bg1"/>
                </a:solidFill>
              </a:rPr>
              <a:t>https://www.biolib.cz/cz/taxonimage/id74004/?taxonid=60154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Hřib žlučník, autor: </a:t>
            </a:r>
            <a:r>
              <a:rPr lang="cs-CZ" b="1" dirty="0" smtClean="0">
                <a:solidFill>
                  <a:schemeClr val="bg1"/>
                </a:solidFill>
              </a:rPr>
              <a:t>M. Junek </a:t>
            </a:r>
            <a:r>
              <a:rPr lang="cs-CZ" dirty="0" smtClean="0">
                <a:solidFill>
                  <a:schemeClr val="bg1"/>
                </a:solidFill>
              </a:rPr>
              <a:t>staženo z: </a:t>
            </a:r>
            <a:r>
              <a:rPr lang="cs-CZ" sz="2600" dirty="0" smtClean="0">
                <a:solidFill>
                  <a:schemeClr val="bg1"/>
                </a:solidFill>
              </a:rPr>
              <a:t>https://www.biolib.cz/cz/taxonimage/id8894/?taxonid=60138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Holubinka vrhavka, autorka: </a:t>
            </a:r>
            <a:r>
              <a:rPr lang="cs-CZ" b="1" dirty="0" smtClean="0">
                <a:solidFill>
                  <a:schemeClr val="bg1"/>
                </a:solidFill>
              </a:rPr>
              <a:t>M. </a:t>
            </a:r>
            <a:r>
              <a:rPr lang="cs-CZ" b="1" dirty="0" err="1" smtClean="0">
                <a:solidFill>
                  <a:schemeClr val="bg1"/>
                </a:solidFill>
              </a:rPr>
              <a:t>Vašutová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staženo z: </a:t>
            </a:r>
            <a:r>
              <a:rPr lang="cs-CZ" sz="2600" dirty="0" smtClean="0">
                <a:solidFill>
                  <a:schemeClr val="bg1"/>
                </a:solidFill>
              </a:rPr>
              <a:t>http://old.botany.upol.cz/atlasy/system/gallery.php?entry=Russula%20emetica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Pavučinec plyšový, autor: </a:t>
            </a:r>
            <a:r>
              <a:rPr lang="cs-CZ" b="1" dirty="0" smtClean="0">
                <a:solidFill>
                  <a:schemeClr val="bg1"/>
                </a:solidFill>
              </a:rPr>
              <a:t>A. Vít  </a:t>
            </a:r>
            <a:r>
              <a:rPr lang="cs-CZ" dirty="0" smtClean="0">
                <a:solidFill>
                  <a:schemeClr val="bg1"/>
                </a:solidFill>
              </a:rPr>
              <a:t>staženo z: </a:t>
            </a:r>
            <a:r>
              <a:rPr lang="cs-CZ" sz="2600" dirty="0" smtClean="0">
                <a:solidFill>
                  <a:schemeClr val="bg1"/>
                </a:solidFill>
              </a:rPr>
              <a:t>https://www.myko.cz/clanek201/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Hnojník inkoustový, autor: </a:t>
            </a:r>
            <a:r>
              <a:rPr lang="cs-CZ" b="1" dirty="0" smtClean="0">
                <a:solidFill>
                  <a:schemeClr val="bg1"/>
                </a:solidFill>
              </a:rPr>
              <a:t>J. Laštůvka </a:t>
            </a:r>
            <a:r>
              <a:rPr lang="cs-CZ" dirty="0" smtClean="0">
                <a:solidFill>
                  <a:schemeClr val="bg1"/>
                </a:solidFill>
              </a:rPr>
              <a:t>staženo z: </a:t>
            </a:r>
            <a:r>
              <a:rPr lang="cs-CZ" sz="2600" dirty="0" smtClean="0">
                <a:solidFill>
                  <a:schemeClr val="bg1"/>
                </a:solidFill>
              </a:rPr>
              <a:t>https://www.biolib.cz/cz/taxonimage/id9372/?taxonid=60560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Klouzek obecný, Penízovka sametonohá, </a:t>
            </a:r>
            <a:r>
              <a:rPr lang="cs-CZ" dirty="0" err="1" smtClean="0">
                <a:solidFill>
                  <a:schemeClr val="bg1"/>
                </a:solidFill>
              </a:rPr>
              <a:t>Boltcovitka</a:t>
            </a:r>
            <a:r>
              <a:rPr lang="cs-CZ" dirty="0" smtClean="0">
                <a:solidFill>
                  <a:schemeClr val="bg1"/>
                </a:solidFill>
              </a:rPr>
              <a:t> ucho Jidášovo,</a:t>
            </a: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	 autorka: </a:t>
            </a:r>
            <a:r>
              <a:rPr lang="cs-CZ" b="1" dirty="0" smtClean="0">
                <a:solidFill>
                  <a:schemeClr val="bg1"/>
                </a:solidFill>
              </a:rPr>
              <a:t>B. </a:t>
            </a:r>
            <a:r>
              <a:rPr lang="cs-CZ" b="1" dirty="0" err="1" smtClean="0">
                <a:solidFill>
                  <a:schemeClr val="bg1"/>
                </a:solidFill>
              </a:rPr>
              <a:t>Mieslerová</a:t>
            </a:r>
            <a:endParaRPr lang="cs-CZ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0" y="1844824"/>
            <a:ext cx="9144000" cy="1470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Jmenujte houby, které sbíráte v lese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4" name="Litebulb"/>
          <p:cNvSpPr>
            <a:spLocks noEditPoints="1" noChangeArrowheads="1"/>
          </p:cNvSpPr>
          <p:nvPr/>
        </p:nvSpPr>
        <p:spPr bwMode="auto">
          <a:xfrm>
            <a:off x="179512" y="1412776"/>
            <a:ext cx="792088" cy="108012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23528" y="188640"/>
            <a:ext cx="5904656" cy="864096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Nejčastěji sbírané houby:</a:t>
            </a:r>
            <a:endParaRPr lang="cs-CZ" sz="3200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7772400" cy="4572000"/>
          </a:xfrm>
        </p:spPr>
        <p:txBody>
          <a:bodyPr/>
          <a:lstStyle/>
          <a:p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/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hřibotvaré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cs-CZ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dirty="0" smtClean="0">
                <a:solidFill>
                  <a:schemeClr val="bg1"/>
                </a:solidFill>
                <a:cs typeface="Times New Roman" pitchFamily="18" charset="0"/>
              </a:rPr>
              <a:t>hřibovité</a:t>
            </a:r>
          </a:p>
          <a:p>
            <a:pPr lvl="5"/>
            <a:r>
              <a:rPr lang="cs-CZ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dirty="0" smtClean="0">
                <a:solidFill>
                  <a:schemeClr val="bg1"/>
                </a:solidFill>
                <a:cs typeface="Times New Roman" pitchFamily="18" charset="0"/>
              </a:rPr>
              <a:t>hřib</a:t>
            </a:r>
            <a:endParaRPr lang="cs-CZ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6" name="Obrázek 5" descr="IMG_20170926_143954(1).jpg"/>
          <p:cNvPicPr>
            <a:picLocks noChangeAspect="1"/>
          </p:cNvPicPr>
          <p:nvPr/>
        </p:nvPicPr>
        <p:blipFill>
          <a:blip r:embed="rId2" cstate="print"/>
          <a:srcRect l="23400" t="26900" r="8001" b="24161"/>
          <a:stretch>
            <a:fillRect/>
          </a:stretch>
        </p:blipFill>
        <p:spPr>
          <a:xfrm>
            <a:off x="755576" y="3356992"/>
            <a:ext cx="2952328" cy="2808312"/>
          </a:xfrm>
          <a:prstGeom prst="rect">
            <a:avLst/>
          </a:prstGeom>
        </p:spPr>
      </p:pic>
      <p:pic>
        <p:nvPicPr>
          <p:cNvPr id="7" name="Obrázek 6" descr="IMG_20171007_1318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276872"/>
            <a:ext cx="3005895" cy="3356991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827584" y="6211669"/>
            <a:ext cx="2929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Hřib hnědý </a:t>
            </a:r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(</a:t>
            </a:r>
            <a:r>
              <a:rPr lang="cs-CZ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Imleria</a:t>
            </a:r>
            <a:r>
              <a:rPr lang="cs-CZ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badia</a:t>
            </a:r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)</a:t>
            </a:r>
            <a:b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©Magdaléna </a:t>
            </a:r>
            <a:r>
              <a:rPr lang="cs-CZ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Lopraisová</a:t>
            </a:r>
            <a:endParaRPr lang="cs-CZ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644008" y="5661248"/>
            <a:ext cx="32850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Hřib dubový </a:t>
            </a:r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(</a:t>
            </a:r>
            <a:r>
              <a:rPr lang="cs-CZ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Boletus</a:t>
            </a:r>
            <a:r>
              <a:rPr lang="cs-CZ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reticulatus</a:t>
            </a:r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)</a:t>
            </a:r>
          </a:p>
          <a:p>
            <a:r>
              <a:rPr lang="cs-CZ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©Magdaléna </a:t>
            </a:r>
            <a:r>
              <a:rPr lang="cs-CZ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Lopraisová</a:t>
            </a:r>
            <a:endParaRPr lang="cs-CZ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>
            <a:spLocks noGrp="1"/>
          </p:cNvSpPr>
          <p:nvPr>
            <p:ph type="title"/>
          </p:nvPr>
        </p:nvSpPr>
        <p:spPr>
          <a:xfrm>
            <a:off x="179512" y="188640"/>
            <a:ext cx="5616624" cy="864096"/>
          </a:xfrm>
          <a:prstGeom prst="homePlat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Nejčastěji sbírané houby:</a:t>
            </a:r>
            <a:endParaRPr lang="cs-CZ" sz="3600" b="1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4" descr="DSC_704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20000"/>
          </a:blip>
          <a:srcRect l="10001" t="15029" r="28545"/>
          <a:stretch>
            <a:fillRect/>
          </a:stretch>
        </p:blipFill>
        <p:spPr>
          <a:xfrm rot="5400000">
            <a:off x="45738" y="3490767"/>
            <a:ext cx="3147867" cy="2448272"/>
          </a:xfrm>
        </p:spPr>
      </p:pic>
      <p:pic>
        <p:nvPicPr>
          <p:cNvPr id="7" name="Obrázek 6" descr="29003512_10204436378026229_1715354151_n.jpg"/>
          <p:cNvPicPr>
            <a:picLocks noChangeAspect="1"/>
          </p:cNvPicPr>
          <p:nvPr/>
        </p:nvPicPr>
        <p:blipFill>
          <a:blip r:embed="rId3" cstate="print">
            <a:lum bright="-20000"/>
          </a:blip>
          <a:srcRect t="26375" r="5201" b="16880"/>
          <a:stretch>
            <a:fillRect/>
          </a:stretch>
        </p:blipFill>
        <p:spPr>
          <a:xfrm>
            <a:off x="2915816" y="3140967"/>
            <a:ext cx="2981726" cy="3172971"/>
          </a:xfrm>
          <a:prstGeom prst="rect">
            <a:avLst/>
          </a:prstGeom>
        </p:spPr>
      </p:pic>
      <p:sp>
        <p:nvSpPr>
          <p:cNvPr id="9" name="Zástupný symbol pro obsah 2"/>
          <p:cNvSpPr txBox="1">
            <a:spLocks/>
          </p:cNvSpPr>
          <p:nvPr/>
        </p:nvSpPr>
        <p:spPr>
          <a:xfrm>
            <a:off x="0" y="1052736"/>
            <a:ext cx="8244408" cy="525658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hřibotvaré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hřibovité</a:t>
            </a:r>
          </a:p>
          <a:p>
            <a:pPr lvl="5">
              <a:buFont typeface="Arial" pitchFamily="34" charset="0"/>
              <a:buChar char="•"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hřib</a:t>
            </a:r>
            <a:endParaRPr lang="cs-CZ" sz="2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10" name="Obrázek 9" descr="babka.jpg"/>
          <p:cNvPicPr>
            <a:picLocks noChangeAspect="1"/>
          </p:cNvPicPr>
          <p:nvPr/>
        </p:nvPicPr>
        <p:blipFill>
          <a:blip r:embed="rId4" cstate="print">
            <a:lum bright="-20000" contrast="10000"/>
          </a:blip>
          <a:srcRect l="28039" t="14420" r="28635" b="8558"/>
          <a:stretch>
            <a:fillRect/>
          </a:stretch>
        </p:blipFill>
        <p:spPr>
          <a:xfrm>
            <a:off x="6300192" y="260648"/>
            <a:ext cx="2304256" cy="230425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4815123" y="2564904"/>
            <a:ext cx="432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žlutomasý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Xerocomellus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chrysenteron</a:t>
            </a:r>
            <a:r>
              <a:rPr lang="cs-CZ" dirty="0" smtClean="0">
                <a:solidFill>
                  <a:schemeClr val="bg1"/>
                </a:solidFill>
              </a:rPr>
              <a:t>)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	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79512" y="6309320"/>
            <a:ext cx="824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plstnatý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Boletus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subtomentosus</a:t>
            </a:r>
            <a:r>
              <a:rPr lang="cs-CZ" dirty="0" smtClean="0">
                <a:solidFill>
                  <a:schemeClr val="bg1"/>
                </a:solidFill>
              </a:rPr>
              <a:t>) ©Magdaléna </a:t>
            </a:r>
            <a:r>
              <a:rPr lang="cs-CZ" dirty="0" err="1" smtClean="0">
                <a:solidFill>
                  <a:schemeClr val="bg1"/>
                </a:solidFill>
              </a:rPr>
              <a:t>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/>
          <p:cNvSpPr txBox="1">
            <a:spLocks/>
          </p:cNvSpPr>
          <p:nvPr/>
        </p:nvSpPr>
        <p:spPr>
          <a:xfrm>
            <a:off x="179512" y="260648"/>
            <a:ext cx="5688632" cy="936104"/>
          </a:xfrm>
          <a:prstGeom prst="homePlate">
            <a:avLst/>
          </a:prstGeom>
          <a:solidFill>
            <a:srgbClr val="FFFF00"/>
          </a:solidFill>
          <a:ln w="400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Nejčastěji sbírané houby: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196752"/>
            <a:ext cx="63722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2800" b="1" dirty="0" smtClean="0">
                <a:solidFill>
                  <a:schemeClr val="bg1"/>
                </a:solidFill>
                <a:cs typeface="Times New Roman" pitchFamily="18" charset="0"/>
              </a:rPr>
              <a:t>Oddělení: 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800" dirty="0" err="1" smtClean="0">
                <a:solidFill>
                  <a:schemeClr val="bg1"/>
                </a:solidFill>
                <a:cs typeface="Times New Roman" pitchFamily="18" charset="0"/>
              </a:rPr>
              <a:t>Basidiomycota</a:t>
            </a:r>
            <a:r>
              <a:rPr lang="cs-CZ" sz="28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2">
              <a:buFont typeface="Arial" pitchFamily="34" charset="0"/>
              <a:buChar char="•"/>
            </a:pPr>
            <a:r>
              <a:rPr lang="cs-CZ" sz="2600" b="1" dirty="0" smtClean="0">
                <a:solidFill>
                  <a:schemeClr val="bg1"/>
                </a:solidFill>
                <a:cs typeface="Times New Roman" pitchFamily="18" charset="0"/>
              </a:rPr>
              <a:t>Třída: 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stopkovýtrusé (</a:t>
            </a:r>
            <a:r>
              <a:rPr lang="cs-CZ" sz="2600" dirty="0" err="1" smtClean="0">
                <a:solidFill>
                  <a:schemeClr val="bg1"/>
                </a:solidFill>
                <a:cs typeface="Times New Roman" pitchFamily="18" charset="0"/>
              </a:rPr>
              <a:t>Agaricomycetes</a:t>
            </a:r>
            <a:r>
              <a:rPr lang="cs-CZ" sz="2600" dirty="0" smtClean="0">
                <a:solidFill>
                  <a:schemeClr val="bg1"/>
                </a:solidFill>
                <a:cs typeface="Times New Roman" pitchFamily="18" charset="0"/>
              </a:rPr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cs-CZ" sz="2400" b="1" dirty="0" smtClean="0">
                <a:solidFill>
                  <a:schemeClr val="bg1"/>
                </a:solidFill>
                <a:cs typeface="Times New Roman" pitchFamily="18" charset="0"/>
              </a:rPr>
              <a:t>Řád: </a:t>
            </a:r>
            <a:r>
              <a:rPr lang="cs-CZ" sz="2400" dirty="0" err="1" smtClean="0">
                <a:solidFill>
                  <a:schemeClr val="bg1"/>
                </a:solidFill>
                <a:cs typeface="Times New Roman" pitchFamily="18" charset="0"/>
              </a:rPr>
              <a:t>hřibotvaré</a:t>
            </a:r>
            <a:endParaRPr lang="cs-CZ" sz="2400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Čeleď: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hřibovité</a:t>
            </a:r>
          </a:p>
          <a:p>
            <a:pPr lvl="5">
              <a:buFont typeface="Arial" pitchFamily="34" charset="0"/>
              <a:buChar char="•"/>
            </a:pPr>
            <a:r>
              <a:rPr lang="cs-CZ" sz="2000" b="1" dirty="0" smtClean="0">
                <a:solidFill>
                  <a:schemeClr val="bg1"/>
                </a:solidFill>
                <a:cs typeface="Times New Roman" pitchFamily="18" charset="0"/>
              </a:rPr>
              <a:t>Rod: </a:t>
            </a:r>
            <a:r>
              <a:rPr lang="cs-CZ" sz="2000" dirty="0" smtClean="0">
                <a:solidFill>
                  <a:schemeClr val="bg1"/>
                </a:solidFill>
                <a:cs typeface="Times New Roman" pitchFamily="18" charset="0"/>
              </a:rPr>
              <a:t>hřib</a:t>
            </a:r>
            <a:endParaRPr lang="cs-CZ" sz="2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6" name="Obrázek 5" descr="kovář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rcRect l="11200" t="11025" b="13376"/>
          <a:stretch>
            <a:fillRect/>
          </a:stretch>
        </p:blipFill>
        <p:spPr>
          <a:xfrm>
            <a:off x="6300192" y="2492896"/>
            <a:ext cx="2474028" cy="3744416"/>
          </a:xfrm>
          <a:prstGeom prst="rect">
            <a:avLst/>
          </a:prstGeom>
        </p:spPr>
      </p:pic>
      <p:pic>
        <p:nvPicPr>
          <p:cNvPr id="7" name="Obrázek 6" descr="29003668_10204436377906226_120531939_n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t="26775" b="13376"/>
          <a:stretch>
            <a:fillRect/>
          </a:stretch>
        </p:blipFill>
        <p:spPr>
          <a:xfrm>
            <a:off x="3347864" y="3212976"/>
            <a:ext cx="2842461" cy="302433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3203848" y="6309320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bg1"/>
                </a:solidFill>
              </a:rPr>
              <a:t>Hřib </a:t>
            </a:r>
            <a:r>
              <a:rPr lang="cs-CZ" b="1" dirty="0" err="1" smtClean="0">
                <a:solidFill>
                  <a:schemeClr val="bg1"/>
                </a:solidFill>
              </a:rPr>
              <a:t>koloděj</a:t>
            </a:r>
            <a:r>
              <a:rPr lang="cs-CZ" b="1" dirty="0" smtClean="0">
                <a:solidFill>
                  <a:schemeClr val="bg1"/>
                </a:solidFill>
              </a:rPr>
              <a:t> </a:t>
            </a:r>
            <a:r>
              <a:rPr lang="cs-CZ" dirty="0" smtClean="0">
                <a:solidFill>
                  <a:schemeClr val="bg1"/>
                </a:solidFill>
              </a:rPr>
              <a:t>(</a:t>
            </a:r>
            <a:r>
              <a:rPr lang="cs-CZ" i="1" dirty="0" err="1" smtClean="0">
                <a:solidFill>
                  <a:schemeClr val="bg1"/>
                </a:solidFill>
              </a:rPr>
              <a:t>Suillelus</a:t>
            </a:r>
            <a:r>
              <a:rPr lang="cs-CZ" i="1" dirty="0" smtClean="0">
                <a:solidFill>
                  <a:schemeClr val="bg1"/>
                </a:solidFill>
              </a:rPr>
              <a:t> </a:t>
            </a:r>
            <a:r>
              <a:rPr lang="cs-CZ" i="1" dirty="0" err="1" smtClean="0">
                <a:solidFill>
                  <a:schemeClr val="bg1"/>
                </a:solidFill>
              </a:rPr>
              <a:t>luridus</a:t>
            </a:r>
            <a:r>
              <a:rPr lang="cs-CZ" i="1" dirty="0" smtClean="0">
                <a:solidFill>
                  <a:schemeClr val="bg1"/>
                </a:solidFill>
              </a:rPr>
              <a:t>) </a:t>
            </a:r>
            <a:r>
              <a:rPr lang="cs-CZ" dirty="0" smtClean="0">
                <a:solidFill>
                  <a:schemeClr val="bg1"/>
                </a:solidFill>
              </a:rPr>
              <a:t>©Magdaléna Lopraisová</a:t>
            </a:r>
            <a:endParaRPr lang="cs-C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6060</TotalTime>
  <Words>1697</Words>
  <Application>Microsoft Office PowerPoint</Application>
  <PresentationFormat>Předvádění na obrazovce (4:3)</PresentationFormat>
  <Paragraphs>467</Paragraphs>
  <Slides>56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56</vt:i4>
      </vt:variant>
    </vt:vector>
  </HeadingPairs>
  <TitlesOfParts>
    <vt:vector size="57" baseType="lpstr">
      <vt:lpstr>Motiv sady Office</vt:lpstr>
      <vt:lpstr>Jedlé, jedovaté a léčivé houby</vt:lpstr>
      <vt:lpstr>Osnova:</vt:lpstr>
      <vt:lpstr>Snímek 3</vt:lpstr>
      <vt:lpstr>JEDLÉ HOUBY</vt:lpstr>
      <vt:lpstr>Snímek 5</vt:lpstr>
      <vt:lpstr>Snímek 6</vt:lpstr>
      <vt:lpstr>Nejčastěji sbírané houby:</vt:lpstr>
      <vt:lpstr>Nejčastěji sbírané houby: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LÉČIVÉ HOUBY</vt:lpstr>
      <vt:lpstr>Snímek 24</vt:lpstr>
      <vt:lpstr>Léčivé houby</vt:lpstr>
      <vt:lpstr>Snímek 26</vt:lpstr>
      <vt:lpstr>Snímek 27</vt:lpstr>
      <vt:lpstr>Jak vlastně glukany fungují? </vt:lpstr>
      <vt:lpstr>Snímek 29</vt:lpstr>
      <vt:lpstr>Snímek 30</vt:lpstr>
      <vt:lpstr>Snímek 31</vt:lpstr>
      <vt:lpstr>Snímek 32</vt:lpstr>
      <vt:lpstr>Snímek 33</vt:lpstr>
      <vt:lpstr>Nejznámější jedlé léčivé houby</vt:lpstr>
      <vt:lpstr>Snímek 35</vt:lpstr>
      <vt:lpstr>Snímek 36</vt:lpstr>
      <vt:lpstr>Snímek 37</vt:lpstr>
      <vt:lpstr>Snímek 38</vt:lpstr>
      <vt:lpstr>Snímek 39</vt:lpstr>
      <vt:lpstr>Další jedlé léčivé houby:</vt:lpstr>
      <vt:lpstr>Nejznámější nejedlé léčivé houby</vt:lpstr>
      <vt:lpstr>Snímek 42</vt:lpstr>
      <vt:lpstr>Snímek 43</vt:lpstr>
      <vt:lpstr>Snímek 44</vt:lpstr>
      <vt:lpstr>Snímek 45</vt:lpstr>
      <vt:lpstr>Snímek 46</vt:lpstr>
      <vt:lpstr>Snímek 47</vt:lpstr>
      <vt:lpstr>Snímek 48</vt:lpstr>
      <vt:lpstr>Snímek 49</vt:lpstr>
      <vt:lpstr>Snímek 50</vt:lpstr>
      <vt:lpstr>Snímek 51</vt:lpstr>
      <vt:lpstr>Snímek 52</vt:lpstr>
      <vt:lpstr>Snímek 53</vt:lpstr>
      <vt:lpstr>Snímek 54</vt:lpstr>
      <vt:lpstr>Zlaté pravidlo při sběru hub</vt:lpstr>
      <vt:lpstr>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Jedlé, jedovaté a léčivé houby</dc:title>
  <dc:creator>makis</dc:creator>
  <cp:lastModifiedBy>makis</cp:lastModifiedBy>
  <cp:revision>369</cp:revision>
  <dcterms:created xsi:type="dcterms:W3CDTF">2018-03-18T09:49:27Z</dcterms:created>
  <dcterms:modified xsi:type="dcterms:W3CDTF">2018-04-22T16:33:25Z</dcterms:modified>
</cp:coreProperties>
</file>