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88" r:id="rId3"/>
    <p:sldId id="261" r:id="rId4"/>
    <p:sldId id="262" r:id="rId5"/>
    <p:sldId id="265" r:id="rId6"/>
    <p:sldId id="347" r:id="rId7"/>
    <p:sldId id="264" r:id="rId8"/>
    <p:sldId id="268" r:id="rId9"/>
    <p:sldId id="266" r:id="rId10"/>
    <p:sldId id="26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1" r:id="rId19"/>
    <p:sldId id="280" r:id="rId20"/>
    <p:sldId id="283" r:id="rId21"/>
    <p:sldId id="284" r:id="rId22"/>
    <p:sldId id="285" r:id="rId23"/>
    <p:sldId id="282" r:id="rId24"/>
    <p:sldId id="291" r:id="rId25"/>
    <p:sldId id="292" r:id="rId26"/>
    <p:sldId id="349" r:id="rId27"/>
    <p:sldId id="289" r:id="rId28"/>
    <p:sldId id="293" r:id="rId29"/>
    <p:sldId id="295" r:id="rId30"/>
    <p:sldId id="294" r:id="rId31"/>
    <p:sldId id="296" r:id="rId32"/>
    <p:sldId id="297" r:id="rId33"/>
    <p:sldId id="299" r:id="rId34"/>
    <p:sldId id="300" r:id="rId35"/>
    <p:sldId id="298" r:id="rId36"/>
    <p:sldId id="301" r:id="rId37"/>
    <p:sldId id="348" r:id="rId38"/>
    <p:sldId id="303" r:id="rId39"/>
    <p:sldId id="304" r:id="rId40"/>
    <p:sldId id="305" r:id="rId41"/>
    <p:sldId id="307" r:id="rId42"/>
    <p:sldId id="308" r:id="rId43"/>
    <p:sldId id="309" r:id="rId44"/>
    <p:sldId id="310" r:id="rId45"/>
    <p:sldId id="312" r:id="rId46"/>
    <p:sldId id="311" r:id="rId47"/>
    <p:sldId id="314" r:id="rId48"/>
    <p:sldId id="313" r:id="rId49"/>
    <p:sldId id="319" r:id="rId50"/>
    <p:sldId id="316" r:id="rId51"/>
    <p:sldId id="322" r:id="rId52"/>
    <p:sldId id="323" r:id="rId53"/>
    <p:sldId id="324" r:id="rId54"/>
    <p:sldId id="318" r:id="rId55"/>
    <p:sldId id="325" r:id="rId56"/>
    <p:sldId id="326" r:id="rId57"/>
    <p:sldId id="329" r:id="rId58"/>
    <p:sldId id="327" r:id="rId59"/>
    <p:sldId id="328" r:id="rId60"/>
    <p:sldId id="330" r:id="rId61"/>
    <p:sldId id="333" r:id="rId62"/>
    <p:sldId id="337" r:id="rId63"/>
    <p:sldId id="338" r:id="rId64"/>
    <p:sldId id="336" r:id="rId65"/>
    <p:sldId id="332" r:id="rId66"/>
    <p:sldId id="344" r:id="rId67"/>
    <p:sldId id="341" r:id="rId68"/>
    <p:sldId id="343" r:id="rId69"/>
    <p:sldId id="346" r:id="rId70"/>
  </p:sldIdLst>
  <p:sldSz cx="9144000" cy="6858000" type="screen4x3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0" autoAdjust="0"/>
    <p:restoredTop sz="94139" autoAdjust="0"/>
  </p:normalViewPr>
  <p:slideViewPr>
    <p:cSldViewPr>
      <p:cViewPr>
        <p:scale>
          <a:sx n="60" d="100"/>
          <a:sy n="60" d="100"/>
        </p:scale>
        <p:origin x="-1458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51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02545-D5F6-484D-A19D-340DA89179C8}" type="datetimeFigureOut">
              <a:rPr lang="cs-CZ" smtClean="0"/>
              <a:t>14.8.2015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66131-B9D8-4905-85B3-B7017BB510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900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113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832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30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3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907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150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Kdyby jste náhodou</a:t>
            </a:r>
            <a:r>
              <a:rPr lang="cs-CZ" baseline="0" dirty="0" smtClean="0"/>
              <a:t> měla fotku </a:t>
            </a:r>
            <a:r>
              <a:rPr lang="cs-CZ" baseline="0" dirty="0" err="1" smtClean="0"/>
              <a:t>anastamózy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569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013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519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47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14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355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85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810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059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196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051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770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965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670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261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71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9246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0605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862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14813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576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9126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391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514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169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6652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78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4480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759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0395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4738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5228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0416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739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4229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2809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0857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Dodám foto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0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7416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9447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5855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0522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  <a:lvl2pPr marL="701865" indent="-269948"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2pPr>
            <a:lvl3pPr marL="1079792" indent="-215958"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3pPr>
            <a:lvl4pPr marL="1511709" indent="-215958"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4pPr>
            <a:lvl5pPr marL="1943626" indent="-215958"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2375543" indent="-215958" defTabSz="91482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6pPr>
            <a:lvl7pPr marL="2807459" indent="-215958" defTabSz="91482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7pPr>
            <a:lvl8pPr marL="3239376" indent="-215958" defTabSz="91482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8pPr>
            <a:lvl9pPr marL="3671293" indent="-215958" defTabSz="91482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727368-FE79-4E5D-B91C-B20BF8D536F0}" type="slidenum">
              <a:rPr lang="cs-CZ" altLang="cs-CZ" sz="1200"/>
              <a:pPr eaLnBrk="1" hangingPunct="1">
                <a:spcBef>
                  <a:spcPct val="0"/>
                </a:spcBef>
              </a:pPr>
              <a:t>55</a:t>
            </a:fld>
            <a:endParaRPr lang="cs-CZ" altLang="cs-CZ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623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0656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2171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6553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2584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4613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5017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89311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9965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3450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2234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  <a:lvl2pPr marL="701865" indent="-269948"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2pPr>
            <a:lvl3pPr marL="1079792" indent="-215958"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3pPr>
            <a:lvl4pPr marL="1511709" indent="-215958"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4pPr>
            <a:lvl5pPr marL="1943626" indent="-215958" defTabSz="91482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2375543" indent="-215958" defTabSz="91482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6pPr>
            <a:lvl7pPr marL="2807459" indent="-215958" defTabSz="91482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7pPr>
            <a:lvl8pPr marL="3239376" indent="-215958" defTabSz="91482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8pPr>
            <a:lvl9pPr marL="3671293" indent="-215958" defTabSz="91482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21A0C7-5CA9-4A33-BEAD-957DD2878E92}" type="slidenum">
              <a:rPr lang="cs-CZ" altLang="cs-CZ" sz="1200"/>
              <a:pPr eaLnBrk="1" hangingPunct="1">
                <a:spcBef>
                  <a:spcPct val="0"/>
                </a:spcBef>
              </a:pPr>
              <a:t>66</a:t>
            </a:fld>
            <a:endParaRPr lang="cs-CZ" altLang="cs-CZ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6363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4152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026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005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43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66131-B9D8-4905-85B3-B7017BB510F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92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8726BB3-17F6-4C8F-B5DE-3A8E841C8A2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3.jpe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1.jpeg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24.png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30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31.jpeg"/><Relationship Id="rId4" Type="http://schemas.microsoft.com/office/2007/relationships/hdphoto" Target="../media/hdphoto2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5" Type="http://schemas.openxmlformats.org/officeDocument/2006/relationships/image" Target="../media/image42.jpeg"/><Relationship Id="rId4" Type="http://schemas.microsoft.com/office/2007/relationships/hdphoto" Target="../media/hdphoto30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5" Type="http://schemas.openxmlformats.org/officeDocument/2006/relationships/image" Target="../media/image52.jpeg"/><Relationship Id="rId10" Type="http://schemas.microsoft.com/office/2007/relationships/hdphoto" Target="../media/hdphoto41.wdp"/><Relationship Id="rId4" Type="http://schemas.microsoft.com/office/2007/relationships/hdphoto" Target="../media/hdphoto38.wdp"/><Relationship Id="rId9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2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4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6.wdp"/><Relationship Id="rId5" Type="http://schemas.openxmlformats.org/officeDocument/2006/relationships/image" Target="../media/image61.jpeg"/><Relationship Id="rId4" Type="http://schemas.microsoft.com/office/2007/relationships/hdphoto" Target="../media/hdphoto45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7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9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0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1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3.wdp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4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656184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Přírodovědecká fakulta Univerzity Palackého v Olomouci Katedra botaniky</a:t>
            </a:r>
            <a:b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Studijní obor: Biologie – Chemie</a:t>
            </a:r>
            <a:endParaRPr lang="cs-CZ" sz="2500" b="1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033972" y="4869160"/>
            <a:ext cx="507605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cs-CZ" sz="250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Bc. Tereza </a:t>
            </a:r>
            <a:r>
              <a:rPr lang="cs-CZ" sz="2500" dirty="0" err="1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Hyráková</a:t>
            </a:r>
            <a:endParaRPr lang="cs-CZ" sz="2500" dirty="0"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  <a:p>
            <a:pPr algn="ctr">
              <a:spcBef>
                <a:spcPts val="600"/>
              </a:spcBef>
              <a:spcAft>
                <a:spcPts val="1800"/>
              </a:spcAft>
            </a:pPr>
            <a:r>
              <a:rPr lang="cs-CZ" sz="250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Vedoucí diplomové práce: </a:t>
            </a:r>
            <a:br>
              <a:rPr lang="cs-CZ" sz="250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</a:br>
            <a:r>
              <a:rPr lang="cs-CZ" sz="250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doc. RNDr. Barbora </a:t>
            </a:r>
            <a:r>
              <a:rPr lang="cs-CZ" sz="2500" dirty="0" err="1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Mieslerová</a:t>
            </a:r>
            <a:r>
              <a:rPr lang="cs-CZ" sz="2500" dirty="0" smtClean="0"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, Ph.D</a:t>
            </a:r>
            <a:r>
              <a:rPr lang="cs-CZ" sz="25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.</a:t>
            </a:r>
            <a:endParaRPr lang="cs-CZ" sz="25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85800" y="2636912"/>
            <a:ext cx="77724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cs-CZ" sz="4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Anatomie a morfologie hub</a:t>
            </a:r>
            <a:br>
              <a:rPr lang="cs-CZ" sz="4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cs-CZ" sz="4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 houbových organismů</a:t>
            </a:r>
            <a:endParaRPr lang="cs-CZ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83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0000"/>
          </a:xfrm>
        </p:spPr>
        <p:txBody>
          <a:bodyPr/>
          <a:lstStyle/>
          <a:p>
            <a:r>
              <a:rPr lang="cs-CZ" sz="4000" b="1" dirty="0" smtClean="0">
                <a:latin typeface="Calibri" panose="020F0502020204030204" pitchFamily="34" charset="0"/>
              </a:rPr>
              <a:t>Morfologie hub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886003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cs-CZ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cs-CZ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télka</a:t>
            </a:r>
            <a:r>
              <a:rPr lang="cs-CZ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thallus</a:t>
            </a:r>
            <a:r>
              <a:rPr lang="cs-CZ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– tělo hub</a:t>
            </a:r>
          </a:p>
          <a:p>
            <a:pPr>
              <a:spcAft>
                <a:spcPts val="600"/>
              </a:spcAft>
            </a:pP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Jednodušší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stavba než u rostlin</a:t>
            </a:r>
          </a:p>
          <a:p>
            <a:pPr>
              <a:spcAft>
                <a:spcPts val="600"/>
              </a:spcAft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Rozlišujeme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</a:rPr>
              <a:t>vegetativní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 stélku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</a:rPr>
              <a:t>reprodukční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útvary</a:t>
            </a:r>
          </a:p>
          <a:p>
            <a:pPr>
              <a:spcAft>
                <a:spcPts val="600"/>
              </a:spcAft>
            </a:pP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Může být 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jednobuněčná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či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mnohobuněčná </a:t>
            </a:r>
          </a:p>
          <a:p>
            <a:pPr>
              <a:spcAft>
                <a:spcPts val="600"/>
              </a:spcAft>
            </a:pPr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Přímá spojnice 4"/>
          <p:cNvCxnSpPr/>
          <p:nvPr/>
        </p:nvCxnSpPr>
        <p:spPr>
          <a:xfrm>
            <a:off x="2483768" y="1788287"/>
            <a:ext cx="417646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Skupina 12"/>
          <p:cNvGrpSpPr/>
          <p:nvPr/>
        </p:nvGrpSpPr>
        <p:grpSpPr>
          <a:xfrm>
            <a:off x="1440120" y="3155267"/>
            <a:ext cx="7483891" cy="1267092"/>
            <a:chOff x="1440120" y="3068960"/>
            <a:chExt cx="7483891" cy="1267092"/>
          </a:xfrm>
        </p:grpSpPr>
        <p:cxnSp>
          <p:nvCxnSpPr>
            <p:cNvPr id="9" name="Přímá spojnice se šipkou 8"/>
            <p:cNvCxnSpPr/>
            <p:nvPr/>
          </p:nvCxnSpPr>
          <p:spPr>
            <a:xfrm flipH="1">
              <a:off x="2808272" y="3068960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>
              <a:off x="6187707" y="3068960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1440120" y="3791997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 smtClean="0">
                  <a:latin typeface="Calibri" panose="020F0502020204030204" pitchFamily="34" charset="0"/>
                </a:rPr>
                <a:t>zajišťuje výživu</a:t>
              </a:r>
              <a:endParaRPr lang="cs-CZ" sz="2800" dirty="0">
                <a:latin typeface="Calibri" panose="020F050202020403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459515" y="3812832"/>
              <a:ext cx="44644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latin typeface="Calibri" panose="020F0502020204030204" pitchFamily="34" charset="0"/>
                </a:rPr>
                <a:t>s</a:t>
              </a:r>
              <a:r>
                <a:rPr lang="cs-CZ" sz="2800" dirty="0" smtClean="0">
                  <a:latin typeface="Calibri" panose="020F0502020204030204" pitchFamily="34" charset="0"/>
                </a:rPr>
                <a:t>louží k rozmnožování</a:t>
              </a:r>
              <a:endParaRPr lang="cs-CZ" sz="28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7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4320480" cy="620688"/>
          </a:xfrm>
        </p:spPr>
        <p:txBody>
          <a:bodyPr/>
          <a:lstStyle/>
          <a:p>
            <a:r>
              <a:rPr lang="cs-CZ" sz="3000" b="1" dirty="0" smtClean="0">
                <a:latin typeface="Calibri" panose="020F0502020204030204" pitchFamily="34" charset="0"/>
              </a:rPr>
              <a:t>1. Jednobuněčná stélka</a:t>
            </a:r>
            <a:endParaRPr lang="cs-CZ" sz="3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7"/>
            <a:ext cx="8640960" cy="2304256"/>
          </a:xfrm>
        </p:spPr>
        <p:txBody>
          <a:bodyPr>
            <a:normAutofit/>
          </a:bodyPr>
          <a:lstStyle/>
          <a:p>
            <a:pPr marL="725488" indent="-457200"/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Mikroskopická</a:t>
            </a:r>
          </a:p>
          <a:p>
            <a:pPr marL="725488" indent="-457200"/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U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primitivnějších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zástupců</a:t>
            </a:r>
          </a:p>
          <a:p>
            <a:pPr marL="725488" indent="-457200"/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Např. </a:t>
            </a:r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k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vasinky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– nejčastěji kulovité buňky</a:t>
            </a:r>
          </a:p>
          <a:p>
            <a:pPr marL="2868613" lvl="1" indent="-361950"/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mohou tvořit </a:t>
            </a:r>
            <a:r>
              <a:rPr lang="cs-CZ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pseudomycelium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49" y="3258435"/>
            <a:ext cx="4112333" cy="3096344"/>
          </a:xfrm>
          <a:prstGeom prst="rect">
            <a:avLst/>
          </a:prstGeom>
        </p:spPr>
      </p:pic>
      <p:sp>
        <p:nvSpPr>
          <p:cNvPr id="5" name="Zástupný symbol pro text 5"/>
          <p:cNvSpPr txBox="1">
            <a:spLocks/>
          </p:cNvSpPr>
          <p:nvPr/>
        </p:nvSpPr>
        <p:spPr>
          <a:xfrm>
            <a:off x="4040666" y="6354779"/>
            <a:ext cx="3824301" cy="4621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Pseudomycelium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 foto:  M. Sedlářová</a:t>
            </a:r>
            <a:endParaRPr lang="cs-CZ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96" y="290268"/>
            <a:ext cx="5184576" cy="6206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z="3000" b="1" dirty="0" smtClean="0">
                <a:latin typeface="Calibri" panose="020F0502020204030204" pitchFamily="34" charset="0"/>
              </a:rPr>
              <a:t>2. Mnohobuněčná stélka</a:t>
            </a:r>
            <a:endParaRPr lang="cs-CZ" sz="3000" b="1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0" y="968127"/>
            <a:ext cx="4932040" cy="525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60363" indent="-182563">
              <a:tabLst>
                <a:tab pos="536575" algn="l"/>
              </a:tabLst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Tvořena větvenými 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hyfami:</a:t>
            </a:r>
          </a:p>
          <a:p>
            <a:pPr marL="804863" lvl="2" indent="-354013">
              <a:spcBef>
                <a:spcPts val="1200"/>
              </a:spcBef>
              <a:buFont typeface="+mj-lt"/>
              <a:buAutoNum type="alphaLcParenR"/>
            </a:pP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Jednobuněčné</a:t>
            </a:r>
            <a:r>
              <a:rPr lang="cs-CZ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</a:p>
          <a:p>
            <a:pPr marL="900113" lvl="3" indent="-368300"/>
            <a:r>
              <a:rPr lang="cs-CZ" sz="25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nepřehrádkované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mnohojaderné buňky</a:t>
            </a:r>
          </a:p>
          <a:p>
            <a:pPr marL="900113" lvl="3" indent="-368300">
              <a:tabLst>
                <a:tab pos="1260475" algn="l"/>
              </a:tabLst>
            </a:pP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u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primitivních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skupin - pravé plísně</a:t>
            </a:r>
          </a:p>
          <a:p>
            <a:pPr marL="804863" lvl="2" indent="-354013">
              <a:spcBef>
                <a:spcPts val="1800"/>
              </a:spcBef>
              <a:buFont typeface="+mj-lt"/>
              <a:buAutoNum type="alphaLcParenR"/>
            </a:pP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Mnohobuněčné:</a:t>
            </a:r>
            <a:endParaRPr lang="cs-CZ" sz="2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00113" lvl="3" indent="-368300"/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přehrádkované (</a:t>
            </a:r>
            <a:r>
              <a:rPr lang="cs-CZ" sz="25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septa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),  jedno či více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jaderné buňky</a:t>
            </a:r>
          </a:p>
          <a:p>
            <a:pPr marL="725488" indent="-457200"/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ástupný symbol pro text 5"/>
          <p:cNvSpPr txBox="1">
            <a:spLocks/>
          </p:cNvSpPr>
          <p:nvPr/>
        </p:nvSpPr>
        <p:spPr>
          <a:xfrm>
            <a:off x="4680000" y="5652000"/>
            <a:ext cx="4243054" cy="9242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septum; </a:t>
            </a:r>
            <a:r>
              <a:rPr lang="cs-CZ" sz="180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hyfa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šupinovky kostrbaté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18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Pholiota</a:t>
            </a:r>
            <a:r>
              <a:rPr lang="cs-CZ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squarrosa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);</a:t>
            </a:r>
            <a:r>
              <a:rPr lang="cs-CZ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3. </a:t>
            </a:r>
            <a:r>
              <a:rPr lang="cs-CZ" sz="1800" i="1" dirty="0">
                <a:solidFill>
                  <a:schemeClr val="tx1"/>
                </a:solidFill>
                <a:latin typeface="Calibri" panose="020F0502020204030204" pitchFamily="34" charset="0"/>
              </a:rPr>
              <a:t>hyfa 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troudnatce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kopytovitého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Fomes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fomentarius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cs-CZ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4752000" y="1260000"/>
            <a:ext cx="4243054" cy="4243054"/>
            <a:chOff x="4666064" y="1226359"/>
            <a:chExt cx="4243054" cy="4243054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064" y="1226359"/>
              <a:ext cx="4243054" cy="4243054"/>
            </a:xfrm>
            <a:prstGeom prst="rect">
              <a:avLst/>
            </a:prstGeom>
          </p:spPr>
        </p:pic>
        <p:sp>
          <p:nvSpPr>
            <p:cNvPr id="7" name="TextovéPole 6"/>
            <p:cNvSpPr txBox="1"/>
            <p:nvPr/>
          </p:nvSpPr>
          <p:spPr>
            <a:xfrm>
              <a:off x="6367777" y="3504984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</a:t>
              </a:r>
              <a:endParaRPr lang="cs-CZ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8477070" y="3512863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endParaRPr lang="cs-CZ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8477070" y="4965117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3</a:t>
              </a:r>
              <a:endParaRPr lang="cs-CZ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922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nice 3"/>
          <p:cNvCxnSpPr/>
          <p:nvPr/>
        </p:nvCxnSpPr>
        <p:spPr>
          <a:xfrm>
            <a:off x="2550010" y="684000"/>
            <a:ext cx="401856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1430">
            <a:off x="1367483" y="2603140"/>
            <a:ext cx="1841145" cy="3110706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092" y="188641"/>
            <a:ext cx="8229600" cy="6408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3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Podhoubí </a:t>
            </a:r>
            <a:r>
              <a:rPr lang="cs-CZ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36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mycelium</a:t>
            </a:r>
            <a:r>
              <a:rPr lang="cs-CZ" sz="3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1800"/>
              </a:spcBef>
              <a:tabLst>
                <a:tab pos="95250" algn="l"/>
              </a:tabLst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Vytvářeno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větším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počtem rozvětvených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hyf</a:t>
            </a:r>
          </a:p>
          <a:p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Základním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pletivem je </a:t>
            </a:r>
            <a:r>
              <a:rPr lang="cs-CZ" sz="2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plektenchym</a:t>
            </a:r>
            <a:endParaRPr lang="cs-CZ" sz="28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>
              <a:spcBef>
                <a:spcPts val="4800"/>
              </a:spcBef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Viditelné odkrytím </a:t>
            </a:r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horní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 vrstvičky půdy – </a:t>
            </a:r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bílá pavučinová vlákna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04" b="3385"/>
          <a:stretch/>
        </p:blipFill>
        <p:spPr>
          <a:xfrm rot="1183833">
            <a:off x="5344338" y="2653131"/>
            <a:ext cx="2448477" cy="2736000"/>
          </a:xfrm>
          <a:prstGeom prst="rect">
            <a:avLst/>
          </a:prstGeom>
        </p:spPr>
      </p:pic>
      <p:grpSp>
        <p:nvGrpSpPr>
          <p:cNvPr id="7" name="Skupina 6"/>
          <p:cNvGrpSpPr/>
          <p:nvPr/>
        </p:nvGrpSpPr>
        <p:grpSpPr>
          <a:xfrm>
            <a:off x="1187623" y="1902889"/>
            <a:ext cx="7745270" cy="918219"/>
            <a:chOff x="1186556" y="3141967"/>
            <a:chExt cx="7778041" cy="1432600"/>
          </a:xfrm>
        </p:grpSpPr>
        <p:cxnSp>
          <p:nvCxnSpPr>
            <p:cNvPr id="8" name="Přímá spojnice se šipkou 7"/>
            <p:cNvCxnSpPr/>
            <p:nvPr/>
          </p:nvCxnSpPr>
          <p:spPr>
            <a:xfrm flipH="1">
              <a:off x="3219525" y="3141967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/>
            <p:nvPr/>
          </p:nvCxnSpPr>
          <p:spPr>
            <a:xfrm>
              <a:off x="5292080" y="3141967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1186556" y="3758242"/>
              <a:ext cx="2736304" cy="81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prozenchym</a:t>
              </a:r>
              <a:endParaRPr lang="cs-CZ" sz="2400" b="1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500101" y="3734017"/>
              <a:ext cx="4464496" cy="687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pseudoparenchym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93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0" y="260648"/>
            <a:ext cx="7440000" cy="5580000"/>
          </a:xfrm>
        </p:spPr>
      </p:pic>
      <p:sp>
        <p:nvSpPr>
          <p:cNvPr id="12" name="Šipka ohnutá nahoru 11"/>
          <p:cNvSpPr/>
          <p:nvPr/>
        </p:nvSpPr>
        <p:spPr>
          <a:xfrm>
            <a:off x="3559194" y="4509120"/>
            <a:ext cx="2308950" cy="697236"/>
          </a:xfrm>
          <a:prstGeom prst="bentUpArrow">
            <a:avLst>
              <a:gd name="adj1" fmla="val 21872"/>
              <a:gd name="adj2" fmla="val 25000"/>
              <a:gd name="adj3" fmla="val 48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 flipH="1">
            <a:off x="971600" y="5913599"/>
            <a:ext cx="694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Calibri" panose="020F0502020204030204" pitchFamily="34" charset="0"/>
              </a:rPr>
              <a:t>p</a:t>
            </a:r>
            <a:r>
              <a:rPr lang="cs-CZ" dirty="0" smtClean="0">
                <a:latin typeface="Calibri" panose="020F0502020204030204" pitchFamily="34" charset="0"/>
              </a:rPr>
              <a:t>estřec </a:t>
            </a:r>
            <a:r>
              <a:rPr lang="cs-CZ" dirty="0">
                <a:latin typeface="Calibri" panose="020F0502020204030204" pitchFamily="34" charset="0"/>
              </a:rPr>
              <a:t>bradavičitý (</a:t>
            </a:r>
            <a:r>
              <a:rPr lang="cs-CZ" i="1" dirty="0" err="1" smtClean="0">
                <a:latin typeface="Calibri" panose="020F0502020204030204" pitchFamily="34" charset="0"/>
              </a:rPr>
              <a:t>Scleroderma</a:t>
            </a:r>
            <a:r>
              <a:rPr lang="cs-CZ" i="1" dirty="0" smtClean="0">
                <a:latin typeface="Calibri" panose="020F0502020204030204" pitchFamily="34" charset="0"/>
              </a:rPr>
              <a:t>  </a:t>
            </a:r>
            <a:r>
              <a:rPr lang="cs-CZ" i="1" dirty="0" err="1">
                <a:latin typeface="Calibri" panose="020F0502020204030204" pitchFamily="34" charset="0"/>
              </a:rPr>
              <a:t>verrucosum</a:t>
            </a:r>
            <a:r>
              <a:rPr lang="cs-CZ" dirty="0">
                <a:latin typeface="Calibri" panose="020F0502020204030204" pitchFamily="34" charset="0"/>
              </a:rPr>
              <a:t>) s přiblížením </a:t>
            </a:r>
            <a:r>
              <a:rPr lang="cs-CZ" dirty="0" smtClean="0">
                <a:latin typeface="Calibri" panose="020F0502020204030204" pitchFamily="34" charset="0"/>
              </a:rPr>
              <a:t>mycelia </a:t>
            </a: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2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3293" y="1199948"/>
            <a:ext cx="8229600" cy="5322122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Mohou se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spojovat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pomocí spojek (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anastomóz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Nejznámější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modifikace: </a:t>
            </a:r>
          </a:p>
          <a:p>
            <a:pPr marL="1701800" lvl="3" indent="-330200">
              <a:lnSpc>
                <a:spcPct val="150000"/>
              </a:lnSpc>
              <a:buFont typeface="+mj-lt"/>
              <a:buAutoNum type="arabicPeriod"/>
            </a:pPr>
            <a:r>
              <a:rPr lang="cs-CZ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Rhizoidy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01800" lvl="3" indent="-330200"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Haustoria</a:t>
            </a:r>
          </a:p>
          <a:p>
            <a:pPr marL="1701800" lvl="3" indent="-330200">
              <a:buFont typeface="+mj-lt"/>
              <a:buAutoNum type="arabicPeriod"/>
            </a:pPr>
            <a:r>
              <a:rPr lang="cs-CZ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Syrocium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14500" lvl="3" indent="-374650">
              <a:buFont typeface="+mj-lt"/>
              <a:buAutoNum type="arabicPeriod"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Rhizomorfy</a:t>
            </a:r>
          </a:p>
          <a:p>
            <a:pPr marL="1714500" lvl="3" indent="-457200">
              <a:buFont typeface="+mj-lt"/>
              <a:buAutoNum type="arabicPeriod"/>
            </a:pPr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14500" lvl="3" indent="-457200">
              <a:buFont typeface="+mj-lt"/>
              <a:buAutoNum type="arabicPeriod"/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266928" cy="648072"/>
          </a:xfrm>
        </p:spPr>
        <p:txBody>
          <a:bodyPr/>
          <a:lstStyle/>
          <a:p>
            <a:pPr algn="l"/>
            <a:r>
              <a:rPr lang="cs-CZ" sz="3800" b="1" dirty="0" smtClean="0">
                <a:latin typeface="Calibri" panose="020F0502020204030204" pitchFamily="34" charset="0"/>
              </a:rPr>
              <a:t> Modifikace hyf</a:t>
            </a:r>
            <a:endParaRPr lang="cs-CZ" sz="38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493502" y="2311137"/>
            <a:ext cx="3990482" cy="5232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61950" indent="-361950">
              <a:buFont typeface="+mj-lt"/>
              <a:buAutoNum type="arabicPeriod" startAt="5"/>
            </a:pPr>
            <a:r>
              <a:rPr lang="cs-CZ" sz="2800" dirty="0">
                <a:latin typeface="Calibri" panose="020F0502020204030204" pitchFamily="34" charset="0"/>
              </a:rPr>
              <a:t>Sklerocia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47700" y="2803580"/>
            <a:ext cx="3990482" cy="5232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61950" indent="-361950">
              <a:buFont typeface="+mj-lt"/>
              <a:buAutoNum type="arabicPeriod" startAt="6"/>
            </a:pPr>
            <a:r>
              <a:rPr lang="cs-CZ" sz="2800" dirty="0" smtClean="0">
                <a:latin typeface="Calibri" panose="020F0502020204030204" pitchFamily="34" charset="0"/>
              </a:rPr>
              <a:t>Stromata</a:t>
            </a:r>
            <a:endParaRPr lang="cs-CZ" sz="2600" dirty="0">
              <a:latin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48093" y="3284984"/>
            <a:ext cx="3990482" cy="5232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61950" indent="-361950">
              <a:buFont typeface="+mj-lt"/>
              <a:buAutoNum type="arabicPeriod" startAt="7"/>
            </a:pPr>
            <a:r>
              <a:rPr lang="cs-CZ" sz="2800" dirty="0" err="1">
                <a:latin typeface="Calibri" panose="020F0502020204030204" pitchFamily="34" charset="0"/>
              </a:rPr>
              <a:t>Ozonium</a:t>
            </a:r>
            <a:r>
              <a:rPr lang="cs-CZ" sz="2600" dirty="0" smtClean="0">
                <a:latin typeface="Calibri" panose="020F0502020204030204" pitchFamily="34" charset="0"/>
              </a:rPr>
              <a:t> </a:t>
            </a:r>
            <a:endParaRPr lang="cs-CZ" sz="26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8783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5295331" y="782952"/>
            <a:ext cx="3583166" cy="4957157"/>
            <a:chOff x="5295331" y="836712"/>
            <a:chExt cx="3583166" cy="495715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6" t="4712" r="6612" b="4038"/>
            <a:stretch/>
          </p:blipFill>
          <p:spPr>
            <a:xfrm>
              <a:off x="5295331" y="836712"/>
              <a:ext cx="3583166" cy="4957157"/>
            </a:xfrm>
            <a:prstGeom prst="rect">
              <a:avLst/>
            </a:prstGeom>
          </p:spPr>
        </p:pic>
        <p:sp>
          <p:nvSpPr>
            <p:cNvPr id="8" name="Ovál 7"/>
            <p:cNvSpPr/>
            <p:nvPr/>
          </p:nvSpPr>
          <p:spPr>
            <a:xfrm>
              <a:off x="5969690" y="4242705"/>
              <a:ext cx="1626646" cy="151216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000" y="180000"/>
            <a:ext cx="8904095" cy="720000"/>
          </a:xfrm>
        </p:spPr>
        <p:txBody>
          <a:bodyPr/>
          <a:lstStyle/>
          <a:p>
            <a:pPr algn="l"/>
            <a:r>
              <a:rPr lang="cs-CZ" sz="3600" b="1" dirty="0" smtClean="0">
                <a:latin typeface="Calibri" panose="020F0502020204030204" pitchFamily="34" charset="0"/>
              </a:rPr>
              <a:t>1. </a:t>
            </a:r>
            <a:r>
              <a:rPr lang="cs-CZ" sz="3400" b="1" dirty="0" err="1" smtClean="0">
                <a:latin typeface="Calibri" panose="020F0502020204030204" pitchFamily="34" charset="0"/>
              </a:rPr>
              <a:t>Rhizoidy</a:t>
            </a:r>
            <a:endParaRPr lang="cs-CZ" sz="3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65643"/>
            <a:ext cx="5256584" cy="4191774"/>
          </a:xfrm>
        </p:spPr>
        <p:txBody>
          <a:bodyPr>
            <a:normAutofit/>
          </a:bodyPr>
          <a:lstStyle/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Nejjednodušší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modifikace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Málo větvené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mycelium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vytváří tzv. </a:t>
            </a:r>
            <a:r>
              <a:rPr lang="cs-CZ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kořínky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Funkce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upevňovací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k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čerpaní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živin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Najdeme u </a:t>
            </a:r>
            <a:r>
              <a:rPr lang="cs-CZ" sz="2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korpidlovce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černavého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sz="2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Rhizopus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stolonifer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 flipH="1">
            <a:off x="4546402" y="5740109"/>
            <a:ext cx="459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</a:rPr>
              <a:t>Perokresba </a:t>
            </a:r>
            <a:r>
              <a:rPr lang="cs-CZ" dirty="0" err="1" smtClean="0">
                <a:latin typeface="Calibri" panose="020F0502020204030204" pitchFamily="34" charset="0"/>
              </a:rPr>
              <a:t>rhizoidů</a:t>
            </a:r>
            <a:r>
              <a:rPr lang="cs-CZ" dirty="0" smtClean="0">
                <a:latin typeface="Calibri" panose="020F0502020204030204" pitchFamily="34" charset="0"/>
              </a:rPr>
              <a:t> u </a:t>
            </a:r>
            <a:r>
              <a:rPr lang="cs-CZ" dirty="0" err="1" smtClean="0">
                <a:latin typeface="Calibri" panose="020F0502020204030204" pitchFamily="34" charset="0"/>
              </a:rPr>
              <a:t>korpidlovce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</a:rPr>
              <a:t>černavého</a:t>
            </a:r>
            <a:br>
              <a:rPr lang="cs-CZ" dirty="0">
                <a:latin typeface="Calibri" panose="020F0502020204030204" pitchFamily="34" charset="0"/>
              </a:rPr>
            </a:br>
            <a:r>
              <a:rPr lang="cs-CZ" dirty="0">
                <a:latin typeface="Calibri" panose="020F0502020204030204" pitchFamily="34" charset="0"/>
              </a:rPr>
              <a:t> (</a:t>
            </a:r>
            <a:r>
              <a:rPr lang="cs-CZ" i="1" dirty="0" err="1">
                <a:latin typeface="Calibri" panose="020F0502020204030204" pitchFamily="34" charset="0"/>
              </a:rPr>
              <a:t>Rhizopus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stolonifer</a:t>
            </a:r>
            <a:r>
              <a:rPr lang="cs-CZ" dirty="0">
                <a:latin typeface="Calibri" panose="020F0502020204030204" pitchFamily="34" charset="0"/>
              </a:rPr>
              <a:t>)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2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41200" y="207236"/>
            <a:ext cx="89028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sz="3600" b="1" dirty="0">
                <a:latin typeface="Calibri" panose="020F0502020204030204" pitchFamily="34" charset="0"/>
              </a:rPr>
              <a:t>2</a:t>
            </a:r>
            <a:r>
              <a:rPr lang="cs-CZ" sz="3600" b="1" dirty="0" smtClean="0">
                <a:latin typeface="Calibri" panose="020F0502020204030204" pitchFamily="34" charset="0"/>
              </a:rPr>
              <a:t>. </a:t>
            </a:r>
            <a:r>
              <a:rPr lang="cs-CZ" sz="3400" b="1" dirty="0">
                <a:latin typeface="Calibri" panose="020F0502020204030204" pitchFamily="34" charset="0"/>
              </a:rPr>
              <a:t>Haustorium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99200" y="1195909"/>
            <a:ext cx="5236896" cy="205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Specifický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orgán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Modifikace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mycelia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 uvnitř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hostitelské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 buňky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u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parazitujících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hub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20438"/>
            <a:ext cx="3121576" cy="451349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 flipH="1">
            <a:off x="5055189" y="5920840"/>
            <a:ext cx="408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</a:rPr>
              <a:t>Haustorium padlí rajčatového (</a:t>
            </a:r>
            <a:r>
              <a:rPr lang="cs-CZ" i="1" dirty="0" err="1" smtClean="0">
                <a:latin typeface="Calibri" panose="020F0502020204030204" pitchFamily="34" charset="0"/>
              </a:rPr>
              <a:t>Oidium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</a:rPr>
              <a:t>neolycopersici</a:t>
            </a:r>
            <a:r>
              <a:rPr lang="cs-CZ" dirty="0" smtClean="0">
                <a:latin typeface="Calibri" panose="020F0502020204030204" pitchFamily="34" charset="0"/>
              </a:rPr>
              <a:t>);  foto: </a:t>
            </a:r>
            <a:r>
              <a:rPr lang="cs-CZ" dirty="0">
                <a:latin typeface="Calibri" panose="020F0502020204030204" pitchFamily="34" charset="0"/>
              </a:rPr>
              <a:t>B. </a:t>
            </a:r>
            <a:r>
              <a:rPr lang="cs-CZ" dirty="0" err="1" smtClean="0">
                <a:latin typeface="Calibri" panose="020F0502020204030204" pitchFamily="34" charset="0"/>
              </a:rPr>
              <a:t>Mieslerová</a:t>
            </a: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39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41200" y="207236"/>
            <a:ext cx="89028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sz="3400" b="1" dirty="0" smtClean="0">
                <a:latin typeface="Calibri" panose="020F0502020204030204" pitchFamily="34" charset="0"/>
              </a:rPr>
              <a:t>3. </a:t>
            </a:r>
            <a:r>
              <a:rPr lang="cs-CZ" sz="3400" b="1" dirty="0" err="1" smtClean="0">
                <a:latin typeface="Calibri" panose="020F0502020204030204" pitchFamily="34" charset="0"/>
              </a:rPr>
              <a:t>Syrocium</a:t>
            </a:r>
            <a:endParaRPr lang="cs-CZ" sz="34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11687" y="1124744"/>
            <a:ext cx="7744687" cy="205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Srostlé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mycelium v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kompaktní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měkký, blanitý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útvar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u některých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chorošů</a:t>
            </a:r>
          </a:p>
          <a:p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 flipH="1">
            <a:off x="6602685" y="5820040"/>
            <a:ext cx="241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Calibri" panose="020F0502020204030204" pitchFamily="34" charset="0"/>
              </a:rPr>
              <a:t>Syrocium</a:t>
            </a:r>
            <a:r>
              <a:rPr lang="cs-CZ" dirty="0" smtClean="0">
                <a:latin typeface="Calibri" panose="020F0502020204030204" pitchFamily="34" charset="0"/>
              </a:rPr>
              <a:t> u bílé hniloby; </a:t>
            </a:r>
            <a:br>
              <a:rPr lang="cs-CZ" dirty="0" smtClean="0">
                <a:latin typeface="Calibri" panose="020F0502020204030204" pitchFamily="34" charset="0"/>
              </a:rPr>
            </a:br>
            <a:r>
              <a:rPr lang="cs-CZ" dirty="0" smtClean="0">
                <a:latin typeface="Calibri" panose="020F0502020204030204" pitchFamily="34" charset="0"/>
              </a:rPr>
              <a:t>foto: </a:t>
            </a:r>
            <a:r>
              <a:rPr lang="cs-CZ" dirty="0">
                <a:latin typeface="Calibri" panose="020F0502020204030204" pitchFamily="34" charset="0"/>
              </a:rPr>
              <a:t>B</a:t>
            </a:r>
            <a:r>
              <a:rPr lang="cs-CZ" dirty="0" smtClean="0">
                <a:latin typeface="Calibri" panose="020F0502020204030204" pitchFamily="34" charset="0"/>
              </a:rPr>
              <a:t>. </a:t>
            </a:r>
            <a:r>
              <a:rPr lang="cs-CZ" dirty="0" err="1" smtClean="0">
                <a:latin typeface="Calibri" panose="020F0502020204030204" pitchFamily="34" charset="0"/>
              </a:rPr>
              <a:t>Mieslerová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51991"/>
            <a:ext cx="5471303" cy="41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41200" y="207236"/>
            <a:ext cx="89028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sz="3400" b="1" dirty="0" smtClean="0">
                <a:latin typeface="Calibri" panose="020F0502020204030204" pitchFamily="34" charset="0"/>
              </a:rPr>
              <a:t>4. Rhizomorfy</a:t>
            </a:r>
            <a:endParaRPr lang="cs-CZ" sz="34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11687" y="1124744"/>
            <a:ext cx="7744687" cy="2057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Specializované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černé, sítově uspořádané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útvary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Nachází se mezi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borkou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dřevem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Dosahují až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několik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metrů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u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václavky obecné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2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Armillaria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mellea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 flipH="1">
            <a:off x="4935805" y="5965498"/>
            <a:ext cx="359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</a:rPr>
              <a:t>Rhizomorfy u </a:t>
            </a:r>
            <a:r>
              <a:rPr lang="cs-CZ" dirty="0">
                <a:latin typeface="Calibri" panose="020F0502020204030204" pitchFamily="34" charset="0"/>
              </a:rPr>
              <a:t>václavky obecné (</a:t>
            </a:r>
            <a:r>
              <a:rPr lang="cs-CZ" i="1" dirty="0" err="1">
                <a:latin typeface="Calibri" panose="020F0502020204030204" pitchFamily="34" charset="0"/>
              </a:rPr>
              <a:t>Armillaria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</a:rPr>
              <a:t>mellea</a:t>
            </a:r>
            <a:r>
              <a:rPr lang="cs-CZ" dirty="0" smtClean="0">
                <a:latin typeface="Calibri" panose="020F0502020204030204" pitchFamily="34" charset="0"/>
              </a:rPr>
              <a:t>)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189743"/>
            <a:ext cx="3892198" cy="325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3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663" y="116632"/>
            <a:ext cx="8435280" cy="1080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Postavení hub a houbových organismů v rámci systému organismů</a:t>
            </a:r>
            <a:endParaRPr lang="cs-CZ" sz="40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8932"/>
            <a:ext cx="8198069" cy="5067215"/>
          </a:xfrm>
        </p:spPr>
        <p:txBody>
          <a:bodyPr anchor="t"/>
          <a:lstStyle/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Považovány za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paralelní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skupinu s </a:t>
            </a:r>
            <a:r>
              <a:rPr lang="cs-CZ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rostlinnou</a:t>
            </a:r>
            <a:r>
              <a:rPr lang="cs-CZ" sz="32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živočišnou</a:t>
            </a:r>
            <a:r>
              <a:rPr lang="cs-CZ" sz="32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říší</a:t>
            </a:r>
          </a:p>
          <a:p>
            <a:pPr algn="just"/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Dříve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řazeny do skupiny </a:t>
            </a:r>
            <a:r>
              <a:rPr lang="cs-CZ" sz="2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Plantae</a:t>
            </a:r>
            <a:endParaRPr lang="cs-CZ" sz="28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Polyfyletická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skupina</a:t>
            </a:r>
          </a:p>
          <a:p>
            <a:pPr algn="just"/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Součást několika odlišných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superskupin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eukaryot</a:t>
            </a:r>
            <a:endParaRPr lang="cs-CZ" sz="28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cs-CZ" sz="26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1075182" y="4118446"/>
            <a:ext cx="7433691" cy="2746758"/>
            <a:chOff x="1075182" y="4118446"/>
            <a:chExt cx="7433691" cy="2746758"/>
          </a:xfrm>
        </p:grpSpPr>
        <p:sp>
          <p:nvSpPr>
            <p:cNvPr id="6" name="Zástupný symbol pro text 5"/>
            <p:cNvSpPr txBox="1">
              <a:spLocks/>
            </p:cNvSpPr>
            <p:nvPr/>
          </p:nvSpPr>
          <p:spPr>
            <a:xfrm>
              <a:off x="1075182" y="6351002"/>
              <a:ext cx="3528392" cy="51420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8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hnojník (</a:t>
              </a:r>
              <a:r>
                <a:rPr lang="cs-CZ" sz="18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Coprinus</a:t>
              </a:r>
              <a:r>
                <a:rPr lang="cs-CZ" sz="18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sp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.)</a:t>
              </a:r>
              <a:endParaRPr lang="cs-CZ" sz="18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1763688" y="4118446"/>
              <a:ext cx="6089716" cy="2188307"/>
              <a:chOff x="1763688" y="4014147"/>
              <a:chExt cx="6089716" cy="2188307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4"/>
              <a:stretch/>
            </p:blipFill>
            <p:spPr>
              <a:xfrm>
                <a:off x="1763688" y="4060454"/>
                <a:ext cx="2151380" cy="2142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8" name="Obrázek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colorTemperature colorTemp="72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687975" y="4037025"/>
                <a:ext cx="2188307" cy="214255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3" name="Zástupný symbol pro text 5"/>
            <p:cNvSpPr txBox="1">
              <a:spLocks/>
            </p:cNvSpPr>
            <p:nvPr/>
          </p:nvSpPr>
          <p:spPr>
            <a:xfrm>
              <a:off x="5124497" y="6350404"/>
              <a:ext cx="3384376" cy="5148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8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Colletotrichum</a:t>
              </a:r>
              <a:r>
                <a:rPr lang="cs-CZ" sz="18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sp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.</a:t>
              </a:r>
              <a:endParaRPr lang="cs-CZ" sz="18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145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41200" y="207236"/>
            <a:ext cx="89028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sz="3400" b="1" dirty="0" smtClean="0">
                <a:latin typeface="Calibri" panose="020F0502020204030204" pitchFamily="34" charset="0"/>
              </a:rPr>
              <a:t>5. Sklerocium</a:t>
            </a:r>
            <a:endParaRPr lang="cs-CZ" sz="34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41201" y="1215085"/>
            <a:ext cx="4690840" cy="4282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Tvrdé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až kulovité, většinou 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jednoleté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útvary</a:t>
            </a:r>
          </a:p>
          <a:p>
            <a:pPr>
              <a:spcBef>
                <a:spcPts val="650"/>
              </a:spcBef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Obsahují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tukové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 zásobní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látky</a:t>
            </a:r>
          </a:p>
          <a:p>
            <a:pPr>
              <a:spcBef>
                <a:spcPts val="650"/>
              </a:spcBef>
            </a:pP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Představují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odpočinkové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 stadia</a:t>
            </a:r>
          </a:p>
          <a:p>
            <a:pPr>
              <a:spcBef>
                <a:spcPts val="650"/>
              </a:spcBef>
            </a:pP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u některých hub: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paličkovice nachová </a:t>
            </a:r>
            <a:b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2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Claviceps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purpurea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 flipH="1">
            <a:off x="4869502" y="561433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</a:rPr>
              <a:t>Sklerocia paličkovice nachové </a:t>
            </a:r>
            <a:br>
              <a:rPr lang="cs-CZ" dirty="0" smtClean="0">
                <a:latin typeface="Calibri" panose="020F0502020204030204" pitchFamily="34" charset="0"/>
              </a:rPr>
            </a:br>
            <a:r>
              <a:rPr lang="cs-CZ" dirty="0" smtClean="0">
                <a:latin typeface="Calibri" panose="020F0502020204030204" pitchFamily="34" charset="0"/>
              </a:rPr>
              <a:t>(</a:t>
            </a:r>
            <a:r>
              <a:rPr lang="cs-CZ" i="1" dirty="0" err="1" smtClean="0">
                <a:latin typeface="Calibri" panose="020F0502020204030204" pitchFamily="34" charset="0"/>
              </a:rPr>
              <a:t>Claviceps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</a:rPr>
              <a:t>purpurea</a:t>
            </a:r>
            <a:r>
              <a:rPr lang="cs-CZ" dirty="0" smtClean="0">
                <a:latin typeface="Calibri" panose="020F0502020204030204" pitchFamily="34" charset="0"/>
              </a:rPr>
              <a:t>); foto: J. Rod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3" b="6339"/>
          <a:stretch/>
        </p:blipFill>
        <p:spPr>
          <a:xfrm rot="5400000">
            <a:off x="4396556" y="1548015"/>
            <a:ext cx="4765739" cy="31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55" t="3990" r="15633" b="6764"/>
          <a:stretch/>
        </p:blipFill>
        <p:spPr>
          <a:xfrm flipV="1">
            <a:off x="641482" y="2396795"/>
            <a:ext cx="3563114" cy="3600000"/>
          </a:xfrm>
          <a:prstGeom prst="flowChartConnector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41200" y="207236"/>
            <a:ext cx="89028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sz="3400" b="1" dirty="0">
                <a:latin typeface="Calibri" panose="020F0502020204030204" pitchFamily="34" charset="0"/>
              </a:rPr>
              <a:t>6</a:t>
            </a:r>
            <a:r>
              <a:rPr lang="cs-CZ" sz="3400" b="1" dirty="0" smtClean="0">
                <a:latin typeface="Calibri" panose="020F0502020204030204" pitchFamily="34" charset="0"/>
              </a:rPr>
              <a:t>. Stromata</a:t>
            </a:r>
            <a:endParaRPr lang="cs-CZ" sz="34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41199" y="1124744"/>
            <a:ext cx="8795297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Černé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bochníčky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vzniklé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sloučením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hyf</a:t>
            </a:r>
            <a:endParaRPr lang="cs-CZ" sz="25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Zčásti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ponořené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ve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dřevě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či jiném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substrátu</a:t>
            </a:r>
          </a:p>
          <a:p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Slouží jako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mechanická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ochrana plodniček</a:t>
            </a:r>
          </a:p>
          <a:p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Typický znak pro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vřeckovýtrusé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houby</a:t>
            </a:r>
            <a:endParaRPr lang="cs-CZ" sz="25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 flipH="1">
            <a:off x="4638847" y="6036661"/>
            <a:ext cx="402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</a:rPr>
              <a:t>Stromata </a:t>
            </a:r>
            <a:r>
              <a:rPr lang="cs-CZ" dirty="0" err="1" smtClean="0">
                <a:latin typeface="Calibri" panose="020F0502020204030204" pitchFamily="34" charset="0"/>
              </a:rPr>
              <a:t>dřevomoru</a:t>
            </a:r>
            <a:r>
              <a:rPr lang="cs-CZ" dirty="0" smtClean="0">
                <a:latin typeface="Calibri" panose="020F0502020204030204" pitchFamily="34" charset="0"/>
              </a:rPr>
              <a:t> (</a:t>
            </a:r>
            <a:r>
              <a:rPr lang="cs-CZ" i="1" dirty="0" err="1" smtClean="0">
                <a:latin typeface="Calibri" panose="020F0502020204030204" pitchFamily="34" charset="0"/>
              </a:rPr>
              <a:t>Hypoxylon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sp</a:t>
            </a:r>
            <a:r>
              <a:rPr lang="cs-CZ" dirty="0" smtClean="0">
                <a:latin typeface="Calibri" panose="020F0502020204030204" pitchFamily="34" charset="0"/>
              </a:rPr>
              <a:t>.) 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7519" r="18448" b="10384"/>
          <a:stretch/>
        </p:blipFill>
        <p:spPr>
          <a:xfrm>
            <a:off x="5138310" y="2655156"/>
            <a:ext cx="3320799" cy="3348000"/>
          </a:xfrm>
          <a:prstGeom prst="flowChartConnector">
            <a:avLst/>
          </a:prstGeom>
        </p:spPr>
      </p:pic>
      <p:sp>
        <p:nvSpPr>
          <p:cNvPr id="11" name="TextovéPole 10"/>
          <p:cNvSpPr txBox="1"/>
          <p:nvPr/>
        </p:nvSpPr>
        <p:spPr>
          <a:xfrm flipH="1">
            <a:off x="395536" y="6003156"/>
            <a:ext cx="4039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</a:rPr>
              <a:t>Řez </a:t>
            </a:r>
            <a:r>
              <a:rPr lang="cs-CZ" dirty="0" err="1" smtClean="0">
                <a:latin typeface="Calibri" panose="020F0502020204030204" pitchFamily="34" charset="0"/>
              </a:rPr>
              <a:t>dřevnatkou</a:t>
            </a:r>
            <a:r>
              <a:rPr lang="cs-CZ" dirty="0" smtClean="0">
                <a:latin typeface="Calibri" panose="020F0502020204030204" pitchFamily="34" charset="0"/>
              </a:rPr>
              <a:t> mnohotvárnou </a:t>
            </a:r>
            <a:br>
              <a:rPr lang="cs-CZ" dirty="0" smtClean="0">
                <a:latin typeface="Calibri" panose="020F0502020204030204" pitchFamily="34" charset="0"/>
              </a:rPr>
            </a:br>
            <a:r>
              <a:rPr lang="cs-CZ" dirty="0" smtClean="0">
                <a:latin typeface="Calibri" panose="020F0502020204030204" pitchFamily="34" charset="0"/>
              </a:rPr>
              <a:t>(</a:t>
            </a:r>
            <a:r>
              <a:rPr lang="cs-CZ" i="1" dirty="0" err="1" smtClean="0">
                <a:latin typeface="Calibri" panose="020F0502020204030204" pitchFamily="34" charset="0"/>
              </a:rPr>
              <a:t>Xylaria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</a:rPr>
              <a:t>polymorpha</a:t>
            </a:r>
            <a:r>
              <a:rPr lang="cs-CZ" dirty="0" smtClean="0">
                <a:latin typeface="Calibri" panose="020F0502020204030204" pitchFamily="34" charset="0"/>
              </a:rPr>
              <a:t>)</a:t>
            </a:r>
            <a:endParaRPr lang="cs-CZ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7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41200" y="207236"/>
            <a:ext cx="89028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sz="3400" b="1" dirty="0">
                <a:latin typeface="Calibri" panose="020F0502020204030204" pitchFamily="34" charset="0"/>
              </a:rPr>
              <a:t>6</a:t>
            </a:r>
            <a:r>
              <a:rPr lang="cs-CZ" sz="3400" b="1" dirty="0" smtClean="0">
                <a:latin typeface="Calibri" panose="020F0502020204030204" pitchFamily="34" charset="0"/>
              </a:rPr>
              <a:t>. </a:t>
            </a:r>
            <a:r>
              <a:rPr lang="cs-CZ" sz="3400" b="1" dirty="0" err="1" smtClean="0">
                <a:latin typeface="Calibri" panose="020F0502020204030204" pitchFamily="34" charset="0"/>
              </a:rPr>
              <a:t>Ozonium</a:t>
            </a:r>
            <a:endParaRPr lang="cs-CZ" sz="34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241199" y="1124744"/>
            <a:ext cx="8795297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Spletená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vzdušná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hyfová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vlákna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Má vzhled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rezavě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zbarvené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plsti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Roste na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povrchu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půdy, častěji dřeva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hlavně u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hnojníků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2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Coprinus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spp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4" r="11954"/>
          <a:stretch/>
        </p:blipFill>
        <p:spPr>
          <a:xfrm>
            <a:off x="2339752" y="3099373"/>
            <a:ext cx="3599629" cy="3348000"/>
          </a:xfrm>
          <a:prstGeom prst="flowChartConnector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004048" y="6081838"/>
            <a:ext cx="27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dirty="0" err="1" smtClean="0">
                <a:latin typeface="Calibri" panose="020F0502020204030204" pitchFamily="34" charset="0"/>
              </a:rPr>
              <a:t>Ozonium</a:t>
            </a:r>
            <a:r>
              <a:rPr lang="cs-CZ" dirty="0" smtClean="0">
                <a:latin typeface="Calibri" panose="020F0502020204030204" pitchFamily="34" charset="0"/>
              </a:rPr>
              <a:t>; foto: J. Komár</a:t>
            </a:r>
            <a:endParaRPr lang="cs-CZ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5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Plodnice</a:t>
            </a:r>
            <a:endParaRPr lang="cs-CZ" sz="4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b="1" dirty="0" smtClean="0"/>
          </a:p>
        </p:txBody>
      </p:sp>
      <p:cxnSp>
        <p:nvCxnSpPr>
          <p:cNvPr id="4" name="Přímá spojnice 3"/>
          <p:cNvCxnSpPr/>
          <p:nvPr/>
        </p:nvCxnSpPr>
        <p:spPr>
          <a:xfrm>
            <a:off x="3627149" y="864000"/>
            <a:ext cx="18722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" name="Skupina 30"/>
          <p:cNvGrpSpPr/>
          <p:nvPr/>
        </p:nvGrpSpPr>
        <p:grpSpPr>
          <a:xfrm>
            <a:off x="38063" y="1052736"/>
            <a:ext cx="3741849" cy="4797940"/>
            <a:chOff x="38063" y="1052736"/>
            <a:chExt cx="3741849" cy="4797940"/>
          </a:xfrm>
        </p:grpSpPr>
        <p:grpSp>
          <p:nvGrpSpPr>
            <p:cNvPr id="28" name="Skupina 27"/>
            <p:cNvGrpSpPr/>
            <p:nvPr/>
          </p:nvGrpSpPr>
          <p:grpSpPr>
            <a:xfrm>
              <a:off x="38063" y="1052736"/>
              <a:ext cx="3741849" cy="1599026"/>
              <a:chOff x="38063" y="1052736"/>
              <a:chExt cx="3741849" cy="1599026"/>
            </a:xfrm>
          </p:grpSpPr>
          <p:sp>
            <p:nvSpPr>
              <p:cNvPr id="16" name="Zástupný symbol pro obsah 2"/>
              <p:cNvSpPr txBox="1">
                <a:spLocks/>
              </p:cNvSpPr>
              <p:nvPr/>
            </p:nvSpPr>
            <p:spPr>
              <a:xfrm>
                <a:off x="38063" y="2008421"/>
                <a:ext cx="2674411" cy="64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cs-CZ" sz="2800" b="1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1) </a:t>
                </a:r>
                <a:r>
                  <a:rPr lang="cs-CZ" sz="3400" b="1" dirty="0" err="1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Sporokarp</a:t>
                </a:r>
                <a:endParaRPr lang="cs-CZ" sz="3400" b="1" dirty="0" smtClean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  <a:p>
                <a:endParaRPr lang="cs-CZ" b="1" dirty="0" smtClean="0"/>
              </a:p>
            </p:txBody>
          </p:sp>
          <p:cxnSp>
            <p:nvCxnSpPr>
              <p:cNvPr id="20" name="Přímá spojnice se šipkou 19"/>
              <p:cNvCxnSpPr/>
              <p:nvPr/>
            </p:nvCxnSpPr>
            <p:spPr>
              <a:xfrm flipH="1">
                <a:off x="1547664" y="1052736"/>
                <a:ext cx="2232248" cy="7920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Obrázek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6" t="25264" r="30495" b="16557"/>
            <a:stretch/>
          </p:blipFill>
          <p:spPr>
            <a:xfrm>
              <a:off x="204952" y="3090041"/>
              <a:ext cx="2711670" cy="2760635"/>
            </a:xfrm>
            <a:prstGeom prst="flowChartConnector">
              <a:avLst/>
            </a:prstGeom>
          </p:spPr>
        </p:pic>
      </p:grpSp>
      <p:grpSp>
        <p:nvGrpSpPr>
          <p:cNvPr id="32" name="Skupina 31"/>
          <p:cNvGrpSpPr/>
          <p:nvPr/>
        </p:nvGrpSpPr>
        <p:grpSpPr>
          <a:xfrm>
            <a:off x="3051070" y="1196752"/>
            <a:ext cx="2790601" cy="4627267"/>
            <a:chOff x="3051070" y="1196752"/>
            <a:chExt cx="2790601" cy="4627267"/>
          </a:xfrm>
        </p:grpSpPr>
        <p:grpSp>
          <p:nvGrpSpPr>
            <p:cNvPr id="29" name="Skupina 28"/>
            <p:cNvGrpSpPr/>
            <p:nvPr/>
          </p:nvGrpSpPr>
          <p:grpSpPr>
            <a:xfrm>
              <a:off x="3051070" y="1196752"/>
              <a:ext cx="2790601" cy="1464662"/>
              <a:chOff x="3051070" y="1196752"/>
              <a:chExt cx="2790601" cy="1464662"/>
            </a:xfrm>
          </p:grpSpPr>
          <p:sp>
            <p:nvSpPr>
              <p:cNvPr id="18" name="Zástupný symbol pro obsah 2"/>
              <p:cNvSpPr txBox="1">
                <a:spLocks/>
              </p:cNvSpPr>
              <p:nvPr/>
            </p:nvSpPr>
            <p:spPr>
              <a:xfrm>
                <a:off x="3051070" y="2013414"/>
                <a:ext cx="2790601" cy="64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cs-CZ" sz="3200" b="1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2) </a:t>
                </a:r>
                <a:r>
                  <a:rPr lang="cs-CZ" sz="3400" b="1" dirty="0" err="1" smtClean="0">
                    <a:solidFill>
                      <a:schemeClr val="tx2"/>
                    </a:solidFill>
                    <a:latin typeface="Calibri" panose="020F0502020204030204" pitchFamily="34" charset="0"/>
                  </a:rPr>
                  <a:t>Askomata</a:t>
                </a:r>
                <a:endParaRPr lang="cs-CZ" sz="3400" b="1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  <a:p>
                <a:endParaRPr lang="cs-CZ" b="1" dirty="0" smtClean="0"/>
              </a:p>
            </p:txBody>
          </p:sp>
          <p:cxnSp>
            <p:nvCxnSpPr>
              <p:cNvPr id="23" name="Přímá spojnice se šipkou 22"/>
              <p:cNvCxnSpPr/>
              <p:nvPr/>
            </p:nvCxnSpPr>
            <p:spPr>
              <a:xfrm>
                <a:off x="4563253" y="1196752"/>
                <a:ext cx="0" cy="64807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Obrázek 2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443" b="94421" l="17508" r="76990">
                          <a14:foregroundMark x1="59209" y1="83566" x2="59209" y2="83566"/>
                          <a14:foregroundMark x1="66439" y1="69072" x2="66439" y2="69072"/>
                          <a14:foregroundMark x1="77035" y1="55367" x2="77035" y2="55367"/>
                          <a14:foregroundMark x1="34152" y1="87993" x2="34152" y2="87993"/>
                          <a14:foregroundMark x1="19645" y1="69072" x2="19645" y2="69072"/>
                          <a14:foregroundMark x1="17508" y1="81504" x2="17508" y2="81504"/>
                          <a14:foregroundMark x1="40791" y1="94421" x2="40791" y2="94421"/>
                          <a14:foregroundMark x1="25375" y1="34809" x2="25375" y2="34809"/>
                          <a14:foregroundMark x1="69486" y1="37235" x2="69486" y2="37235"/>
                          <a14:foregroundMark x1="22374" y1="51728" x2="22374" y2="51728"/>
                          <a14:foregroundMark x1="46521" y1="32383" x2="46521" y2="32383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9" t="22989" r="22211" b="1840"/>
            <a:stretch/>
          </p:blipFill>
          <p:spPr>
            <a:xfrm rot="5400000">
              <a:off x="3066052" y="3120199"/>
              <a:ext cx="2760634" cy="2647005"/>
            </a:xfrm>
            <a:prstGeom prst="flowChartConnector">
              <a:avLst/>
            </a:prstGeom>
          </p:spPr>
        </p:pic>
      </p:grpSp>
      <p:grpSp>
        <p:nvGrpSpPr>
          <p:cNvPr id="33" name="Skupina 32"/>
          <p:cNvGrpSpPr/>
          <p:nvPr/>
        </p:nvGrpSpPr>
        <p:grpSpPr>
          <a:xfrm>
            <a:off x="5241154" y="1052736"/>
            <a:ext cx="3886564" cy="4742137"/>
            <a:chOff x="5241154" y="1052736"/>
            <a:chExt cx="3886564" cy="4742137"/>
          </a:xfrm>
        </p:grpSpPr>
        <p:grpSp>
          <p:nvGrpSpPr>
            <p:cNvPr id="30" name="Skupina 29"/>
            <p:cNvGrpSpPr/>
            <p:nvPr/>
          </p:nvGrpSpPr>
          <p:grpSpPr>
            <a:xfrm>
              <a:off x="5241154" y="1052736"/>
              <a:ext cx="3886564" cy="1608678"/>
              <a:chOff x="5241154" y="1052736"/>
              <a:chExt cx="3886564" cy="1608678"/>
            </a:xfrm>
          </p:grpSpPr>
          <p:sp>
            <p:nvSpPr>
              <p:cNvPr id="17" name="Zástupný symbol pro obsah 2"/>
              <p:cNvSpPr txBox="1">
                <a:spLocks/>
              </p:cNvSpPr>
              <p:nvPr/>
            </p:nvSpPr>
            <p:spPr>
              <a:xfrm>
                <a:off x="5819086" y="2013414"/>
                <a:ext cx="3308632" cy="64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itchFamily="34" charset="0"/>
                  <a:buNone/>
                </a:pPr>
                <a:r>
                  <a:rPr lang="cs-CZ" sz="3200" b="1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3) </a:t>
                </a:r>
                <a:r>
                  <a:rPr lang="cs-CZ" sz="3400" b="1" dirty="0" err="1">
                    <a:solidFill>
                      <a:schemeClr val="tx2"/>
                    </a:solidFill>
                    <a:latin typeface="Calibri" panose="020F0502020204030204" pitchFamily="34" charset="0"/>
                  </a:rPr>
                  <a:t>Bazidiomata</a:t>
                </a:r>
                <a:endParaRPr lang="cs-CZ" sz="3400" b="1" dirty="0">
                  <a:solidFill>
                    <a:schemeClr val="tx2"/>
                  </a:solidFill>
                  <a:latin typeface="Calibri" panose="020F0502020204030204" pitchFamily="34" charset="0"/>
                </a:endParaRPr>
              </a:p>
              <a:p>
                <a:endParaRPr lang="cs-CZ" b="1" dirty="0" smtClean="0"/>
              </a:p>
            </p:txBody>
          </p:sp>
          <p:cxnSp>
            <p:nvCxnSpPr>
              <p:cNvPr id="21" name="Přímá spojnice se šipkou 20"/>
              <p:cNvCxnSpPr/>
              <p:nvPr/>
            </p:nvCxnSpPr>
            <p:spPr>
              <a:xfrm>
                <a:off x="5241154" y="1052736"/>
                <a:ext cx="2232248" cy="7920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Obrázek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93" t="24829" r="30476" b="14688"/>
            <a:stretch/>
          </p:blipFill>
          <p:spPr>
            <a:xfrm>
              <a:off x="6094310" y="3058873"/>
              <a:ext cx="2758184" cy="2736000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95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55918"/>
          </a:xfrm>
        </p:spPr>
        <p:txBody>
          <a:bodyPr>
            <a:normAutofit/>
          </a:bodyPr>
          <a:lstStyle/>
          <a:p>
            <a:endParaRPr lang="cs-CZ" b="1" dirty="0" smtClean="0"/>
          </a:p>
          <a:p>
            <a:pPr marL="514350" indent="-514350">
              <a:buClr>
                <a:schemeClr val="tx1"/>
              </a:buClr>
              <a:buFont typeface="+mj-lt"/>
              <a:buAutoNum type="arabicParenR"/>
            </a:pPr>
            <a:r>
              <a:rPr lang="cs-CZ" sz="3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Sporokarp</a:t>
            </a:r>
            <a:r>
              <a:rPr lang="cs-CZ" sz="3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(plodnička)</a:t>
            </a:r>
          </a:p>
          <a:p>
            <a:pPr>
              <a:spcBef>
                <a:spcPts val="1800"/>
              </a:spcBef>
            </a:pP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Plodnicím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podobný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útvar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Tvorba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spor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u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primitivnějších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hub a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podobných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organismů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Známá zejména u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hlenek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1093105" y="1224000"/>
            <a:ext cx="3888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Skupina 5"/>
          <p:cNvGrpSpPr/>
          <p:nvPr/>
        </p:nvGrpSpPr>
        <p:grpSpPr>
          <a:xfrm>
            <a:off x="4469054" y="3668571"/>
            <a:ext cx="3960440" cy="2857924"/>
            <a:chOff x="4469054" y="3668571"/>
            <a:chExt cx="3960440" cy="2857924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64" t="18681" r="1733" b="26995"/>
            <a:stretch/>
          </p:blipFill>
          <p:spPr>
            <a:xfrm>
              <a:off x="4469054" y="3668571"/>
              <a:ext cx="3960440" cy="2399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TextovéPole 4"/>
            <p:cNvSpPr txBox="1"/>
            <p:nvPr/>
          </p:nvSpPr>
          <p:spPr>
            <a:xfrm>
              <a:off x="4981105" y="6157163"/>
              <a:ext cx="2936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 smtClean="0">
                  <a:latin typeface="Calibri" panose="020F0502020204030204" pitchFamily="34" charset="0"/>
                </a:rPr>
                <a:t>Sporokarp</a:t>
              </a:r>
              <a:r>
                <a:rPr lang="cs-CZ" dirty="0" smtClean="0">
                  <a:latin typeface="Calibri" panose="020F0502020204030204" pitchFamily="34" charset="0"/>
                </a:rPr>
                <a:t> hlenky</a:t>
              </a:r>
              <a:endParaRPr lang="cs-CZ" sz="16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69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60" b="84398" l="27245" r="70954">
                        <a14:foregroundMark x1="59850" y1="59854" x2="59850" y2="59854"/>
                        <a14:foregroundMark x1="58618" y1="51004" x2="58618" y2="51004"/>
                        <a14:foregroundMark x1="59508" y1="53558" x2="59508" y2="53558"/>
                        <a14:foregroundMark x1="60192" y1="55657" x2="60192" y2="55657"/>
                        <a14:foregroundMark x1="59986" y1="57755" x2="59986" y2="57755"/>
                        <a14:backgroundMark x1="55677" y1="45620" x2="55677" y2="45620"/>
                        <a14:backgroundMark x1="51847" y1="39142" x2="51847" y2="39142"/>
                        <a14:backgroundMark x1="60192" y1="55657" x2="60192" y2="55657"/>
                        <a14:backgroundMark x1="59986" y1="33577" x2="59986" y2="33577"/>
                        <a14:backgroundMark x1="61765" y1="38412" x2="61765" y2="38412"/>
                        <a14:backgroundMark x1="59508" y1="52372" x2="59508" y2="5237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81" t="16518" r="23583" b="8060"/>
          <a:stretch/>
        </p:blipFill>
        <p:spPr>
          <a:xfrm>
            <a:off x="4716016" y="2455719"/>
            <a:ext cx="4143585" cy="4289981"/>
          </a:xfrm>
          <a:prstGeom prst="flowChartConnector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39894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cs-CZ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Struktura</a:t>
            </a:r>
            <a:r>
              <a:rPr lang="cs-CZ" sz="3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</a:p>
          <a:p>
            <a:pPr marL="725488" indent="346075">
              <a:buClr>
                <a:schemeClr val="tx1"/>
              </a:buClr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kapilicium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nebo </a:t>
            </a:r>
            <a:r>
              <a:rPr lang="cs-CZ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pseudokapilicium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725488" lvl="4" indent="346075">
              <a:buNone/>
              <a:tabLst>
                <a:tab pos="1703388" algn="l"/>
                <a:tab pos="2427288" algn="l"/>
              </a:tabLst>
            </a:pPr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25488" lvl="4" indent="346075">
              <a:spcBef>
                <a:spcPts val="3600"/>
              </a:spcBef>
              <a:tabLst>
                <a:tab pos="1703388" algn="l"/>
                <a:tab pos="2427288" algn="l"/>
              </a:tabLst>
            </a:pPr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25488" lvl="4" indent="346075">
              <a:spcBef>
                <a:spcPts val="3600"/>
              </a:spcBef>
              <a:tabLst>
                <a:tab pos="1703388" algn="l"/>
                <a:tab pos="2427288" algn="l"/>
              </a:tabLst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Případně 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kolumela </a:t>
            </a:r>
          </a:p>
          <a:p>
            <a:pPr marL="725488" lvl="4" indent="346075">
              <a:tabLst>
                <a:tab pos="1703388" algn="l"/>
                <a:tab pos="2427288" algn="l"/>
              </a:tabLst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Spory s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celulózní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stěnou</a:t>
            </a:r>
            <a:endParaRPr lang="cs-CZ" sz="28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725488" lvl="4" indent="346075">
              <a:spcBef>
                <a:spcPts val="1200"/>
              </a:spcBef>
              <a:tabLst>
                <a:tab pos="1703388" algn="l"/>
                <a:tab pos="2427288" algn="l"/>
              </a:tabLst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povrchu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obal - </a:t>
            </a:r>
            <a:r>
              <a:rPr lang="cs-CZ" sz="2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peridie</a:t>
            </a:r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573133" y="1720627"/>
            <a:ext cx="7866597" cy="1216406"/>
            <a:chOff x="823274" y="2947153"/>
            <a:chExt cx="8069207" cy="2512847"/>
          </a:xfrm>
        </p:grpSpPr>
        <p:cxnSp>
          <p:nvCxnSpPr>
            <p:cNvPr id="11" name="Přímá spojnice se šipkou 10"/>
            <p:cNvCxnSpPr/>
            <p:nvPr/>
          </p:nvCxnSpPr>
          <p:spPr>
            <a:xfrm flipH="1">
              <a:off x="2477583" y="2947153"/>
              <a:ext cx="590835" cy="6678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/>
            <p:cNvCxnSpPr/>
            <p:nvPr/>
          </p:nvCxnSpPr>
          <p:spPr>
            <a:xfrm>
              <a:off x="6254662" y="2947153"/>
              <a:ext cx="589745" cy="4998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823274" y="3934071"/>
              <a:ext cx="3353151" cy="108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 smtClean="0">
                  <a:latin typeface="Calibri" panose="020F0502020204030204" pitchFamily="34" charset="0"/>
                </a:rPr>
                <a:t>Strukturovaná vlákna</a:t>
              </a:r>
              <a:endParaRPr lang="cs-CZ" sz="2800" dirty="0">
                <a:latin typeface="Calibri" panose="020F0502020204030204" pitchFamily="34" charset="0"/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4427985" y="3489009"/>
              <a:ext cx="4464496" cy="1970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>
                  <a:latin typeface="Calibri" panose="020F0502020204030204" pitchFamily="34" charset="0"/>
                </a:rPr>
                <a:t>Niťovité či destičkovité útvary mezi sporami</a:t>
              </a:r>
              <a:endParaRPr lang="cs-CZ" sz="28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4788000" y="6145769"/>
            <a:ext cx="4097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n w="18000">
                  <a:noFill/>
                  <a:prstDash val="solid"/>
                  <a:miter lim="800000"/>
                </a:ln>
                <a:latin typeface="Calibri" panose="020F0502020204030204" pitchFamily="34" charset="0"/>
              </a:rPr>
              <a:t>Detail vlnatky červené (</a:t>
            </a:r>
            <a:r>
              <a:rPr lang="cs-CZ" i="1" dirty="0" err="1" smtClean="0">
                <a:ln w="18000">
                  <a:noFill/>
                  <a:prstDash val="solid"/>
                  <a:miter lim="800000"/>
                </a:ln>
                <a:latin typeface="Calibri" panose="020F0502020204030204" pitchFamily="34" charset="0"/>
              </a:rPr>
              <a:t>Arcyria</a:t>
            </a:r>
            <a:r>
              <a:rPr lang="cs-CZ" i="1" dirty="0" smtClean="0">
                <a:ln w="18000">
                  <a:noFill/>
                  <a:prstDash val="solid"/>
                  <a:miter lim="800000"/>
                </a:ln>
                <a:latin typeface="Calibri" panose="020F0502020204030204" pitchFamily="34" charset="0"/>
              </a:rPr>
              <a:t> </a:t>
            </a:r>
            <a:r>
              <a:rPr lang="cs-CZ" i="1" dirty="0" err="1" smtClean="0">
                <a:ln w="18000">
                  <a:noFill/>
                  <a:prstDash val="solid"/>
                  <a:miter lim="800000"/>
                </a:ln>
                <a:latin typeface="Calibri" panose="020F0502020204030204" pitchFamily="34" charset="0"/>
              </a:rPr>
              <a:t>denudata</a:t>
            </a:r>
            <a:r>
              <a:rPr lang="cs-CZ" dirty="0" smtClean="0">
                <a:ln w="18000">
                  <a:noFill/>
                  <a:prstDash val="solid"/>
                  <a:miter lim="800000"/>
                </a:ln>
                <a:latin typeface="Calibri" panose="020F0502020204030204" pitchFamily="34" charset="0"/>
              </a:rPr>
              <a:t>)</a:t>
            </a:r>
            <a:endParaRPr lang="cs-CZ" dirty="0">
              <a:ln w="18000">
                <a:noFill/>
                <a:prstDash val="solid"/>
                <a:miter lim="800000"/>
              </a:ln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4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7" t="3599" r="6496" b="9968"/>
          <a:stretch/>
        </p:blipFill>
        <p:spPr>
          <a:xfrm>
            <a:off x="3303194" y="636118"/>
            <a:ext cx="4445875" cy="5580993"/>
          </a:xfrm>
        </p:spPr>
      </p:pic>
      <p:grpSp>
        <p:nvGrpSpPr>
          <p:cNvPr id="36" name="Skupina 35"/>
          <p:cNvGrpSpPr/>
          <p:nvPr/>
        </p:nvGrpSpPr>
        <p:grpSpPr>
          <a:xfrm>
            <a:off x="531824" y="811857"/>
            <a:ext cx="4364176" cy="5137423"/>
            <a:chOff x="448508" y="1052736"/>
            <a:chExt cx="4364176" cy="5137423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56"/>
            <a:stretch/>
          </p:blipFill>
          <p:spPr>
            <a:xfrm>
              <a:off x="448508" y="2285256"/>
              <a:ext cx="2588538" cy="2485251"/>
            </a:xfrm>
            <a:prstGeom prst="flowChartConnector">
              <a:avLst/>
            </a:prstGeom>
            <a:ln w="28575">
              <a:solidFill>
                <a:schemeClr val="tx1"/>
              </a:solidFill>
            </a:ln>
          </p:spPr>
        </p:pic>
        <p:cxnSp>
          <p:nvCxnSpPr>
            <p:cNvPr id="33" name="Přímá spojnice 32"/>
            <p:cNvCxnSpPr>
              <a:stCxn id="6" idx="0"/>
            </p:cNvCxnSpPr>
            <p:nvPr/>
          </p:nvCxnSpPr>
          <p:spPr>
            <a:xfrm flipV="1">
              <a:off x="1742777" y="1052736"/>
              <a:ext cx="3069907" cy="123252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Přímá spojnice 34"/>
            <p:cNvCxnSpPr>
              <a:stCxn id="6" idx="4"/>
            </p:cNvCxnSpPr>
            <p:nvPr/>
          </p:nvCxnSpPr>
          <p:spPr>
            <a:xfrm>
              <a:off x="1742777" y="4770507"/>
              <a:ext cx="2385867" cy="14196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" name="Přímá spojnice 49"/>
          <p:cNvCxnSpPr/>
          <p:nvPr/>
        </p:nvCxnSpPr>
        <p:spPr>
          <a:xfrm>
            <a:off x="4784403" y="5108279"/>
            <a:ext cx="975597" cy="3596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ovéPole 54"/>
          <p:cNvSpPr txBox="1"/>
          <p:nvPr/>
        </p:nvSpPr>
        <p:spPr>
          <a:xfrm>
            <a:off x="5449600" y="5247148"/>
            <a:ext cx="168117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dirty="0" smtClean="0">
                <a:latin typeface="Calibri" panose="020F0502020204030204" pitchFamily="34" charset="0"/>
              </a:rPr>
              <a:t>stopka</a:t>
            </a:r>
            <a:endParaRPr lang="cs-CZ" dirty="0">
              <a:latin typeface="Calibri" panose="020F0502020204030204" pitchFamily="34" charset="0"/>
            </a:endParaRPr>
          </a:p>
        </p:txBody>
      </p:sp>
      <p:grpSp>
        <p:nvGrpSpPr>
          <p:cNvPr id="67" name="Skupina 66"/>
          <p:cNvGrpSpPr/>
          <p:nvPr/>
        </p:nvGrpSpPr>
        <p:grpSpPr>
          <a:xfrm>
            <a:off x="4868010" y="612000"/>
            <a:ext cx="3720233" cy="3651872"/>
            <a:chOff x="4896000" y="829998"/>
            <a:chExt cx="3720233" cy="3651872"/>
          </a:xfrm>
        </p:grpSpPr>
        <p:grpSp>
          <p:nvGrpSpPr>
            <p:cNvPr id="31" name="Skupina 30"/>
            <p:cNvGrpSpPr/>
            <p:nvPr/>
          </p:nvGrpSpPr>
          <p:grpSpPr>
            <a:xfrm>
              <a:off x="5004048" y="1281790"/>
              <a:ext cx="2847324" cy="2804574"/>
              <a:chOff x="5004048" y="1281790"/>
              <a:chExt cx="2847324" cy="2804574"/>
            </a:xfrm>
          </p:grpSpPr>
          <p:grpSp>
            <p:nvGrpSpPr>
              <p:cNvPr id="13" name="Skupina 12"/>
              <p:cNvGrpSpPr/>
              <p:nvPr/>
            </p:nvGrpSpPr>
            <p:grpSpPr>
              <a:xfrm>
                <a:off x="5004048" y="2132856"/>
                <a:ext cx="296416" cy="296416"/>
                <a:chOff x="5004048" y="2132856"/>
                <a:chExt cx="296416" cy="296416"/>
              </a:xfrm>
            </p:grpSpPr>
            <p:cxnSp>
              <p:nvCxnSpPr>
                <p:cNvPr id="9" name="Přímá spojnice 8"/>
                <p:cNvCxnSpPr/>
                <p:nvPr/>
              </p:nvCxnSpPr>
              <p:spPr>
                <a:xfrm>
                  <a:off x="5004048" y="2132856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Přímá spojnice 9"/>
                <p:cNvCxnSpPr/>
                <p:nvPr/>
              </p:nvCxnSpPr>
              <p:spPr>
                <a:xfrm>
                  <a:off x="5068278" y="2420888"/>
                  <a:ext cx="22380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Přímá spojnice 10"/>
                <p:cNvCxnSpPr/>
                <p:nvPr/>
              </p:nvCxnSpPr>
              <p:spPr>
                <a:xfrm rot="16200000">
                  <a:off x="5156448" y="2285256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Přímá spojnice 13"/>
              <p:cNvCxnSpPr/>
              <p:nvPr/>
            </p:nvCxnSpPr>
            <p:spPr>
              <a:xfrm>
                <a:off x="5300464" y="2285256"/>
                <a:ext cx="495672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0" name="Skupina 29"/>
              <p:cNvGrpSpPr/>
              <p:nvPr/>
            </p:nvGrpSpPr>
            <p:grpSpPr>
              <a:xfrm>
                <a:off x="5578474" y="1281790"/>
                <a:ext cx="2272898" cy="2804574"/>
                <a:chOff x="5578474" y="1281790"/>
                <a:chExt cx="2272898" cy="2804574"/>
              </a:xfrm>
            </p:grpSpPr>
            <p:sp>
              <p:nvSpPr>
                <p:cNvPr id="22" name="TextovéPole 21"/>
                <p:cNvSpPr txBox="1"/>
                <p:nvPr/>
              </p:nvSpPr>
              <p:spPr>
                <a:xfrm>
                  <a:off x="5652120" y="3717032"/>
                  <a:ext cx="208823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cs-CZ" dirty="0"/>
                </a:p>
              </p:txBody>
            </p:sp>
            <p:grpSp>
              <p:nvGrpSpPr>
                <p:cNvPr id="25" name="Skupina 24"/>
                <p:cNvGrpSpPr/>
                <p:nvPr/>
              </p:nvGrpSpPr>
              <p:grpSpPr>
                <a:xfrm>
                  <a:off x="5578474" y="1281790"/>
                  <a:ext cx="2272898" cy="2457000"/>
                  <a:chOff x="5578474" y="1281790"/>
                  <a:chExt cx="2272898" cy="2457000"/>
                </a:xfrm>
              </p:grpSpPr>
              <p:sp>
                <p:nvSpPr>
                  <p:cNvPr id="21" name="TextovéPole 20"/>
                  <p:cNvSpPr txBox="1"/>
                  <p:nvPr/>
                </p:nvSpPr>
                <p:spPr>
                  <a:xfrm>
                    <a:off x="5578474" y="3369458"/>
                    <a:ext cx="208823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cs-CZ" dirty="0"/>
                  </a:p>
                </p:txBody>
              </p:sp>
              <p:sp>
                <p:nvSpPr>
                  <p:cNvPr id="23" name="TextovéPole 22"/>
                  <p:cNvSpPr txBox="1"/>
                  <p:nvPr/>
                </p:nvSpPr>
                <p:spPr>
                  <a:xfrm>
                    <a:off x="5578474" y="1440000"/>
                    <a:ext cx="208823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cs-CZ" dirty="0"/>
                  </a:p>
                </p:txBody>
              </p:sp>
              <p:sp>
                <p:nvSpPr>
                  <p:cNvPr id="24" name="TextovéPole 23"/>
                  <p:cNvSpPr txBox="1"/>
                  <p:nvPr/>
                </p:nvSpPr>
                <p:spPr>
                  <a:xfrm rot="5400000">
                    <a:off x="6622590" y="2141240"/>
                    <a:ext cx="2088232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endParaRPr lang="cs-CZ" dirty="0"/>
                  </a:p>
                </p:txBody>
              </p:sp>
            </p:grpSp>
            <p:grpSp>
              <p:nvGrpSpPr>
                <p:cNvPr id="29" name="Skupina 28"/>
                <p:cNvGrpSpPr/>
                <p:nvPr/>
              </p:nvGrpSpPr>
              <p:grpSpPr>
                <a:xfrm>
                  <a:off x="5760000" y="1784141"/>
                  <a:ext cx="1692132" cy="1599859"/>
                  <a:chOff x="5760000" y="1784141"/>
                  <a:chExt cx="1692132" cy="1599859"/>
                </a:xfrm>
              </p:grpSpPr>
              <p:cxnSp>
                <p:nvCxnSpPr>
                  <p:cNvPr id="20" name="Přímá spojnice 19"/>
                  <p:cNvCxnSpPr/>
                  <p:nvPr/>
                </p:nvCxnSpPr>
                <p:spPr>
                  <a:xfrm>
                    <a:off x="7452132" y="1784141"/>
                    <a:ext cx="0" cy="158400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Přímá spojnice 15"/>
                  <p:cNvCxnSpPr/>
                  <p:nvPr/>
                </p:nvCxnSpPr>
                <p:spPr>
                  <a:xfrm>
                    <a:off x="5760132" y="1784142"/>
                    <a:ext cx="169200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Přímá spojnice 17"/>
                  <p:cNvCxnSpPr/>
                  <p:nvPr/>
                </p:nvCxnSpPr>
                <p:spPr>
                  <a:xfrm>
                    <a:off x="5794498" y="3369458"/>
                    <a:ext cx="1656000" cy="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Přímá spojnice 27"/>
                  <p:cNvCxnSpPr/>
                  <p:nvPr/>
                </p:nvCxnSpPr>
                <p:spPr>
                  <a:xfrm>
                    <a:off x="5760000" y="1800000"/>
                    <a:ext cx="0" cy="1584000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3" name="Skupina 42"/>
            <p:cNvGrpSpPr/>
            <p:nvPr/>
          </p:nvGrpSpPr>
          <p:grpSpPr>
            <a:xfrm rot="3396439">
              <a:off x="6994137" y="2176281"/>
              <a:ext cx="604241" cy="887734"/>
              <a:chOff x="6821696" y="1078173"/>
              <a:chExt cx="610273" cy="1209242"/>
            </a:xfrm>
          </p:grpSpPr>
          <p:cxnSp>
            <p:nvCxnSpPr>
              <p:cNvPr id="39" name="Přímá spojnice 38"/>
              <p:cNvCxnSpPr/>
              <p:nvPr/>
            </p:nvCxnSpPr>
            <p:spPr>
              <a:xfrm rot="18203561" flipV="1">
                <a:off x="6857202" y="1712648"/>
                <a:ext cx="952448" cy="1970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>
              <a:xfrm rot="18203561">
                <a:off x="6446166" y="1453703"/>
                <a:ext cx="1171429" cy="42037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ovéPole 43"/>
            <p:cNvSpPr txBox="1"/>
            <p:nvPr/>
          </p:nvSpPr>
          <p:spPr>
            <a:xfrm>
              <a:off x="7710448" y="2514410"/>
              <a:ext cx="90578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atin typeface="Calibri" panose="020F0502020204030204" pitchFamily="34" charset="0"/>
                </a:rPr>
                <a:t>spory</a:t>
              </a:r>
              <a:endParaRPr lang="cs-CZ" sz="2400" dirty="0">
                <a:latin typeface="Calibri" panose="020F0502020204030204" pitchFamily="34" charset="0"/>
              </a:endParaRPr>
            </a:p>
          </p:txBody>
        </p:sp>
        <p:grpSp>
          <p:nvGrpSpPr>
            <p:cNvPr id="45" name="Skupina 44"/>
            <p:cNvGrpSpPr/>
            <p:nvPr/>
          </p:nvGrpSpPr>
          <p:grpSpPr>
            <a:xfrm rot="8396303">
              <a:off x="6272737" y="3049564"/>
              <a:ext cx="699641" cy="789781"/>
              <a:chOff x="6237399" y="805181"/>
              <a:chExt cx="675122" cy="987125"/>
            </a:xfrm>
          </p:grpSpPr>
          <p:cxnSp>
            <p:nvCxnSpPr>
              <p:cNvPr id="46" name="Přímá spojnice 45"/>
              <p:cNvCxnSpPr/>
              <p:nvPr/>
            </p:nvCxnSpPr>
            <p:spPr>
              <a:xfrm flipV="1">
                <a:off x="6642177" y="805181"/>
                <a:ext cx="270124" cy="9006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>
              <a:xfrm flipV="1">
                <a:off x="6237399" y="805420"/>
                <a:ext cx="675122" cy="98688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ovéPole 47"/>
            <p:cNvSpPr txBox="1"/>
            <p:nvPr/>
          </p:nvSpPr>
          <p:spPr>
            <a:xfrm>
              <a:off x="5985526" y="4020205"/>
              <a:ext cx="168117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err="1" smtClean="0">
                  <a:latin typeface="Calibri" panose="020F0502020204030204" pitchFamily="34" charset="0"/>
                </a:rPr>
                <a:t>kapilicium</a:t>
              </a:r>
              <a:endParaRPr lang="cs-CZ" dirty="0">
                <a:latin typeface="Calibri" panose="020F0502020204030204" pitchFamily="34" charset="0"/>
              </a:endParaRPr>
            </a:p>
          </p:txBody>
        </p:sp>
        <p:cxnSp>
          <p:nvCxnSpPr>
            <p:cNvPr id="51" name="Přímá spojnice 50"/>
            <p:cNvCxnSpPr/>
            <p:nvPr/>
          </p:nvCxnSpPr>
          <p:spPr>
            <a:xfrm flipV="1">
              <a:off x="4896000" y="1271797"/>
              <a:ext cx="1008112" cy="6648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ovéPole 53"/>
            <p:cNvSpPr txBox="1"/>
            <p:nvPr/>
          </p:nvSpPr>
          <p:spPr>
            <a:xfrm>
              <a:off x="5400056" y="829998"/>
              <a:ext cx="168117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atin typeface="Calibri" panose="020F0502020204030204" pitchFamily="34" charset="0"/>
                </a:rPr>
                <a:t>kolumela</a:t>
              </a:r>
              <a:endParaRPr lang="cs-CZ" dirty="0">
                <a:latin typeface="Calibri" panose="020F0502020204030204" pitchFamily="34" charset="0"/>
              </a:endParaRPr>
            </a:p>
          </p:txBody>
        </p:sp>
        <p:cxnSp>
          <p:nvCxnSpPr>
            <p:cNvPr id="65" name="Přímá spojnice 64"/>
            <p:cNvCxnSpPr/>
            <p:nvPr/>
          </p:nvCxnSpPr>
          <p:spPr>
            <a:xfrm flipV="1">
              <a:off x="5904112" y="1291663"/>
              <a:ext cx="0" cy="6449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ovéPole 65"/>
          <p:cNvSpPr txBox="1"/>
          <p:nvPr/>
        </p:nvSpPr>
        <p:spPr>
          <a:xfrm>
            <a:off x="2067416" y="6337993"/>
            <a:ext cx="500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n w="18000">
                  <a:noFill/>
                  <a:prstDash val="solid"/>
                  <a:miter lim="800000"/>
                </a:ln>
                <a:latin typeface="Calibri" panose="020F0502020204030204" pitchFamily="34" charset="0"/>
              </a:rPr>
              <a:t>Detail </a:t>
            </a:r>
            <a:r>
              <a:rPr lang="cs-CZ" dirty="0" err="1" smtClean="0">
                <a:latin typeface="Calibri" panose="020F0502020204030204" pitchFamily="34" charset="0"/>
              </a:rPr>
              <a:t>pazderku</a:t>
            </a:r>
            <a:r>
              <a:rPr lang="cs-CZ" dirty="0" smtClean="0">
                <a:latin typeface="Calibri" panose="020F0502020204030204" pitchFamily="34" charset="0"/>
              </a:rPr>
              <a:t> hnědého </a:t>
            </a:r>
            <a:r>
              <a:rPr lang="cs-CZ" dirty="0">
                <a:latin typeface="Calibri" panose="020F0502020204030204" pitchFamily="34" charset="0"/>
              </a:rPr>
              <a:t>(</a:t>
            </a:r>
            <a:r>
              <a:rPr lang="cs-CZ" altLang="cs-CZ" i="1" dirty="0" err="1">
                <a:latin typeface="Calibri" panose="020F0502020204030204" pitchFamily="34" charset="0"/>
              </a:rPr>
              <a:t>Stemonitis</a:t>
            </a:r>
            <a:r>
              <a:rPr lang="cs-CZ" altLang="cs-CZ" i="1" dirty="0">
                <a:latin typeface="Calibri" panose="020F0502020204030204" pitchFamily="34" charset="0"/>
              </a:rPr>
              <a:t> </a:t>
            </a:r>
            <a:r>
              <a:rPr lang="cs-CZ" altLang="cs-CZ" i="1" dirty="0" err="1">
                <a:latin typeface="Calibri" panose="020F0502020204030204" pitchFamily="34" charset="0"/>
              </a:rPr>
              <a:t>fusca</a:t>
            </a:r>
            <a:r>
              <a:rPr lang="cs-CZ" altLang="cs-CZ" dirty="0" smtClean="0">
                <a:latin typeface="Calibri" panose="020F0502020204030204" pitchFamily="34" charset="0"/>
              </a:rPr>
              <a:t>)</a:t>
            </a:r>
            <a:endParaRPr lang="cs-CZ" dirty="0">
              <a:ln w="18000">
                <a:noFill/>
                <a:prstDash val="solid"/>
                <a:miter lim="800000"/>
              </a:ln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0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500"/>
          </a:xfrm>
        </p:spPr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cs-CZ" altLang="cs-CZ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Rozlišujeme tři typy </a:t>
            </a:r>
            <a:r>
              <a:rPr lang="cs-CZ" altLang="cs-CZ" sz="32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sporokarpu</a:t>
            </a:r>
            <a:r>
              <a:rPr lang="cs-CZ" altLang="cs-CZ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</a:pPr>
            <a:endParaRPr lang="cs-CZ" alt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lphaLcParenR"/>
            </a:pPr>
            <a:r>
              <a:rPr lang="cs-CZ" altLang="cs-CZ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Sporangium</a:t>
            </a:r>
            <a:r>
              <a:rPr lang="cs-CZ" alt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</a:p>
          <a:p>
            <a:pPr marL="536575" indent="-268288">
              <a:spcBef>
                <a:spcPct val="0"/>
              </a:spcBef>
            </a:pP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Vznik z menších </a:t>
            </a:r>
            <a:r>
              <a:rPr lang="cs-CZ" alt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plazmodií</a:t>
            </a:r>
          </a:p>
          <a:p>
            <a:pPr marL="536575" indent="-268288">
              <a:spcBef>
                <a:spcPct val="0"/>
              </a:spcBef>
            </a:pP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Přisedlé či </a:t>
            </a:r>
            <a:r>
              <a:rPr lang="cs-CZ" alt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stopkaté</a:t>
            </a: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útvary </a:t>
            </a:r>
            <a:endParaRPr lang="cs-CZ" alt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800"/>
              </a:spcBef>
              <a:buFont typeface="+mj-lt"/>
              <a:buAutoNum type="alphaLcParenR" startAt="2"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Aethalium</a:t>
            </a:r>
            <a:r>
              <a:rPr lang="cs-CZ" alt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cs-CZ" alt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36575" indent="-268288">
              <a:spcBef>
                <a:spcPct val="0"/>
              </a:spcBef>
            </a:pP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Vznik </a:t>
            </a:r>
            <a:r>
              <a:rPr lang="cs-CZ" alt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nahromaděním</a:t>
            </a: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splynutím </a:t>
            </a:r>
            <a:r>
              <a:rPr lang="cs-CZ" alt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sporangií</a:t>
            </a:r>
          </a:p>
          <a:p>
            <a:pPr marL="536575" indent="-268288">
              <a:spcBef>
                <a:spcPct val="0"/>
              </a:spcBef>
            </a:pP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Větší, </a:t>
            </a:r>
            <a:r>
              <a:rPr lang="cs-CZ" alt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nestopkaté</a:t>
            </a: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útvary s </a:t>
            </a:r>
            <a:r>
              <a:rPr lang="cs-CZ" alt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obalem</a:t>
            </a:r>
            <a:endParaRPr lang="cs-CZ" altLang="cs-CZ" sz="2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1800"/>
              </a:spcBef>
              <a:buFont typeface="+mj-lt"/>
              <a:buAutoNum type="alphaLcParenR" startAt="3"/>
            </a:pPr>
            <a:r>
              <a:rPr lang="cs-CZ" altLang="cs-CZ" sz="28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Plasmodiokarp</a:t>
            </a:r>
            <a:r>
              <a:rPr lang="cs-CZ" alt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536575" indent="-268288">
              <a:spcBef>
                <a:spcPts val="0"/>
              </a:spcBef>
            </a:pP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Vznik z velkých </a:t>
            </a:r>
            <a:r>
              <a:rPr lang="cs-CZ" alt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částí síťovitého </a:t>
            </a:r>
            <a:r>
              <a:rPr lang="cs-CZ" alt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plazmodia</a:t>
            </a:r>
          </a:p>
          <a:p>
            <a:pPr marL="536575" indent="-268288">
              <a:spcBef>
                <a:spcPts val="0"/>
              </a:spcBef>
            </a:pPr>
            <a:r>
              <a:rPr lang="cs-CZ" alt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Z</a:t>
            </a:r>
            <a:r>
              <a:rPr lang="cs-CZ" alt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achovává </a:t>
            </a:r>
            <a:r>
              <a:rPr lang="cs-CZ" alt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si </a:t>
            </a:r>
            <a:r>
              <a:rPr lang="cs-CZ" alt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síťovitě</a:t>
            </a:r>
            <a:r>
              <a:rPr lang="cs-CZ" alt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 žilnatý </a:t>
            </a:r>
            <a:r>
              <a:rPr lang="cs-CZ" alt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tvar</a:t>
            </a:r>
            <a:endParaRPr lang="cs-CZ" altLang="cs-CZ" sz="25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930" b="93837" l="25369" r="80191">
                        <a14:foregroundMark x1="73067" y1="38953" x2="73067" y2="38953"/>
                        <a14:foregroundMark x1="74283" y1="68140" x2="74283" y2="68140"/>
                        <a14:foregroundMark x1="57602" y1="93837" x2="57602" y2="93837"/>
                        <a14:foregroundMark x1="74283" y1="45349" x2="74283" y2="45349"/>
                        <a14:foregroundMark x1="73067" y1="50465" x2="73067" y2="50465"/>
                        <a14:foregroundMark x1="72632" y1="60581" x2="72632" y2="60581"/>
                        <a14:foregroundMark x1="74718" y1="58721" x2="74718" y2="58721"/>
                        <a14:foregroundMark x1="75934" y1="62209" x2="75934" y2="62209"/>
                        <a14:foregroundMark x1="71677" y1="69186" x2="71677" y2="69186"/>
                        <a14:foregroundMark x1="75673" y1="74535" x2="75673" y2="74535"/>
                        <a14:foregroundMark x1="71851" y1="40233" x2="71851" y2="40233"/>
                        <a14:foregroundMark x1="71851" y1="45349" x2="71851" y2="45349"/>
                        <a14:foregroundMark x1="71677" y1="48488" x2="71677" y2="48488"/>
                        <a14:foregroundMark x1="75673" y1="51047" x2="75673" y2="51047"/>
                        <a14:foregroundMark x1="75673" y1="64070" x2="75673" y2="64070"/>
                        <a14:foregroundMark x1="71156" y1="35233" x2="71156" y2="35233"/>
                        <a14:foregroundMark x1="26933" y1="46628" x2="26933" y2="46628"/>
                        <a14:foregroundMark x1="68549" y1="37093" x2="68549" y2="37093"/>
                        <a14:foregroundMark x1="70895" y1="37442" x2="70895" y2="37442"/>
                        <a14:foregroundMark x1="72111" y1="67209" x2="72111" y2="67209"/>
                        <a14:foregroundMark x1="76195" y1="68488" x2="76195" y2="68488"/>
                        <a14:foregroundMark x1="75239" y1="79884" x2="75239" y2="79884"/>
                        <a14:foregroundMark x1="75934" y1="73256" x2="75934" y2="73256"/>
                        <a14:foregroundMark x1="75673" y1="71047" x2="75673" y2="71047"/>
                        <a14:foregroundMark x1="75673" y1="71047" x2="75673" y2="71047"/>
                        <a14:foregroundMark x1="72806" y1="74535" x2="72806" y2="74535"/>
                        <a14:foregroundMark x1="74978" y1="76395" x2="74978" y2="76395"/>
                        <a14:foregroundMark x1="74978" y1="76395" x2="74978" y2="7639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66" t="6860" r="12909" b="1771"/>
          <a:stretch/>
        </p:blipFill>
        <p:spPr>
          <a:xfrm>
            <a:off x="2970000" y="2492896"/>
            <a:ext cx="3204001" cy="32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ovéPole 10"/>
          <p:cNvSpPr txBox="1"/>
          <p:nvPr/>
        </p:nvSpPr>
        <p:spPr>
          <a:xfrm>
            <a:off x="2971493" y="5141210"/>
            <a:ext cx="539416" cy="43171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r>
              <a:rPr lang="cs-CZ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endParaRPr lang="cs-CZ" sz="220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" r="6074"/>
          <a:stretch/>
        </p:blipFill>
        <p:spPr>
          <a:xfrm rot="16200000">
            <a:off x="1152000" y="236702"/>
            <a:ext cx="2448000" cy="317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1" t="-1399"/>
          <a:stretch/>
        </p:blipFill>
        <p:spPr>
          <a:xfrm>
            <a:off x="5004000" y="576000"/>
            <a:ext cx="3446680" cy="245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ovéPole 13"/>
          <p:cNvSpPr txBox="1"/>
          <p:nvPr/>
        </p:nvSpPr>
        <p:spPr>
          <a:xfrm>
            <a:off x="792000" y="2592000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endParaRPr lang="cs-CZ" sz="2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04843" y="5750554"/>
            <a:ext cx="760359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dirty="0">
                <a:latin typeface="Calibri" panose="020F0502020204030204" pitchFamily="34" charset="0"/>
              </a:rPr>
              <a:t>Fotografie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</a:rPr>
              <a:t>a perokresby </a:t>
            </a:r>
            <a:r>
              <a:rPr lang="cs-CZ" dirty="0" err="1" smtClean="0">
                <a:latin typeface="Calibri" panose="020F0502020204030204" pitchFamily="34" charset="0"/>
              </a:rPr>
              <a:t>sporokarpů</a:t>
            </a:r>
            <a:r>
              <a:rPr lang="cs-CZ" dirty="0" smtClean="0">
                <a:latin typeface="Calibri" panose="020F0502020204030204" pitchFamily="34" charset="0"/>
              </a:rPr>
              <a:t>: 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dirty="0" err="1" smtClean="0">
                <a:latin typeface="Calibri" panose="020F0502020204030204" pitchFamily="34" charset="0"/>
              </a:rPr>
              <a:t>aethalium</a:t>
            </a:r>
            <a:r>
              <a:rPr lang="cs-CZ" dirty="0" smtClean="0">
                <a:latin typeface="Calibri" panose="020F0502020204030204" pitchFamily="34" charset="0"/>
              </a:rPr>
              <a:t> –  vlčí mléko (</a:t>
            </a:r>
            <a:r>
              <a:rPr lang="cs-CZ" i="1" dirty="0" err="1">
                <a:latin typeface="Calibri" panose="020F0502020204030204" pitchFamily="34" charset="0"/>
              </a:rPr>
              <a:t>L</a:t>
            </a:r>
            <a:r>
              <a:rPr lang="cs-CZ" altLang="cs-CZ" i="1" dirty="0" err="1" smtClean="0">
                <a:latin typeface="Calibri" panose="020F0502020204030204" pitchFamily="34" charset="0"/>
              </a:rPr>
              <a:t>ycogala</a:t>
            </a:r>
            <a:r>
              <a:rPr lang="cs-CZ" altLang="cs-CZ" i="1" dirty="0" smtClean="0">
                <a:latin typeface="Calibri" panose="020F0502020204030204" pitchFamily="34" charset="0"/>
              </a:rPr>
              <a:t> </a:t>
            </a:r>
            <a:r>
              <a:rPr lang="cs-CZ" altLang="cs-CZ" dirty="0" err="1" smtClean="0">
                <a:latin typeface="Calibri" panose="020F0502020204030204" pitchFamily="34" charset="0"/>
              </a:rPr>
              <a:t>sp</a:t>
            </a:r>
            <a:r>
              <a:rPr lang="cs-CZ" altLang="cs-CZ" dirty="0" smtClean="0">
                <a:latin typeface="Calibri" panose="020F0502020204030204" pitchFamily="34" charset="0"/>
              </a:rPr>
              <a:t>.);</a:t>
            </a:r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b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 </a:t>
            </a:r>
            <a:r>
              <a:rPr lang="cs-CZ" dirty="0" err="1" smtClean="0">
                <a:latin typeface="Calibri" panose="020F0502020204030204" pitchFamily="34" charset="0"/>
              </a:rPr>
              <a:t>plasmodiokarp</a:t>
            </a:r>
            <a:r>
              <a:rPr lang="cs-CZ" dirty="0" smtClean="0">
                <a:latin typeface="Calibri" panose="020F0502020204030204" pitchFamily="34" charset="0"/>
              </a:rPr>
              <a:t> – vlásenka </a:t>
            </a:r>
            <a:r>
              <a:rPr lang="cs-CZ" dirty="0">
                <a:latin typeface="Calibri" panose="020F0502020204030204" pitchFamily="34" charset="0"/>
              </a:rPr>
              <a:t>plazivá </a:t>
            </a:r>
            <a:r>
              <a:rPr lang="cs-CZ" dirty="0" smtClean="0">
                <a:latin typeface="Calibri" panose="020F0502020204030204" pitchFamily="34" charset="0"/>
              </a:rPr>
              <a:t>(</a:t>
            </a:r>
            <a:r>
              <a:rPr lang="cs-CZ" i="1" dirty="0" err="1" smtClean="0">
                <a:latin typeface="Calibri" panose="020F0502020204030204" pitchFamily="34" charset="0"/>
              </a:rPr>
              <a:t>Hemitrichia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</a:rPr>
              <a:t>serpula</a:t>
            </a:r>
            <a:r>
              <a:rPr lang="cs-CZ" dirty="0" smtClean="0">
                <a:latin typeface="Calibri" panose="020F0502020204030204" pitchFamily="34" charset="0"/>
              </a:rPr>
              <a:t>); foto: A. </a:t>
            </a:r>
            <a:r>
              <a:rPr lang="cs-CZ" dirty="0" err="1" smtClean="0">
                <a:latin typeface="Calibri" panose="020F0502020204030204" pitchFamily="34" charset="0"/>
              </a:rPr>
              <a:t>Michaud</a:t>
            </a:r>
            <a:r>
              <a:rPr lang="cs-CZ" dirty="0" smtClean="0">
                <a:latin typeface="Calibri" panose="020F0502020204030204" pitchFamily="34" charset="0"/>
              </a:rPr>
              <a:t>; </a:t>
            </a:r>
            <a:br>
              <a:rPr lang="cs-CZ" dirty="0" smtClean="0">
                <a:latin typeface="Calibri" panose="020F0502020204030204" pitchFamily="34" charset="0"/>
              </a:rPr>
            </a:b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3. </a:t>
            </a:r>
            <a:r>
              <a:rPr lang="cs-CZ" dirty="0" smtClean="0">
                <a:latin typeface="Calibri" panose="020F0502020204030204" pitchFamily="34" charset="0"/>
              </a:rPr>
              <a:t>sporangium </a:t>
            </a:r>
            <a:r>
              <a:rPr lang="cs-CZ" dirty="0">
                <a:latin typeface="Calibri" panose="020F0502020204030204" pitchFamily="34" charset="0"/>
              </a:rPr>
              <a:t>– </a:t>
            </a:r>
            <a:r>
              <a:rPr lang="cs-CZ" dirty="0" err="1" smtClean="0">
                <a:latin typeface="Calibri" panose="020F0502020204030204" pitchFamily="34" charset="0"/>
              </a:rPr>
              <a:t>pazderek</a:t>
            </a:r>
            <a:r>
              <a:rPr lang="cs-CZ" dirty="0" smtClean="0">
                <a:latin typeface="Calibri" panose="020F0502020204030204" pitchFamily="34" charset="0"/>
              </a:rPr>
              <a:t> hnědý (</a:t>
            </a:r>
            <a:r>
              <a:rPr lang="cs-CZ" altLang="cs-CZ" i="1" dirty="0" err="1" smtClean="0">
                <a:latin typeface="Calibri" panose="020F0502020204030204" pitchFamily="34" charset="0"/>
              </a:rPr>
              <a:t>Stemonitis</a:t>
            </a:r>
            <a:r>
              <a:rPr lang="cs-CZ" altLang="cs-CZ" i="1" dirty="0" smtClean="0">
                <a:latin typeface="Calibri" panose="020F0502020204030204" pitchFamily="34" charset="0"/>
              </a:rPr>
              <a:t> </a:t>
            </a:r>
            <a:r>
              <a:rPr lang="cs-CZ" altLang="cs-CZ" i="1" dirty="0" err="1" smtClean="0">
                <a:latin typeface="Calibri" panose="020F0502020204030204" pitchFamily="34" charset="0"/>
              </a:rPr>
              <a:t>fusca</a:t>
            </a:r>
            <a:r>
              <a:rPr lang="cs-CZ" altLang="cs-CZ" dirty="0" smtClean="0">
                <a:latin typeface="Calibri" panose="020F0502020204030204" pitchFamily="34" charset="0"/>
              </a:rPr>
              <a:t>)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018632" y="2587275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endParaRPr lang="cs-CZ" sz="2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6011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400" b="1" dirty="0">
                <a:solidFill>
                  <a:schemeClr val="tx1"/>
                </a:solidFill>
                <a:latin typeface="Calibri" panose="020F0502020204030204" pitchFamily="34" charset="0"/>
              </a:rPr>
              <a:t>2) </a:t>
            </a:r>
            <a:r>
              <a:rPr lang="cs-CZ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3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Askomata</a:t>
            </a:r>
            <a:r>
              <a:rPr lang="cs-CZ" sz="3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cs-CZ" sz="3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(plodnice vřeckovýtrusých hub</a:t>
            </a:r>
            <a:r>
              <a:rPr lang="cs-CZ" sz="3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1800"/>
              </a:spcBef>
            </a:pP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Tvarová i barevná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různorodost</a:t>
            </a:r>
          </a:p>
          <a:p>
            <a:pPr>
              <a:spcBef>
                <a:spcPts val="1200"/>
              </a:spcBef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Důležité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mikroskopické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znaky: velikost a vzhled vřecek 			    (</a:t>
            </a:r>
            <a:r>
              <a:rPr lang="cs-CZ" sz="2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ascus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), výtrusů (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askospor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a parafýz</a:t>
            </a:r>
          </a:p>
          <a:p>
            <a:pPr>
              <a:spcBef>
                <a:spcPts val="1800"/>
              </a:spcBef>
            </a:pP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Diferenciace 3 základních typů:</a:t>
            </a:r>
          </a:p>
          <a:p>
            <a:pPr marL="803275" indent="-441325">
              <a:spcBef>
                <a:spcPts val="1200"/>
              </a:spcBef>
              <a:buFont typeface="+mj-lt"/>
              <a:buAutoNum type="alphaLcParenR"/>
            </a:pP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Kleistothecium</a:t>
            </a: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03275" indent="-441325">
              <a:spcBef>
                <a:spcPts val="1200"/>
              </a:spcBef>
              <a:buFont typeface="+mj-lt"/>
              <a:buAutoNum type="alphaLcParenR"/>
            </a:pP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Perithecium</a:t>
            </a: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03275" indent="-441325">
              <a:spcBef>
                <a:spcPts val="1200"/>
              </a:spcBef>
              <a:buFont typeface="+mj-lt"/>
              <a:buAutoNum type="alphaLcParenR"/>
            </a:pPr>
            <a:r>
              <a:rPr lang="cs-CZ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pothecium</a:t>
            </a: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827584" y="972000"/>
            <a:ext cx="7416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4" y="1270637"/>
            <a:ext cx="7387232" cy="5328000"/>
          </a:xfrm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395536" y="11088"/>
            <a:ext cx="8229600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z="4000" b="1" dirty="0" smtClean="0">
                <a:latin typeface="Calibri" panose="020F0502020204030204" pitchFamily="34" charset="0"/>
              </a:rPr>
              <a:t>Postavení říše hub</a:t>
            </a:r>
            <a:endParaRPr lang="cs-CZ" sz="4000" b="1" dirty="0">
              <a:latin typeface="Calibri" panose="020F0502020204030204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 rot="5604204">
            <a:off x="1851047" y="3028369"/>
            <a:ext cx="361613" cy="17389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 rot="5095240">
            <a:off x="6990086" y="2672845"/>
            <a:ext cx="355075" cy="173305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 rot="1610854">
            <a:off x="3571154" y="5061190"/>
            <a:ext cx="743417" cy="13235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3" name="Skupina 12"/>
          <p:cNvGrpSpPr/>
          <p:nvPr/>
        </p:nvGrpSpPr>
        <p:grpSpPr>
          <a:xfrm rot="17011659">
            <a:off x="-93569" y="229181"/>
            <a:ext cx="2510067" cy="2728517"/>
            <a:chOff x="6635248" y="218701"/>
            <a:chExt cx="2510067" cy="2728517"/>
          </a:xfrm>
        </p:grpSpPr>
        <p:sp>
          <p:nvSpPr>
            <p:cNvPr id="11" name="Ovál 10"/>
            <p:cNvSpPr/>
            <p:nvPr/>
          </p:nvSpPr>
          <p:spPr>
            <a:xfrm rot="18720824">
              <a:off x="7284828" y="372733"/>
              <a:ext cx="1210907" cy="251006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TextovéPole 11"/>
            <p:cNvSpPr txBox="1"/>
            <p:nvPr/>
          </p:nvSpPr>
          <p:spPr>
            <a:xfrm rot="2850441">
              <a:off x="6570427" y="1229017"/>
              <a:ext cx="27285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 smtClean="0">
                  <a:latin typeface="Calibri" panose="020F0502020204030204" pitchFamily="34" charset="0"/>
                </a:rPr>
                <a:t>Houby a houbám podobné organismy</a:t>
              </a:r>
              <a:endParaRPr lang="cs-CZ" sz="20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7" name="Ovál 6"/>
          <p:cNvSpPr/>
          <p:nvPr/>
        </p:nvSpPr>
        <p:spPr>
          <a:xfrm rot="232358">
            <a:off x="4318246" y="1523923"/>
            <a:ext cx="716706" cy="9186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 rot="4884000">
            <a:off x="6179133" y="1741565"/>
            <a:ext cx="440448" cy="14890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8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pPr algn="l"/>
            <a:r>
              <a:rPr lang="cs-CZ" sz="3200" b="1" dirty="0" smtClean="0">
                <a:latin typeface="Calibri" panose="020F0502020204030204" pitchFamily="34" charset="0"/>
              </a:rPr>
              <a:t>a)  </a:t>
            </a:r>
            <a:r>
              <a:rPr lang="cs-CZ" sz="3200" b="1" dirty="0" err="1" smtClean="0">
                <a:latin typeface="Calibri" panose="020F0502020204030204" pitchFamily="34" charset="0"/>
              </a:rPr>
              <a:t>Kleistothecium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13304"/>
            <a:ext cx="9036496" cy="5289451"/>
          </a:xfrm>
        </p:spPr>
        <p:txBody>
          <a:bodyPr>
            <a:normAutofit/>
          </a:bodyPr>
          <a:lstStyle/>
          <a:p>
            <a:pPr marL="361950" indent="-188913"/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Kulovitá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trvale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uzavřená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plodnice s vřecky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rozptýlenými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uvnitř</a:t>
            </a: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1950" indent="-188913"/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Na povrchu výskyt </a:t>
            </a:r>
            <a:r>
              <a:rPr lang="cs-CZ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hyf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 a tvarových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přívěsků</a:t>
            </a:r>
            <a:endParaRPr lang="cs-CZ" sz="2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1950" indent="-188913"/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Mikroskopické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rozměry</a:t>
            </a:r>
            <a:endParaRPr lang="cs-CZ" sz="26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1950" indent="-188913"/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: padlí (ř. </a:t>
            </a: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Erysiphales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), ř. </a:t>
            </a: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Eurotiales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ástupný symbol pro text 5"/>
          <p:cNvSpPr txBox="1">
            <a:spLocks/>
          </p:cNvSpPr>
          <p:nvPr/>
        </p:nvSpPr>
        <p:spPr>
          <a:xfrm>
            <a:off x="1582760" y="6363847"/>
            <a:ext cx="6471372" cy="4683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erokresba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kleistothecia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 </a:t>
            </a:r>
            <a:r>
              <a:rPr lang="cs-CZ" sz="180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kleistothecium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-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Microsphaera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cs-CZ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606663" y="3094801"/>
            <a:ext cx="7887267" cy="3107954"/>
            <a:chOff x="708797" y="3021006"/>
            <a:chExt cx="7887267" cy="3107954"/>
          </a:xfrm>
        </p:grpSpPr>
        <p:grpSp>
          <p:nvGrpSpPr>
            <p:cNvPr id="10" name="Skupina 9"/>
            <p:cNvGrpSpPr/>
            <p:nvPr/>
          </p:nvGrpSpPr>
          <p:grpSpPr>
            <a:xfrm>
              <a:off x="708797" y="3021006"/>
              <a:ext cx="3776321" cy="3107954"/>
              <a:chOff x="708797" y="3021006"/>
              <a:chExt cx="3776321" cy="3107954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78" r="5029"/>
              <a:stretch/>
            </p:blipFill>
            <p:spPr>
              <a:xfrm>
                <a:off x="708797" y="3068960"/>
                <a:ext cx="3776321" cy="3060000"/>
              </a:xfrm>
              <a:prstGeom prst="rect">
                <a:avLst/>
              </a:prstGeom>
              <a:ln w="76200">
                <a:solidFill>
                  <a:schemeClr val="bg1"/>
                </a:solidFill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708797" y="3021006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1</a:t>
                </a:r>
                <a:endParaRPr lang="cs-CZ" sz="22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9" name="Skupina 8"/>
            <p:cNvGrpSpPr/>
            <p:nvPr/>
          </p:nvGrpSpPr>
          <p:grpSpPr>
            <a:xfrm>
              <a:off x="4703742" y="3051784"/>
              <a:ext cx="3892322" cy="3077176"/>
              <a:chOff x="4703742" y="3051784"/>
              <a:chExt cx="3892322" cy="3077176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00"/>
              <a:stretch/>
            </p:blipFill>
            <p:spPr>
              <a:xfrm>
                <a:off x="4703742" y="3068960"/>
                <a:ext cx="3892322" cy="3060000"/>
              </a:xfrm>
              <a:prstGeom prst="rect">
                <a:avLst/>
              </a:prstGeom>
              <a:ln w="76200">
                <a:solidFill>
                  <a:schemeClr val="bg1">
                    <a:lumMod val="95000"/>
                  </a:schemeClr>
                </a:solidFill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4704556" y="3051784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2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583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pPr algn="l"/>
            <a:r>
              <a:rPr lang="cs-CZ" sz="3200" b="1" dirty="0" smtClean="0">
                <a:latin typeface="Calibri" panose="020F0502020204030204" pitchFamily="34" charset="0"/>
              </a:rPr>
              <a:t>a)  </a:t>
            </a:r>
            <a:r>
              <a:rPr lang="cs-CZ" sz="3200" b="1" dirty="0" err="1" smtClean="0">
                <a:latin typeface="Calibri" panose="020F0502020204030204" pitchFamily="34" charset="0"/>
              </a:rPr>
              <a:t>Perithecium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0000"/>
            <a:ext cx="8229600" cy="5145435"/>
          </a:xfrm>
        </p:spPr>
        <p:txBody>
          <a:bodyPr>
            <a:normAutofit/>
          </a:bodyPr>
          <a:lstStyle/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Hruškovitá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až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lahvicovitá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plodnice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vrcholku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 ústím (</a:t>
            </a:r>
            <a:r>
              <a:rPr lang="cs-CZ" sz="26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ostiolum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Vřecka a parafýzy uspořádány na dně a bocích</a:t>
            </a:r>
            <a:endParaRPr lang="cs-CZ" sz="26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Ponořena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uvnitř </a:t>
            </a:r>
            <a:r>
              <a:rPr lang="cs-CZ" sz="2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stromatu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až po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ústí</a:t>
            </a:r>
            <a:endParaRPr lang="cs-CZ" sz="26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ástupný symbol pro text 5"/>
          <p:cNvSpPr txBox="1">
            <a:spLocks/>
          </p:cNvSpPr>
          <p:nvPr/>
        </p:nvSpPr>
        <p:spPr>
          <a:xfrm>
            <a:off x="1619672" y="6331977"/>
            <a:ext cx="6120680" cy="4683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erokresba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perithecia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 </a:t>
            </a:r>
            <a:r>
              <a:rPr lang="cs-CZ" sz="180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perithecium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–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Claviceps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purpurea</a:t>
            </a:r>
            <a:endParaRPr lang="cs-CZ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2871" r="4221" b="8717"/>
          <a:stretch/>
        </p:blipFill>
        <p:spPr>
          <a:xfrm>
            <a:off x="1043610" y="2834966"/>
            <a:ext cx="2316778" cy="342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2527" r="7530" b="3983"/>
          <a:stretch/>
        </p:blipFill>
        <p:spPr>
          <a:xfrm>
            <a:off x="3889612" y="2879966"/>
            <a:ext cx="4039737" cy="3330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4" name="TextovéPole 13"/>
          <p:cNvSpPr txBox="1"/>
          <p:nvPr/>
        </p:nvSpPr>
        <p:spPr>
          <a:xfrm>
            <a:off x="1043610" y="2720201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endParaRPr lang="cs-CZ" sz="2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889612" y="2864577"/>
            <a:ext cx="432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endParaRPr lang="cs-CZ" sz="2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8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611560" y="3100227"/>
            <a:ext cx="7674868" cy="3605477"/>
            <a:chOff x="611560" y="3100227"/>
            <a:chExt cx="7674868" cy="360547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8" t="11845" r="10884" b="7691"/>
            <a:stretch/>
          </p:blipFill>
          <p:spPr>
            <a:xfrm>
              <a:off x="611560" y="3100227"/>
              <a:ext cx="3820980" cy="266208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" r="3847" b="3651"/>
            <a:stretch/>
          </p:blipFill>
          <p:spPr>
            <a:xfrm>
              <a:off x="4716016" y="3133792"/>
              <a:ext cx="3570412" cy="266400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9" name="TextovéPole 8"/>
            <p:cNvSpPr txBox="1"/>
            <p:nvPr/>
          </p:nvSpPr>
          <p:spPr>
            <a:xfrm>
              <a:off x="3563888" y="5358596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</a:t>
              </a:r>
              <a:endParaRPr lang="cs-CZ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854380" y="5351515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endParaRPr lang="cs-CZ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8" name="Zástupný symbol pro text 5"/>
            <p:cNvSpPr txBox="1">
              <a:spLocks/>
            </p:cNvSpPr>
            <p:nvPr/>
          </p:nvSpPr>
          <p:spPr>
            <a:xfrm>
              <a:off x="1948264" y="6237312"/>
              <a:ext cx="5288032" cy="46839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cs-CZ" sz="18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1. </a:t>
              </a:r>
              <a:r>
                <a:rPr lang="cs-CZ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p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erokresba </a:t>
              </a:r>
              <a:r>
                <a:rPr lang="cs-CZ" sz="18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apothecia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; </a:t>
              </a:r>
              <a:r>
                <a:rPr lang="cs-CZ" sz="1800" i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2.</a:t>
              </a:r>
              <a:r>
                <a:rPr lang="cs-CZ" sz="18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cs-CZ" sz="18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apothecium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– </a:t>
              </a:r>
              <a:r>
                <a:rPr lang="cs-CZ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Peziza</a:t>
              </a:r>
              <a:r>
                <a:rPr lang="cs-CZ" sz="18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sp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.</a:t>
              </a:r>
              <a:endParaRPr lang="cs-CZ" sz="18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6908" y="116632"/>
            <a:ext cx="8229600" cy="764704"/>
          </a:xfrm>
        </p:spPr>
        <p:txBody>
          <a:bodyPr/>
          <a:lstStyle/>
          <a:p>
            <a:pPr algn="l"/>
            <a:r>
              <a:rPr lang="cs-CZ" sz="3200" b="1" dirty="0">
                <a:latin typeface="Calibri" panose="020F0502020204030204" pitchFamily="34" charset="0"/>
              </a:rPr>
              <a:t>b</a:t>
            </a:r>
            <a:r>
              <a:rPr lang="cs-CZ" sz="3200" b="1" dirty="0" smtClean="0">
                <a:latin typeface="Calibri" panose="020F0502020204030204" pitchFamily="34" charset="0"/>
              </a:rPr>
              <a:t>)  </a:t>
            </a:r>
            <a:r>
              <a:rPr lang="cs-CZ" sz="3200" b="1" dirty="0" err="1" smtClean="0">
                <a:latin typeface="Calibri" panose="020F0502020204030204" pitchFamily="34" charset="0"/>
              </a:rPr>
              <a:t>Apothecium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435280" cy="5064707"/>
          </a:xfrm>
        </p:spPr>
        <p:txBody>
          <a:bodyPr>
            <a:normAutofit/>
          </a:bodyPr>
          <a:lstStyle/>
          <a:p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Otevřená, miskovitá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nebo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pohárovitá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plodnice</a:t>
            </a:r>
          </a:p>
          <a:p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Obsahuje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vřecka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i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parafýzy</a:t>
            </a:r>
            <a:endParaRPr lang="cs-CZ" sz="25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T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varové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typy: miskovitý se stopkou či bez, kyjovitý s hymeniem na povrchu nebo rozlišený na dutý klobouk a třeň</a:t>
            </a:r>
            <a:endParaRPr lang="cs-CZ" sz="2500" i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3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6192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300" b="1" dirty="0">
                <a:solidFill>
                  <a:schemeClr val="tx1"/>
                </a:solidFill>
                <a:latin typeface="Calibri" panose="020F0502020204030204" pitchFamily="34" charset="0"/>
              </a:rPr>
              <a:t>2) </a:t>
            </a:r>
            <a:r>
              <a:rPr lang="cs-CZ" sz="3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33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Bazidiomata</a:t>
            </a:r>
            <a:r>
              <a:rPr lang="cs-CZ" sz="33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</a:t>
            </a:r>
            <a:r>
              <a:rPr lang="cs-CZ" sz="33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(plodnice stopkovýtrusých hub)</a:t>
            </a:r>
          </a:p>
          <a:p>
            <a:pPr>
              <a:spcBef>
                <a:spcPts val="1200"/>
              </a:spcBef>
            </a:pPr>
            <a:r>
              <a:rPr lang="cs-CZ" sz="33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Největší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tvarová i barevná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různorodost</a:t>
            </a:r>
          </a:p>
          <a:p>
            <a:pPr>
              <a:spcBef>
                <a:spcPts val="1200"/>
              </a:spcBef>
            </a:pP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Velikostně od několika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mm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až desítek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cm</a:t>
            </a:r>
          </a:p>
          <a:p>
            <a:pPr>
              <a:spcBef>
                <a:spcPts val="1200"/>
              </a:spcBef>
            </a:pP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Známé 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druhy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i bez plodnic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(rzi, sněti)</a:t>
            </a:r>
            <a:endParaRPr lang="cs-CZ" sz="33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1800"/>
              </a:spcBef>
            </a:pP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Diferenciace 5 základních typů:</a:t>
            </a:r>
          </a:p>
          <a:p>
            <a:pPr marL="803275" indent="-441325">
              <a:spcBef>
                <a:spcPts val="1200"/>
              </a:spcBef>
              <a:buFont typeface="+mj-lt"/>
              <a:buAutoNum type="alphaLcParenR"/>
            </a:pPr>
            <a:r>
              <a:rPr lang="cs-CZ" sz="2700" dirty="0" err="1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ilothecium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03275" indent="-441325">
              <a:spcBef>
                <a:spcPts val="1200"/>
              </a:spcBef>
              <a:buFont typeface="+mj-lt"/>
              <a:buAutoNum type="alphaLcParenR"/>
            </a:pP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Holothecium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03275" indent="-441325">
              <a:spcBef>
                <a:spcPts val="1200"/>
              </a:spcBef>
              <a:buFont typeface="+mj-lt"/>
              <a:buAutoNum type="alphaLcParenR"/>
            </a:pP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Krustothecium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03275" indent="-441325">
              <a:spcBef>
                <a:spcPts val="1200"/>
              </a:spcBef>
              <a:buFont typeface="+mj-lt"/>
              <a:buAutoNum type="alphaLcParenR"/>
            </a:pP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Schizothecium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03275" indent="-441325">
              <a:spcBef>
                <a:spcPts val="1200"/>
              </a:spcBef>
              <a:buFont typeface="+mj-lt"/>
              <a:buAutoNum type="alphaLcParenR"/>
            </a:pP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Klathrothecium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899592" y="828000"/>
            <a:ext cx="7776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72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pPr algn="l"/>
            <a:r>
              <a:rPr lang="cs-CZ" sz="3200" b="1" dirty="0" smtClean="0">
                <a:latin typeface="Calibri" panose="020F0502020204030204" pitchFamily="34" charset="0"/>
              </a:rPr>
              <a:t>a)  </a:t>
            </a:r>
            <a:r>
              <a:rPr lang="cs-CZ" sz="3200" b="1" dirty="0" err="1" smtClean="0">
                <a:latin typeface="Calibri" panose="020F0502020204030204" pitchFamily="34" charset="0"/>
              </a:rPr>
              <a:t>Pilothecium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33350"/>
            <a:ext cx="4042792" cy="5145435"/>
          </a:xfrm>
        </p:spPr>
        <p:txBody>
          <a:bodyPr>
            <a:normAutofit/>
          </a:bodyPr>
          <a:lstStyle/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Jednoletá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plodnice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Rozlišena na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klobouk </a:t>
            </a:r>
            <a:b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třeň</a:t>
            </a: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u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lupenatých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b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hřibovitých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hub</a:t>
            </a:r>
          </a:p>
          <a:p>
            <a:r>
              <a:rPr lang="cs-CZ" sz="2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Hymenofor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spodní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straně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klobouku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9540" r="7293" b="11944"/>
          <a:stretch/>
        </p:blipFill>
        <p:spPr>
          <a:xfrm rot="5400000">
            <a:off x="3942905" y="1239388"/>
            <a:ext cx="5832649" cy="4163201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7397875" y="309559"/>
            <a:ext cx="1440160" cy="432048"/>
          </a:xfrm>
          <a:prstGeom prst="wedgeRoundRectCallout">
            <a:avLst>
              <a:gd name="adj1" fmla="val -24624"/>
              <a:gd name="adj2" fmla="val 1098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KLOBOUK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5" name="Zaoblený obdélníkový popisek 14"/>
          <p:cNvSpPr/>
          <p:nvPr/>
        </p:nvSpPr>
        <p:spPr>
          <a:xfrm>
            <a:off x="7426580" y="4077072"/>
            <a:ext cx="1440160" cy="432048"/>
          </a:xfrm>
          <a:prstGeom prst="wedgeRoundRectCallout">
            <a:avLst>
              <a:gd name="adj1" fmla="val -87169"/>
              <a:gd name="adj2" fmla="val -575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TŘEŇ</a:t>
            </a:r>
            <a:endParaRPr lang="cs-CZ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Zaoblený obdélníkový popisek 15"/>
          <p:cNvSpPr/>
          <p:nvPr/>
        </p:nvSpPr>
        <p:spPr>
          <a:xfrm>
            <a:off x="6955016" y="2558831"/>
            <a:ext cx="1889771" cy="432048"/>
          </a:xfrm>
          <a:prstGeom prst="wedgeRoundRectCallout">
            <a:avLst>
              <a:gd name="adj1" fmla="val -23719"/>
              <a:gd name="adj2" fmla="val -15230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HYMENOFOR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7" name="Zástupný symbol pro text 5"/>
          <p:cNvSpPr txBox="1">
            <a:spLocks/>
          </p:cNvSpPr>
          <p:nvPr/>
        </p:nvSpPr>
        <p:spPr>
          <a:xfrm>
            <a:off x="5275425" y="6379561"/>
            <a:ext cx="3096344" cy="3889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H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řib žlučník (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Tylopilus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felleus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cs-CZ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96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5" grpId="0" animBg="1"/>
      <p:bldP spid="16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Tvarová různorodost klobouků u </a:t>
            </a: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pilothecia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787139" y="1305459"/>
            <a:ext cx="7488832" cy="3672408"/>
            <a:chOff x="0" y="0"/>
            <a:chExt cx="4495800" cy="263715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1" t="9678" r="3475" b="7920"/>
            <a:stretch/>
          </p:blipFill>
          <p:spPr bwMode="auto">
            <a:xfrm>
              <a:off x="0" y="0"/>
              <a:ext cx="4495800" cy="26289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ové pole 2"/>
            <p:cNvSpPr txBox="1">
              <a:spLocks noChangeArrowheads="1"/>
            </p:cNvSpPr>
            <p:nvPr/>
          </p:nvSpPr>
          <p:spPr bwMode="auto">
            <a:xfrm>
              <a:off x="9525" y="495300"/>
              <a:ext cx="414655" cy="265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a)</a:t>
              </a:r>
              <a:endParaRPr lang="cs-CZ" sz="1600" dirty="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  <p:sp>
          <p:nvSpPr>
            <p:cNvPr id="11" name="Textové pole 2"/>
            <p:cNvSpPr txBox="1">
              <a:spLocks noChangeArrowheads="1"/>
            </p:cNvSpPr>
            <p:nvPr/>
          </p:nvSpPr>
          <p:spPr bwMode="auto">
            <a:xfrm>
              <a:off x="1162050" y="485775"/>
              <a:ext cx="414670" cy="2658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b)</a:t>
              </a:r>
              <a:endParaRPr lang="cs-CZ" sz="160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  <p:sp>
          <p:nvSpPr>
            <p:cNvPr id="12" name="Textové pole 2"/>
            <p:cNvSpPr txBox="1">
              <a:spLocks noChangeArrowheads="1"/>
            </p:cNvSpPr>
            <p:nvPr/>
          </p:nvSpPr>
          <p:spPr bwMode="auto">
            <a:xfrm>
              <a:off x="2324100" y="485775"/>
              <a:ext cx="414655" cy="265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c)</a:t>
              </a:r>
              <a:endParaRPr lang="cs-CZ" sz="160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  <p:sp>
          <p:nvSpPr>
            <p:cNvPr id="13" name="Textové pole 2"/>
            <p:cNvSpPr txBox="1">
              <a:spLocks noChangeArrowheads="1"/>
            </p:cNvSpPr>
            <p:nvPr/>
          </p:nvSpPr>
          <p:spPr bwMode="auto">
            <a:xfrm>
              <a:off x="3352800" y="495300"/>
              <a:ext cx="414655" cy="265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d)</a:t>
              </a:r>
            </a:p>
          </p:txBody>
        </p:sp>
        <p:sp>
          <p:nvSpPr>
            <p:cNvPr id="14" name="Textové pole 2"/>
            <p:cNvSpPr txBox="1">
              <a:spLocks noChangeArrowheads="1"/>
            </p:cNvSpPr>
            <p:nvPr/>
          </p:nvSpPr>
          <p:spPr bwMode="auto">
            <a:xfrm>
              <a:off x="438150" y="1600200"/>
              <a:ext cx="414655" cy="265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e)</a:t>
              </a:r>
              <a:endParaRPr lang="cs-CZ" sz="1600" dirty="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  <p:sp>
          <p:nvSpPr>
            <p:cNvPr id="15" name="Textové pole 2"/>
            <p:cNvSpPr txBox="1">
              <a:spLocks noChangeArrowheads="1"/>
            </p:cNvSpPr>
            <p:nvPr/>
          </p:nvSpPr>
          <p:spPr bwMode="auto">
            <a:xfrm>
              <a:off x="1657350" y="1600200"/>
              <a:ext cx="414655" cy="265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f)</a:t>
              </a:r>
            </a:p>
          </p:txBody>
        </p:sp>
        <p:sp>
          <p:nvSpPr>
            <p:cNvPr id="16" name="Textové pole 2"/>
            <p:cNvSpPr txBox="1">
              <a:spLocks noChangeArrowheads="1"/>
            </p:cNvSpPr>
            <p:nvPr/>
          </p:nvSpPr>
          <p:spPr bwMode="auto">
            <a:xfrm>
              <a:off x="2809875" y="1600200"/>
              <a:ext cx="415289" cy="2724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g)</a:t>
              </a:r>
              <a:endParaRPr lang="cs-CZ" sz="1600" dirty="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  <p:sp>
          <p:nvSpPr>
            <p:cNvPr id="17" name="Textové pole 2"/>
            <p:cNvSpPr txBox="1">
              <a:spLocks noChangeArrowheads="1"/>
            </p:cNvSpPr>
            <p:nvPr/>
          </p:nvSpPr>
          <p:spPr bwMode="auto">
            <a:xfrm>
              <a:off x="285750" y="2362200"/>
              <a:ext cx="414655" cy="265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h)</a:t>
              </a:r>
              <a:endParaRPr lang="cs-CZ" sz="1600" dirty="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  <p:sp>
          <p:nvSpPr>
            <p:cNvPr id="18" name="Textové pole 2"/>
            <p:cNvSpPr txBox="1">
              <a:spLocks noChangeArrowheads="1"/>
            </p:cNvSpPr>
            <p:nvPr/>
          </p:nvSpPr>
          <p:spPr bwMode="auto">
            <a:xfrm>
              <a:off x="1676400" y="2371725"/>
              <a:ext cx="414655" cy="265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ch)</a:t>
              </a:r>
              <a:endParaRPr lang="cs-CZ" sz="1600" dirty="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  <p:sp>
          <p:nvSpPr>
            <p:cNvPr id="19" name="Textové pole 2"/>
            <p:cNvSpPr txBox="1">
              <a:spLocks noChangeArrowheads="1"/>
            </p:cNvSpPr>
            <p:nvPr/>
          </p:nvSpPr>
          <p:spPr bwMode="auto">
            <a:xfrm>
              <a:off x="3181350" y="2371725"/>
              <a:ext cx="414655" cy="2654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i)</a:t>
              </a:r>
              <a:endParaRPr lang="cs-CZ" sz="1600" dirty="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</p:grpSp>
      <p:sp>
        <p:nvSpPr>
          <p:cNvPr id="20" name="Zástupný symbol pro obsah 2"/>
          <p:cNvSpPr txBox="1">
            <a:spLocks/>
          </p:cNvSpPr>
          <p:nvPr/>
        </p:nvSpPr>
        <p:spPr>
          <a:xfrm>
            <a:off x="683568" y="5445224"/>
            <a:ext cx="8229600" cy="11807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Perokresba různých tvarů klobouků a připojení lupenů ke třeni: </a:t>
            </a:r>
          </a:p>
          <a:p>
            <a:pPr marL="0" indent="0" algn="ctr">
              <a:buNone/>
            </a:pP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a)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sklenutý;</a:t>
            </a:r>
            <a:r>
              <a:rPr lang="cs-CZ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b)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 zašpičatělou bradavkou;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c)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ploše rozložený;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d)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 tupým hrbolem uprostřed;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e)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kuželovitý;</a:t>
            </a:r>
            <a:r>
              <a:rPr lang="cs-CZ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f) 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vyhloubený;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g)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zvoncovitý;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h)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lupeny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odsedlé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;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ch)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přirostlé;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i)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celou šířkou přirostlé</a:t>
            </a:r>
            <a:endParaRPr lang="cs-CZ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7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648" y="116632"/>
            <a:ext cx="8229600" cy="908720"/>
          </a:xfrm>
        </p:spPr>
        <p:txBody>
          <a:bodyPr/>
          <a:lstStyle/>
          <a:p>
            <a:pPr algn="l"/>
            <a:r>
              <a:rPr lang="cs-CZ" sz="3200" b="1" dirty="0" smtClean="0">
                <a:latin typeface="Calibri" panose="020F0502020204030204" pitchFamily="34" charset="0"/>
              </a:rPr>
              <a:t>b)  </a:t>
            </a:r>
            <a:r>
              <a:rPr lang="cs-CZ" sz="3200" b="1" dirty="0" err="1" smtClean="0">
                <a:latin typeface="Calibri" panose="020F0502020204030204" pitchFamily="34" charset="0"/>
              </a:rPr>
              <a:t>Holothecium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9001" y="1052736"/>
            <a:ext cx="8673618" cy="2369665"/>
          </a:xfrm>
        </p:spPr>
        <p:txBody>
          <a:bodyPr>
            <a:normAutofit/>
          </a:bodyPr>
          <a:lstStyle/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Bez klobouku a třeně</a:t>
            </a: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Hymenofor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na celém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povrchu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plodnice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u </a:t>
            </a:r>
            <a:r>
              <a:rPr lang="cs-CZ" sz="26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krásnorůžku</a:t>
            </a:r>
            <a:r>
              <a:rPr lang="cs-CZ" sz="2600" b="1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26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Calocera</a:t>
            </a:r>
            <a:r>
              <a:rPr lang="cs-CZ" sz="2600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dirty="0" err="1">
                <a:solidFill>
                  <a:schemeClr val="tx1"/>
                </a:solidFill>
                <a:latin typeface="Calibri" panose="020F0502020204030204" pitchFamily="34" charset="0"/>
              </a:rPr>
              <a:t>sp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.)</a:t>
            </a:r>
            <a:r>
              <a:rPr lang="cs-CZ" sz="26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cs-CZ" sz="26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6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               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kuřátka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26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Ramaria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spp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.) 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468713" y="3297614"/>
            <a:ext cx="8686800" cy="8919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dirty="0" smtClean="0">
                <a:latin typeface="Calibri" panose="020F0502020204030204" pitchFamily="34" charset="0"/>
              </a:rPr>
              <a:t>c)  </a:t>
            </a:r>
            <a:r>
              <a:rPr lang="cs-CZ" sz="3200" b="1" dirty="0" err="1" smtClean="0">
                <a:latin typeface="Calibri" panose="020F0502020204030204" pitchFamily="34" charset="0"/>
              </a:rPr>
              <a:t>Krustothecium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216000" y="5949280"/>
            <a:ext cx="8953875" cy="494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u </a:t>
            </a:r>
            <a:r>
              <a:rPr lang="cs-CZ" sz="2600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chorošů</a:t>
            </a:r>
            <a:endParaRPr lang="cs-CZ" sz="26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3482615" y="3743613"/>
            <a:ext cx="5357509" cy="3020945"/>
            <a:chOff x="3482615" y="3743613"/>
            <a:chExt cx="5357509" cy="3020945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7" t="7816" r="19114" b="5058"/>
            <a:stretch/>
          </p:blipFill>
          <p:spPr>
            <a:xfrm>
              <a:off x="5947106" y="3743613"/>
              <a:ext cx="2758074" cy="2700000"/>
            </a:xfrm>
            <a:prstGeom prst="flowChartConnector">
              <a:avLst/>
            </a:prstGeom>
          </p:spPr>
        </p:pic>
        <p:sp>
          <p:nvSpPr>
            <p:cNvPr id="11" name="Nadpis 1"/>
            <p:cNvSpPr txBox="1">
              <a:spLocks/>
            </p:cNvSpPr>
            <p:nvPr/>
          </p:nvSpPr>
          <p:spPr>
            <a:xfrm>
              <a:off x="3482615" y="6468792"/>
              <a:ext cx="5357509" cy="29576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ts val="5800"/>
                </a:lnSpc>
                <a:spcBef>
                  <a:spcPct val="0"/>
                </a:spcBef>
                <a:buNone/>
                <a:defRPr sz="5400" kern="1200">
                  <a:solidFill>
                    <a:schemeClr val="tx2"/>
                  </a:solidFill>
                  <a:effectLst>
                    <a:outerShdw blurRad="63500" dist="38100" dir="5400000" algn="t" rotWithShape="0">
                      <a:prstClr val="black">
                        <a:alpha val="25000"/>
                      </a:prstClr>
                    </a:outerShdw>
                  </a:effectLst>
                  <a:latin typeface="+mn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cs-CZ" altLang="cs-CZ" sz="18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kořenovník vrstevnatý (</a:t>
              </a:r>
              <a:r>
                <a:rPr lang="cs-CZ" altLang="cs-CZ" sz="1800" i="1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Heterobasidion</a:t>
              </a:r>
              <a:r>
                <a:rPr lang="cs-CZ" altLang="cs-CZ" sz="1800" i="1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altLang="cs-CZ" sz="1800" i="1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annosum</a:t>
              </a:r>
              <a:r>
                <a:rPr lang="cs-CZ" altLang="cs-CZ" sz="18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)</a:t>
              </a:r>
              <a:endParaRPr lang="cs-CZ" sz="7200" i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5798731" y="599874"/>
            <a:ext cx="3240360" cy="3002547"/>
            <a:chOff x="5798731" y="599874"/>
            <a:chExt cx="3240360" cy="3002547"/>
          </a:xfrm>
        </p:grpSpPr>
        <p:sp>
          <p:nvSpPr>
            <p:cNvPr id="10" name="Nadpis 1"/>
            <p:cNvSpPr txBox="1">
              <a:spLocks/>
            </p:cNvSpPr>
            <p:nvPr/>
          </p:nvSpPr>
          <p:spPr>
            <a:xfrm>
              <a:off x="5798731" y="3242381"/>
              <a:ext cx="3240360" cy="3600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ts val="5800"/>
                </a:lnSpc>
                <a:spcBef>
                  <a:spcPct val="0"/>
                </a:spcBef>
                <a:buNone/>
                <a:defRPr sz="5400" kern="1200">
                  <a:solidFill>
                    <a:schemeClr val="tx2"/>
                  </a:solidFill>
                  <a:effectLst>
                    <a:outerShdw blurRad="63500" dist="38100" dir="5400000" algn="t" rotWithShape="0">
                      <a:prstClr val="black">
                        <a:alpha val="25000"/>
                      </a:prstClr>
                    </a:outerShdw>
                  </a:effectLst>
                  <a:latin typeface="+mn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cs-CZ" altLang="cs-CZ" sz="18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kuřátko (</a:t>
              </a:r>
              <a:r>
                <a:rPr lang="cs-CZ" altLang="cs-CZ" sz="1800" i="1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Ramaria</a:t>
              </a:r>
              <a:r>
                <a:rPr lang="cs-CZ" altLang="cs-CZ" sz="1800" i="1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altLang="cs-CZ" sz="1800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sp</a:t>
              </a:r>
              <a:r>
                <a:rPr lang="cs-CZ" altLang="cs-CZ" sz="18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.)</a:t>
              </a:r>
              <a:endParaRPr lang="cs-CZ" sz="7200" dirty="0">
                <a:latin typeface="Calibri" panose="020F0502020204030204" pitchFamily="34" charset="0"/>
              </a:endParaRPr>
            </a:p>
          </p:txBody>
        </p:sp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" t="5771" r="20686" b="3519"/>
            <a:stretch/>
          </p:blipFill>
          <p:spPr>
            <a:xfrm rot="6055647">
              <a:off x="6173026" y="544921"/>
              <a:ext cx="2590094" cy="2700000"/>
            </a:xfrm>
            <a:prstGeom prst="flowChartConnector">
              <a:avLst/>
            </a:prstGeom>
          </p:spPr>
        </p:pic>
      </p:grp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216000" y="5485187"/>
            <a:ext cx="8882279" cy="4640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Hymenofor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na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spodní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straně klobouku</a:t>
            </a:r>
          </a:p>
          <a:p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Zástupný symbol pro obsah 2"/>
          <p:cNvSpPr txBox="1">
            <a:spLocks/>
          </p:cNvSpPr>
          <p:nvPr/>
        </p:nvSpPr>
        <p:spPr>
          <a:xfrm>
            <a:off x="216000" y="4932000"/>
            <a:ext cx="8925786" cy="553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Postupně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se vyvíjí</a:t>
            </a:r>
          </a:p>
          <a:p>
            <a:endParaRPr lang="cs-CZ" sz="2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216000" y="4379956"/>
            <a:ext cx="8925786" cy="620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Víceletá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jednoletá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plodnice </a:t>
            </a:r>
          </a:p>
          <a:p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5" grpId="0"/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28172" y="116632"/>
            <a:ext cx="8686800" cy="764704"/>
          </a:xfrm>
        </p:spPr>
        <p:txBody>
          <a:bodyPr/>
          <a:lstStyle/>
          <a:p>
            <a:pPr algn="l"/>
            <a:r>
              <a:rPr lang="cs-CZ" sz="3200" b="1" dirty="0">
                <a:latin typeface="Calibri" panose="020F0502020204030204" pitchFamily="34" charset="0"/>
              </a:rPr>
              <a:t>d)  </a:t>
            </a:r>
            <a:r>
              <a:rPr lang="cs-CZ" sz="3200" b="1" dirty="0" err="1" smtClean="0">
                <a:latin typeface="Calibri" panose="020F0502020204030204" pitchFamily="34" charset="0"/>
              </a:rPr>
              <a:t>Schizothecium</a:t>
            </a:r>
            <a:endParaRPr lang="cs-CZ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7544" y="4149080"/>
            <a:ext cx="8219256" cy="2553147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Gleba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rozdělena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lamelami</a:t>
            </a:r>
          </a:p>
          <a:p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Povrch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kryt vrstevnatou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</a:rPr>
              <a:t>peridií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</a:rPr>
              <a:t>Gleba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vynášena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</a:rPr>
              <a:t>receptakulem</a:t>
            </a:r>
            <a:endParaRPr lang="cs-CZ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Výskyt u </a:t>
            </a:r>
            <a:r>
              <a:rPr lang="cs-CZ" b="1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hadovek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</a:rPr>
              <a:t>Phallus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spp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.) </a:t>
            </a:r>
            <a:b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	         </a:t>
            </a:r>
            <a:r>
              <a:rPr lang="cs-CZ" b="1" dirty="0" err="1">
                <a:solidFill>
                  <a:schemeClr val="tx1"/>
                </a:solidFill>
                <a:latin typeface="Calibri" panose="020F0502020204030204" pitchFamily="34" charset="0"/>
              </a:rPr>
              <a:t>květnatce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</a:rPr>
              <a:t>Anthurus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sp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.)</a:t>
            </a:r>
          </a:p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3"/>
          </p:nvPr>
        </p:nvSpPr>
        <p:spPr>
          <a:xfrm>
            <a:off x="395536" y="1052736"/>
            <a:ext cx="8352928" cy="226084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Uzavřená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plodnice s dutinami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Dutiny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vystlané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hymeniem</a:t>
            </a: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Výskyt u </a:t>
            </a:r>
            <a:r>
              <a:rPr lang="cs-CZ" b="1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hvězdovek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</a:rPr>
              <a:t>Geastrum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spp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.)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</a:rPr>
              <a:t> 	        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číšenek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</a:rPr>
              <a:t>Cyathus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spp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.)</a:t>
            </a:r>
            <a:b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                  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  </a:t>
            </a:r>
            <a:r>
              <a:rPr lang="cs-CZ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pýchavek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i="1" dirty="0" err="1">
                <a:solidFill>
                  <a:schemeClr val="tx1"/>
                </a:solidFill>
                <a:latin typeface="Calibri" panose="020F0502020204030204" pitchFamily="34" charset="0"/>
              </a:rPr>
              <a:t>Lycoperdon</a:t>
            </a:r>
            <a:r>
              <a:rPr lang="cs-CZ" i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spp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.) </a:t>
            </a:r>
          </a:p>
          <a:p>
            <a:endParaRPr 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28172" y="3356992"/>
            <a:ext cx="8686800" cy="69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dirty="0" smtClean="0">
                <a:latin typeface="Calibri" panose="020F0502020204030204" pitchFamily="34" charset="0"/>
              </a:rPr>
              <a:t>e)  </a:t>
            </a:r>
            <a:r>
              <a:rPr lang="cs-CZ" sz="3200" b="1" dirty="0" err="1" smtClean="0">
                <a:latin typeface="Calibri" panose="020F0502020204030204" pitchFamily="34" charset="0"/>
              </a:rPr>
              <a:t>Klathrothecium</a:t>
            </a:r>
            <a:endParaRPr lang="cs-CZ" sz="3200" b="1" dirty="0">
              <a:latin typeface="Calibri" panose="020F0502020204030204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6220259" y="266365"/>
            <a:ext cx="2456675" cy="3231155"/>
            <a:chOff x="6220259" y="266365"/>
            <a:chExt cx="2456675" cy="3231155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8" t="13543" r="11703" b="19772"/>
            <a:stretch/>
          </p:blipFill>
          <p:spPr>
            <a:xfrm>
              <a:off x="6444208" y="266365"/>
              <a:ext cx="2008779" cy="2556000"/>
            </a:xfrm>
            <a:prstGeom prst="flowChartConnector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Nadpis 1"/>
            <p:cNvSpPr txBox="1">
              <a:spLocks/>
            </p:cNvSpPr>
            <p:nvPr/>
          </p:nvSpPr>
          <p:spPr>
            <a:xfrm>
              <a:off x="6220259" y="2813161"/>
              <a:ext cx="2456675" cy="6843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ts val="5800"/>
                </a:lnSpc>
                <a:spcBef>
                  <a:spcPct val="0"/>
                </a:spcBef>
                <a:buNone/>
                <a:defRPr sz="5400" kern="1200">
                  <a:solidFill>
                    <a:schemeClr val="tx2"/>
                  </a:solidFill>
                  <a:effectLst>
                    <a:outerShdw blurRad="63500" dist="38100" dir="5400000" algn="t" rotWithShape="0">
                      <a:prstClr val="black">
                        <a:alpha val="25000"/>
                      </a:prstClr>
                    </a:outerShdw>
                  </a:effectLst>
                  <a:latin typeface="+mn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cs-CZ" altLang="cs-CZ" sz="18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pýchavka obecná (</a:t>
              </a:r>
              <a:r>
                <a:rPr lang="cs-CZ" altLang="cs-CZ" sz="1800" i="1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Lycoperdon</a:t>
              </a:r>
              <a:r>
                <a:rPr lang="cs-CZ" altLang="cs-CZ" sz="1800" i="1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altLang="cs-CZ" sz="1800" i="1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perlatum</a:t>
              </a:r>
              <a:r>
                <a:rPr lang="cs-CZ" altLang="cs-CZ" sz="1800" i="1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) </a:t>
              </a:r>
              <a:endParaRPr lang="cs-CZ" sz="7200" i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932040" y="3703340"/>
            <a:ext cx="3731619" cy="2997393"/>
            <a:chOff x="4932040" y="3726968"/>
            <a:chExt cx="3731619" cy="2997393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0" t="3448" r="7701" b="11724"/>
            <a:stretch/>
          </p:blipFill>
          <p:spPr>
            <a:xfrm>
              <a:off x="6444208" y="3726968"/>
              <a:ext cx="2008779" cy="2556000"/>
            </a:xfrm>
            <a:prstGeom prst="flowChartConnector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Šipka doprava 12"/>
            <p:cNvSpPr/>
            <p:nvPr/>
          </p:nvSpPr>
          <p:spPr>
            <a:xfrm>
              <a:off x="4932040" y="5087936"/>
              <a:ext cx="2195130" cy="369659"/>
            </a:xfrm>
            <a:prstGeom prst="rightArrow">
              <a:avLst>
                <a:gd name="adj1" fmla="val 50000"/>
                <a:gd name="adj2" fmla="val 10291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Nadpis 1"/>
            <p:cNvSpPr txBox="1">
              <a:spLocks/>
            </p:cNvSpPr>
            <p:nvPr/>
          </p:nvSpPr>
          <p:spPr>
            <a:xfrm>
              <a:off x="5989063" y="6364321"/>
              <a:ext cx="2674596" cy="3600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ts val="5800"/>
                </a:lnSpc>
                <a:spcBef>
                  <a:spcPct val="0"/>
                </a:spcBef>
                <a:buNone/>
                <a:defRPr sz="5400" kern="1200">
                  <a:solidFill>
                    <a:schemeClr val="tx2"/>
                  </a:solidFill>
                  <a:effectLst>
                    <a:outerShdw blurRad="63500" dist="38100" dir="5400000" algn="t" rotWithShape="0">
                      <a:prstClr val="black">
                        <a:alpha val="25000"/>
                      </a:prstClr>
                    </a:outerShdw>
                  </a:effectLst>
                  <a:latin typeface="+mn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cs-CZ" altLang="cs-CZ" sz="18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h</a:t>
              </a:r>
              <a:r>
                <a:rPr lang="cs-CZ" altLang="cs-CZ" sz="18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adovka (</a:t>
              </a:r>
              <a:r>
                <a:rPr lang="cs-CZ" altLang="cs-CZ" sz="1800" i="1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Phallus</a:t>
              </a:r>
              <a:r>
                <a:rPr lang="cs-CZ" altLang="cs-CZ" sz="1800" i="1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altLang="cs-CZ" sz="1800" dirty="0" err="1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sp</a:t>
              </a:r>
              <a:r>
                <a:rPr lang="cs-CZ" altLang="cs-CZ" sz="1800" dirty="0" smtClean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.)</a:t>
              </a:r>
              <a:endParaRPr lang="cs-CZ" sz="72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6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9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5517232"/>
            <a:ext cx="8229600" cy="1152128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cs-CZ" altLang="cs-CZ" sz="1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Plodnice stopkovýtrusých hub: </a:t>
            </a:r>
            <a:r>
              <a:rPr lang="cs-CZ" sz="1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SCHIZOTHECIUM (</a:t>
            </a:r>
            <a:r>
              <a:rPr lang="cs-CZ" alt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hvězdovka; </a:t>
            </a:r>
            <a:r>
              <a:rPr lang="cs-CZ" altLang="cs-CZ" sz="1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Geastrum</a:t>
            </a:r>
            <a:r>
              <a:rPr lang="cs-CZ" altLang="cs-CZ"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sp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.),</a:t>
            </a:r>
            <a:r>
              <a:rPr lang="cs-CZ" altLang="cs-CZ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</a:t>
            </a:r>
            <a:r>
              <a:rPr lang="cs-CZ" altLang="cs-CZ" sz="18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KLATHROTHECIUM  (</a:t>
            </a:r>
            <a:r>
              <a:rPr lang="cs-CZ" alt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hadovka 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smrdutá; </a:t>
            </a:r>
            <a:r>
              <a:rPr lang="cs-CZ" altLang="cs-CZ" sz="1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Phallus</a:t>
            </a:r>
            <a:r>
              <a:rPr lang="cs-CZ" alt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sz="1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impudicus</a:t>
            </a:r>
            <a:r>
              <a:rPr lang="cs-CZ" alt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cs-CZ" alt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3. 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PILOTHECIUM (šupinovka kostrbatá; </a:t>
            </a:r>
            <a:r>
              <a:rPr lang="cs-CZ" alt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Pholiota</a:t>
            </a:r>
            <a:r>
              <a:rPr lang="cs-CZ" altLang="cs-CZ" sz="1800" i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squarrosa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cs-CZ" alt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4. </a:t>
            </a:r>
            <a:r>
              <a:rPr lang="cs-CZ" altLang="cs-CZ" sz="1800" dirty="0" smtClean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HOLOTHECIUM (</a:t>
            </a:r>
            <a:r>
              <a:rPr lang="cs-CZ" altLang="cs-CZ" sz="1800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krásnorůžek</a:t>
            </a:r>
            <a:r>
              <a:rPr lang="cs-CZ" altLang="cs-CZ" sz="1800" dirty="0" smtClean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lepkavý; </a:t>
            </a:r>
            <a:r>
              <a:rPr lang="cs-CZ" altLang="cs-CZ" sz="1800" i="1" dirty="0" err="1" smtClean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Calocera</a:t>
            </a:r>
            <a:r>
              <a:rPr lang="cs-CZ" altLang="cs-CZ" sz="1800" i="1" dirty="0" smtClean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cs-CZ" alt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itchFamily="18" charset="0"/>
                <a:cs typeface="Arial" pitchFamily="34" charset="0"/>
              </a:rPr>
              <a:t>viscosa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), </a:t>
            </a:r>
            <a:r>
              <a:rPr lang="cs-CZ" alt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5. 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KRUSTOTHECIUM </a:t>
            </a:r>
            <a:r>
              <a:rPr lang="cs-CZ" alt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cs-CZ" altLang="cs-CZ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lesklokorka</a:t>
            </a:r>
            <a:r>
              <a:rPr lang="cs-CZ" alt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cs-CZ" altLang="cs-CZ" sz="18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Ganoderma</a:t>
            </a:r>
            <a:r>
              <a:rPr lang="cs-CZ" altLang="cs-CZ" sz="18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sp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.)</a:t>
            </a:r>
            <a:endParaRPr lang="cs-CZ" sz="7200" dirty="0">
              <a:latin typeface="Calibri" panose="020F050202020403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3" y="260648"/>
            <a:ext cx="6945075" cy="5210001"/>
          </a:xfrm>
        </p:spPr>
      </p:pic>
      <p:grpSp>
        <p:nvGrpSpPr>
          <p:cNvPr id="11" name="Skupina 10"/>
          <p:cNvGrpSpPr/>
          <p:nvPr/>
        </p:nvGrpSpPr>
        <p:grpSpPr>
          <a:xfrm>
            <a:off x="2915816" y="271101"/>
            <a:ext cx="5040560" cy="3043500"/>
            <a:chOff x="2915816" y="271101"/>
            <a:chExt cx="5040560" cy="3043500"/>
          </a:xfrm>
        </p:grpSpPr>
        <p:sp>
          <p:nvSpPr>
            <p:cNvPr id="6" name="TextovéPole 5"/>
            <p:cNvSpPr txBox="1"/>
            <p:nvPr/>
          </p:nvSpPr>
          <p:spPr>
            <a:xfrm>
              <a:off x="2915816" y="310446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2915816" y="2852936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4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524328" y="2852935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5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292080" y="271101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524328" y="297866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3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7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64704"/>
          </a:xfrm>
        </p:spPr>
        <p:txBody>
          <a:bodyPr/>
          <a:lstStyle/>
          <a:p>
            <a:r>
              <a:rPr lang="cs-CZ" sz="4000" b="1" dirty="0" smtClean="0">
                <a:latin typeface="Calibri" panose="020F0502020204030204" pitchFamily="34" charset="0"/>
              </a:rPr>
              <a:t>Anatomie plodnic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6997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alt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Složena z </a:t>
            </a:r>
            <a:r>
              <a:rPr lang="cs-CZ" altLang="cs-CZ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plektenchymatického</a:t>
            </a:r>
            <a:r>
              <a:rPr lang="cs-CZ" alt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pletiva:</a:t>
            </a:r>
          </a:p>
          <a:p>
            <a:pPr marL="723900" indent="258763">
              <a:lnSpc>
                <a:spcPct val="110000"/>
              </a:lnSpc>
              <a:spcBef>
                <a:spcPts val="0"/>
              </a:spcBef>
              <a:buClr>
                <a:schemeClr val="tx1">
                  <a:lumMod val="95000"/>
                  <a:lumOff val="5000"/>
                </a:schemeClr>
              </a:buClr>
            </a:pPr>
            <a:r>
              <a:rPr lang="cs-CZ" altLang="cs-CZ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Prosenchym </a:t>
            </a:r>
            <a:r>
              <a:rPr lang="cs-CZ" alt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  </a:t>
            </a:r>
            <a:r>
              <a:rPr lang="cs-CZ" altLang="cs-CZ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pseudoparenchym</a:t>
            </a:r>
            <a:endParaRPr lang="cs-CZ" altLang="cs-CZ" sz="26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cs-CZ" alt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Tvořena </a:t>
            </a:r>
            <a:r>
              <a:rPr lang="cs-CZ" altLang="cs-CZ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hyfami trojího typu:</a:t>
            </a:r>
          </a:p>
          <a:p>
            <a:pPr marL="723900" indent="-368300">
              <a:lnSpc>
                <a:spcPct val="110000"/>
              </a:lnSpc>
              <a:spcBef>
                <a:spcPts val="0"/>
              </a:spcBef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cs-CZ" alt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G</a:t>
            </a:r>
            <a:r>
              <a:rPr lang="cs-CZ" alt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enerativní</a:t>
            </a:r>
            <a:r>
              <a:rPr lang="cs-CZ" altLang="cs-CZ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hyfy</a:t>
            </a:r>
            <a:r>
              <a:rPr lang="cs-CZ" alt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– tenkostěnné i tlustostěnné, 				        větvené</a:t>
            </a:r>
            <a:r>
              <a:rPr lang="cs-CZ" alt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tvorba přezek</a:t>
            </a:r>
            <a:endParaRPr lang="cs-CZ" alt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23900" indent="-368300">
              <a:lnSpc>
                <a:spcPct val="110000"/>
              </a:lnSpc>
              <a:spcBef>
                <a:spcPts val="500"/>
              </a:spcBef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cs-CZ" alt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S</a:t>
            </a:r>
            <a:r>
              <a:rPr lang="cs-CZ" alt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keletové</a:t>
            </a:r>
            <a:r>
              <a:rPr lang="cs-CZ" altLang="cs-CZ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hyfy</a:t>
            </a:r>
            <a:r>
              <a:rPr lang="cs-CZ" alt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 - tlustostěnné, nevětvené, </a:t>
            </a:r>
            <a:r>
              <a:rPr lang="cs-CZ" alt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nepřezkují</a:t>
            </a:r>
            <a:endParaRPr lang="cs-CZ" alt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23900" indent="-368300">
              <a:lnSpc>
                <a:spcPct val="110000"/>
              </a:lnSpc>
              <a:spcBef>
                <a:spcPts val="500"/>
              </a:spcBef>
              <a:buClr>
                <a:schemeClr val="bg2">
                  <a:lumMod val="10000"/>
                </a:schemeClr>
              </a:buClr>
              <a:buFont typeface="+mj-lt"/>
              <a:buAutoNum type="arabicPeriod"/>
            </a:pPr>
            <a:r>
              <a:rPr lang="cs-CZ" alt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Vazbové (</a:t>
            </a:r>
            <a:r>
              <a:rPr lang="cs-CZ" altLang="cs-CZ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ligativní</a:t>
            </a:r>
            <a:r>
              <a:rPr lang="cs-CZ" alt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) hyfy </a:t>
            </a:r>
            <a:r>
              <a:rPr lang="cs-CZ" alt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- </a:t>
            </a:r>
            <a:r>
              <a:rPr lang="cs-CZ" alt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tlustostěnné, bohatě </a:t>
            </a:r>
            <a:r>
              <a:rPr lang="cs-CZ" alt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				         větvené</a:t>
            </a:r>
            <a:r>
              <a:rPr lang="cs-CZ" alt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nepřehrádkované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4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833" b="88313" l="28200" r="80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47" t="19845" r="16757" b="2627"/>
          <a:stretch/>
        </p:blipFill>
        <p:spPr>
          <a:xfrm>
            <a:off x="6470524" y="921110"/>
            <a:ext cx="2284384" cy="2156406"/>
          </a:xfrm>
          <a:prstGeom prst="flowChartConnector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80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Základní charakteristika houbové říše</a:t>
            </a:r>
            <a:endParaRPr lang="cs-CZ" sz="40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7879" y="1221251"/>
            <a:ext cx="8229600" cy="5073427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rganismy </a:t>
            </a:r>
          </a:p>
          <a:p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buClr>
                <a:schemeClr val="tx1">
                  <a:lumMod val="95000"/>
                  <a:lumOff val="5000"/>
                </a:schemeClr>
              </a:buClr>
            </a:pP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Nepřítomnost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plastidů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asimilačních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barviv</a:t>
            </a:r>
          </a:p>
          <a:p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Zásobní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látky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glykogen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tuky</a:t>
            </a:r>
          </a:p>
          <a:p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5" name="Skupina 24"/>
          <p:cNvGrpSpPr/>
          <p:nvPr/>
        </p:nvGrpSpPr>
        <p:grpSpPr>
          <a:xfrm>
            <a:off x="2530515" y="1246246"/>
            <a:ext cx="3932471" cy="523220"/>
            <a:chOff x="2563436" y="1465620"/>
            <a:chExt cx="3932471" cy="523220"/>
          </a:xfrm>
        </p:grpSpPr>
        <p:sp>
          <p:nvSpPr>
            <p:cNvPr id="7" name="TextovéPole 6"/>
            <p:cNvSpPr txBox="1"/>
            <p:nvPr/>
          </p:nvSpPr>
          <p:spPr>
            <a:xfrm>
              <a:off x="3183907" y="1465620"/>
              <a:ext cx="33120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sz="2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heterogenní</a:t>
              </a:r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>
              <a:off x="2563436" y="1721194"/>
              <a:ext cx="5442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/>
          <p:cNvGrpSpPr/>
          <p:nvPr/>
        </p:nvGrpSpPr>
        <p:grpSpPr>
          <a:xfrm>
            <a:off x="2530515" y="1769466"/>
            <a:ext cx="3940009" cy="523220"/>
            <a:chOff x="2563436" y="1988840"/>
            <a:chExt cx="3940009" cy="523220"/>
          </a:xfrm>
        </p:grpSpPr>
        <p:sp>
          <p:nvSpPr>
            <p:cNvPr id="8" name="TextovéPole 7"/>
            <p:cNvSpPr txBox="1"/>
            <p:nvPr/>
          </p:nvSpPr>
          <p:spPr>
            <a:xfrm>
              <a:off x="3191445" y="1988840"/>
              <a:ext cx="33120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sz="2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eukaryotické</a:t>
              </a:r>
            </a:p>
          </p:txBody>
        </p:sp>
        <p:cxnSp>
          <p:nvCxnSpPr>
            <p:cNvPr id="21" name="Přímá spojnice se šipkou 20"/>
            <p:cNvCxnSpPr/>
            <p:nvPr/>
          </p:nvCxnSpPr>
          <p:spPr>
            <a:xfrm>
              <a:off x="2563436" y="2267948"/>
              <a:ext cx="5442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Skupina 26"/>
          <p:cNvGrpSpPr/>
          <p:nvPr/>
        </p:nvGrpSpPr>
        <p:grpSpPr>
          <a:xfrm>
            <a:off x="2530513" y="2292686"/>
            <a:ext cx="3958857" cy="523220"/>
            <a:chOff x="2563434" y="2512060"/>
            <a:chExt cx="3958857" cy="523220"/>
          </a:xfrm>
        </p:grpSpPr>
        <p:sp>
          <p:nvSpPr>
            <p:cNvPr id="9" name="TextovéPole 8"/>
            <p:cNvSpPr txBox="1"/>
            <p:nvPr/>
          </p:nvSpPr>
          <p:spPr>
            <a:xfrm>
              <a:off x="3210291" y="2512060"/>
              <a:ext cx="33120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sz="2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heterotrofní</a:t>
              </a:r>
            </a:p>
          </p:txBody>
        </p:sp>
        <p:cxnSp>
          <p:nvCxnSpPr>
            <p:cNvPr id="22" name="Přímá spojnice se šipkou 21"/>
            <p:cNvCxnSpPr/>
            <p:nvPr/>
          </p:nvCxnSpPr>
          <p:spPr>
            <a:xfrm>
              <a:off x="2563434" y="2773670"/>
              <a:ext cx="5442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Skupina 27"/>
          <p:cNvGrpSpPr/>
          <p:nvPr/>
        </p:nvGrpSpPr>
        <p:grpSpPr>
          <a:xfrm>
            <a:off x="2530515" y="2815906"/>
            <a:ext cx="3925934" cy="523220"/>
            <a:chOff x="2563436" y="3035280"/>
            <a:chExt cx="3925934" cy="523220"/>
          </a:xfrm>
        </p:grpSpPr>
        <p:sp>
          <p:nvSpPr>
            <p:cNvPr id="10" name="TextovéPole 9"/>
            <p:cNvSpPr txBox="1"/>
            <p:nvPr/>
          </p:nvSpPr>
          <p:spPr>
            <a:xfrm>
              <a:off x="3177370" y="3035280"/>
              <a:ext cx="33120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sz="2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stélkaté</a:t>
              </a:r>
            </a:p>
          </p:txBody>
        </p:sp>
        <p:cxnSp>
          <p:nvCxnSpPr>
            <p:cNvPr id="23" name="Přímá spojnice se šipkou 22"/>
            <p:cNvCxnSpPr/>
            <p:nvPr/>
          </p:nvCxnSpPr>
          <p:spPr>
            <a:xfrm>
              <a:off x="2563436" y="3296890"/>
              <a:ext cx="5442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Skupina 28"/>
          <p:cNvGrpSpPr/>
          <p:nvPr/>
        </p:nvGrpSpPr>
        <p:grpSpPr>
          <a:xfrm>
            <a:off x="2530514" y="3339126"/>
            <a:ext cx="3920612" cy="523220"/>
            <a:chOff x="2563435" y="3558500"/>
            <a:chExt cx="3920612" cy="523220"/>
          </a:xfrm>
        </p:grpSpPr>
        <p:sp>
          <p:nvSpPr>
            <p:cNvPr id="6" name="TextovéPole 5"/>
            <p:cNvSpPr txBox="1"/>
            <p:nvPr/>
          </p:nvSpPr>
          <p:spPr>
            <a:xfrm>
              <a:off x="3172047" y="3558500"/>
              <a:ext cx="3312000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sz="2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rozmanitého vzhledu</a:t>
              </a:r>
            </a:p>
          </p:txBody>
        </p:sp>
        <p:cxnSp>
          <p:nvCxnSpPr>
            <p:cNvPr id="24" name="Přímá spojnice se šipkou 23"/>
            <p:cNvCxnSpPr/>
            <p:nvPr/>
          </p:nvCxnSpPr>
          <p:spPr>
            <a:xfrm>
              <a:off x="2563435" y="3820110"/>
              <a:ext cx="5442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229" b="86501" l="20970" r="82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3448" b="3065"/>
          <a:stretch/>
        </p:blipFill>
        <p:spPr>
          <a:xfrm>
            <a:off x="6363901" y="4149080"/>
            <a:ext cx="2261419" cy="2268000"/>
          </a:xfrm>
          <a:prstGeom prst="flowChartConnector">
            <a:avLst/>
          </a:prstGeom>
        </p:spPr>
      </p:pic>
      <p:grpSp>
        <p:nvGrpSpPr>
          <p:cNvPr id="2" name="Skupina 1"/>
          <p:cNvGrpSpPr/>
          <p:nvPr/>
        </p:nvGrpSpPr>
        <p:grpSpPr>
          <a:xfrm>
            <a:off x="6401068" y="2945415"/>
            <a:ext cx="2509410" cy="3731165"/>
            <a:chOff x="6401068" y="2945415"/>
            <a:chExt cx="2509410" cy="3731165"/>
          </a:xfrm>
        </p:grpSpPr>
        <p:sp>
          <p:nvSpPr>
            <p:cNvPr id="30" name="Zástupný symbol pro text 5"/>
            <p:cNvSpPr txBox="1">
              <a:spLocks/>
            </p:cNvSpPr>
            <p:nvPr/>
          </p:nvSpPr>
          <p:spPr>
            <a:xfrm>
              <a:off x="6723392" y="2945415"/>
              <a:ext cx="2187086" cy="78742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800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pazderek</a:t>
              </a:r>
              <a:r>
                <a:rPr lang="cs-CZ" sz="1800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hnědý (</a:t>
              </a:r>
              <a:r>
                <a:rPr lang="cs-CZ" sz="1800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Stemonitis</a:t>
              </a:r>
              <a:r>
                <a:rPr lang="cs-CZ" sz="18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fusca</a:t>
              </a:r>
              <a:r>
                <a:rPr lang="cs-CZ" sz="1800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)</a:t>
              </a:r>
              <a:endParaRPr lang="cs-CZ" sz="18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Zástupný symbol pro text 5"/>
            <p:cNvSpPr txBox="1">
              <a:spLocks/>
            </p:cNvSpPr>
            <p:nvPr/>
          </p:nvSpPr>
          <p:spPr>
            <a:xfrm>
              <a:off x="6401068" y="6157580"/>
              <a:ext cx="2187086" cy="5190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cs-CZ" sz="18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řasnatka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(</a:t>
              </a:r>
              <a:r>
                <a:rPr lang="cs-CZ" sz="1800" i="1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Peziza</a:t>
              </a:r>
              <a:r>
                <a:rPr lang="cs-CZ" sz="1800" i="1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800" dirty="0" err="1" smtClean="0">
                  <a:solidFill>
                    <a:schemeClr val="tx1"/>
                  </a:solidFill>
                  <a:latin typeface="Calibri" panose="020F0502020204030204" pitchFamily="34" charset="0"/>
                </a:rPr>
                <a:t>sp</a:t>
              </a:r>
              <a:r>
                <a:rPr lang="cs-CZ" sz="18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.)</a:t>
              </a:r>
              <a:endParaRPr lang="cs-CZ" sz="18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9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96935" y="5797363"/>
            <a:ext cx="75914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b="1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P</a:t>
            </a:r>
            <a:r>
              <a:rPr lang="cs-CZ" altLang="cs-CZ" b="1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erokresba </a:t>
            </a:r>
            <a:r>
              <a:rPr lang="cs-CZ" altLang="cs-CZ" b="1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a fotografie </a:t>
            </a:r>
            <a:r>
              <a:rPr lang="cs-CZ" altLang="cs-CZ" b="1" dirty="0" err="1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plektenchymatického</a:t>
            </a:r>
            <a:r>
              <a:rPr lang="cs-CZ" altLang="cs-CZ" b="1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pletiva: </a:t>
            </a:r>
            <a:r>
              <a:rPr lang="cs-CZ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r>
              <a:rPr lang="cs-CZ" dirty="0"/>
              <a:t> </a:t>
            </a:r>
            <a:r>
              <a:rPr 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generativní </a:t>
            </a:r>
            <a:r>
              <a:rPr 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hyfy;</a:t>
            </a:r>
            <a:br>
              <a:rPr 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</a:br>
            <a:r>
              <a:rPr lang="cs-CZ" alt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skeletové hyfy; </a:t>
            </a:r>
            <a:r>
              <a:rPr lang="cs-CZ" alt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r>
              <a:rPr lang="cs-CZ" dirty="0"/>
              <a:t> </a:t>
            </a:r>
            <a:r>
              <a:rPr 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vazbové hyfy </a:t>
            </a:r>
            <a:r>
              <a:rPr lang="cs-CZ" alt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4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hyfový systém </a:t>
            </a:r>
            <a:r>
              <a:rPr lang="cs-CZ" alt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5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r>
              <a:rPr lang="cs-CZ" dirty="0" smtClean="0"/>
              <a:t> </a:t>
            </a:r>
            <a:r>
              <a:rPr lang="cs-CZ" alt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hyfy </a:t>
            </a:r>
            <a:r>
              <a:rPr lang="cs-CZ" altLang="cs-CZ" dirty="0" err="1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t</a:t>
            </a:r>
            <a:r>
              <a:rPr lang="cs-CZ" dirty="0" err="1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roudnatcce</a:t>
            </a:r>
            <a:r>
              <a:rPr 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kopytovitého</a:t>
            </a:r>
            <a:r>
              <a:rPr 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lang="cs-CZ" i="1" dirty="0" err="1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Fomes</a:t>
            </a:r>
            <a:r>
              <a:rPr lang="cs-CZ" i="1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cs-CZ" i="1" dirty="0" err="1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fomentarius</a:t>
            </a:r>
            <a:r>
              <a:rPr 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cs-CZ" alt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20688"/>
            <a:ext cx="7128792" cy="5040559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915816" y="2692415"/>
            <a:ext cx="432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endParaRPr lang="cs-CZ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92080" y="2687704"/>
            <a:ext cx="432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endParaRPr lang="cs-CZ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658273" y="2727509"/>
            <a:ext cx="432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endParaRPr lang="cs-CZ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104098" y="5150584"/>
            <a:ext cx="432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4</a:t>
            </a:r>
            <a:endParaRPr lang="cs-CZ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672128" y="5160757"/>
            <a:ext cx="432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5</a:t>
            </a:r>
            <a:endParaRPr lang="cs-CZ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Povrch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plodnic kryt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pokožkou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sz="2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pellis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898525" indent="-361950"/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Má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odlišnou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strukturu</a:t>
            </a:r>
          </a:p>
          <a:p>
            <a:pPr marL="898525" indent="-361950"/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povrchu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může vylučovat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slizovité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či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pryskyřičné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látky 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pokožkovými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buňkami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259632" y="6237312"/>
            <a:ext cx="7380312" cy="5040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1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altLang="cs-CZ" sz="18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klanolístka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obecná (</a:t>
            </a:r>
            <a:r>
              <a:rPr 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Schizophyllum</a:t>
            </a:r>
            <a:r>
              <a:rPr lang="cs-CZ" sz="1800" i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commune</a:t>
            </a:r>
            <a:r>
              <a:rPr lang="cs-CZ" sz="1800" i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);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 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muchomůrka červená (</a:t>
            </a:r>
            <a:r>
              <a:rPr 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Amanita</a:t>
            </a:r>
            <a:r>
              <a:rPr lang="cs-CZ" sz="1800" i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muscaria</a:t>
            </a:r>
            <a:r>
              <a:rPr lang="cs-CZ" sz="18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cs-CZ" alt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3. </a:t>
            </a:r>
            <a:r>
              <a:rPr lang="cs-CZ" alt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hnojník (</a:t>
            </a:r>
            <a:r>
              <a:rPr lang="cs-CZ" alt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</a:t>
            </a:r>
            <a:r>
              <a:rPr lang="cs-CZ" sz="1800" i="1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oprinus</a:t>
            </a:r>
            <a:r>
              <a:rPr lang="cs-CZ" sz="1800" i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sp</a:t>
            </a:r>
            <a:r>
              <a:rPr lang="cs-CZ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.)</a:t>
            </a:r>
            <a:endParaRPr lang="cs-CZ" sz="7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2052000" y="2308584"/>
            <a:ext cx="5040000" cy="3780000"/>
            <a:chOff x="2052000" y="2308584"/>
            <a:chExt cx="5040000" cy="3780000"/>
          </a:xfrm>
        </p:grpSpPr>
        <p:pic>
          <p:nvPicPr>
            <p:cNvPr id="4" name="Zástupný symbol pro obsah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000" y="2308584"/>
              <a:ext cx="5040000" cy="3780000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4140000" y="3821222"/>
              <a:ext cx="4320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0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</a:t>
              </a:r>
              <a:endParaRPr lang="cs-CZ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104000" y="5657222"/>
              <a:ext cx="4320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0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endParaRPr lang="cs-CZ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6624000" y="5657222"/>
              <a:ext cx="4320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0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3</a:t>
              </a:r>
              <a:endParaRPr lang="cs-CZ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46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txBody>
          <a:bodyPr/>
          <a:lstStyle/>
          <a:p>
            <a:pPr algn="l"/>
            <a:r>
              <a:rPr lang="cs-CZ" sz="3400" b="1" dirty="0">
                <a:latin typeface="Calibri" panose="020F0502020204030204" pitchFamily="34" charset="0"/>
              </a:rPr>
              <a:t> Plodnice stopkovýtrusých hub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4929411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Hymenium je tvořeno: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Bazidiemi</a:t>
            </a:r>
          </a:p>
          <a:p>
            <a:pPr marL="630238" indent="-268288"/>
            <a:r>
              <a:rPr lang="cs-CZ" sz="25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Septované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 (</a:t>
            </a:r>
            <a:r>
              <a:rPr lang="cs-CZ" sz="25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čtyřbuněčné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nebo </a:t>
            </a:r>
            <a:r>
              <a:rPr lang="cs-CZ" sz="25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neseptované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(jednobuněčné)</a:t>
            </a:r>
          </a:p>
          <a:p>
            <a:pPr marL="630238" indent="-268288"/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 vrcholu má </a:t>
            </a:r>
            <a:r>
              <a:rPr lang="cs-CZ" sz="25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sterigmata</a:t>
            </a:r>
            <a:endParaRPr lang="cs-CZ" sz="1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700"/>
              </a:spcBef>
              <a:buFont typeface="+mj-lt"/>
              <a:buAutoNum type="alphaLcParenR" startAt="2"/>
            </a:pP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Bazidiosporami</a:t>
            </a:r>
          </a:p>
          <a:p>
            <a:pPr indent="19050">
              <a:buClr>
                <a:schemeClr val="tx1"/>
              </a:buClr>
            </a:pPr>
            <a:r>
              <a:rPr lang="cs-CZ" sz="2500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vznik</a:t>
            </a:r>
            <a:r>
              <a:rPr 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 na koncích </a:t>
            </a:r>
            <a:r>
              <a:rPr lang="cs-CZ" sz="2500" dirty="0" err="1">
                <a:solidFill>
                  <a:schemeClr val="tx1"/>
                </a:solidFill>
                <a:latin typeface="Calibri" panose="020F0502020204030204" pitchFamily="34" charset="0"/>
              </a:rPr>
              <a:t>sterigmat</a:t>
            </a:r>
            <a:endParaRPr lang="cs-CZ" sz="25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700"/>
              </a:spcBef>
              <a:buFont typeface="+mj-lt"/>
              <a:buAutoNum type="alphaLcParenR" startAt="3"/>
            </a:pP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Nediferenciovanými hyfami</a:t>
            </a:r>
          </a:p>
          <a:p>
            <a:pPr marL="0" indent="0">
              <a:spcBef>
                <a:spcPts val="700"/>
              </a:spcBef>
              <a:buNone/>
            </a:pPr>
            <a:endParaRPr lang="cs-CZ" sz="26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18307" r="51209" b="35959"/>
          <a:stretch/>
        </p:blipFill>
        <p:spPr>
          <a:xfrm>
            <a:off x="4716016" y="3573016"/>
            <a:ext cx="3799489" cy="2695904"/>
          </a:xfrm>
          <a:prstGeom prst="rect">
            <a:avLst/>
          </a:prstGeom>
        </p:spPr>
      </p:pic>
      <p:cxnSp>
        <p:nvCxnSpPr>
          <p:cNvPr id="20" name="Přímá spojnice se šipkou 19"/>
          <p:cNvCxnSpPr/>
          <p:nvPr/>
        </p:nvCxnSpPr>
        <p:spPr>
          <a:xfrm>
            <a:off x="4424353" y="2996952"/>
            <a:ext cx="2664296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>
            <a:off x="3027677" y="3392996"/>
            <a:ext cx="1889660" cy="28803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3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Navíc může obsahovat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Cystidy</a:t>
            </a:r>
            <a:r>
              <a:rPr 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</a:p>
          <a:p>
            <a:pPr marL="725488" indent="-284163"/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Tvarově</a:t>
            </a:r>
            <a:r>
              <a:rPr 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 různorodé 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buňky</a:t>
            </a:r>
            <a:endParaRPr lang="cs-CZ" sz="25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725488" indent="-284163"/>
            <a:r>
              <a:rPr 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V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ětší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tvarově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odlišné od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bazidii</a:t>
            </a:r>
          </a:p>
          <a:p>
            <a:pPr marL="725488" indent="-284163"/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 pokožce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klobouku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třeni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Gleocystidy</a:t>
            </a:r>
            <a:endParaRPr lang="cs-CZ" sz="2600" b="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725488" indent="-284163"/>
            <a:r>
              <a:rPr 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Olejový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 nebo hrubě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zrnitý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obsah</a:t>
            </a:r>
            <a:endParaRPr lang="cs-CZ" sz="25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lphaLcParenR"/>
            </a:pPr>
            <a:r>
              <a:rPr 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Mléčnice</a:t>
            </a:r>
          </a:p>
          <a:p>
            <a:pPr marL="457200" indent="-457200">
              <a:buFont typeface="+mj-lt"/>
              <a:buAutoNum type="alphaLcParenR"/>
            </a:pPr>
            <a:endParaRPr lang="cs-CZ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248000" y="6264000"/>
            <a:ext cx="5004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Ronění mléka u ryzce (</a:t>
            </a:r>
            <a:r>
              <a:rPr lang="cs-CZ" i="1" dirty="0" err="1">
                <a:latin typeface="Calibri" panose="020F0502020204030204" pitchFamily="34" charset="0"/>
              </a:rPr>
              <a:t>Lactarius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</a:rPr>
              <a:t>camphoratus</a:t>
            </a:r>
            <a:r>
              <a:rPr lang="cs-CZ" dirty="0" smtClean="0">
                <a:latin typeface="Calibri" panose="020F0502020204030204" pitchFamily="34" charset="0"/>
              </a:rPr>
              <a:t>)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00" y="2844000"/>
            <a:ext cx="4415968" cy="331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6109"/>
            <a:ext cx="7416824" cy="5563894"/>
          </a:xfrm>
        </p:spPr>
      </p:pic>
      <p:sp>
        <p:nvSpPr>
          <p:cNvPr id="5" name="Obdélník 4"/>
          <p:cNvSpPr/>
          <p:nvPr/>
        </p:nvSpPr>
        <p:spPr>
          <a:xfrm>
            <a:off x="683568" y="5858749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Calibri" panose="020F0502020204030204" pitchFamily="34" charset="0"/>
              </a:rPr>
              <a:t>Perokresba a fotografie řezu plodnicí hub: </a:t>
            </a:r>
            <a:r>
              <a:rPr lang="cs-CZ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dirty="0" err="1" smtClean="0">
                <a:latin typeface="Calibri" panose="020F0502020204030204" pitchFamily="34" charset="0"/>
              </a:rPr>
              <a:t>cystida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</a:rPr>
              <a:t>v lupenu </a:t>
            </a:r>
            <a:r>
              <a:rPr lang="cs-CZ" dirty="0" smtClean="0">
                <a:latin typeface="Calibri" panose="020F0502020204030204" pitchFamily="34" charset="0"/>
              </a:rPr>
              <a:t>šupinovky (</a:t>
            </a:r>
            <a:r>
              <a:rPr lang="cs-CZ" i="1" dirty="0" err="1">
                <a:latin typeface="Calibri" panose="020F0502020204030204" pitchFamily="34" charset="0"/>
              </a:rPr>
              <a:t>Pholiota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sp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  <a:r>
              <a:rPr lang="cs-CZ" dirty="0" smtClean="0"/>
              <a:t>);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 </a:t>
            </a:r>
            <a:r>
              <a:rPr lang="cs-CZ" dirty="0">
                <a:latin typeface="Calibri" panose="020F0502020204030204" pitchFamily="34" charset="0"/>
              </a:rPr>
              <a:t>ř</a:t>
            </a:r>
            <a:r>
              <a:rPr lang="cs-CZ" dirty="0" smtClean="0">
                <a:latin typeface="Calibri" panose="020F0502020204030204" pitchFamily="34" charset="0"/>
              </a:rPr>
              <a:t>ez lupenem </a:t>
            </a:r>
            <a:r>
              <a:rPr lang="cs-CZ" dirty="0" err="1" smtClean="0">
                <a:latin typeface="Calibri" panose="020F0502020204030204" pitchFamily="34" charset="0"/>
              </a:rPr>
              <a:t>vláknice</a:t>
            </a:r>
            <a:r>
              <a:rPr lang="cs-CZ" dirty="0" smtClean="0">
                <a:latin typeface="Calibri" panose="020F0502020204030204" pitchFamily="34" charset="0"/>
              </a:rPr>
              <a:t> (</a:t>
            </a:r>
            <a:r>
              <a:rPr lang="cs-CZ" i="1" dirty="0" err="1">
                <a:latin typeface="Calibri" panose="020F0502020204030204" pitchFamily="34" charset="0"/>
              </a:rPr>
              <a:t>Inocybe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sp</a:t>
            </a:r>
            <a:r>
              <a:rPr lang="cs-CZ" dirty="0" smtClean="0">
                <a:latin typeface="Calibri" panose="020F0502020204030204" pitchFamily="34" charset="0"/>
              </a:rPr>
              <a:t>.)</a:t>
            </a:r>
            <a:r>
              <a:rPr lang="cs-CZ" alt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;</a:t>
            </a:r>
            <a:r>
              <a:rPr lang="cs-CZ" alt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3. </a:t>
            </a:r>
            <a:r>
              <a:rPr lang="cs-CZ" dirty="0" err="1" smtClean="0">
                <a:latin typeface="Calibri" panose="020F0502020204030204" pitchFamily="34" charset="0"/>
              </a:rPr>
              <a:t>cystida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vláknice</a:t>
            </a:r>
            <a:r>
              <a:rPr lang="cs-CZ" dirty="0" smtClean="0">
                <a:latin typeface="Calibri" panose="020F0502020204030204" pitchFamily="34" charset="0"/>
              </a:rPr>
              <a:t> (</a:t>
            </a:r>
            <a:r>
              <a:rPr lang="cs-CZ" i="1" dirty="0" err="1">
                <a:latin typeface="Calibri" panose="020F0502020204030204" pitchFamily="34" charset="0"/>
              </a:rPr>
              <a:t>Inocybe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sp</a:t>
            </a:r>
            <a:r>
              <a:rPr lang="cs-CZ" dirty="0" smtClean="0">
                <a:latin typeface="Calibri" panose="020F0502020204030204" pitchFamily="34" charset="0"/>
              </a:rPr>
              <a:t>.)</a:t>
            </a:r>
            <a:r>
              <a:rPr lang="cs-CZ" alt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; </a:t>
            </a:r>
            <a:r>
              <a:rPr lang="cs-CZ" altLang="cs-CZ" dirty="0">
                <a:latin typeface="Calibri" panose="020F0502020204030204" pitchFamily="34" charset="0"/>
              </a:rPr>
              <a:t/>
            </a:r>
            <a:br>
              <a:rPr lang="cs-CZ" altLang="cs-CZ" dirty="0">
                <a:latin typeface="Calibri" panose="020F0502020204030204" pitchFamily="34" charset="0"/>
              </a:rPr>
            </a:b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4. 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>
                <a:latin typeface="Calibri" panose="020F0502020204030204" pitchFamily="34" charset="0"/>
              </a:rPr>
              <a:t>ř</a:t>
            </a:r>
            <a:r>
              <a:rPr lang="cs-CZ" dirty="0" smtClean="0">
                <a:latin typeface="Calibri" panose="020F0502020204030204" pitchFamily="34" charset="0"/>
              </a:rPr>
              <a:t>ez </a:t>
            </a:r>
            <a:r>
              <a:rPr lang="cs-CZ" dirty="0">
                <a:latin typeface="Calibri" panose="020F0502020204030204" pitchFamily="34" charset="0"/>
              </a:rPr>
              <a:t>lupenem s </a:t>
            </a:r>
            <a:r>
              <a:rPr lang="cs-CZ" dirty="0" smtClean="0">
                <a:latin typeface="Calibri" panose="020F0502020204030204" pitchFamily="34" charset="0"/>
              </a:rPr>
              <a:t>bazidiemi</a:t>
            </a:r>
            <a:endParaRPr lang="cs-CZ" dirty="0">
              <a:latin typeface="Calibri" panose="020F0502020204030204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2915816" y="189274"/>
            <a:ext cx="5328592" cy="5669475"/>
            <a:chOff x="2915816" y="341361"/>
            <a:chExt cx="5328592" cy="5669475"/>
          </a:xfrm>
        </p:grpSpPr>
        <p:sp>
          <p:nvSpPr>
            <p:cNvPr id="6" name="TextovéPole 5"/>
            <p:cNvSpPr txBox="1"/>
            <p:nvPr/>
          </p:nvSpPr>
          <p:spPr>
            <a:xfrm>
              <a:off x="2915816" y="341361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5351678" y="341361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812360" y="351855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3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3347864" y="5549171"/>
              <a:ext cx="43204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4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424363" y="3244334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12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46021" y="404664"/>
            <a:ext cx="889248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Hymenofor</a:t>
            </a:r>
            <a:r>
              <a:rPr lang="cs-CZ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Nese výtrusné rouško (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hymenium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Vytváří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útvary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 zvětšení výtrusného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povrchu</a:t>
            </a:r>
          </a:p>
          <a:p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Typy :</a:t>
            </a:r>
          </a:p>
          <a:p>
            <a:pPr marL="812800" indent="-363538">
              <a:buFont typeface="+mj-lt"/>
              <a:buAutoNum type="alphaLcParenR"/>
            </a:pP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Hladký: </a:t>
            </a:r>
          </a:p>
          <a:p>
            <a:pPr marL="906462" indent="-457200"/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Nezvětšuje plochu</a:t>
            </a:r>
          </a:p>
          <a:p>
            <a:pPr marL="812800" indent="-363538">
              <a:buFont typeface="+mj-lt"/>
              <a:buAutoNum type="alphaLcParenR"/>
            </a:pP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Ostnitý:</a:t>
            </a:r>
          </a:p>
          <a:p>
            <a:pPr marL="906462" indent="-457200"/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Spodní strana klobouku, tenké i tupé ostny</a:t>
            </a:r>
          </a:p>
          <a:p>
            <a:pPr marL="812800" indent="-363538">
              <a:buFont typeface="+mj-lt"/>
              <a:buAutoNum type="alphaLcParenR"/>
            </a:pPr>
            <a:r>
              <a:rPr lang="cs-CZ" sz="2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Rourkatý</a:t>
            </a: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:</a:t>
            </a:r>
          </a:p>
          <a:p>
            <a:pPr marL="906462" indent="-457200"/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Spodní strana klobouku, rourky se společnou stěnou</a:t>
            </a:r>
          </a:p>
          <a:p>
            <a:pPr marL="812800" indent="-363538">
              <a:buFont typeface="+mj-lt"/>
              <a:buAutoNum type="alphaLcParenR"/>
            </a:pPr>
            <a:r>
              <a:rPr lang="cs-CZ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Lupenatý:</a:t>
            </a:r>
          </a:p>
          <a:p>
            <a:pPr marL="906462" indent="-457200"/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Spodní strana klobouku, paprsčité lupeny</a:t>
            </a:r>
          </a:p>
          <a:p>
            <a:pPr marL="514350" indent="-514350">
              <a:buFont typeface="+mj-lt"/>
              <a:buAutoNum type="alphaLcParenR"/>
            </a:pPr>
            <a:endParaRPr lang="cs-CZ" sz="26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700"/>
              </a:spcBef>
              <a:buNone/>
            </a:pPr>
            <a:endParaRPr lang="cs-CZ" sz="26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4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562580" y="230656"/>
            <a:ext cx="6177772" cy="5214567"/>
            <a:chOff x="1053185" y="154456"/>
            <a:chExt cx="6982324" cy="6520034"/>
          </a:xfrm>
        </p:grpSpPr>
        <p:grpSp>
          <p:nvGrpSpPr>
            <p:cNvPr id="14" name="Skupina 13"/>
            <p:cNvGrpSpPr/>
            <p:nvPr/>
          </p:nvGrpSpPr>
          <p:grpSpPr>
            <a:xfrm>
              <a:off x="1053185" y="154456"/>
              <a:ext cx="6982324" cy="6520034"/>
              <a:chOff x="1053185" y="154456"/>
              <a:chExt cx="6982324" cy="6520034"/>
            </a:xfrm>
          </p:grpSpPr>
          <p:pic>
            <p:nvPicPr>
              <p:cNvPr id="4" name="Obrázek 3"/>
              <p:cNvPicPr/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76" t="10428" r="22975" b="14376"/>
              <a:stretch/>
            </p:blipFill>
            <p:spPr bwMode="auto">
              <a:xfrm>
                <a:off x="1117386" y="3517935"/>
                <a:ext cx="3147888" cy="3156555"/>
              </a:xfrm>
              <a:prstGeom prst="flowChartConnector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" name="Obrázek 4"/>
              <p:cNvPicPr/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66" t="6445" r="16713" b="12155"/>
              <a:stretch/>
            </p:blipFill>
            <p:spPr bwMode="auto">
              <a:xfrm>
                <a:off x="4898840" y="3484038"/>
                <a:ext cx="3136669" cy="3156916"/>
              </a:xfrm>
              <a:prstGeom prst="flowChartConnector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" name="Obrázek 5"/>
              <p:cNvPicPr/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6" r="14206" b="32875"/>
              <a:stretch/>
            </p:blipFill>
            <p:spPr bwMode="auto">
              <a:xfrm>
                <a:off x="4948023" y="209735"/>
                <a:ext cx="3087486" cy="3078765"/>
              </a:xfrm>
              <a:prstGeom prst="flowChartConnector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Obrázek 6"/>
              <p:cNvPicPr/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" r="2740"/>
              <a:stretch/>
            </p:blipFill>
            <p:spPr bwMode="auto">
              <a:xfrm>
                <a:off x="1053185" y="154456"/>
                <a:ext cx="3276289" cy="3096000"/>
              </a:xfrm>
              <a:prstGeom prst="flowChartConnector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15" name="Skupina 14"/>
            <p:cNvGrpSpPr/>
            <p:nvPr/>
          </p:nvGrpSpPr>
          <p:grpSpPr>
            <a:xfrm>
              <a:off x="1259632" y="2889430"/>
              <a:ext cx="4358990" cy="3781631"/>
              <a:chOff x="1259632" y="2889430"/>
              <a:chExt cx="4358990" cy="3781631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1399601" y="2889430"/>
                <a:ext cx="432048" cy="5289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1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5186574" y="2893728"/>
                <a:ext cx="432048" cy="5289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2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5076056" y="6142123"/>
                <a:ext cx="432048" cy="5289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4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1259632" y="6142123"/>
                <a:ext cx="432048" cy="5289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3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7" name="Obdélník 16"/>
          <p:cNvSpPr/>
          <p:nvPr/>
        </p:nvSpPr>
        <p:spPr>
          <a:xfrm>
            <a:off x="827584" y="5746222"/>
            <a:ext cx="7776864" cy="9360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cs-CZ" altLang="cs-CZ" dirty="0" smtClean="0">
                <a:latin typeface="Calibri" panose="020F0502020204030204" pitchFamily="34" charset="0"/>
                <a:cs typeface="Times New Roman" pitchFamily="18" charset="0"/>
              </a:rPr>
              <a:t>Typy </a:t>
            </a:r>
            <a:r>
              <a:rPr lang="cs-CZ" altLang="cs-CZ" dirty="0" err="1" smtClean="0">
                <a:latin typeface="Calibri" panose="020F0502020204030204" pitchFamily="34" charset="0"/>
                <a:cs typeface="Times New Roman" pitchFamily="18" charset="0"/>
              </a:rPr>
              <a:t>hymenoforu</a:t>
            </a:r>
            <a:r>
              <a:rPr lang="cs-CZ" altLang="cs-CZ" dirty="0" smtClean="0"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alt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HLADKÝ: </a:t>
            </a:r>
            <a:r>
              <a:rPr lang="cs-CZ" dirty="0" err="1" smtClean="0">
                <a:latin typeface="Calibri" panose="020F0502020204030204" pitchFamily="34" charset="0"/>
              </a:rPr>
              <a:t>krásnorůžek</a:t>
            </a:r>
            <a:r>
              <a:rPr lang="cs-CZ" dirty="0" smtClean="0">
                <a:latin typeface="Calibri" panose="020F0502020204030204" pitchFamily="34" charset="0"/>
              </a:rPr>
              <a:t> lepkavý</a:t>
            </a:r>
            <a:r>
              <a:rPr lang="cs-CZ" b="1" dirty="0" smtClean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(</a:t>
            </a:r>
            <a:r>
              <a:rPr lang="cs-CZ" i="1" dirty="0" err="1" smtClean="0">
                <a:latin typeface="Calibri" panose="020F0502020204030204" pitchFamily="34" charset="0"/>
              </a:rPr>
              <a:t>Calocera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i="1" dirty="0" err="1" smtClean="0">
                <a:latin typeface="Calibri" panose="020F0502020204030204" pitchFamily="34" charset="0"/>
              </a:rPr>
              <a:t>viscosa</a:t>
            </a:r>
            <a:r>
              <a:rPr lang="cs-CZ" dirty="0" smtClean="0">
                <a:latin typeface="Calibri" panose="020F0502020204030204" pitchFamily="34" charset="0"/>
              </a:rPr>
              <a:t>); </a:t>
            </a:r>
            <a:br>
              <a:rPr lang="cs-CZ" dirty="0" smtClean="0">
                <a:latin typeface="Calibri" panose="020F0502020204030204" pitchFamily="34" charset="0"/>
              </a:rPr>
            </a:b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 </a:t>
            </a:r>
            <a:r>
              <a:rPr lang="cs-CZ" altLang="cs-CZ" dirty="0" smtClean="0">
                <a:latin typeface="Calibri" panose="020F0502020204030204" pitchFamily="34" charset="0"/>
                <a:cs typeface="Times New Roman" pitchFamily="18" charset="0"/>
              </a:rPr>
              <a:t>OSTNITÝ: lošák </a:t>
            </a:r>
            <a:r>
              <a:rPr lang="cs-CZ" alt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cs-CZ" altLang="cs-CZ" i="1" dirty="0" err="1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Hydnum</a:t>
            </a:r>
            <a:r>
              <a:rPr lang="cs-CZ" altLang="cs-CZ" i="1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dirty="0" err="1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sp</a:t>
            </a:r>
            <a:r>
              <a:rPr lang="cs-CZ" alt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.); </a:t>
            </a:r>
            <a:r>
              <a:rPr lang="cs-CZ" alt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cs-CZ" altLang="cs-CZ" dirty="0" smtClean="0">
                <a:latin typeface="Calibri" panose="020F0502020204030204" pitchFamily="34" charset="0"/>
                <a:cs typeface="Times New Roman" pitchFamily="18" charset="0"/>
              </a:rPr>
              <a:t>ROURKATÝ: </a:t>
            </a:r>
            <a:r>
              <a:rPr lang="cs-CZ" altLang="cs-CZ" dirty="0">
                <a:latin typeface="Calibri" panose="020F0502020204030204" pitchFamily="34" charset="0"/>
              </a:rPr>
              <a:t>h</a:t>
            </a:r>
            <a:r>
              <a:rPr lang="cs-CZ" dirty="0" smtClean="0">
                <a:latin typeface="Calibri" panose="020F0502020204030204" pitchFamily="34" charset="0"/>
              </a:rPr>
              <a:t>řib </a:t>
            </a:r>
            <a:r>
              <a:rPr lang="cs-CZ" dirty="0">
                <a:latin typeface="Calibri" panose="020F0502020204030204" pitchFamily="34" charset="0"/>
              </a:rPr>
              <a:t>žlučník (</a:t>
            </a:r>
            <a:r>
              <a:rPr lang="cs-CZ" i="1" dirty="0" err="1">
                <a:latin typeface="Calibri" panose="020F0502020204030204" pitchFamily="34" charset="0"/>
              </a:rPr>
              <a:t>Tylopilus</a:t>
            </a:r>
            <a:r>
              <a:rPr lang="cs-CZ" i="1" dirty="0">
                <a:latin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</a:rPr>
              <a:t>felleus</a:t>
            </a:r>
            <a:r>
              <a:rPr lang="cs-CZ" dirty="0" smtClean="0">
                <a:latin typeface="Calibri" panose="020F0502020204030204" pitchFamily="34" charset="0"/>
              </a:rPr>
              <a:t>); 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4.</a:t>
            </a:r>
            <a:r>
              <a:rPr lang="cs-CZ" alt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LUPENITÝ:žampión ovčí</a:t>
            </a:r>
            <a:r>
              <a:rPr lang="cs-CZ" altLang="cs-CZ" dirty="0">
                <a:latin typeface="Calibri" panose="020F0502020204030204" pitchFamily="34" charset="0"/>
              </a:rPr>
              <a:t> (</a:t>
            </a:r>
            <a:r>
              <a:rPr lang="cs-CZ" altLang="cs-CZ" i="1" dirty="0" err="1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Agaricus</a:t>
            </a:r>
            <a:r>
              <a:rPr lang="cs-CZ" altLang="cs-CZ" i="1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i="1" dirty="0" err="1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arvensis</a:t>
            </a:r>
            <a:r>
              <a:rPr lang="cs-CZ" altLang="cs-CZ" i="1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cs-CZ" alt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568952" cy="5361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Pletivo </a:t>
            </a:r>
            <a:r>
              <a:rPr lang="cs-CZ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hymenoforu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 směrem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</a:t>
            </a:r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 povrchu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rozděluje: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Trama</a:t>
            </a:r>
            <a:r>
              <a:rPr lang="cs-CZ" sz="26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endParaRPr lang="cs-CZ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623888" indent="276225"/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Pletivo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500" dirty="0" err="1">
                <a:solidFill>
                  <a:schemeClr val="tx1"/>
                </a:solidFill>
                <a:latin typeface="Calibri" panose="020F0502020204030204" pitchFamily="34" charset="0"/>
              </a:rPr>
              <a:t>hymenoforu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623888" indent="276225"/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Nachází se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pod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500" dirty="0" err="1">
                <a:solidFill>
                  <a:schemeClr val="tx1"/>
                </a:solidFill>
                <a:latin typeface="Calibri" panose="020F0502020204030204" pitchFamily="34" charset="0"/>
              </a:rPr>
              <a:t>subhymeniem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cs-CZ" sz="25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14350" indent="-514350">
              <a:spcBef>
                <a:spcPts val="1000"/>
              </a:spcBef>
              <a:buFont typeface="+mj-lt"/>
              <a:buAutoNum type="alphaLcParenR" startAt="2"/>
            </a:pPr>
            <a:r>
              <a:rPr lang="cs-CZ" sz="26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Subhymenium</a:t>
            </a:r>
            <a:r>
              <a:rPr lang="cs-CZ" sz="26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623888" indent="276225"/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Ú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zká 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vrstva hustě </a:t>
            </a:r>
            <a:r>
              <a:rPr 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přehrádkovaných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rozvětvených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hyf </a:t>
            </a:r>
          </a:p>
          <a:p>
            <a:pPr marL="623888" indent="276225"/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V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znik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hymeniových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elementů</a:t>
            </a:r>
            <a:endParaRPr lang="cs-CZ" sz="25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514350" indent="-514350">
              <a:buFont typeface="+mj-lt"/>
              <a:buAutoNum type="alphaLcParenR" startAt="3"/>
            </a:pPr>
            <a:r>
              <a:rPr lang="cs-CZ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Hymenium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623888" indent="276225"/>
            <a:r>
              <a:rPr lang="cs-CZ" sz="2500" b="1" dirty="0">
                <a:solidFill>
                  <a:schemeClr val="tx1"/>
                </a:solidFill>
                <a:latin typeface="Calibri" panose="020F0502020204030204" pitchFamily="34" charset="0"/>
              </a:rPr>
              <a:t>V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ýtrusorodá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500" dirty="0">
                <a:solidFill>
                  <a:schemeClr val="tx1"/>
                </a:solidFill>
                <a:latin typeface="Calibri" panose="020F0502020204030204" pitchFamily="34" charset="0"/>
              </a:rPr>
              <a:t>vrstva </a:t>
            </a:r>
            <a:r>
              <a:rPr lang="cs-CZ" sz="25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obsahuje </a:t>
            </a:r>
            <a:r>
              <a:rPr lang="cs-CZ" sz="25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výtrusy</a:t>
            </a:r>
            <a:endParaRPr lang="cs-CZ" sz="25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0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15389" y="2069919"/>
            <a:ext cx="2238477" cy="4139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Hymenium</a:t>
            </a:r>
            <a:endParaRPr lang="cs-CZ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2" t="7579" r="3061" b="7912"/>
          <a:stretch/>
        </p:blipFill>
        <p:spPr bwMode="auto">
          <a:xfrm>
            <a:off x="268351" y="1196752"/>
            <a:ext cx="6940814" cy="4777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Levá složená závorka 4"/>
          <p:cNvSpPr/>
          <p:nvPr/>
        </p:nvSpPr>
        <p:spPr>
          <a:xfrm flipH="1">
            <a:off x="7071086" y="3933056"/>
            <a:ext cx="360040" cy="1728192"/>
          </a:xfrm>
          <a:prstGeom prst="leftBrace">
            <a:avLst>
              <a:gd name="adj1" fmla="val 8333"/>
              <a:gd name="adj2" fmla="val 81914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Levá složená závorka 7"/>
          <p:cNvSpPr/>
          <p:nvPr/>
        </p:nvSpPr>
        <p:spPr>
          <a:xfrm flipH="1">
            <a:off x="7061805" y="3284984"/>
            <a:ext cx="363666" cy="520558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Levá složená závorka 6"/>
          <p:cNvSpPr/>
          <p:nvPr/>
        </p:nvSpPr>
        <p:spPr>
          <a:xfrm flipH="1">
            <a:off x="7061805" y="1412776"/>
            <a:ext cx="360040" cy="1728192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7425471" y="3284984"/>
            <a:ext cx="2115081" cy="425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0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Subhymenium</a:t>
            </a:r>
            <a:endParaRPr lang="cs-CZ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7516810" y="5174951"/>
            <a:ext cx="2238477" cy="413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Trama</a:t>
            </a:r>
            <a:endParaRPr lang="cs-CZ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5397830" y="405942"/>
            <a:ext cx="3078878" cy="1581620"/>
            <a:chOff x="485010" y="476671"/>
            <a:chExt cx="3078878" cy="1581620"/>
          </a:xfrm>
        </p:grpSpPr>
        <p:sp>
          <p:nvSpPr>
            <p:cNvPr id="12" name="Vývojový diagram: spojnice 11"/>
            <p:cNvSpPr/>
            <p:nvPr/>
          </p:nvSpPr>
          <p:spPr>
            <a:xfrm>
              <a:off x="485010" y="1196753"/>
              <a:ext cx="990646" cy="861538"/>
            </a:xfrm>
            <a:prstGeom prst="flowChartConnector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Obdélníkový popisek 12"/>
            <p:cNvSpPr/>
            <p:nvPr/>
          </p:nvSpPr>
          <p:spPr>
            <a:xfrm>
              <a:off x="1449579" y="476671"/>
              <a:ext cx="2114309" cy="720081"/>
            </a:xfrm>
            <a:prstGeom prst="wedgeRectCallout">
              <a:avLst>
                <a:gd name="adj1" fmla="val -49448"/>
                <a:gd name="adj2" fmla="val 107711"/>
              </a:avLst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cs-CZ" sz="2000" dirty="0" err="1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Sterigmata</a:t>
              </a:r>
              <a:r>
                <a:rPr lang="cs-CZ" sz="2000" dirty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 s </a:t>
              </a:r>
              <a:r>
                <a:rPr lang="cs-CZ" sz="2000" dirty="0" smtClean="0">
                  <a:effectLst/>
                  <a:latin typeface="Calibri" panose="020F0502020204030204" pitchFamily="34" charset="0"/>
                  <a:ea typeface="Calibri"/>
                  <a:cs typeface="Times New Roman"/>
                </a:rPr>
                <a:t>bazidiosporami</a:t>
              </a:r>
              <a:endParaRPr lang="cs-CZ" sz="2000" dirty="0">
                <a:effectLst/>
                <a:latin typeface="Calibri" panose="020F0502020204030204" pitchFamily="34" charset="0"/>
                <a:ea typeface="Calibri"/>
                <a:cs typeface="Times New Roman"/>
              </a:endParaRPr>
            </a:p>
          </p:txBody>
        </p:sp>
      </p:grpSp>
      <p:sp>
        <p:nvSpPr>
          <p:cNvPr id="14" name="Obdélník 13"/>
          <p:cNvSpPr/>
          <p:nvPr/>
        </p:nvSpPr>
        <p:spPr>
          <a:xfrm>
            <a:off x="2987824" y="6201887"/>
            <a:ext cx="3050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Perokresba </a:t>
            </a:r>
            <a:r>
              <a:rPr lang="cs-CZ" dirty="0" err="1" smtClean="0">
                <a:latin typeface="Calibri" panose="020F0502020204030204" pitchFamily="34" charset="0"/>
              </a:rPr>
              <a:t>hymenoforu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268351" y="97694"/>
            <a:ext cx="5916864" cy="616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cs-CZ" altLang="cs-CZ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Hymenofor</a:t>
            </a:r>
            <a:endParaRPr lang="cs-CZ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8" grpId="0" animBg="1"/>
      <p:bldP spid="7" grpId="0" animBg="1"/>
      <p:bldP spid="10" grpId="0"/>
      <p:bldP spid="11" grpId="0"/>
      <p:bldP spid="14" grpId="0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8504"/>
            <a:ext cx="8229600" cy="874486"/>
          </a:xfrm>
        </p:spPr>
        <p:txBody>
          <a:bodyPr/>
          <a:lstStyle/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Vývoj</a:t>
            </a: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plodnic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19256" cy="500142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Dva procesy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iniciace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diferenciace</a:t>
            </a:r>
          </a:p>
          <a:p>
            <a:endParaRPr lang="cs-CZ" sz="26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cs-CZ" sz="26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cs-CZ" sz="26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Rozlišujeme vývoj: </a:t>
            </a:r>
            <a:r>
              <a:rPr lang="cs-CZ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A</a:t>
            </a:r>
            <a:r>
              <a:rPr lang="cs-CZ" sz="28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ngiokarpní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2963863">
              <a:buNone/>
              <a:tabLst>
                <a:tab pos="2774950" algn="l"/>
              </a:tabLst>
            </a:pP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Gymnokarpní</a:t>
            </a:r>
            <a:endParaRPr lang="cs-CZ" sz="2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2963863">
              <a:buNone/>
              <a:tabLst>
                <a:tab pos="2774950" algn="l"/>
              </a:tabLst>
            </a:pP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Hemiangiokarpní</a:t>
            </a:r>
            <a:endParaRPr lang="cs-CZ" sz="28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cs-CZ" sz="26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043608" y="1675510"/>
            <a:ext cx="7632848" cy="1135168"/>
            <a:chOff x="1440120" y="3068960"/>
            <a:chExt cx="7483890" cy="1653082"/>
          </a:xfrm>
        </p:grpSpPr>
        <p:cxnSp>
          <p:nvCxnSpPr>
            <p:cNvPr id="5" name="Přímá spojnice se šipkou 4"/>
            <p:cNvCxnSpPr/>
            <p:nvPr/>
          </p:nvCxnSpPr>
          <p:spPr>
            <a:xfrm flipH="1">
              <a:off x="2808272" y="3068960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Přímá spojnice se šipkou 5"/>
            <p:cNvCxnSpPr/>
            <p:nvPr/>
          </p:nvCxnSpPr>
          <p:spPr>
            <a:xfrm>
              <a:off x="6049195" y="3068960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ovéPole 6"/>
            <p:cNvSpPr txBox="1"/>
            <p:nvPr/>
          </p:nvSpPr>
          <p:spPr>
            <a:xfrm>
              <a:off x="1440120" y="3602754"/>
              <a:ext cx="2736304" cy="111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600" dirty="0" smtClean="0">
                  <a:latin typeface="Calibri" panose="020F0502020204030204" pitchFamily="34" charset="0"/>
                </a:rPr>
                <a:t>Nasazování zárodků</a:t>
              </a:r>
              <a:endParaRPr lang="cs-CZ" sz="2600" dirty="0">
                <a:latin typeface="Calibri" panose="020F050202020403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040519" y="3602752"/>
              <a:ext cx="3883491" cy="1119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600" dirty="0" smtClean="0">
                  <a:latin typeface="Calibri" panose="020F0502020204030204" pitchFamily="34" charset="0"/>
                </a:rPr>
                <a:t>Tvorba reprodukčních struktur</a:t>
              </a:r>
              <a:endParaRPr lang="cs-CZ" sz="26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79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76064" y="5644699"/>
            <a:ext cx="8735888" cy="1124744"/>
          </a:xfrm>
        </p:spPr>
        <p:txBody>
          <a:bodyPr>
            <a:noAutofit/>
          </a:bodyPr>
          <a:lstStyle/>
          <a:p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estřec bradavčitý (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Scleroderma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verrucosum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);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cs-CZ" sz="18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cs-CZ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dřevnatka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parohatá (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Xylaria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hypoxylon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); </a:t>
            </a:r>
            <a:r>
              <a:rPr lang="cs-CZ" sz="1800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r>
              <a:rPr lang="cs-CZ" sz="18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chřapáč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pružný (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Helvella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elastica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);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4 .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Calibri" panose="020F0502020204030204" pitchFamily="34" charset="0"/>
              </a:rPr>
              <a:t>číšenka rýhovaná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Cyathus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striatus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);  </a:t>
            </a:r>
            <a:r>
              <a:rPr lang="cs-CZ" sz="18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5</a:t>
            </a:r>
            <a:r>
              <a:rPr lang="cs-CZ" sz="18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hvězdovka (</a:t>
            </a:r>
            <a:r>
              <a:rPr lang="cs-CZ" sz="1800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Geastrum</a:t>
            </a:r>
            <a:r>
              <a:rPr lang="cs-CZ" sz="1800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</a:t>
            </a:r>
            <a:r>
              <a:rPr lang="cs-CZ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.)</a:t>
            </a:r>
            <a:endParaRPr lang="cs-CZ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16632"/>
            <a:ext cx="7296001" cy="5472000"/>
          </a:xfrm>
        </p:spPr>
      </p:pic>
      <p:sp>
        <p:nvSpPr>
          <p:cNvPr id="10" name="TextovéPole 9"/>
          <p:cNvSpPr txBox="1"/>
          <p:nvPr/>
        </p:nvSpPr>
        <p:spPr>
          <a:xfrm>
            <a:off x="778662" y="2489377"/>
            <a:ext cx="43204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endParaRPr lang="cs-CZ" sz="2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06759" y="2438809"/>
            <a:ext cx="43204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580112" y="2438805"/>
            <a:ext cx="43204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78662" y="5085184"/>
            <a:ext cx="43204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4</a:t>
            </a:r>
            <a:endParaRPr lang="cs-CZ" sz="2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361769" y="5085184"/>
            <a:ext cx="43204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433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15310"/>
            <a:ext cx="8229600" cy="5810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Angiokarpní</a:t>
            </a:r>
            <a:r>
              <a:rPr lang="cs-CZ" sz="32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vývoj plodnice:</a:t>
            </a:r>
          </a:p>
          <a:p>
            <a:r>
              <a:rPr lang="cs-CZ" sz="2600" dirty="0">
                <a:solidFill>
                  <a:schemeClr val="tx1"/>
                </a:solidFill>
                <a:latin typeface="Calibri" panose="020F0502020204030204" pitchFamily="34" charset="0"/>
              </a:rPr>
              <a:t>Hymenium uzavřené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 celou dobu vývoje</a:t>
            </a:r>
          </a:p>
          <a:p>
            <a:r>
              <a:rPr lang="cs-CZ" sz="2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Př</a:t>
            </a:r>
            <a:r>
              <a:rPr lang="cs-CZ" sz="2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 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Pýchavky, </a:t>
            </a:r>
            <a:r>
              <a:rPr lang="cs-CZ" sz="26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prášivky</a:t>
            </a:r>
            <a:r>
              <a:rPr lang="cs-CZ" sz="2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hvězdovky</a:t>
            </a:r>
          </a:p>
          <a:p>
            <a:endParaRPr lang="cs-CZ" sz="2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90668"/>
            <a:ext cx="6048672" cy="4536504"/>
          </a:xfrm>
          <a:prstGeom prst="rect">
            <a:avLst/>
          </a:prstGeom>
        </p:spPr>
      </p:pic>
      <p:sp>
        <p:nvSpPr>
          <p:cNvPr id="7" name="Textové pole 2"/>
          <p:cNvSpPr txBox="1">
            <a:spLocks noChangeArrowheads="1"/>
          </p:cNvSpPr>
          <p:nvPr/>
        </p:nvSpPr>
        <p:spPr bwMode="auto">
          <a:xfrm>
            <a:off x="2771800" y="6422013"/>
            <a:ext cx="4086641" cy="41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/>
                <a:cs typeface="Times New Roman"/>
              </a:rPr>
              <a:t>Vývoj plodnice hvězdovky (</a:t>
            </a:r>
            <a:r>
              <a:rPr lang="cs-CZ" i="1" dirty="0" err="1">
                <a:latin typeface="Calibri" panose="020F0502020204030204" pitchFamily="34" charset="0"/>
                <a:ea typeface="Calibri"/>
                <a:cs typeface="Times New Roman"/>
              </a:rPr>
              <a:t>G</a:t>
            </a:r>
            <a:r>
              <a:rPr lang="cs-CZ" i="1" dirty="0" err="1" smtClean="0">
                <a:effectLst/>
                <a:latin typeface="Calibri" panose="020F0502020204030204" pitchFamily="34" charset="0"/>
                <a:ea typeface="Calibri"/>
                <a:cs typeface="Times New Roman"/>
              </a:rPr>
              <a:t>eastrum</a:t>
            </a:r>
            <a:r>
              <a:rPr lang="cs-CZ" i="1" dirty="0" smtClean="0">
                <a:effectLst/>
                <a:latin typeface="Calibri" panose="020F0502020204030204" pitchFamily="34" charset="0"/>
                <a:ea typeface="Calibri"/>
                <a:cs typeface="Times New Roman"/>
              </a:rPr>
              <a:t> </a:t>
            </a:r>
            <a:r>
              <a:rPr lang="cs-CZ" dirty="0" err="1" smtClean="0">
                <a:effectLst/>
                <a:latin typeface="Calibri" panose="020F0502020204030204" pitchFamily="34" charset="0"/>
                <a:ea typeface="Calibri"/>
                <a:cs typeface="Times New Roman"/>
              </a:rPr>
              <a:t>sp</a:t>
            </a:r>
            <a:r>
              <a:rPr lang="cs-CZ" dirty="0" smtClean="0">
                <a:effectLst/>
                <a:latin typeface="Calibri" panose="020F0502020204030204" pitchFamily="34" charset="0"/>
                <a:ea typeface="Calibri"/>
                <a:cs typeface="Times New Roman"/>
              </a:rPr>
              <a:t>.)</a:t>
            </a:r>
            <a:endParaRPr lang="cs-CZ" sz="1400" dirty="0">
              <a:effectLst/>
              <a:latin typeface="Calibri" panose="020F0502020204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52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15310"/>
            <a:ext cx="8229600" cy="58108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Gymnokarpní</a:t>
            </a:r>
            <a:r>
              <a:rPr lang="cs-CZ" sz="32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vývoj plodnice:</a:t>
            </a:r>
          </a:p>
          <a:p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Hymenium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od 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počátku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obnažené</a:t>
            </a:r>
            <a:endParaRPr lang="cs-CZ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Př. </a:t>
            </a:r>
            <a:r>
              <a:rPr lang="cs-CZ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Chorošovité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 houby</a:t>
            </a:r>
          </a:p>
          <a:p>
            <a:endParaRPr lang="cs-CZ" sz="28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755576" y="1909830"/>
            <a:ext cx="7920880" cy="4829797"/>
            <a:chOff x="755576" y="1909830"/>
            <a:chExt cx="7920880" cy="4829797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436" y="1909830"/>
              <a:ext cx="5412867" cy="4059650"/>
            </a:xfrm>
            <a:prstGeom prst="rect">
              <a:avLst/>
            </a:prstGeom>
          </p:spPr>
        </p:pic>
        <p:sp>
          <p:nvSpPr>
            <p:cNvPr id="5" name="Obdélník 4"/>
            <p:cNvSpPr/>
            <p:nvPr/>
          </p:nvSpPr>
          <p:spPr>
            <a:xfrm>
              <a:off x="755576" y="6093296"/>
              <a:ext cx="79208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altLang="cs-CZ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1. </a:t>
              </a:r>
              <a:r>
                <a:rPr lang="cs-CZ" altLang="cs-CZ" dirty="0" err="1" smtClean="0">
                  <a:latin typeface="Calibri" panose="020F0502020204030204" pitchFamily="34" charset="0"/>
                </a:rPr>
                <a:t>k</a:t>
              </a:r>
              <a:r>
                <a:rPr lang="cs-CZ" dirty="0" err="1" smtClean="0">
                  <a:latin typeface="Calibri" panose="020F0502020204030204" pitchFamily="34" charset="0"/>
                </a:rPr>
                <a:t>lanolístka</a:t>
              </a:r>
              <a:r>
                <a:rPr lang="cs-CZ" dirty="0" smtClean="0">
                  <a:latin typeface="Calibri" panose="020F0502020204030204" pitchFamily="34" charset="0"/>
                </a:rPr>
                <a:t> obecná </a:t>
              </a:r>
              <a:r>
                <a:rPr lang="cs-CZ" dirty="0">
                  <a:latin typeface="Calibri" panose="020F0502020204030204" pitchFamily="34" charset="0"/>
                </a:rPr>
                <a:t>(</a:t>
              </a:r>
              <a:r>
                <a:rPr lang="cs-CZ" i="1" dirty="0" err="1">
                  <a:latin typeface="Calibri" panose="020F0502020204030204" pitchFamily="34" charset="0"/>
                </a:rPr>
                <a:t>Schizophyllum</a:t>
              </a:r>
              <a:r>
                <a:rPr lang="cs-CZ" i="1" dirty="0">
                  <a:latin typeface="Calibri" panose="020F0502020204030204" pitchFamily="34" charset="0"/>
                </a:rPr>
                <a:t> </a:t>
              </a:r>
              <a:r>
                <a:rPr lang="cs-CZ" i="1" dirty="0" err="1">
                  <a:latin typeface="Calibri" panose="020F0502020204030204" pitchFamily="34" charset="0"/>
                </a:rPr>
                <a:t>commune</a:t>
              </a:r>
              <a:r>
                <a:rPr lang="cs-CZ" i="1" dirty="0">
                  <a:latin typeface="Calibri" panose="020F0502020204030204" pitchFamily="34" charset="0"/>
                </a:rPr>
                <a:t> </a:t>
              </a:r>
              <a:r>
                <a:rPr lang="cs-CZ" dirty="0" smtClean="0">
                  <a:latin typeface="Calibri" panose="020F0502020204030204" pitchFamily="34" charset="0"/>
                </a:rPr>
                <a:t>); </a:t>
              </a:r>
              <a:r>
                <a:rPr lang="cs-CZ" altLang="cs-CZ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2.</a:t>
              </a:r>
              <a:r>
                <a:rPr lang="cs-CZ" b="1" dirty="0">
                  <a:latin typeface="Calibri" panose="020F0502020204030204" pitchFamily="34" charset="0"/>
                </a:rPr>
                <a:t> </a:t>
              </a:r>
              <a:r>
                <a:rPr lang="cs-CZ" altLang="cs-CZ" dirty="0" err="1">
                  <a:latin typeface="Calibri" panose="020F0502020204030204" pitchFamily="34" charset="0"/>
                  <a:cs typeface="Times New Roman" pitchFamily="18" charset="0"/>
                </a:rPr>
                <a:t>l</a:t>
              </a:r>
              <a:r>
                <a:rPr lang="cs-CZ" altLang="cs-CZ" dirty="0" err="1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esklokorka</a:t>
              </a:r>
              <a:r>
                <a:rPr lang="cs-CZ" altLang="cs-CZ" dirty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(</a:t>
              </a:r>
              <a:r>
                <a:rPr lang="cs-CZ" altLang="cs-CZ" i="1" dirty="0" err="1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Ganoderma</a:t>
              </a:r>
              <a:r>
                <a:rPr lang="cs-CZ" altLang="cs-CZ" i="1" dirty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altLang="cs-CZ" dirty="0" err="1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sp</a:t>
              </a:r>
              <a:r>
                <a:rPr lang="cs-CZ" altLang="cs-CZ" dirty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.)</a:t>
              </a:r>
              <a:endParaRPr lang="cs-CZ" dirty="0">
                <a:latin typeface="Calibri" panose="020F0502020204030204" pitchFamily="34" charset="0"/>
              </a:endParaRPr>
            </a:p>
            <a:p>
              <a:pPr algn="ctr"/>
              <a:r>
                <a:rPr lang="cs-CZ" altLang="cs-CZ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3. </a:t>
              </a:r>
              <a:r>
                <a:rPr lang="cs-CZ" dirty="0" err="1">
                  <a:latin typeface="Calibri" panose="020F0502020204030204" pitchFamily="34" charset="0"/>
                </a:rPr>
                <a:t>trámovka</a:t>
              </a:r>
              <a:r>
                <a:rPr lang="cs-CZ" dirty="0">
                  <a:latin typeface="Calibri" panose="020F0502020204030204" pitchFamily="34" charset="0"/>
                </a:rPr>
                <a:t> plotní (</a:t>
              </a:r>
              <a:r>
                <a:rPr lang="cs-CZ" i="1" dirty="0" err="1" smtClean="0">
                  <a:latin typeface="Calibri" panose="020F0502020204030204" pitchFamily="34" charset="0"/>
                </a:rPr>
                <a:t>Gloeophyllum</a:t>
              </a:r>
              <a:r>
                <a:rPr lang="cs-CZ" i="1" dirty="0" smtClean="0">
                  <a:latin typeface="Calibri" panose="020F0502020204030204" pitchFamily="34" charset="0"/>
                </a:rPr>
                <a:t> </a:t>
              </a:r>
              <a:r>
                <a:rPr lang="cs-CZ" i="1" dirty="0" err="1">
                  <a:latin typeface="Calibri" panose="020F0502020204030204" pitchFamily="34" charset="0"/>
                </a:rPr>
                <a:t>sepiarium</a:t>
              </a:r>
              <a:r>
                <a:rPr lang="cs-CZ" dirty="0">
                  <a:latin typeface="Calibri" panose="020F0502020204030204" pitchFamily="34" charset="0"/>
                </a:rPr>
                <a:t>)</a:t>
              </a:r>
              <a:r>
                <a:rPr lang="cs-CZ" altLang="cs-CZ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 </a:t>
              </a:r>
              <a:endParaRPr lang="cs-CZ" dirty="0">
                <a:latin typeface="Calibri" panose="020F0502020204030204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895436" y="4077072"/>
              <a:ext cx="3806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601869" y="4077071"/>
              <a:ext cx="3806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1895436" y="5507815"/>
              <a:ext cx="38060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3</a:t>
              </a:r>
              <a:endPara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44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Hemi</a:t>
            </a:r>
            <a:r>
              <a:rPr lang="cs-CZ" sz="3200" b="1" dirty="0" err="1">
                <a:solidFill>
                  <a:schemeClr val="tx2"/>
                </a:solidFill>
                <a:latin typeface="Calibri" panose="020F0502020204030204" pitchFamily="34" charset="0"/>
              </a:rPr>
              <a:t>a</a:t>
            </a:r>
            <a:r>
              <a:rPr lang="cs-CZ" sz="32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ngiokarpní</a:t>
            </a:r>
            <a:r>
              <a:rPr lang="cs-CZ" sz="32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vývoj plodnice:</a:t>
            </a:r>
          </a:p>
          <a:p>
            <a:pPr>
              <a:spcBef>
                <a:spcPts val="1200"/>
              </a:spcBef>
            </a:pP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Hymenium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se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obnažuje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během 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vývinu </a:t>
            </a:r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Mají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často </a:t>
            </a:r>
            <a:r>
              <a:rPr lang="cs-CZ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kloubouk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třeň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Výskyt i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obalů: 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velum universale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</a:rPr>
              <a:t>v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elum </a:t>
            </a:r>
            <a:r>
              <a:rPr lang="cs-CZ" sz="2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partiale</a:t>
            </a:r>
            <a:endParaRPr lang="cs-CZ" sz="28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endParaRPr lang="cs-CZ" sz="26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sz="28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7" name="Textové pole 2"/>
          <p:cNvSpPr txBox="1">
            <a:spLocks noChangeArrowheads="1"/>
          </p:cNvSpPr>
          <p:nvPr/>
        </p:nvSpPr>
        <p:spPr bwMode="auto">
          <a:xfrm>
            <a:off x="1637487" y="6427172"/>
            <a:ext cx="5908545" cy="418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dirty="0" smtClean="0">
                <a:effectLst/>
                <a:latin typeface="Calibri" panose="020F0502020204030204" pitchFamily="34" charset="0"/>
                <a:ea typeface="Calibri"/>
                <a:cs typeface="Times New Roman"/>
              </a:rPr>
              <a:t>Vývoj plodnice</a:t>
            </a:r>
            <a:endParaRPr lang="cs-CZ" sz="1400" dirty="0">
              <a:effectLst/>
              <a:latin typeface="Calibri" panose="020F0502020204030204" pitchFamily="34" charset="0"/>
              <a:ea typeface="Calibri"/>
              <a:cs typeface="Times New Roman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1503616" y="2511191"/>
            <a:ext cx="6136768" cy="3949456"/>
            <a:chOff x="1503616" y="2640117"/>
            <a:chExt cx="6136768" cy="3949456"/>
          </a:xfrm>
        </p:grpSpPr>
        <p:grpSp>
          <p:nvGrpSpPr>
            <p:cNvPr id="5" name="Skupina 4"/>
            <p:cNvGrpSpPr/>
            <p:nvPr/>
          </p:nvGrpSpPr>
          <p:grpSpPr>
            <a:xfrm>
              <a:off x="1503616" y="2640117"/>
              <a:ext cx="6136768" cy="3949456"/>
              <a:chOff x="1709682" y="2837056"/>
              <a:chExt cx="6136768" cy="3949456"/>
            </a:xfrm>
          </p:grpSpPr>
          <p:pic>
            <p:nvPicPr>
              <p:cNvPr id="8" name="Zástupný symbol pro obsah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40"/>
              <a:stretch/>
            </p:blipFill>
            <p:spPr>
              <a:xfrm>
                <a:off x="1709682" y="2837056"/>
                <a:ext cx="5724637" cy="3949456"/>
              </a:xfrm>
              <a:prstGeom prst="rect">
                <a:avLst/>
              </a:prstGeom>
            </p:spPr>
          </p:pic>
          <p:cxnSp>
            <p:nvCxnSpPr>
              <p:cNvPr id="9" name="Pravoúhlá spojnice 8"/>
              <p:cNvCxnSpPr/>
              <p:nvPr/>
            </p:nvCxnSpPr>
            <p:spPr>
              <a:xfrm flipH="1" flipV="1">
                <a:off x="3228527" y="4651231"/>
                <a:ext cx="466090" cy="673735"/>
              </a:xfrm>
              <a:prstGeom prst="bentConnector3">
                <a:avLst>
                  <a:gd name="adj1" fmla="val 20558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ové pole 2"/>
              <p:cNvSpPr txBox="1">
                <a:spLocks noChangeArrowheads="1"/>
              </p:cNvSpPr>
              <p:nvPr/>
            </p:nvSpPr>
            <p:spPr bwMode="auto">
              <a:xfrm>
                <a:off x="2400955" y="4296233"/>
                <a:ext cx="1292101" cy="383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dirty="0">
                    <a:effectLst/>
                    <a:latin typeface="Calibri" panose="020F0502020204030204" pitchFamily="34" charset="0"/>
                    <a:ea typeface="Calibri"/>
                    <a:cs typeface="Times New Roman"/>
                  </a:rPr>
                  <a:t>Plachetka</a:t>
                </a:r>
                <a:endParaRPr lang="cs-CZ" sz="1400" dirty="0">
                  <a:effectLst/>
                  <a:latin typeface="Calibri" panose="020F0502020204030204" pitchFamily="34" charset="0"/>
                  <a:ea typeface="Calibri"/>
                  <a:cs typeface="Times New Roman"/>
                </a:endParaRPr>
              </a:p>
            </p:txBody>
          </p:sp>
          <p:cxnSp>
            <p:nvCxnSpPr>
              <p:cNvPr id="11" name="Přímá spojnice 10"/>
              <p:cNvCxnSpPr/>
              <p:nvPr/>
            </p:nvCxnSpPr>
            <p:spPr>
              <a:xfrm flipH="1">
                <a:off x="2339752" y="4651231"/>
                <a:ext cx="893451" cy="190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ravoúhlá spojnice 11"/>
              <p:cNvCxnSpPr/>
              <p:nvPr/>
            </p:nvCxnSpPr>
            <p:spPr>
              <a:xfrm flipV="1">
                <a:off x="6354199" y="5317911"/>
                <a:ext cx="1080120" cy="336868"/>
              </a:xfrm>
              <a:prstGeom prst="bentConnector3">
                <a:avLst>
                  <a:gd name="adj1" fmla="val 19216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 pole 2"/>
              <p:cNvSpPr txBox="1">
                <a:spLocks noChangeArrowheads="1"/>
              </p:cNvSpPr>
              <p:nvPr/>
            </p:nvSpPr>
            <p:spPr bwMode="auto">
              <a:xfrm>
                <a:off x="6554349" y="4988098"/>
                <a:ext cx="1292101" cy="383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dirty="0" smtClean="0">
                    <a:effectLst/>
                    <a:latin typeface="Calibri" panose="020F0502020204030204" pitchFamily="34" charset="0"/>
                    <a:ea typeface="Calibri"/>
                    <a:cs typeface="Times New Roman"/>
                  </a:rPr>
                  <a:t>Pochva</a:t>
                </a:r>
                <a:endParaRPr lang="cs-CZ" sz="1400" dirty="0">
                  <a:effectLst/>
                  <a:latin typeface="Calibri" panose="020F0502020204030204" pitchFamily="34" charset="0"/>
                  <a:ea typeface="Calibri"/>
                  <a:cs typeface="Times New Roman"/>
                </a:endParaRPr>
              </a:p>
            </p:txBody>
          </p:sp>
          <p:sp>
            <p:nvSpPr>
              <p:cNvPr id="14" name="Textové pole 2"/>
              <p:cNvSpPr txBox="1">
                <a:spLocks noChangeArrowheads="1"/>
              </p:cNvSpPr>
              <p:nvPr/>
            </p:nvSpPr>
            <p:spPr bwMode="auto">
              <a:xfrm>
                <a:off x="6519088" y="3837553"/>
                <a:ext cx="1292101" cy="383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dirty="0" smtClean="0">
                    <a:effectLst/>
                    <a:latin typeface="Calibri" panose="020F0502020204030204" pitchFamily="34" charset="0"/>
                    <a:ea typeface="Calibri"/>
                    <a:cs typeface="Times New Roman"/>
                  </a:rPr>
                  <a:t>Prstenec</a:t>
                </a:r>
                <a:endParaRPr lang="cs-CZ" sz="1400" dirty="0">
                  <a:effectLst/>
                  <a:latin typeface="Calibri" panose="020F0502020204030204" pitchFamily="34" charset="0"/>
                  <a:ea typeface="Calibri"/>
                  <a:cs typeface="Times New Roman"/>
                </a:endParaRPr>
              </a:p>
            </p:txBody>
          </p:sp>
          <p:cxnSp>
            <p:nvCxnSpPr>
              <p:cNvPr id="15" name="Přímá spojnice 14"/>
              <p:cNvCxnSpPr/>
              <p:nvPr/>
            </p:nvCxnSpPr>
            <p:spPr>
              <a:xfrm flipH="1">
                <a:off x="2786477" y="3284984"/>
                <a:ext cx="2001548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ové pole 2"/>
              <p:cNvSpPr txBox="1">
                <a:spLocks noChangeArrowheads="1"/>
              </p:cNvSpPr>
              <p:nvPr/>
            </p:nvSpPr>
            <p:spPr bwMode="auto">
              <a:xfrm>
                <a:off x="2786477" y="2901449"/>
                <a:ext cx="1762174" cy="383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cs-CZ" dirty="0" smtClean="0">
                    <a:effectLst/>
                    <a:latin typeface="Calibri" panose="020F0502020204030204" pitchFamily="34" charset="0"/>
                    <a:ea typeface="Calibri"/>
                    <a:cs typeface="Times New Roman"/>
                  </a:rPr>
                  <a:t>Útržky plachetky</a:t>
                </a:r>
                <a:endParaRPr lang="cs-CZ" sz="1400" dirty="0">
                  <a:effectLst/>
                  <a:latin typeface="Calibri" panose="020F0502020204030204" pitchFamily="34" charset="0"/>
                  <a:ea typeface="Calibri"/>
                  <a:cs typeface="Times New Roman"/>
                </a:endParaRPr>
              </a:p>
            </p:txBody>
          </p:sp>
        </p:grpSp>
        <p:cxnSp>
          <p:nvCxnSpPr>
            <p:cNvPr id="4" name="Přímá spojnice 3"/>
            <p:cNvCxnSpPr/>
            <p:nvPr/>
          </p:nvCxnSpPr>
          <p:spPr>
            <a:xfrm>
              <a:off x="6313022" y="4012326"/>
              <a:ext cx="110363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366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9064" y="76200"/>
            <a:ext cx="8229600" cy="874486"/>
          </a:xfrm>
        </p:spPr>
        <p:txBody>
          <a:bodyPr/>
          <a:lstStyle/>
          <a:p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Výtrusy</a:t>
            </a:r>
            <a:endParaRPr lang="cs-CZ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19256" cy="500142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Důležitý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taxonomický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znak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Rozlišujeme </a:t>
            </a:r>
            <a:r>
              <a:rPr lang="cs-CZ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mitospory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 </a:t>
            </a:r>
            <a:r>
              <a:rPr lang="cs-CZ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meiospory</a:t>
            </a:r>
            <a:endParaRPr lang="cs-CZ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Vznikají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sporulací</a:t>
            </a:r>
          </a:p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Šiří se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aktivně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nebo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pasivně</a:t>
            </a:r>
            <a:endParaRPr lang="cs-CZ" sz="2800" b="1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cs-CZ" sz="26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cs-CZ" sz="26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cs-CZ" sz="26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cs-CZ" sz="2600" dirty="0" smtClean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043608" y="2225962"/>
            <a:ext cx="7975942" cy="918219"/>
            <a:chOff x="954908" y="3141967"/>
            <a:chExt cx="8009689" cy="1432600"/>
          </a:xfrm>
        </p:grpSpPr>
        <p:cxnSp>
          <p:nvCxnSpPr>
            <p:cNvPr id="5" name="Přímá spojnice se šipkou 4"/>
            <p:cNvCxnSpPr/>
            <p:nvPr/>
          </p:nvCxnSpPr>
          <p:spPr>
            <a:xfrm flipH="1">
              <a:off x="3219525" y="3141967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Přímá spojnice se šipkou 5"/>
            <p:cNvCxnSpPr/>
            <p:nvPr/>
          </p:nvCxnSpPr>
          <p:spPr>
            <a:xfrm>
              <a:off x="5292080" y="3141967"/>
              <a:ext cx="504056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ovéPole 6"/>
            <p:cNvSpPr txBox="1"/>
            <p:nvPr/>
          </p:nvSpPr>
          <p:spPr>
            <a:xfrm>
              <a:off x="954908" y="3758242"/>
              <a:ext cx="2967952" cy="81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>
                  <a:latin typeface="Calibri" panose="020F0502020204030204" pitchFamily="34" charset="0"/>
                </a:rPr>
                <a:t>nepohlavní spory</a:t>
              </a:r>
              <a:endParaRPr lang="cs-CZ" sz="2400" dirty="0">
                <a:latin typeface="Calibri" panose="020F0502020204030204" pitchFamily="34" charset="0"/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500101" y="3734017"/>
              <a:ext cx="4464496" cy="816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>
                  <a:latin typeface="Calibri" panose="020F0502020204030204" pitchFamily="34" charset="0"/>
                </a:rPr>
                <a:t>p</a:t>
              </a:r>
              <a:r>
                <a:rPr lang="cs-CZ" sz="2800" dirty="0" smtClean="0">
                  <a:latin typeface="Calibri" panose="020F0502020204030204" pitchFamily="34" charset="0"/>
                </a:rPr>
                <a:t>ohlavní spory</a:t>
              </a:r>
              <a:endParaRPr lang="cs-CZ" sz="28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3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10090" y="6134752"/>
            <a:ext cx="77048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413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hangingPunct="0"/>
            <a:r>
              <a:rPr lang="cs-CZ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altLang="cs-CZ" dirty="0" smtClean="0">
                <a:latin typeface="Calibri" panose="020F0502020204030204" pitchFamily="34" charset="0"/>
                <a:cs typeface="Times New Roman" pitchFamily="18" charset="0"/>
              </a:rPr>
              <a:t>s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pory </a:t>
            </a:r>
            <a:r>
              <a:rPr kumimoji="0" lang="cs-CZ" altLang="cs-CZ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křehutky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cs-CZ" altLang="cs-CZ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Lacrymaria</a:t>
            </a:r>
            <a:r>
              <a:rPr kumimoji="0" lang="cs-CZ" altLang="cs-CZ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cs-CZ" altLang="cs-CZ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sp</a:t>
            </a:r>
            <a:r>
              <a:rPr kumimoji="0" lang="cs-CZ" altLang="cs-CZ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.); </a:t>
            </a:r>
            <a:r>
              <a:rPr lang="cs-CZ" alt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  <a:r>
              <a:rPr lang="cs-CZ" altLang="cs-CZ" dirty="0" smtClean="0">
                <a:latin typeface="Calibri" panose="020F0502020204030204" pitchFamily="34" charset="0"/>
                <a:cs typeface="Times New Roman" pitchFamily="18" charset="0"/>
              </a:rPr>
              <a:t>s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pory šupinovky (</a:t>
            </a:r>
            <a:r>
              <a:rPr lang="cs-CZ" i="1" dirty="0" err="1" smtClean="0">
                <a:latin typeface="Calibri" panose="020F0502020204030204" pitchFamily="34" charset="0"/>
              </a:rPr>
              <a:t>Pholiota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sp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  <a:r>
              <a:rPr lang="cs-CZ" dirty="0" smtClean="0"/>
              <a:t>)</a:t>
            </a:r>
            <a:r>
              <a:rPr kumimoji="0" lang="cs-CZ" altLang="cs-CZ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;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</a:br>
            <a:r>
              <a:rPr lang="cs-CZ" alt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3.</a:t>
            </a:r>
            <a:r>
              <a:rPr lang="cs-CZ" altLang="cs-CZ" b="1" dirty="0" smtClean="0">
                <a:solidFill>
                  <a:srgbClr val="C0504D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cs-CZ" altLang="cs-CZ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variabilita spor; </a:t>
            </a:r>
            <a:r>
              <a:rPr lang="cs-CZ" alt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4.</a:t>
            </a:r>
            <a:r>
              <a:rPr lang="cs-CZ" altLang="cs-CZ" b="1" dirty="0" smtClean="0">
                <a:solidFill>
                  <a:srgbClr val="C0504D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cs-CZ" alt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konidie rodu </a:t>
            </a:r>
            <a:r>
              <a:rPr lang="cs-CZ" altLang="cs-CZ" i="1" dirty="0" err="1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Alternaria</a:t>
            </a:r>
            <a:r>
              <a:rPr lang="cs-CZ" altLang="cs-CZ" i="1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altLang="cs-CZ" dirty="0" err="1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sp</a:t>
            </a:r>
            <a:r>
              <a:rPr lang="cs-CZ" altLang="cs-CZ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cs-CZ" altLang="cs-CZ" i="1" dirty="0" smtClean="0"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cs-CZ" altLang="cs-CZ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459064" y="54359"/>
            <a:ext cx="8229600" cy="616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alt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itchFamily="34" charset="0"/>
                <a:cs typeface="Times New Roman" pitchFamily="18" charset="0"/>
              </a:rPr>
              <a:t>Různorodost spor:</a:t>
            </a:r>
            <a:endParaRPr lang="cs-CZ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000" y="670855"/>
            <a:ext cx="5508000" cy="5508000"/>
          </a:xfrm>
        </p:spPr>
      </p:pic>
      <p:grpSp>
        <p:nvGrpSpPr>
          <p:cNvPr id="13" name="Skupina 12"/>
          <p:cNvGrpSpPr/>
          <p:nvPr/>
        </p:nvGrpSpPr>
        <p:grpSpPr>
          <a:xfrm>
            <a:off x="1908000" y="2124000"/>
            <a:ext cx="3054518" cy="4010752"/>
            <a:chOff x="1908000" y="2124000"/>
            <a:chExt cx="3054518" cy="4010752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1915140" y="3949055"/>
              <a:ext cx="330200" cy="361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</a:t>
              </a:r>
              <a:endParaRPr kumimoji="0" lang="cs-CZ" alt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4632318" y="3861048"/>
              <a:ext cx="330200" cy="361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3</a:t>
              </a:r>
              <a:endParaRPr kumimoji="0" lang="cs-CZ" alt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1914332" y="2124000"/>
              <a:ext cx="330200" cy="361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sz="2400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</a:t>
              </a:r>
              <a:endParaRPr kumimoji="0" lang="cs-CZ" alt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1908000" y="5772802"/>
              <a:ext cx="330200" cy="361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cs-CZ" altLang="cs-CZ" sz="2400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4</a:t>
              </a:r>
              <a:endParaRPr kumimoji="0" lang="cs-CZ" altLang="cs-CZ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47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97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681454"/>
              </p:ext>
            </p:extLst>
          </p:nvPr>
        </p:nvGraphicFramePr>
        <p:xfrm>
          <a:off x="485849" y="1052736"/>
          <a:ext cx="8172301" cy="5176090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  <a:tableStyleId>{3C2FFA5D-87B4-456A-9821-1D502468CF0F}</a:tableStyleId>
              </a:tblPr>
              <a:tblGrid>
                <a:gridCol w="3384376"/>
                <a:gridCol w="4787925"/>
              </a:tblGrid>
              <a:tr h="628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Skupina</a:t>
                      </a:r>
                      <a:endParaRPr kumimoji="0" 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Nepohlavní spory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55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Protozoa </a:t>
                      </a:r>
                      <a:br>
                        <a:rPr kumimoji="0" lang="cs-CZ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cs-CZ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(např. </a:t>
                      </a:r>
                      <a:r>
                        <a:rPr kumimoji="0" lang="cs-CZ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Myxomycota</a:t>
                      </a:r>
                      <a:r>
                        <a:rPr kumimoji="0" lang="cs-CZ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755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Chromista</a:t>
                      </a:r>
                      <a:r>
                        <a:rPr kumimoji="0" lang="cs-CZ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br>
                        <a:rPr kumimoji="0" lang="cs-CZ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cs-CZ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(např. </a:t>
                      </a:r>
                      <a:r>
                        <a:rPr kumimoji="0" lang="cs-CZ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Oomycota</a:t>
                      </a:r>
                      <a:r>
                        <a:rPr kumimoji="0" lang="cs-CZ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Zoospory ve  sporangiích 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8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Chytridiomycota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Zoospory ve  sporangiích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6281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Zygomycota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Sporangiospory</a:t>
                      </a:r>
                      <a:r>
                        <a:rPr kumimoji="0" lang="cs-CZ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ve sporangiích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55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Ascomycota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Kvasinkové formy,  konidie  na konidioforech 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7556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Basidiomycota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Aeciospory, </a:t>
                      </a:r>
                      <a:r>
                        <a:rPr kumimoji="0" lang="cs-CZ" sz="24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urediniospory</a:t>
                      </a:r>
                      <a:r>
                        <a:rPr kumimoji="0" lang="cs-CZ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, konidie</a:t>
                      </a:r>
                      <a:endParaRPr kumimoji="0" lang="cs-CZ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3583" name="Text Box 51"/>
          <p:cNvSpPr txBox="1">
            <a:spLocks noChangeArrowheads="1"/>
          </p:cNvSpPr>
          <p:nvPr/>
        </p:nvSpPr>
        <p:spPr bwMode="auto">
          <a:xfrm>
            <a:off x="1042988" y="32048"/>
            <a:ext cx="7058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Mitospory</a:t>
            </a:r>
            <a:endParaRPr lang="cs-CZ" altLang="cs-CZ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95000"/>
                  <a:lumOff val="5000"/>
                </a:schemeClr>
              </a:buClr>
            </a:pP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Jediné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spory opatřené 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bičíkem</a:t>
            </a:r>
            <a:endParaRPr lang="cs-CZ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 Box 51"/>
          <p:cNvSpPr txBox="1">
            <a:spLocks noChangeArrowheads="1"/>
          </p:cNvSpPr>
          <p:nvPr/>
        </p:nvSpPr>
        <p:spPr bwMode="auto">
          <a:xfrm>
            <a:off x="2858" y="389112"/>
            <a:ext cx="905435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Oomycota</a:t>
            </a:r>
            <a:r>
              <a:rPr lang="cs-CZ" altLang="cs-CZ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 </a:t>
            </a:r>
            <a:r>
              <a:rPr lang="cs-CZ" altLang="cs-CZ" sz="3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Chytridiomycota</a:t>
            </a:r>
            <a:r>
              <a:rPr lang="cs-CZ" altLang="cs-CZ" sz="3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– nepohlavní spory</a:t>
            </a:r>
            <a:endParaRPr lang="cs-CZ" altLang="cs-CZ" sz="3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1619672" y="1923999"/>
            <a:ext cx="5967816" cy="4751592"/>
            <a:chOff x="1619672" y="1923999"/>
            <a:chExt cx="5967816" cy="4751592"/>
          </a:xfrm>
        </p:grpSpPr>
        <p:grpSp>
          <p:nvGrpSpPr>
            <p:cNvPr id="5" name="Skupina 4"/>
            <p:cNvGrpSpPr/>
            <p:nvPr/>
          </p:nvGrpSpPr>
          <p:grpSpPr>
            <a:xfrm>
              <a:off x="1619672" y="6012562"/>
              <a:ext cx="5967816" cy="663029"/>
              <a:chOff x="1619672" y="6012562"/>
              <a:chExt cx="5967816" cy="663029"/>
            </a:xfrm>
          </p:grpSpPr>
          <p:sp>
            <p:nvSpPr>
              <p:cNvPr id="7" name="Text Box 51"/>
              <p:cNvSpPr txBox="1">
                <a:spLocks noChangeArrowheads="1"/>
              </p:cNvSpPr>
              <p:nvPr/>
            </p:nvSpPr>
            <p:spPr bwMode="auto">
              <a:xfrm>
                <a:off x="1619672" y="6029260"/>
                <a:ext cx="2488779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dirty="0">
                    <a:latin typeface="Calibri" panose="020F0502020204030204" pitchFamily="34" charset="0"/>
                  </a:rPr>
                  <a:t>Z</a:t>
                </a:r>
                <a:r>
                  <a:rPr lang="cs-CZ" altLang="cs-CZ" sz="1800" dirty="0" smtClean="0">
                    <a:latin typeface="Calibri" panose="020F0502020204030204" pitchFamily="34" charset="0"/>
                  </a:rPr>
                  <a:t>oospora zástupců oddělení </a:t>
                </a:r>
                <a:r>
                  <a:rPr lang="cs-CZ" altLang="cs-CZ" sz="1800" dirty="0" err="1" smtClean="0">
                    <a:latin typeface="Calibri" panose="020F0502020204030204" pitchFamily="34" charset="0"/>
                  </a:rPr>
                  <a:t>Oomycota</a:t>
                </a:r>
                <a:r>
                  <a:rPr lang="cs-CZ" altLang="cs-CZ" sz="1800" dirty="0" smtClean="0">
                    <a:latin typeface="Calibri" panose="020F0502020204030204" pitchFamily="34" charset="0"/>
                  </a:rPr>
                  <a:t> </a:t>
                </a:r>
                <a:endParaRPr lang="cs-CZ" altLang="cs-CZ" sz="18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Text Box 51"/>
              <p:cNvSpPr txBox="1">
                <a:spLocks noChangeArrowheads="1"/>
              </p:cNvSpPr>
              <p:nvPr/>
            </p:nvSpPr>
            <p:spPr bwMode="auto">
              <a:xfrm>
                <a:off x="4648922" y="6012562"/>
                <a:ext cx="293856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cs-CZ" altLang="cs-CZ" sz="1800" dirty="0" smtClean="0">
                    <a:latin typeface="Calibri" panose="020F0502020204030204" pitchFamily="34" charset="0"/>
                  </a:rPr>
                  <a:t>Zoospora </a:t>
                </a:r>
                <a:r>
                  <a:rPr lang="cs-CZ" altLang="cs-CZ" sz="1800" dirty="0">
                    <a:latin typeface="Calibri" panose="020F0502020204030204" pitchFamily="34" charset="0"/>
                  </a:rPr>
                  <a:t>zástupců oddělení </a:t>
                </a:r>
                <a:r>
                  <a:rPr lang="cs-CZ" altLang="cs-CZ" sz="1800" dirty="0" err="1" smtClean="0">
                    <a:latin typeface="Calibri" panose="020F0502020204030204" pitchFamily="34" charset="0"/>
                  </a:rPr>
                  <a:t>Chytridiomycota</a:t>
                </a:r>
                <a:endParaRPr lang="cs-CZ" altLang="cs-CZ" sz="1800" dirty="0"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92878" y="1923999"/>
              <a:ext cx="1826934" cy="3873634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004048" y="1951848"/>
              <a:ext cx="1826916" cy="387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82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0080"/>
          </a:xfrm>
        </p:spPr>
        <p:txBody>
          <a:bodyPr/>
          <a:lstStyle/>
          <a:p>
            <a:r>
              <a:rPr lang="cs-CZ" sz="3400" b="1" dirty="0" smtClean="0">
                <a:latin typeface="Calibri" panose="020F0502020204030204" pitchFamily="34" charset="0"/>
              </a:rPr>
              <a:t>Sporangiofor se sporangii </a:t>
            </a:r>
            <a:endParaRPr lang="cs-CZ" sz="3400" b="1" dirty="0">
              <a:latin typeface="Calibri" panose="020F050202020403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63" y="1497724"/>
            <a:ext cx="6034617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/>
          <a:stretch/>
        </p:blipFill>
        <p:spPr>
          <a:xfrm>
            <a:off x="1115616" y="980727"/>
            <a:ext cx="7189492" cy="51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51"/>
          <p:cNvSpPr txBox="1">
            <a:spLocks noChangeArrowheads="1"/>
          </p:cNvSpPr>
          <p:nvPr/>
        </p:nvSpPr>
        <p:spPr bwMode="auto">
          <a:xfrm>
            <a:off x="1225830" y="6346329"/>
            <a:ext cx="7272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>
                <a:latin typeface="Calibri" panose="020F0502020204030204" pitchFamily="34" charset="0"/>
              </a:rPr>
              <a:t>Sporangiofor se sporangii - </a:t>
            </a:r>
            <a:r>
              <a:rPr lang="cs-CZ" altLang="cs-CZ" sz="1800" dirty="0">
                <a:latin typeface="Calibri" panose="020F0502020204030204" pitchFamily="34" charset="0"/>
              </a:rPr>
              <a:t>v</a:t>
            </a:r>
            <a:r>
              <a:rPr lang="cs-CZ" altLang="cs-CZ" sz="1800" dirty="0" smtClean="0">
                <a:latin typeface="Calibri" panose="020F0502020204030204" pitchFamily="34" charset="0"/>
              </a:rPr>
              <a:t>řetenatka cibulová (</a:t>
            </a:r>
            <a:r>
              <a:rPr lang="cs-CZ" altLang="cs-CZ" sz="1800" i="1" dirty="0" smtClean="0">
                <a:latin typeface="Calibri" panose="020F0502020204030204" pitchFamily="34" charset="0"/>
              </a:rPr>
              <a:t>Peronospora </a:t>
            </a:r>
            <a:r>
              <a:rPr lang="cs-CZ" altLang="cs-CZ" sz="1800" i="1" dirty="0" err="1" smtClean="0">
                <a:latin typeface="Calibri" panose="020F0502020204030204" pitchFamily="34" charset="0"/>
              </a:rPr>
              <a:t>destructor</a:t>
            </a:r>
            <a:r>
              <a:rPr lang="cs-CZ" altLang="cs-CZ" sz="1800" dirty="0" smtClean="0">
                <a:latin typeface="Calibri" panose="020F0502020204030204" pitchFamily="34" charset="0"/>
              </a:rPr>
              <a:t>)</a:t>
            </a:r>
            <a:endParaRPr lang="cs-CZ" altLang="cs-CZ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052736"/>
            <a:ext cx="7494004" cy="4648232"/>
          </a:xfrm>
        </p:spPr>
        <p:txBody>
          <a:bodyPr>
            <a:normAutofit/>
          </a:bodyPr>
          <a:lstStyle/>
          <a:p>
            <a:r>
              <a:rPr lang="cs-CZ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Sporangiospory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vznikají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uvnitř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sporangií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5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181843"/>
            <a:ext cx="8229600" cy="77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Zygomycota</a:t>
            </a:r>
            <a:r>
              <a:rPr lang="cs-CZ" altLang="cs-CZ" sz="3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– nepohlavní spory</a:t>
            </a:r>
            <a:endParaRPr lang="cs-CZ" altLang="cs-CZ" sz="36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6" y="1700668"/>
            <a:ext cx="6384000" cy="478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320056" y="6605916"/>
            <a:ext cx="598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559728" y="642125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latin typeface="Calibri" panose="020F0502020204030204" pitchFamily="34" charset="0"/>
              </a:rPr>
              <a:t>kropidlovec</a:t>
            </a:r>
            <a:r>
              <a:rPr lang="cs-CZ" dirty="0" smtClean="0">
                <a:latin typeface="Calibri" panose="020F0502020204030204" pitchFamily="34" charset="0"/>
              </a:rPr>
              <a:t> (</a:t>
            </a:r>
            <a:r>
              <a:rPr lang="cs-CZ" i="1" dirty="0" err="1" smtClean="0">
                <a:latin typeface="Calibri" panose="020F0502020204030204" pitchFamily="34" charset="0"/>
              </a:rPr>
              <a:t>Rhizopus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sp</a:t>
            </a:r>
            <a:r>
              <a:rPr lang="cs-CZ" dirty="0" smtClean="0">
                <a:latin typeface="Calibri" panose="020F0502020204030204" pitchFamily="34" charset="0"/>
              </a:rPr>
              <a:t>.)</a:t>
            </a:r>
            <a:endParaRPr lang="cs-CZ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92696"/>
          </a:xfrm>
        </p:spPr>
        <p:txBody>
          <a:bodyPr/>
          <a:lstStyle/>
          <a:p>
            <a:r>
              <a:rPr lang="cs-CZ" sz="3600" b="1" dirty="0" err="1" smtClean="0">
                <a:latin typeface="Calibri" panose="020F0502020204030204" pitchFamily="34" charset="0"/>
              </a:rPr>
              <a:t>Ascomycota</a:t>
            </a:r>
            <a:r>
              <a:rPr lang="cs-CZ" sz="3600" b="1" dirty="0" smtClean="0">
                <a:latin typeface="Calibri" panose="020F0502020204030204" pitchFamily="34" charset="0"/>
              </a:rPr>
              <a:t> – nepohlavní spory</a:t>
            </a:r>
            <a:endParaRPr lang="cs-CZ" sz="3600" b="1" dirty="0">
              <a:latin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890514"/>
            <a:ext cx="8229600" cy="5361459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Konidie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vznikají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vně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konidioforu</a:t>
            </a:r>
          </a:p>
          <a:p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Vznik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na konidioforech, somatických 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hyfách, v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plodničkách 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619672" y="642125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1. </a:t>
            </a:r>
            <a:r>
              <a:rPr lang="cs-CZ" dirty="0" smtClean="0">
                <a:latin typeface="Calibri" panose="020F0502020204030204" pitchFamily="34" charset="0"/>
              </a:rPr>
              <a:t>kropidlák (</a:t>
            </a:r>
            <a:r>
              <a:rPr lang="cs-CZ" dirty="0" err="1" smtClean="0">
                <a:latin typeface="Calibri" panose="020F0502020204030204" pitchFamily="34" charset="0"/>
              </a:rPr>
              <a:t>Aspergillus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sp</a:t>
            </a:r>
            <a:r>
              <a:rPr lang="cs-CZ" dirty="0" smtClean="0">
                <a:latin typeface="Calibri" panose="020F0502020204030204" pitchFamily="34" charset="0"/>
              </a:rPr>
              <a:t>.); </a:t>
            </a:r>
            <a:r>
              <a:rPr lang="cs-CZ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2. </a:t>
            </a:r>
            <a:r>
              <a:rPr lang="cs-CZ" i="1" dirty="0" err="1" smtClean="0">
                <a:latin typeface="Calibri" panose="020F0502020204030204" pitchFamily="34" charset="0"/>
              </a:rPr>
              <a:t>Penicillium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sp</a:t>
            </a:r>
            <a:r>
              <a:rPr lang="cs-CZ" dirty="0" smtClean="0">
                <a:latin typeface="Calibri" panose="020F0502020204030204" pitchFamily="34" charset="0"/>
              </a:rPr>
              <a:t>.</a:t>
            </a:r>
            <a:r>
              <a:rPr lang="cs-CZ" i="1" dirty="0" smtClean="0">
                <a:latin typeface="Calibri" panose="020F0502020204030204" pitchFamily="34" charset="0"/>
              </a:rPr>
              <a:t> </a:t>
            </a:r>
            <a:endParaRPr lang="cs-CZ" i="1" dirty="0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latin typeface="Calibri" panose="020F0502020204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835696" y="6082696"/>
            <a:ext cx="432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cs-CZ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08" y="2236238"/>
            <a:ext cx="5545985" cy="415948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887143" y="5809506"/>
            <a:ext cx="3806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endParaRPr lang="cs-CZ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583264" y="5921152"/>
            <a:ext cx="3806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cs-CZ" sz="24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2</a:t>
            </a:r>
            <a:endParaRPr lang="cs-CZ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80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4000" b="1" dirty="0">
                <a:latin typeface="Calibri" panose="020F0502020204030204" pitchFamily="34" charset="0"/>
              </a:rPr>
              <a:t>Schéma buňky hub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74858" y="1412777"/>
            <a:ext cx="8101598" cy="4215524"/>
            <a:chOff x="-757716" y="-94920"/>
            <a:chExt cx="7051560" cy="3277507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" t="4345" r="5987" b="6469"/>
            <a:stretch/>
          </p:blipFill>
          <p:spPr bwMode="auto">
            <a:xfrm rot="16200000">
              <a:off x="1169719" y="374073"/>
              <a:ext cx="3182587" cy="243444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8" name="Přímá spojnice 7"/>
            <p:cNvCxnSpPr/>
            <p:nvPr/>
          </p:nvCxnSpPr>
          <p:spPr>
            <a:xfrm flipV="1">
              <a:off x="3158836" y="178130"/>
              <a:ext cx="748145" cy="1959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V="1">
              <a:off x="3598223" y="1472540"/>
              <a:ext cx="569595" cy="1123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flipV="1">
              <a:off x="3301340" y="831273"/>
              <a:ext cx="748030" cy="195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flipH="1" flipV="1">
              <a:off x="1710046" y="178130"/>
              <a:ext cx="759460" cy="1898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flipH="1">
              <a:off x="1520041" y="1983179"/>
              <a:ext cx="570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>
              <a:off x="1769423" y="2481943"/>
              <a:ext cx="771896" cy="3265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3598223" y="1983179"/>
              <a:ext cx="665018" cy="344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 flipH="1" flipV="1">
              <a:off x="1104405" y="926275"/>
              <a:ext cx="748145" cy="83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 pole 2"/>
            <p:cNvSpPr txBox="1">
              <a:spLocks noChangeArrowheads="1"/>
            </p:cNvSpPr>
            <p:nvPr/>
          </p:nvSpPr>
          <p:spPr bwMode="auto">
            <a:xfrm>
              <a:off x="3835729" y="0"/>
              <a:ext cx="1632401" cy="276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Times New Roman"/>
                  <a:ea typeface="Calibri"/>
                  <a:cs typeface="Times New Roman"/>
                </a:rPr>
                <a:t>Mitochondrie</a:t>
              </a:r>
              <a:endParaRPr lang="cs-CZ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7" name="Textové pole 2"/>
            <p:cNvSpPr txBox="1">
              <a:spLocks noChangeArrowheads="1"/>
            </p:cNvSpPr>
            <p:nvPr/>
          </p:nvSpPr>
          <p:spPr bwMode="auto">
            <a:xfrm>
              <a:off x="4263240" y="2208811"/>
              <a:ext cx="1522471" cy="436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Times New Roman"/>
                  <a:ea typeface="Calibri"/>
                  <a:cs typeface="Times New Roman"/>
                </a:rPr>
                <a:t>Cytoplazma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8" name="Textové pole 2"/>
            <p:cNvSpPr txBox="1">
              <a:spLocks noChangeArrowheads="1"/>
            </p:cNvSpPr>
            <p:nvPr/>
          </p:nvSpPr>
          <p:spPr bwMode="auto">
            <a:xfrm>
              <a:off x="4168239" y="1318161"/>
              <a:ext cx="2125605" cy="451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Times New Roman"/>
                  <a:ea typeface="Calibri"/>
                  <a:cs typeface="Times New Roman"/>
                </a:rPr>
                <a:t>Endoplazmatické </a:t>
              </a:r>
              <a:r>
                <a:rPr lang="cs-CZ" dirty="0" smtClean="0">
                  <a:effectLst/>
                  <a:latin typeface="Times New Roman"/>
                  <a:ea typeface="Calibri"/>
                  <a:cs typeface="Times New Roman"/>
                </a:rPr>
                <a:t>retikulum s  ribozomy</a:t>
              </a:r>
              <a:endParaRPr lang="cs-CZ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9" name="Textové pole 2"/>
            <p:cNvSpPr txBox="1">
              <a:spLocks noChangeArrowheads="1"/>
            </p:cNvSpPr>
            <p:nvPr/>
          </p:nvSpPr>
          <p:spPr bwMode="auto">
            <a:xfrm>
              <a:off x="4061361" y="653143"/>
              <a:ext cx="1851384" cy="3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Times New Roman"/>
                  <a:ea typeface="Calibri"/>
                  <a:cs typeface="Times New Roman"/>
                </a:rPr>
                <a:t>Jádro s jadérkem</a:t>
              </a:r>
              <a:endParaRPr lang="cs-CZ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0" name="Textové pole 2"/>
            <p:cNvSpPr txBox="1">
              <a:spLocks noChangeArrowheads="1"/>
            </p:cNvSpPr>
            <p:nvPr/>
          </p:nvSpPr>
          <p:spPr bwMode="auto">
            <a:xfrm>
              <a:off x="783771" y="-94920"/>
              <a:ext cx="1163320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Times New Roman"/>
                  <a:ea typeface="Calibri"/>
                  <a:cs typeface="Times New Roman"/>
                </a:rPr>
                <a:t>Lysozom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1" name="Textové pole 2"/>
            <p:cNvSpPr txBox="1">
              <a:spLocks noChangeArrowheads="1"/>
            </p:cNvSpPr>
            <p:nvPr/>
          </p:nvSpPr>
          <p:spPr bwMode="auto">
            <a:xfrm>
              <a:off x="-438901" y="783772"/>
              <a:ext cx="1602223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effectLst/>
                  <a:latin typeface="Times New Roman"/>
                  <a:ea typeface="Calibri"/>
                  <a:cs typeface="Times New Roman"/>
                </a:rPr>
                <a:t>Buněčná stěna</a:t>
              </a:r>
              <a:endParaRPr lang="cs-CZ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2" name="Textové pole 2"/>
            <p:cNvSpPr txBox="1">
              <a:spLocks noChangeArrowheads="1"/>
            </p:cNvSpPr>
            <p:nvPr/>
          </p:nvSpPr>
          <p:spPr bwMode="auto">
            <a:xfrm>
              <a:off x="-757716" y="1769424"/>
              <a:ext cx="2277223" cy="55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 smtClean="0">
                  <a:latin typeface="Times New Roman"/>
                  <a:ea typeface="Calibri"/>
                  <a:cs typeface="Times New Roman"/>
                </a:rPr>
                <a:t>Hladké endoplazmatické </a:t>
              </a:r>
              <a:r>
                <a:rPr lang="cs-CZ" dirty="0">
                  <a:latin typeface="Times New Roman"/>
                  <a:ea typeface="Calibri"/>
                  <a:cs typeface="Times New Roman"/>
                </a:rPr>
                <a:t>retikulum</a:t>
              </a:r>
              <a:endParaRPr lang="cs-CZ" sz="16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3" name="Textové pole 2"/>
            <p:cNvSpPr txBox="1">
              <a:spLocks noChangeArrowheads="1"/>
            </p:cNvSpPr>
            <p:nvPr/>
          </p:nvSpPr>
          <p:spPr bwMode="auto">
            <a:xfrm>
              <a:off x="689230" y="2703847"/>
              <a:ext cx="1163320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cs-CZ" dirty="0">
                  <a:latin typeface="Times New Roman"/>
                  <a:ea typeface="Calibri"/>
                  <a:cs typeface="Times New Roman"/>
                </a:rPr>
                <a:t>G</a:t>
              </a:r>
              <a:r>
                <a:rPr lang="cs-CZ" dirty="0" smtClean="0">
                  <a:effectLst/>
                  <a:latin typeface="Times New Roman"/>
                  <a:ea typeface="Calibri"/>
                  <a:cs typeface="Times New Roman"/>
                </a:rPr>
                <a:t>lykogen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cxnSp>
        <p:nvCxnSpPr>
          <p:cNvPr id="24" name="Přímá spojnice 23"/>
          <p:cNvCxnSpPr/>
          <p:nvPr/>
        </p:nvCxnSpPr>
        <p:spPr>
          <a:xfrm>
            <a:off x="5579434" y="4559542"/>
            <a:ext cx="684450" cy="720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 pole 2"/>
          <p:cNvSpPr txBox="1">
            <a:spLocks noChangeArrowheads="1"/>
          </p:cNvSpPr>
          <p:nvPr/>
        </p:nvSpPr>
        <p:spPr bwMode="auto">
          <a:xfrm>
            <a:off x="6017985" y="5304555"/>
            <a:ext cx="2074674" cy="56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cs-CZ" dirty="0" smtClean="0">
                <a:effectLst/>
                <a:latin typeface="Times New Roman"/>
                <a:ea typeface="Calibri"/>
                <a:cs typeface="Times New Roman"/>
              </a:rPr>
              <a:t>Cytoplazmatická membrána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483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r>
              <a:rPr lang="cs-CZ" sz="3600" b="1" dirty="0" err="1" smtClean="0">
                <a:latin typeface="Calibri" panose="020F0502020204030204" pitchFamily="34" charset="0"/>
              </a:rPr>
              <a:t>Ascomyta</a:t>
            </a:r>
            <a:endParaRPr lang="cs-CZ" sz="34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Konidiofory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rostou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jednotlivě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nebo v </a:t>
            </a:r>
            <a:r>
              <a:rPr lang="cs-CZ" sz="2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konidiomatech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:</a:t>
            </a:r>
          </a:p>
          <a:p>
            <a:pPr marL="441325" indent="457200">
              <a:buFont typeface="+mj-lt"/>
              <a:buAutoNum type="alphaLcParenR"/>
            </a:pPr>
            <a:r>
              <a:rPr lang="cs-CZ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Sporodochium</a:t>
            </a:r>
            <a:endParaRPr lang="cs-CZ" sz="2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41325" indent="457200">
              <a:buFont typeface="+mj-lt"/>
              <a:buAutoNum type="alphaLcParenR"/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Acervulus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41325" indent="457200">
              <a:buFont typeface="+mj-lt"/>
              <a:buAutoNum type="alphaLcParenR"/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Pyknida </a:t>
            </a:r>
          </a:p>
          <a:p>
            <a:pPr marL="441325" indent="457200">
              <a:buFont typeface="+mj-lt"/>
              <a:buAutoNum type="alphaLcParenR"/>
            </a:pP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Synnema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(koremium</a:t>
            </a:r>
            <a:r>
              <a:rPr lang="cs-CZ" sz="28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 marL="441325" indent="457200">
              <a:buFont typeface="+mj-lt"/>
              <a:buAutoNum type="alphaLcParenR"/>
            </a:pPr>
            <a:endParaRPr lang="cs-CZ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9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l"/>
            <a:r>
              <a:rPr lang="cs-CZ" sz="3400" b="1" dirty="0" smtClean="0">
                <a:latin typeface="Calibri" panose="020F0502020204030204" pitchFamily="34" charset="0"/>
              </a:rPr>
              <a:t>a)  </a:t>
            </a:r>
            <a:r>
              <a:rPr lang="cs-CZ" sz="3400" b="1" dirty="0" err="1" smtClean="0">
                <a:latin typeface="Calibri" panose="020F0502020204030204" pitchFamily="34" charset="0"/>
              </a:rPr>
              <a:t>Sporodochium</a:t>
            </a:r>
            <a:endParaRPr lang="cs-CZ" sz="34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Otevřená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konidiomata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Hustě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uspořádané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konidiofory</a:t>
            </a:r>
          </a:p>
          <a:p>
            <a:r>
              <a:rPr lang="cs-CZ" sz="2700" b="1" dirty="0">
                <a:solidFill>
                  <a:schemeClr val="tx1"/>
                </a:solidFill>
                <a:latin typeface="Calibri" panose="020F0502020204030204" pitchFamily="34" charset="0"/>
              </a:rPr>
              <a:t>P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ovrchová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</a:rPr>
              <a:t>část 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je </a:t>
            </a:r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</a:rPr>
              <a:t>tvořena vrstvou </a:t>
            </a:r>
            <a:r>
              <a:rPr lang="cs-CZ" sz="2700" b="1" dirty="0">
                <a:solidFill>
                  <a:schemeClr val="tx1"/>
                </a:solidFill>
                <a:latin typeface="Calibri" panose="020F0502020204030204" pitchFamily="34" charset="0"/>
              </a:rPr>
              <a:t>konidií</a:t>
            </a:r>
            <a:endParaRPr lang="cs-CZ" sz="27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0166" y="2186258"/>
            <a:ext cx="3814676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6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l"/>
            <a:r>
              <a:rPr lang="cs-CZ" sz="3400" b="1" dirty="0">
                <a:latin typeface="Calibri" panose="020F0502020204030204" pitchFamily="34" charset="0"/>
              </a:rPr>
              <a:t>b</a:t>
            </a:r>
            <a:r>
              <a:rPr lang="cs-CZ" sz="3400" b="1" dirty="0" smtClean="0">
                <a:latin typeface="Calibri" panose="020F0502020204030204" pitchFamily="34" charset="0"/>
              </a:rPr>
              <a:t>)  </a:t>
            </a:r>
            <a:r>
              <a:rPr lang="cs-CZ" sz="3400" b="1" dirty="0" err="1" smtClean="0">
                <a:latin typeface="Calibri" panose="020F0502020204030204" pitchFamily="34" charset="0"/>
              </a:rPr>
              <a:t>Acervulus</a:t>
            </a:r>
            <a:endParaRPr lang="cs-CZ" sz="34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Uzavřená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konidiomata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7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Myceliální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polštářek</a:t>
            </a:r>
          </a:p>
          <a:p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Obsahuje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krátké 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seskupené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konidiofory</a:t>
            </a:r>
            <a:endParaRPr lang="cs-CZ" sz="27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235" y="2068456"/>
            <a:ext cx="3361944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6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l"/>
            <a:r>
              <a:rPr lang="cs-CZ" sz="3400" b="1" dirty="0" smtClean="0">
                <a:latin typeface="Calibri" panose="020F0502020204030204" pitchFamily="34" charset="0"/>
              </a:rPr>
              <a:t>c)  Pyknida</a:t>
            </a:r>
            <a:endParaRPr lang="cs-CZ" sz="34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Uzavřené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lahvicovité </a:t>
            </a:r>
            <a:r>
              <a:rPr lang="cs-CZ" sz="2700" dirty="0" err="1">
                <a:solidFill>
                  <a:schemeClr val="tx1"/>
                </a:solidFill>
                <a:latin typeface="Calibri" panose="020F0502020204030204" pitchFamily="34" charset="0"/>
              </a:rPr>
              <a:t>konidioma</a:t>
            </a:r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</a:rPr>
              <a:t> s 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ústím</a:t>
            </a:r>
          </a:p>
          <a:p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Připomíná </a:t>
            </a:r>
            <a:r>
              <a:rPr lang="cs-CZ" sz="2700" b="1" dirty="0">
                <a:solidFill>
                  <a:schemeClr val="tx1"/>
                </a:solidFill>
                <a:latin typeface="Calibri" panose="020F0502020204030204" pitchFamily="34" charset="0"/>
              </a:rPr>
              <a:t>tvarem</a:t>
            </a:r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perithecium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</a:rPr>
              <a:t>O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bsahuje </a:t>
            </a:r>
            <a:r>
              <a:rPr lang="cs-CZ" sz="2700" b="1" dirty="0">
                <a:solidFill>
                  <a:schemeClr val="tx1"/>
                </a:solidFill>
                <a:latin typeface="Calibri" panose="020F0502020204030204" pitchFamily="34" charset="0"/>
              </a:rPr>
              <a:t>konidiofory</a:t>
            </a:r>
            <a:r>
              <a:rPr lang="cs-CZ" sz="2700" dirty="0">
                <a:solidFill>
                  <a:schemeClr val="tx1"/>
                </a:solidFill>
                <a:latin typeface="Calibri" panose="020F0502020204030204" pitchFamily="34" charset="0"/>
              </a:rPr>
              <a:t> s 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konidiemi</a:t>
            </a:r>
            <a:endParaRPr lang="cs-CZ" sz="27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sz="27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" r="11229"/>
          <a:stretch/>
        </p:blipFill>
        <p:spPr>
          <a:xfrm rot="5400000">
            <a:off x="2901202" y="1943053"/>
            <a:ext cx="3341597" cy="53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8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7" b="3763"/>
          <a:stretch/>
        </p:blipFill>
        <p:spPr>
          <a:xfrm>
            <a:off x="3024000" y="3024000"/>
            <a:ext cx="3082710" cy="3672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l"/>
            <a:r>
              <a:rPr lang="cs-CZ" sz="3400" b="1" dirty="0">
                <a:latin typeface="Calibri" panose="020F0502020204030204" pitchFamily="34" charset="0"/>
              </a:rPr>
              <a:t>d</a:t>
            </a:r>
            <a:r>
              <a:rPr lang="cs-CZ" sz="3400" b="1" dirty="0" smtClean="0">
                <a:latin typeface="Calibri" panose="020F0502020204030204" pitchFamily="34" charset="0"/>
              </a:rPr>
              <a:t>)  </a:t>
            </a:r>
            <a:r>
              <a:rPr lang="cs-CZ" sz="3400" b="1" dirty="0" err="1" smtClean="0">
                <a:latin typeface="Calibri" panose="020F0502020204030204" pitchFamily="34" charset="0"/>
              </a:rPr>
              <a:t>Synnema</a:t>
            </a:r>
            <a:r>
              <a:rPr lang="cs-CZ" sz="3400" b="1" dirty="0" smtClean="0">
                <a:latin typeface="Calibri" panose="020F0502020204030204" pitchFamily="34" charset="0"/>
              </a:rPr>
              <a:t> (koremium)</a:t>
            </a:r>
            <a:endParaRPr lang="cs-CZ" sz="3400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Otevřená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konidiomata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Tvořena svazkem dlouhých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vzpřímených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navzájem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slepených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konidioforů</a:t>
            </a:r>
          </a:p>
          <a:p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 vrcholku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stromkovitě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rozvolněná</a:t>
            </a:r>
          </a:p>
          <a:p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6066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/>
          <a:lstStyle/>
          <a:p>
            <a:r>
              <a:rPr lang="cs-CZ" sz="3400" b="1" dirty="0">
                <a:latin typeface="Calibri" panose="020F0502020204030204" pitchFamily="34" charset="0"/>
              </a:rPr>
              <a:t>K</a:t>
            </a:r>
            <a:r>
              <a:rPr lang="cs-CZ" sz="3400" b="1" dirty="0" smtClean="0">
                <a:latin typeface="Calibri" panose="020F0502020204030204" pitchFamily="34" charset="0"/>
              </a:rPr>
              <a:t>onidie</a:t>
            </a:r>
            <a:endParaRPr lang="cs-CZ" sz="3400" b="1" dirty="0">
              <a:latin typeface="Calibri" panose="020F0502020204030204" pitchFamily="34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89" y="1027118"/>
            <a:ext cx="6557218" cy="4917914"/>
          </a:xfrm>
        </p:spPr>
      </p:pic>
      <p:grpSp>
        <p:nvGrpSpPr>
          <p:cNvPr id="15" name="Skupina 14"/>
          <p:cNvGrpSpPr/>
          <p:nvPr/>
        </p:nvGrpSpPr>
        <p:grpSpPr>
          <a:xfrm>
            <a:off x="885494" y="2924944"/>
            <a:ext cx="7848872" cy="3818240"/>
            <a:chOff x="647564" y="3105651"/>
            <a:chExt cx="7848872" cy="3818240"/>
          </a:xfrm>
        </p:grpSpPr>
        <p:grpSp>
          <p:nvGrpSpPr>
            <p:cNvPr id="8" name="Skupina 7"/>
            <p:cNvGrpSpPr/>
            <p:nvPr/>
          </p:nvGrpSpPr>
          <p:grpSpPr>
            <a:xfrm>
              <a:off x="1179620" y="3105651"/>
              <a:ext cx="3646961" cy="2924668"/>
              <a:chOff x="1179620" y="3105651"/>
              <a:chExt cx="3646961" cy="2924668"/>
            </a:xfrm>
          </p:grpSpPr>
          <p:sp>
            <p:nvSpPr>
              <p:cNvPr id="11" name="TextovéPole 10"/>
              <p:cNvSpPr txBox="1"/>
              <p:nvPr/>
            </p:nvSpPr>
            <p:spPr>
              <a:xfrm>
                <a:off x="1179620" y="3105651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1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1237726" y="5568654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2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4394533" y="5568654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3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4" name="Obdélník 13"/>
            <p:cNvSpPr/>
            <p:nvPr/>
          </p:nvSpPr>
          <p:spPr>
            <a:xfrm>
              <a:off x="647564" y="6123672"/>
              <a:ext cx="7848872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cs-CZ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1.</a:t>
              </a:r>
              <a:r>
                <a:rPr lang="cs-CZ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 </a:t>
              </a:r>
              <a:r>
                <a:rPr lang="cs-CZ" altLang="cs-CZ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Perokresba konidií r. </a:t>
              </a:r>
              <a:r>
                <a:rPr lang="cs-CZ" altLang="cs-CZ" i="1" dirty="0" err="1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Fusarium</a:t>
              </a:r>
              <a:r>
                <a:rPr lang="cs-CZ" altLang="cs-CZ" i="1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altLang="cs-CZ" dirty="0" err="1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sp</a:t>
              </a:r>
              <a:r>
                <a:rPr lang="cs-CZ" altLang="cs-CZ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.; </a:t>
              </a:r>
              <a:r>
                <a:rPr lang="cs-CZ" altLang="cs-CZ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2. </a:t>
              </a:r>
              <a:r>
                <a:rPr lang="cs-CZ" altLang="cs-CZ" dirty="0" smtClean="0">
                  <a:latin typeface="Calibri" panose="020F0502020204030204" pitchFamily="34" charset="0"/>
                  <a:cs typeface="Times New Roman" pitchFamily="18" charset="0"/>
                </a:rPr>
                <a:t>perokresba konidií  r. </a:t>
              </a:r>
              <a:r>
                <a:rPr lang="cs-CZ" altLang="cs-CZ" i="1" dirty="0" err="1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Alternaria</a:t>
              </a:r>
              <a:r>
                <a:rPr lang="cs-CZ" altLang="cs-CZ" i="1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altLang="cs-CZ" dirty="0" err="1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sp</a:t>
              </a:r>
              <a:r>
                <a:rPr lang="cs-CZ" altLang="cs-CZ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.; </a:t>
              </a:r>
              <a:br>
                <a:rPr lang="cs-CZ" altLang="cs-CZ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</a:br>
              <a:r>
                <a:rPr lang="cs-CZ" altLang="cs-CZ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rPr>
                <a:t>3.</a:t>
              </a:r>
              <a:r>
                <a:rPr lang="cs-CZ" altLang="cs-CZ" b="1" dirty="0" smtClean="0">
                  <a:solidFill>
                    <a:srgbClr val="C0504D"/>
                  </a:solidFill>
                  <a:latin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cs-CZ" altLang="cs-CZ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konidie r.</a:t>
              </a:r>
              <a:r>
                <a:rPr lang="cs-CZ" altLang="cs-CZ" sz="2800" dirty="0" smtClean="0">
                  <a:latin typeface="Calibri" panose="020F0502020204030204" pitchFamily="34" charset="0"/>
                </a:rPr>
                <a:t> </a:t>
              </a:r>
              <a:r>
                <a:rPr lang="cs-CZ" altLang="cs-CZ" i="1" dirty="0" err="1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Alternaria</a:t>
              </a:r>
              <a:r>
                <a:rPr lang="cs-CZ" altLang="cs-CZ" i="1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cs-CZ" altLang="cs-CZ" dirty="0" err="1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sp</a:t>
              </a:r>
              <a:r>
                <a:rPr lang="cs-CZ" altLang="cs-CZ" dirty="0" smtClean="0">
                  <a:latin typeface="Calibri" panose="020F0502020204030204" pitchFamily="34" charset="0"/>
                  <a:ea typeface="Calibri" pitchFamily="34" charset="0"/>
                  <a:cs typeface="Times New Roman" pitchFamily="18" charset="0"/>
                </a:rPr>
                <a:t>.</a:t>
              </a:r>
              <a:endParaRPr lang="cs-CZ" altLang="cs-CZ" sz="28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9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991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945665"/>
              </p:ext>
            </p:extLst>
          </p:nvPr>
        </p:nvGraphicFramePr>
        <p:xfrm>
          <a:off x="287747" y="980728"/>
          <a:ext cx="8568506" cy="50594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79797"/>
                <a:gridCol w="3999358"/>
                <a:gridCol w="2189351"/>
              </a:tblGrid>
              <a:tr h="4439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Skupina </a:t>
                      </a:r>
                    </a:p>
                  </a:txBody>
                  <a:tcPr marT="45702" marB="45702" anchor="ctr" horzOverflow="overflow"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Sporokarpy</a:t>
                      </a:r>
                      <a:r>
                        <a:rPr kumimoji="0" lang="cs-CZ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(plodnice)</a:t>
                      </a:r>
                    </a:p>
                  </a:txBody>
                  <a:tcPr marT="45702" marB="45702" anchor="ctr" horzOverflow="overflow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4393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Typ</a:t>
                      </a:r>
                    </a:p>
                  </a:txBody>
                  <a:tcPr marT="45702" marB="45702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Produkt</a:t>
                      </a:r>
                    </a:p>
                  </a:txBody>
                  <a:tcPr marT="45702" marB="45702" anchor="ctr" horzOverflow="overflow">
                    <a:solidFill>
                      <a:schemeClr val="bg2"/>
                    </a:solidFill>
                  </a:tcPr>
                </a:tc>
              </a:tr>
              <a:tr h="680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Protozoa (např. </a:t>
                      </a: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Myxomycota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Sporangium, 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aethalium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plasmodiokarp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Sporangiospory</a:t>
                      </a: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</a:tr>
              <a:tr h="680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Chromista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(např. </a:t>
                      </a: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Oomycota</a:t>
                      </a: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Pouze oogonium  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Oospora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0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Chytridiomycota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Pouze odpočívající  sporangium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Zoospory nebo  gamety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</a:tr>
              <a:tr h="680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Zygomycota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Pouze zygospora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Klíční sporangium 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0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Ascomycota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Askokarp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, Askus (vřecko)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Askospory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</a:tr>
              <a:tr h="680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Basidiomycota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Basidiokarp</a:t>
                      </a:r>
                      <a:r>
                        <a:rPr kumimoji="0" lang="cs-CZ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, Basidie 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Basidiospory</a:t>
                      </a: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02" marB="45702" anchor="ctr"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7690" name="Text Box 51"/>
          <p:cNvSpPr txBox="1">
            <a:spLocks noChangeArrowheads="1"/>
          </p:cNvSpPr>
          <p:nvPr/>
        </p:nvSpPr>
        <p:spPr bwMode="auto">
          <a:xfrm>
            <a:off x="1042988" y="44450"/>
            <a:ext cx="70580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Meiospory</a:t>
            </a:r>
            <a:endParaRPr lang="cs-CZ" altLang="cs-CZ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/>
          <a:lstStyle/>
          <a:p>
            <a:pPr>
              <a:tabLst>
                <a:tab pos="2149475" algn="l"/>
              </a:tabLst>
            </a:pPr>
            <a:r>
              <a:rPr lang="cs-CZ" sz="3400" b="1" dirty="0" smtClean="0">
                <a:latin typeface="Calibri" panose="020F0502020204030204" pitchFamily="34" charset="0"/>
              </a:rPr>
              <a:t>Askospory</a:t>
            </a:r>
            <a:endParaRPr lang="cs-CZ" sz="34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znik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ve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vřecku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(</a:t>
            </a:r>
            <a:r>
              <a:rPr lang="cs-CZ" dirty="0" err="1">
                <a:solidFill>
                  <a:srgbClr val="FF0000"/>
                </a:solidFill>
                <a:latin typeface="Calibri" panose="020F0502020204030204" pitchFamily="34" charset="0"/>
              </a:rPr>
              <a:t>ascus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řecko obvykle obsahuje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osm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askospor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036872" y="2420888"/>
            <a:ext cx="4764021" cy="4140007"/>
            <a:chOff x="2036872" y="2420888"/>
            <a:chExt cx="4764021" cy="414000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872" y="2420888"/>
              <a:ext cx="4764021" cy="3573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Obdélník 4"/>
            <p:cNvSpPr/>
            <p:nvPr/>
          </p:nvSpPr>
          <p:spPr>
            <a:xfrm>
              <a:off x="2036872" y="6191563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cs-CZ" dirty="0" smtClean="0">
                  <a:latin typeface="Calibri" panose="020F0502020204030204" pitchFamily="34" charset="0"/>
                </a:rPr>
                <a:t>Vřecko se sporami </a:t>
              </a:r>
              <a:r>
                <a:rPr lang="cs-CZ" dirty="0" err="1" smtClean="0">
                  <a:latin typeface="Calibri" panose="020F0502020204030204" pitchFamily="34" charset="0"/>
                </a:rPr>
                <a:t>řasnatka</a:t>
              </a:r>
              <a:r>
                <a:rPr lang="cs-CZ" dirty="0" smtClean="0">
                  <a:latin typeface="Calibri" panose="020F0502020204030204" pitchFamily="34" charset="0"/>
                </a:rPr>
                <a:t> (</a:t>
              </a:r>
              <a:r>
                <a:rPr lang="cs-CZ" i="1" dirty="0" err="1" smtClean="0">
                  <a:latin typeface="Calibri" panose="020F0502020204030204" pitchFamily="34" charset="0"/>
                </a:rPr>
                <a:t>Peziza</a:t>
              </a:r>
              <a:r>
                <a:rPr lang="cs-CZ" dirty="0" smtClean="0">
                  <a:latin typeface="Calibri" panose="020F0502020204030204" pitchFamily="34" charset="0"/>
                </a:rPr>
                <a:t> </a:t>
              </a:r>
              <a:r>
                <a:rPr lang="cs-CZ" dirty="0" err="1" smtClean="0">
                  <a:latin typeface="Calibri" panose="020F0502020204030204" pitchFamily="34" charset="0"/>
                </a:rPr>
                <a:t>sp</a:t>
              </a:r>
              <a:r>
                <a:rPr lang="cs-CZ" dirty="0" smtClean="0">
                  <a:latin typeface="Calibri" panose="020F0502020204030204" pitchFamily="34" charset="0"/>
                </a:rPr>
                <a:t>.)</a:t>
              </a:r>
              <a:endParaRPr lang="cs-CZ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3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948" y="116632"/>
            <a:ext cx="8229600" cy="720080"/>
          </a:xfrm>
        </p:spPr>
        <p:txBody>
          <a:bodyPr/>
          <a:lstStyle/>
          <a:p>
            <a:pPr>
              <a:tabLst>
                <a:tab pos="2149475" algn="l"/>
              </a:tabLst>
            </a:pPr>
            <a:r>
              <a:rPr lang="cs-CZ" sz="3400" b="1" dirty="0">
                <a:latin typeface="Calibri" panose="020F0502020204030204" pitchFamily="34" charset="0"/>
              </a:rPr>
              <a:t>B</a:t>
            </a:r>
            <a:r>
              <a:rPr lang="cs-CZ" sz="3400" b="1" dirty="0" smtClean="0">
                <a:latin typeface="Calibri" panose="020F0502020204030204" pitchFamily="34" charset="0"/>
              </a:rPr>
              <a:t>azidiospory</a:t>
            </a:r>
            <a:endParaRPr lang="cs-CZ" sz="34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813995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se tvoří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exogenně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na stopkách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– </a:t>
            </a:r>
            <a:r>
              <a:rPr lang="cs-CZ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sterigmatech</a:t>
            </a:r>
            <a:endParaRPr lang="cs-CZ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vyrůstajících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po </a:t>
            </a:r>
            <a:r>
              <a:rPr lang="cs-CZ" b="1" dirty="0">
                <a:solidFill>
                  <a:schemeClr val="tx1"/>
                </a:solidFill>
                <a:latin typeface="Calibri" panose="020F0502020204030204" pitchFamily="34" charset="0"/>
              </a:rPr>
              <a:t>čtyřech</a:t>
            </a:r>
            <a:endParaRPr lang="cs-CZ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755576" y="1710190"/>
            <a:ext cx="7848872" cy="5146297"/>
            <a:chOff x="755576" y="1710190"/>
            <a:chExt cx="7848872" cy="5146297"/>
          </a:xfrm>
        </p:grpSpPr>
        <p:grpSp>
          <p:nvGrpSpPr>
            <p:cNvPr id="4" name="Skupina 3"/>
            <p:cNvGrpSpPr/>
            <p:nvPr/>
          </p:nvGrpSpPr>
          <p:grpSpPr>
            <a:xfrm>
              <a:off x="755576" y="1710190"/>
              <a:ext cx="7848872" cy="5146297"/>
              <a:chOff x="755576" y="1710190"/>
              <a:chExt cx="7848872" cy="5146297"/>
            </a:xfrm>
          </p:grpSpPr>
          <p:sp>
            <p:nvSpPr>
              <p:cNvPr id="5" name="Obdélník 4"/>
              <p:cNvSpPr/>
              <p:nvPr/>
            </p:nvSpPr>
            <p:spPr>
              <a:xfrm>
                <a:off x="755576" y="5933157"/>
                <a:ext cx="784887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cs-CZ" altLang="cs-CZ" dirty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Variabilita </a:t>
                </a:r>
                <a:r>
                  <a:rPr lang="cs-CZ" altLang="cs-CZ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spor: </a:t>
                </a:r>
                <a:r>
                  <a:rPr lang="cs-CZ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1</a:t>
                </a:r>
                <a:r>
                  <a:rPr lang="cs-CZ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.</a:t>
                </a:r>
                <a:r>
                  <a:rPr lang="cs-CZ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 </a:t>
                </a:r>
                <a:r>
                  <a:rPr lang="cs-CZ" altLang="cs-CZ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spory hřibu žlutomasého (</a:t>
                </a:r>
                <a:r>
                  <a:rPr lang="cs-CZ" i="1" dirty="0" err="1" smtClean="0">
                    <a:latin typeface="Calibri" panose="020F0502020204030204" pitchFamily="34" charset="0"/>
                  </a:rPr>
                  <a:t>Xerocomellus</a:t>
                </a:r>
                <a:r>
                  <a:rPr lang="cs-CZ" i="1" dirty="0" smtClean="0">
                    <a:latin typeface="Calibri" panose="020F0502020204030204" pitchFamily="34" charset="0"/>
                  </a:rPr>
                  <a:t> </a:t>
                </a:r>
                <a:r>
                  <a:rPr lang="cs-CZ" i="1" dirty="0" err="1" smtClean="0">
                    <a:latin typeface="Calibri" panose="020F0502020204030204" pitchFamily="34" charset="0"/>
                  </a:rPr>
                  <a:t>chrysenteron</a:t>
                </a:r>
                <a:r>
                  <a:rPr lang="cs-CZ" dirty="0" smtClean="0">
                    <a:latin typeface="Calibri" panose="020F0502020204030204" pitchFamily="34" charset="0"/>
                  </a:rPr>
                  <a:t>);</a:t>
                </a:r>
                <a:r>
                  <a:rPr lang="cs-CZ" altLang="cs-CZ" b="1" dirty="0" smtClean="0">
                    <a:solidFill>
                      <a:srgbClr val="C0504D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cs-CZ" altLang="cs-CZ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2. </a:t>
                </a:r>
                <a:r>
                  <a:rPr lang="cs-CZ" altLang="cs-CZ" dirty="0" smtClean="0">
                    <a:latin typeface="Calibri" panose="020F0502020204030204" pitchFamily="34" charset="0"/>
                    <a:cs typeface="Times New Roman" pitchFamily="18" charset="0"/>
                  </a:rPr>
                  <a:t>spory</a:t>
                </a:r>
                <a:r>
                  <a:rPr lang="cs-CZ" altLang="cs-CZ" dirty="0" smtClean="0">
                    <a:latin typeface="Calibri" panose="020F0502020204030204" pitchFamily="34" charset="0"/>
                  </a:rPr>
                  <a:t> </a:t>
                </a:r>
                <a:r>
                  <a:rPr lang="cs-CZ" altLang="cs-CZ" dirty="0" err="1" smtClean="0">
                    <a:latin typeface="Calibri" panose="020F0502020204030204" pitchFamily="34" charset="0"/>
                  </a:rPr>
                  <a:t>k</a:t>
                </a:r>
                <a:r>
                  <a:rPr lang="cs-CZ" altLang="cs-CZ" dirty="0" err="1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řehutky</a:t>
                </a:r>
                <a:r>
                  <a:rPr lang="cs-CZ" altLang="cs-CZ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 (</a:t>
                </a:r>
                <a:r>
                  <a:rPr lang="cs-CZ" altLang="cs-CZ" i="1" dirty="0" err="1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Lacrymaria</a:t>
                </a:r>
                <a:r>
                  <a:rPr lang="cs-CZ" altLang="cs-CZ" i="1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lang="cs-CZ" altLang="cs-CZ" dirty="0" err="1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sp</a:t>
                </a:r>
                <a:r>
                  <a:rPr lang="cs-CZ" altLang="cs-CZ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.); </a:t>
                </a:r>
                <a:r>
                  <a:rPr lang="cs-CZ" altLang="cs-CZ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3.</a:t>
                </a:r>
                <a:r>
                  <a:rPr lang="cs-CZ" altLang="cs-CZ" b="1" dirty="0" smtClean="0">
                    <a:solidFill>
                      <a:srgbClr val="C0504D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cs-CZ" altLang="cs-CZ" dirty="0" smtClean="0">
                    <a:latin typeface="Calibri" panose="020F0502020204030204" pitchFamily="34" charset="0"/>
                    <a:cs typeface="Times New Roman" pitchFamily="18" charset="0"/>
                  </a:rPr>
                  <a:t>s</a:t>
                </a:r>
                <a:r>
                  <a:rPr lang="cs-CZ" altLang="cs-CZ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pory </a:t>
                </a:r>
                <a:r>
                  <a:rPr lang="cs-CZ" altLang="cs-CZ" dirty="0" err="1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vláknice</a:t>
                </a:r>
                <a:r>
                  <a:rPr lang="cs-CZ" altLang="cs-CZ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(</a:t>
                </a:r>
                <a:r>
                  <a:rPr lang="cs-CZ" i="1" dirty="0" err="1" smtClean="0">
                    <a:latin typeface="Calibri" panose="020F0502020204030204" pitchFamily="34" charset="0"/>
                  </a:rPr>
                  <a:t>Inocybe</a:t>
                </a:r>
                <a:r>
                  <a:rPr lang="cs-CZ" i="1" dirty="0" smtClean="0">
                    <a:latin typeface="Calibri" panose="020F0502020204030204" pitchFamily="34" charset="0"/>
                  </a:rPr>
                  <a:t> </a:t>
                </a:r>
                <a:r>
                  <a:rPr lang="cs-CZ" dirty="0" err="1" smtClean="0">
                    <a:latin typeface="Calibri" panose="020F0502020204030204" pitchFamily="34" charset="0"/>
                  </a:rPr>
                  <a:t>sp</a:t>
                </a:r>
                <a:r>
                  <a:rPr lang="cs-CZ" dirty="0">
                    <a:latin typeface="Calibri" panose="020F0502020204030204" pitchFamily="34" charset="0"/>
                  </a:rPr>
                  <a:t>.</a:t>
                </a:r>
                <a:r>
                  <a:rPr lang="cs-CZ" dirty="0" smtClean="0">
                    <a:latin typeface="Calibri" panose="020F0502020204030204" pitchFamily="34" charset="0"/>
                  </a:rPr>
                  <a:t>)</a:t>
                </a:r>
                <a:r>
                  <a:rPr lang="cs-CZ" altLang="cs-CZ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; </a:t>
                </a:r>
                <a:r>
                  <a:rPr lang="cs-CZ" altLang="cs-CZ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4. </a:t>
                </a:r>
                <a:r>
                  <a:rPr lang="cs-CZ" altLang="cs-CZ" dirty="0" smtClean="0">
                    <a:latin typeface="Calibri" panose="020F0502020204030204" pitchFamily="34" charset="0"/>
                    <a:ea typeface="Calibri" pitchFamily="34" charset="0"/>
                    <a:cs typeface="Times New Roman" pitchFamily="18" charset="0"/>
                  </a:rPr>
                  <a:t>spory</a:t>
                </a:r>
                <a:r>
                  <a:rPr lang="cs-CZ" altLang="cs-CZ" b="1" dirty="0" smtClean="0">
                    <a:solidFill>
                      <a:srgbClr val="C0504D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cs-CZ" altLang="cs-CZ" dirty="0" smtClean="0">
                    <a:latin typeface="Calibri" panose="020F0502020204030204" pitchFamily="34" charset="0"/>
                  </a:rPr>
                  <a:t>sněti kukuřičné (</a:t>
                </a:r>
                <a:r>
                  <a:rPr lang="cs-CZ" altLang="cs-CZ" i="1" dirty="0" err="1" smtClean="0">
                    <a:latin typeface="Calibri" panose="020F0502020204030204" pitchFamily="34" charset="0"/>
                  </a:rPr>
                  <a:t>Ustilago</a:t>
                </a:r>
                <a:r>
                  <a:rPr lang="cs-CZ" altLang="cs-CZ" i="1" dirty="0" smtClean="0">
                    <a:latin typeface="Calibri" panose="020F0502020204030204" pitchFamily="34" charset="0"/>
                  </a:rPr>
                  <a:t> </a:t>
                </a:r>
                <a:r>
                  <a:rPr lang="cs-CZ" altLang="cs-CZ" i="1" dirty="0" err="1" smtClean="0">
                    <a:latin typeface="Calibri" panose="020F0502020204030204" pitchFamily="34" charset="0"/>
                  </a:rPr>
                  <a:t>maydis</a:t>
                </a:r>
                <a:r>
                  <a:rPr lang="cs-CZ" altLang="cs-CZ" dirty="0" smtClean="0">
                    <a:latin typeface="Calibri" panose="020F0502020204030204" pitchFamily="34" charset="0"/>
                  </a:rPr>
                  <a:t>)</a:t>
                </a:r>
                <a:endParaRPr lang="cs-CZ" altLang="cs-CZ" sz="28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6" name="Obrázek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5940" y="1710190"/>
                <a:ext cx="5652120" cy="4239090"/>
              </a:xfrm>
              <a:prstGeom prst="rect">
                <a:avLst/>
              </a:prstGeom>
            </p:spPr>
          </p:pic>
        </p:grpSp>
        <p:grpSp>
          <p:nvGrpSpPr>
            <p:cNvPr id="11" name="Skupina 10"/>
            <p:cNvGrpSpPr/>
            <p:nvPr/>
          </p:nvGrpSpPr>
          <p:grpSpPr>
            <a:xfrm>
              <a:off x="4121035" y="3315908"/>
              <a:ext cx="3192699" cy="2596619"/>
              <a:chOff x="4121035" y="3315908"/>
              <a:chExt cx="3192699" cy="2596619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121035" y="3368070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 smtClean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1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6881686" y="3315908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2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4121035" y="5450862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3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6881686" y="5445998"/>
                <a:ext cx="43204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cs-CZ" sz="2400" dirty="0">
                    <a:ln w="18000">
                      <a:solidFill>
                        <a:schemeClr val="accent2">
                          <a:satMod val="14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Calibri" panose="020F0502020204030204" pitchFamily="34" charset="0"/>
                  </a:rPr>
                  <a:t>4</a:t>
                </a:r>
                <a:endParaRPr lang="cs-CZ" sz="24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830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91480"/>
          </a:xfrm>
        </p:spPr>
        <p:txBody>
          <a:bodyPr/>
          <a:lstStyle/>
          <a:p>
            <a:r>
              <a:rPr lang="cs-CZ" sz="4000" b="1" dirty="0" smtClean="0">
                <a:latin typeface="Calibri" panose="020F0502020204030204" pitchFamily="34" charset="0"/>
              </a:rPr>
              <a:t>Zdroje</a:t>
            </a:r>
            <a:endParaRPr lang="cs-CZ" sz="40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00600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tx1"/>
                </a:solidFill>
                <a:latin typeface="Calibri" panose="020F0502020204030204" pitchFamily="34" charset="0"/>
              </a:rPr>
              <a:t>Hyráková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</a:rPr>
              <a:t> T. (2015): Diplomová práce Tvorba informačního a výukového materiálu s tématem "Anatomie a morfologie hub a houbových organismů„</a:t>
            </a:r>
          </a:p>
          <a:p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Autor fotografií a perokreseb není -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li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 uvedeno jinak T.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Hyráková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</a:rPr>
              <a:t>Perokresby překresleny dle: </a:t>
            </a:r>
          </a:p>
          <a:p>
            <a:pPr lvl="1"/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Adl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S. M., et al. (2012): </a:t>
            </a:r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slide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č. 3</a:t>
            </a:r>
          </a:p>
          <a:p>
            <a:pPr lvl="1"/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Awasthi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D. K. (2010): </a:t>
            </a:r>
            <a:r>
              <a:rPr lang="cs-CZ" sz="22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slide</a:t>
            </a:r>
            <a:r>
              <a:rPr lang="cs-CZ" sz="22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č. 61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, 62, 63, 64</a:t>
            </a:r>
          </a:p>
          <a:p>
            <a:pPr lvl="1"/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Carlile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M., et al. (2001): </a:t>
            </a:r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slide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č. 7, 32, 56, 59</a:t>
            </a:r>
          </a:p>
          <a:p>
            <a:pPr lvl="1"/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Holec J., Beran M. (2012); </a:t>
            </a:r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slide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č. 31, 35, 40, 42, 48</a:t>
            </a:r>
          </a:p>
          <a:p>
            <a:pPr lvl="1"/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Sharma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P. D. (2004): </a:t>
            </a:r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slide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č. 13, 26, 28</a:t>
            </a:r>
          </a:p>
          <a:p>
            <a:pPr lvl="1"/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Svrček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M. (2005): </a:t>
            </a:r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slide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č. 16, 54, 58, 65</a:t>
            </a:r>
          </a:p>
          <a:p>
            <a:pPr lvl="1"/>
            <a:r>
              <a:rPr lang="fi-FI" sz="2200" dirty="0">
                <a:solidFill>
                  <a:schemeClr val="tx1"/>
                </a:solidFill>
                <a:latin typeface="Calibri" panose="020F0502020204030204" pitchFamily="34" charset="0"/>
              </a:rPr>
              <a:t>Kalina T., Váňa J. (2005): </a:t>
            </a:r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slide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č. 52</a:t>
            </a:r>
          </a:p>
          <a:p>
            <a:pPr lvl="1"/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Váňa J. (1996): </a:t>
            </a:r>
            <a:r>
              <a:rPr lang="cs-CZ" sz="2200" dirty="0" err="1">
                <a:solidFill>
                  <a:schemeClr val="tx1"/>
                </a:solidFill>
                <a:latin typeface="Calibri" panose="020F0502020204030204" pitchFamily="34" charset="0"/>
              </a:rPr>
              <a:t>slide</a:t>
            </a:r>
            <a:r>
              <a:rPr lang="cs-CZ" sz="2200" dirty="0">
                <a:solidFill>
                  <a:schemeClr val="tx1"/>
                </a:solidFill>
                <a:latin typeface="Calibri" panose="020F0502020204030204" pitchFamily="34" charset="0"/>
              </a:rPr>
              <a:t> č. 6, 30, 44</a:t>
            </a:r>
          </a:p>
          <a:p>
            <a:endParaRPr lang="cs-CZ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5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80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Taxonomické zařazení - historie</a:t>
            </a:r>
            <a:endParaRPr lang="cs-CZ" sz="4000" b="1" dirty="0">
              <a:latin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742950" lvl="2" indent="0">
              <a:buNone/>
            </a:pPr>
            <a:endParaRPr lang="cs-CZ" sz="2800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42950" lvl="2" indent="0">
              <a:buNone/>
            </a:pPr>
            <a:endParaRPr lang="cs-CZ" sz="28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42950" lvl="2" indent="0">
              <a:buNone/>
            </a:pPr>
            <a:endParaRPr lang="cs-CZ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/>
            <a:endParaRPr lang="cs-CZ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362031" y="1556792"/>
            <a:ext cx="3956791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>
              <a:spcBef>
                <a:spcPts val="2400"/>
              </a:spcBef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E.M. </a:t>
            </a:r>
            <a:r>
              <a:rPr lang="cs-CZ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Fries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vyčleňuje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houbové organismy ze systému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dvou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říší</a:t>
            </a:r>
          </a:p>
          <a:p>
            <a:endParaRPr lang="cs-CZ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406320" y="3284984"/>
            <a:ext cx="3956791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just">
              <a:spcBef>
                <a:spcPts val="2400"/>
              </a:spcBef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R. </a:t>
            </a:r>
            <a:r>
              <a:rPr lang="cs-CZ" sz="2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Whittaker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poprvé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uvádí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říši </a:t>
            </a:r>
            <a:r>
              <a:rPr lang="cs-CZ" sz="28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Fungi</a:t>
            </a:r>
            <a:endParaRPr lang="cs-CZ" sz="28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  <p:grpSp>
        <p:nvGrpSpPr>
          <p:cNvPr id="22" name="Skupina 21"/>
          <p:cNvGrpSpPr/>
          <p:nvPr/>
        </p:nvGrpSpPr>
        <p:grpSpPr>
          <a:xfrm>
            <a:off x="3987945" y="1250561"/>
            <a:ext cx="5263455" cy="5220974"/>
            <a:chOff x="3987945" y="1250561"/>
            <a:chExt cx="5263455" cy="5220974"/>
          </a:xfrm>
        </p:grpSpPr>
        <p:grpSp>
          <p:nvGrpSpPr>
            <p:cNvPr id="16" name="Skupina 15"/>
            <p:cNvGrpSpPr/>
            <p:nvPr/>
          </p:nvGrpSpPr>
          <p:grpSpPr>
            <a:xfrm>
              <a:off x="3987945" y="1250561"/>
              <a:ext cx="5263455" cy="5220974"/>
              <a:chOff x="-1104289" y="1556792"/>
              <a:chExt cx="5263455" cy="5220974"/>
            </a:xfrm>
          </p:grpSpPr>
          <p:pic>
            <p:nvPicPr>
              <p:cNvPr id="8" name="Obrázek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989" b="89900" l="9901" r="91749">
                            <a14:foregroundMark x1="91749" y1="16426" x2="91749" y2="16426"/>
                            <a14:foregroundMark x1="36194" y1="54384" x2="36194" y2="54384"/>
                            <a14:foregroundMark x1="10891" y1="54828" x2="10891" y2="54828"/>
                            <a14:foregroundMark x1="16062" y1="55050" x2="16062" y2="55050"/>
                            <a14:foregroundMark x1="62596" y1="54162" x2="62596" y2="54162"/>
                            <a14:foregroundMark x1="77448" y1="54162" x2="77448" y2="54162"/>
                            <a14:foregroundMark x1="67327" y1="30300" x2="67327" y2="30300"/>
                            <a14:foregroundMark x1="79978" y1="30522" x2="79978" y2="30522"/>
                            <a14:foregroundMark x1="79318" y1="18202" x2="79318" y2="18202"/>
                            <a14:foregroundMark x1="89659" y1="21199" x2="89659" y2="21199"/>
                            <a14:foregroundMark x1="38724" y1="32519" x2="38724" y2="32519"/>
                            <a14:foregroundMark x1="42024" y1="31853" x2="42024" y2="31853"/>
                            <a14:foregroundMark x1="44554" y1="37070" x2="44554" y2="37070"/>
                            <a14:foregroundMark x1="45435" y1="25749" x2="45435" y2="25749"/>
                          </a14:backgroundRemoval>
                        </a14:imgEffect>
                        <a14:imgEffect>
                          <a14:colorTemperature colorTemp="88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04289" y="1556792"/>
                <a:ext cx="5263455" cy="5220974"/>
              </a:xfrm>
              <a:prstGeom prst="rect">
                <a:avLst/>
              </a:prstGeom>
            </p:spPr>
          </p:pic>
          <p:sp>
            <p:nvSpPr>
              <p:cNvPr id="12" name="TextovéPole 11"/>
              <p:cNvSpPr txBox="1"/>
              <p:nvPr/>
            </p:nvSpPr>
            <p:spPr>
              <a:xfrm rot="19690498">
                <a:off x="1781284" y="5053397"/>
                <a:ext cx="11182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err="1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Archaea</a:t>
                </a:r>
                <a:endParaRPr lang="cs-CZ" dirty="0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 rot="1668586">
                <a:off x="389034" y="4964675"/>
                <a:ext cx="11182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err="1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Bacteria</a:t>
                </a:r>
                <a:endParaRPr lang="cs-CZ" dirty="0"/>
              </a:p>
            </p:txBody>
          </p:sp>
          <p:sp>
            <p:nvSpPr>
              <p:cNvPr id="14" name="TextovéPole 13"/>
              <p:cNvSpPr txBox="1"/>
              <p:nvPr/>
            </p:nvSpPr>
            <p:spPr>
              <a:xfrm>
                <a:off x="1075697" y="3797947"/>
                <a:ext cx="11182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Protista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 rot="19690498">
              <a:off x="7319282" y="2408363"/>
              <a:ext cx="1423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Animalia</a:t>
              </a:r>
              <a:endParaRPr lang="cs-CZ" dirty="0"/>
            </a:p>
          </p:txBody>
        </p:sp>
        <p:sp>
          <p:nvSpPr>
            <p:cNvPr id="17" name="TextovéPole 16"/>
            <p:cNvSpPr txBox="1"/>
            <p:nvPr/>
          </p:nvSpPr>
          <p:spPr>
            <a:xfrm rot="1205536">
              <a:off x="4681581" y="3249594"/>
              <a:ext cx="1118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Plantae</a:t>
              </a:r>
              <a:endParaRPr lang="cs-CZ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6444208" y="1988840"/>
              <a:ext cx="1118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Fungi</a:t>
              </a:r>
              <a:endParaRPr lang="cs-CZ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4568392" y="5429111"/>
              <a:ext cx="1782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Prokaryota</a:t>
              </a:r>
              <a:endParaRPr lang="cs-CZ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4652171" y="1851784"/>
              <a:ext cx="1782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Eukaryota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64767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85395"/>
          </a:xfrm>
        </p:spPr>
        <p:txBody>
          <a:bodyPr/>
          <a:lstStyle/>
          <a:p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současné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době známa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tři impéria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</a:p>
          <a:p>
            <a:pPr marL="742950" lvl="2" indent="328613"/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Archaea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Prokarya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Eukarya</a:t>
            </a:r>
            <a:endParaRPr lang="cs-CZ" sz="27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61950" lvl="3" indent="-3619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dle </a:t>
            </a:r>
            <a:r>
              <a:rPr lang="cs-CZ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T. </a:t>
            </a:r>
            <a:r>
              <a:rPr 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Cavalier</a:t>
            </a:r>
            <a:r>
              <a:rPr lang="cs-CZ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– Smithe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rozlišujeme systém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6 říší:</a:t>
            </a:r>
            <a:endParaRPr lang="cs-CZ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071563" lvl="4" indent="-346075">
              <a:spcBef>
                <a:spcPts val="1800"/>
              </a:spcBef>
            </a:pP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Bacteria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Protozoa,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Chromista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Plantae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Fungi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cs-CZ" sz="27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Animalia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071563" lvl="4" indent="-346075">
              <a:spcBef>
                <a:spcPts val="1800"/>
              </a:spcBef>
            </a:pP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tradičnější</a:t>
            </a:r>
          </a:p>
          <a:p>
            <a:pPr marL="361950" lvl="4" indent="-361950">
              <a:spcBef>
                <a:spcPts val="1800"/>
              </a:spcBef>
            </a:pP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dle </a:t>
            </a:r>
            <a:r>
              <a:rPr lang="cs-CZ" sz="28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Adla</a:t>
            </a:r>
            <a:r>
              <a:rPr lang="cs-CZ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členění na fylogeneticky </a:t>
            </a:r>
            <a:r>
              <a:rPr lang="cs-CZ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reálnější</a:t>
            </a:r>
            <a:r>
              <a:rPr lang="cs-CZ" sz="2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skupiny </a:t>
            </a:r>
          </a:p>
          <a:p>
            <a:pPr marL="1071563" lvl="4" indent="-346075">
              <a:spcBef>
                <a:spcPts val="1800"/>
              </a:spcBef>
            </a:pP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využívá </a:t>
            </a:r>
            <a:r>
              <a:rPr lang="cs-CZ" sz="27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molekulárních</a:t>
            </a:r>
            <a:r>
              <a:rPr lang="cs-CZ" sz="27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analýz</a:t>
            </a:r>
          </a:p>
          <a:p>
            <a:pPr marL="742950" lvl="2" indent="0">
              <a:buNone/>
            </a:pPr>
            <a:endParaRPr lang="cs-CZ" sz="2800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742950" lvl="2" indent="0">
              <a:buNone/>
            </a:pPr>
            <a:endParaRPr lang="cs-CZ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/>
            <a:endParaRPr lang="cs-CZ" sz="20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72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4000" b="1" dirty="0" smtClean="0">
                <a:latin typeface="Calibri" panose="020F0502020204030204" pitchFamily="34" charset="0"/>
              </a:rPr>
              <a:t>Taxonomické zařazení</a:t>
            </a:r>
            <a:endParaRPr lang="cs-CZ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815120"/>
              </p:ext>
            </p:extLst>
          </p:nvPr>
        </p:nvGraphicFramePr>
        <p:xfrm>
          <a:off x="395536" y="764704"/>
          <a:ext cx="8352927" cy="596985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609484"/>
                <a:gridCol w="3254951"/>
                <a:gridCol w="2488492"/>
              </a:tblGrid>
              <a:tr h="1135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Calibri" panose="020F0502020204030204" pitchFamily="34" charset="0"/>
                        </a:rPr>
                        <a:t>Říše: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100" b="0" dirty="0" smtClean="0">
                          <a:effectLst/>
                          <a:latin typeface="Calibri" panose="020F0502020204030204" pitchFamily="34" charset="0"/>
                        </a:rPr>
                        <a:t>systém dle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100" b="0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Cavalier</a:t>
                      </a:r>
                      <a:r>
                        <a:rPr lang="cs-CZ" sz="2100" b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-Smith</a:t>
                      </a:r>
                      <a:r>
                        <a:rPr lang="cs-CZ" sz="2100" b="0" dirty="0" smtClean="0">
                          <a:effectLst/>
                          <a:latin typeface="Calibri" panose="020F0502020204030204" pitchFamily="34" charset="0"/>
                        </a:rPr>
                        <a:t> (1998)</a:t>
                      </a:r>
                      <a:endParaRPr lang="cs-CZ" sz="2100" b="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kern="1200" dirty="0" smtClean="0">
                          <a:effectLst/>
                          <a:latin typeface="Calibri" panose="020F0502020204030204" pitchFamily="34" charset="0"/>
                        </a:rPr>
                        <a:t>Oddělení:</a:t>
                      </a:r>
                      <a:endParaRPr lang="cs-CZ" sz="22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200" kern="1200" dirty="0">
                          <a:effectLst/>
                          <a:latin typeface="Calibri" panose="020F0502020204030204" pitchFamily="34" charset="0"/>
                        </a:rPr>
                        <a:t>Říše: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100" b="0" kern="1200" dirty="0">
                          <a:effectLst/>
                          <a:latin typeface="Calibri" panose="020F0502020204030204" pitchFamily="34" charset="0"/>
                        </a:rPr>
                        <a:t>systém dle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100" b="0" kern="1200" dirty="0" err="1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Adl</a:t>
                      </a:r>
                      <a:r>
                        <a:rPr lang="cs-CZ" sz="2100" b="0" kern="12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et </a:t>
                      </a:r>
                      <a:r>
                        <a:rPr lang="cs-CZ" sz="21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al. </a:t>
                      </a:r>
                      <a:r>
                        <a:rPr lang="cs-CZ" sz="2100" b="0" kern="1200" dirty="0">
                          <a:effectLst/>
                          <a:latin typeface="Calibri" panose="020F0502020204030204" pitchFamily="34" charset="0"/>
                        </a:rPr>
                        <a:t>(2005)</a:t>
                      </a:r>
                      <a:endParaRPr lang="cs-CZ" sz="2100" b="0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08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PROTOZOA (prvoci)</a:t>
                      </a:r>
                      <a:endParaRPr lang="cs-CZ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ACRASIOMYCOTA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EXCAVATA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130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MYXOMYCOTA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AMOEBOZOA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130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 smtClean="0">
                          <a:effectLst/>
                          <a:latin typeface="Calibri" panose="020F0502020204030204" pitchFamily="34" charset="0"/>
                        </a:rPr>
                        <a:t>PLASMODIOPHOROMYCOTA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RHIZARIA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08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CHROMISTA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9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cs-CZ" sz="9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LABYRINTHULOMYCOTA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CHROMALVEOLATA</a:t>
                      </a:r>
                      <a:b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cs-CZ" sz="2000" kern="1200" dirty="0" smtClean="0">
                          <a:effectLst/>
                          <a:latin typeface="Calibri" panose="020F0502020204030204" pitchFamily="34" charset="0"/>
                        </a:rPr>
                        <a:t>(STRAMENOPILA)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831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OOMYCOTA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(syn. PERONOSPOROMYCOTA)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30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HYPHOCHYTRIOMYCOTA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3089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FUNGI (houby)</a:t>
                      </a:r>
                      <a:endParaRPr lang="cs-CZ" sz="2000" b="1" kern="1200" dirty="0">
                        <a:solidFill>
                          <a:schemeClr val="lt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CHYTRIDIOMYCOTA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OPISTHOKONTA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0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MICROSPORIDIOMYCOTA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30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ZYGOMYCOTA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30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GLOMEROMYCOTA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30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ASCOMYCOTA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1308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kern="1200" dirty="0">
                          <a:effectLst/>
                          <a:latin typeface="Calibri" panose="020F0502020204030204" pitchFamily="34" charset="0"/>
                        </a:rPr>
                        <a:t>BASIDIOMYCOTA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4201" marR="54201" marT="0" marB="0"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720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cs-CZ" sz="3000" b="1" dirty="0" smtClean="0">
                <a:latin typeface="Calibri" panose="020F0502020204030204" pitchFamily="34" charset="0"/>
              </a:rPr>
              <a:t>Přehled systému hub a houbám podobným organismů</a:t>
            </a:r>
            <a:endParaRPr lang="cs-CZ" sz="3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4714</TotalTime>
  <Words>2242</Words>
  <Application>Microsoft Office PowerPoint</Application>
  <PresentationFormat>Předvádění na obrazovce (4:3)</PresentationFormat>
  <Paragraphs>619</Paragraphs>
  <Slides>69</Slides>
  <Notes>67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0" baseType="lpstr">
      <vt:lpstr>Exekutivní</vt:lpstr>
      <vt:lpstr>Přírodovědecká fakulta Univerzity Palackého v Olomouci Katedra botaniky Studijní obor: Biologie – Chemie</vt:lpstr>
      <vt:lpstr>Postavení hub a houbových organismů v rámci systému organismů</vt:lpstr>
      <vt:lpstr>Prezentace aplikace PowerPoint</vt:lpstr>
      <vt:lpstr>Základní charakteristika houbové říše</vt:lpstr>
      <vt:lpstr>Prezentace aplikace PowerPoint</vt:lpstr>
      <vt:lpstr>Schéma buňky hub</vt:lpstr>
      <vt:lpstr>Taxonomické zařazení - historie</vt:lpstr>
      <vt:lpstr>Taxonomické zařazení</vt:lpstr>
      <vt:lpstr>Přehled systému hub a houbám podobným organismů</vt:lpstr>
      <vt:lpstr>Morfologie hub</vt:lpstr>
      <vt:lpstr>1. Jednobuněčná stélka</vt:lpstr>
      <vt:lpstr>Prezentace aplikace PowerPoint</vt:lpstr>
      <vt:lpstr>Prezentace aplikace PowerPoint</vt:lpstr>
      <vt:lpstr>Prezentace aplikace PowerPoint</vt:lpstr>
      <vt:lpstr> Modifikace hyf</vt:lpstr>
      <vt:lpstr>1. Rhizoidy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a)  Kleistothecium</vt:lpstr>
      <vt:lpstr>a)  Perithecium</vt:lpstr>
      <vt:lpstr>b)  Apothecium</vt:lpstr>
      <vt:lpstr>Prezentace aplikace PowerPoint</vt:lpstr>
      <vt:lpstr>a)  Pilothecium</vt:lpstr>
      <vt:lpstr>Prezentace aplikace PowerPoint</vt:lpstr>
      <vt:lpstr>b)  Holothecium</vt:lpstr>
      <vt:lpstr>d)  Schizothecium</vt:lpstr>
      <vt:lpstr>Plodnice stopkovýtrusých hub: 1. SCHIZOTHECIUM (hvězdovka; Geastrum sp.), 2. KLATHROTHECIUM  (hadovka smrdutá; Phallus impudicus), 3. PILOTHECIUM (šupinovka kostrbatá; Pholiota squarrosa), 4. HOLOTHECIUM (krásnorůžek lepkavý; Calocera viscosa), 5. KRUSTOTHECIUM (lesklokorka; Ganoderma sp.)</vt:lpstr>
      <vt:lpstr>Anatomie plodnic</vt:lpstr>
      <vt:lpstr>Prezentace aplikace PowerPoint</vt:lpstr>
      <vt:lpstr>1. klanolístka obecná (Schizophyllum commune); 2. muchomůrka červená (Amanita muscaria); 3. hnojník (Coprinus sp.)</vt:lpstr>
      <vt:lpstr> Plodnice stopkovýtrusých hub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plodnic</vt:lpstr>
      <vt:lpstr>Prezentace aplikace PowerPoint</vt:lpstr>
      <vt:lpstr>Prezentace aplikace PowerPoint</vt:lpstr>
      <vt:lpstr>Prezentace aplikace PowerPoint</vt:lpstr>
      <vt:lpstr>Výtrusy</vt:lpstr>
      <vt:lpstr>Prezentace aplikace PowerPoint</vt:lpstr>
      <vt:lpstr>Prezentace aplikace PowerPoint</vt:lpstr>
      <vt:lpstr>Prezentace aplikace PowerPoint</vt:lpstr>
      <vt:lpstr>Sporangiofor se sporangii </vt:lpstr>
      <vt:lpstr>Zygomycota – nepohlavní spory</vt:lpstr>
      <vt:lpstr>Ascomycota – nepohlavní spory</vt:lpstr>
      <vt:lpstr>Ascomyta</vt:lpstr>
      <vt:lpstr>a)  Sporodochium</vt:lpstr>
      <vt:lpstr>b)  Acervulus</vt:lpstr>
      <vt:lpstr>c)  Pyknida</vt:lpstr>
      <vt:lpstr>d)  Synnema (koremium)</vt:lpstr>
      <vt:lpstr>Konidie</vt:lpstr>
      <vt:lpstr>Prezentace aplikace PowerPoint</vt:lpstr>
      <vt:lpstr>Askospory</vt:lpstr>
      <vt:lpstr>Bazidiospory</vt:lpstr>
      <vt:lpstr>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Přírodovědecká fakulta Univerzity Palackého v Olomouci Katedra botaniky Studijní obor: Biologie – Chemie Dřevokazné houby</dc:title>
  <dc:creator>Terezka</dc:creator>
  <cp:lastModifiedBy>Terezka</cp:lastModifiedBy>
  <cp:revision>296</cp:revision>
  <dcterms:created xsi:type="dcterms:W3CDTF">2015-07-30T08:37:01Z</dcterms:created>
  <dcterms:modified xsi:type="dcterms:W3CDTF">2015-08-14T05:42:52Z</dcterms:modified>
</cp:coreProperties>
</file>