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56" r:id="rId2"/>
    <p:sldId id="261" r:id="rId3"/>
    <p:sldId id="273" r:id="rId4"/>
    <p:sldId id="262" r:id="rId5"/>
    <p:sldId id="267" r:id="rId6"/>
    <p:sldId id="276" r:id="rId7"/>
    <p:sldId id="263" r:id="rId8"/>
    <p:sldId id="268" r:id="rId9"/>
    <p:sldId id="277" r:id="rId10"/>
    <p:sldId id="278" r:id="rId11"/>
    <p:sldId id="270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39" autoAdjust="0"/>
    <p:restoredTop sz="94660"/>
  </p:normalViewPr>
  <p:slideViewPr>
    <p:cSldViewPr>
      <p:cViewPr varScale="1">
        <p:scale>
          <a:sx n="105" d="100"/>
          <a:sy n="105" d="100"/>
        </p:scale>
        <p:origin x="226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3E464-C83E-4F3A-83E9-8132B31D9DEE}" type="datetimeFigureOut">
              <a:rPr lang="cs-CZ" smtClean="0"/>
              <a:t>28.12.2022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5127B8-723B-4A2E-BDBD-31CEF76A0F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9350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5127B8-723B-4A2E-BDBD-31CEF76A0F7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079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9B9BB10-44FD-4818-9F35-1A517435565B}" type="datetimeFigureOut">
              <a:rPr lang="cs-CZ" smtClean="0"/>
              <a:t>28.12.2022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3F568EF-298A-4FD3-AB74-92C25FD1781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9BB10-44FD-4818-9F35-1A517435565B}" type="datetimeFigureOut">
              <a:rPr lang="cs-CZ" smtClean="0"/>
              <a:t>28.12.2022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68EF-298A-4FD3-AB74-92C25FD178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9BB10-44FD-4818-9F35-1A517435565B}" type="datetimeFigureOut">
              <a:rPr lang="cs-CZ" smtClean="0"/>
              <a:t>28.12.2022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68EF-298A-4FD3-AB74-92C25FD178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B9BB10-44FD-4818-9F35-1A517435565B}" type="datetimeFigureOut">
              <a:rPr lang="cs-CZ" smtClean="0"/>
              <a:t>28.12.2022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3F568EF-298A-4FD3-AB74-92C25FD1781B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9B9BB10-44FD-4818-9F35-1A517435565B}" type="datetimeFigureOut">
              <a:rPr lang="cs-CZ" smtClean="0"/>
              <a:t>28.12.2022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3F568EF-298A-4FD3-AB74-92C25FD1781B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9BB10-44FD-4818-9F35-1A517435565B}" type="datetimeFigureOut">
              <a:rPr lang="cs-CZ" smtClean="0"/>
              <a:t>28.12.2022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68EF-298A-4FD3-AB74-92C25FD1781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9BB10-44FD-4818-9F35-1A517435565B}" type="datetimeFigureOut">
              <a:rPr lang="cs-CZ" smtClean="0"/>
              <a:t>28.12.2022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68EF-298A-4FD3-AB74-92C25FD1781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B9BB10-44FD-4818-9F35-1A517435565B}" type="datetimeFigureOut">
              <a:rPr lang="cs-CZ" smtClean="0"/>
              <a:t>28.12.2022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F568EF-298A-4FD3-AB74-92C25FD1781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B9BB10-44FD-4818-9F35-1A517435565B}" type="datetimeFigureOut">
              <a:rPr lang="cs-CZ" smtClean="0"/>
              <a:t>28.12.2022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568EF-298A-4FD3-AB74-92C25FD1781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B9BB10-44FD-4818-9F35-1A517435565B}" type="datetimeFigureOut">
              <a:rPr lang="cs-CZ" smtClean="0"/>
              <a:t>28.12.2022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3F568EF-298A-4FD3-AB74-92C25FD1781B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B9BB10-44FD-4818-9F35-1A517435565B}" type="datetimeFigureOut">
              <a:rPr lang="cs-CZ" smtClean="0"/>
              <a:t>28.12.2022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3F568EF-298A-4FD3-AB74-92C25FD1781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9B9BB10-44FD-4818-9F35-1A517435565B}" type="datetimeFigureOut">
              <a:rPr lang="cs-CZ" smtClean="0"/>
              <a:t>28.12.2022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3F568EF-298A-4FD3-AB74-92C25FD1781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6000" y="3356992"/>
            <a:ext cx="6172200" cy="3240360"/>
          </a:xfrm>
        </p:spPr>
        <p:txBody>
          <a:bodyPr>
            <a:normAutofit/>
          </a:bodyPr>
          <a:lstStyle/>
          <a:p>
            <a:r>
              <a:rPr lang="cs-CZ" sz="1700" dirty="0"/>
              <a:t>Aplikace nestandardních biopaliv ve vznětových motorech</a:t>
            </a:r>
          </a:p>
          <a:p>
            <a:endParaRPr lang="cs-CZ" sz="1700" dirty="0"/>
          </a:p>
          <a:p>
            <a:r>
              <a:rPr lang="cs-CZ" sz="1700" dirty="0"/>
              <a:t>Ing. et Ing. Petr Zeman</a:t>
            </a:r>
          </a:p>
          <a:p>
            <a:r>
              <a:rPr lang="cs-CZ" sz="1700" dirty="0"/>
              <a:t>FAPPZ ČZU v Praze, katedra Chemie, 2022</a:t>
            </a:r>
          </a:p>
          <a:p>
            <a:endParaRPr lang="cs-CZ" sz="1700" dirty="0"/>
          </a:p>
          <a:p>
            <a:r>
              <a:rPr lang="cs-CZ" sz="1700" dirty="0"/>
              <a:t>Školitel: doc. Ing. Vladimír </a:t>
            </a:r>
            <a:r>
              <a:rPr lang="de-DE" sz="1700" dirty="0"/>
              <a:t>Hönig</a:t>
            </a:r>
            <a:r>
              <a:rPr lang="cs-CZ" sz="1700" dirty="0"/>
              <a:t>, Ph.D. et Ph.D.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A52C85C4-8EC1-88FF-39A6-39C6ED6E57A7}"/>
              </a:ext>
            </a:extLst>
          </p:cNvPr>
          <p:cNvSpPr txBox="1">
            <a:spLocks/>
          </p:cNvSpPr>
          <p:nvPr/>
        </p:nvSpPr>
        <p:spPr>
          <a:xfrm>
            <a:off x="2286000" y="22470"/>
            <a:ext cx="6172200" cy="59821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Obhajoba disertační práce</a:t>
            </a:r>
          </a:p>
        </p:txBody>
      </p:sp>
    </p:spTree>
    <p:extLst>
      <p:ext uri="{BB962C8B-B14F-4D97-AF65-F5344CB8AC3E}">
        <p14:creationId xmlns:p14="http://schemas.microsoft.com/office/powerpoint/2010/main" val="2340651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271C10-D141-4824-6029-FAD3E77CF528}"/>
              </a:ext>
            </a:extLst>
          </p:cNvPr>
          <p:cNvSpPr txBox="1">
            <a:spLocks/>
          </p:cNvSpPr>
          <p:nvPr/>
        </p:nvSpPr>
        <p:spPr>
          <a:xfrm>
            <a:off x="2286000" y="22470"/>
            <a:ext cx="6172200" cy="59821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Diskuse a závěr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308B0E-8E68-199A-179F-AD493F51C834}"/>
              </a:ext>
            </a:extLst>
          </p:cNvPr>
          <p:cNvSpPr txBox="1">
            <a:spLocks/>
          </p:cNvSpPr>
          <p:nvPr/>
        </p:nvSpPr>
        <p:spPr>
          <a:xfrm>
            <a:off x="1979712" y="980728"/>
            <a:ext cx="7056784" cy="5616624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1400" dirty="0"/>
              <a:t>Biopaliva především z odpadních materiálů s ohledem na lokálnost výroby a dekarbonizaci představují dlouhodobě udržitelný zdroj energie pro spalovací motory. Přínos práce je v navržení konceptu standardizace nestandardních biopaliv pro spalovací motory a přispět tím k dalšímu poznání v problematice biopaliv. Práce záměrně analyzuje vícero biopaliv kvůli jejich různým fyzikálně-chemickým parametrům a také kvůli možné diverzifikaci zdrojů v rámci Evropy.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1400" dirty="0"/>
              <a:t>Tato práce se zaměřuje záměrně na více druhů biopaliv ve snaze poodkrýt jejich možnosti, zejména po stránce nasazení ve spalovacích motorech. Srovnává a standardizuje některá biopaliva a vyhodnocuje jejich přínosy. Důvodů je více: snaha o diverzifikaci zdrojů a snížení zátěže životního prostředí.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1400" dirty="0"/>
              <a:t>Posláním předložené práce je rovněž vyhodnocení potenciálu nestandardních palivových směsí, které byť v marginálním množství mohou zastávat důležitou roli v energetickém mixu paliv v rámci ČR i Evropy a současně zpracovávat odpadní biomasu. Lze říci, že potřebná infrastruktura může být významným příspěvkem v rámci trendu cirkulární ekonomiky. </a:t>
            </a:r>
          </a:p>
        </p:txBody>
      </p:sp>
    </p:spTree>
    <p:extLst>
      <p:ext uri="{BB962C8B-B14F-4D97-AF65-F5344CB8AC3E}">
        <p14:creationId xmlns:p14="http://schemas.microsoft.com/office/powerpoint/2010/main" val="3340183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odnadpis 2"/>
          <p:cNvSpPr>
            <a:spLocks noGrp="1"/>
          </p:cNvSpPr>
          <p:nvPr>
            <p:ph type="subTitle" idx="1"/>
          </p:nvPr>
        </p:nvSpPr>
        <p:spPr>
          <a:xfrm>
            <a:off x="2286000" y="3356992"/>
            <a:ext cx="6172200" cy="3240360"/>
          </a:xfrm>
        </p:spPr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3558584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6"/>
          <p:cNvSpPr/>
          <p:nvPr/>
        </p:nvSpPr>
        <p:spPr>
          <a:xfrm>
            <a:off x="2881487" y="2137586"/>
            <a:ext cx="5328593" cy="4073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Cíle disertační práce</a:t>
            </a:r>
            <a:endParaRPr lang="de-DE" sz="1600" dirty="0">
              <a:solidFill>
                <a:sysClr val="windowText" lastClr="000000"/>
              </a:solidFill>
            </a:endParaRPr>
          </a:p>
        </p:txBody>
      </p:sp>
      <p:sp>
        <p:nvSpPr>
          <p:cNvPr id="7" name="Obdélník 11"/>
          <p:cNvSpPr/>
          <p:nvPr/>
        </p:nvSpPr>
        <p:spPr>
          <a:xfrm>
            <a:off x="2382031" y="2132856"/>
            <a:ext cx="431065" cy="4073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algn="ctr"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1</a:t>
            </a:r>
            <a:endParaRPr lang="cs-CZ" sz="1600" dirty="0">
              <a:solidFill>
                <a:sysClr val="windowText" lastClr="000000"/>
              </a:solidFill>
            </a:endParaRPr>
          </a:p>
        </p:txBody>
      </p:sp>
      <p:sp>
        <p:nvSpPr>
          <p:cNvPr id="9" name="Obdélník 16"/>
          <p:cNvSpPr/>
          <p:nvPr/>
        </p:nvSpPr>
        <p:spPr>
          <a:xfrm>
            <a:off x="2881487" y="2615904"/>
            <a:ext cx="5328593" cy="40735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Hypotézy a metodika</a:t>
            </a:r>
            <a:endParaRPr lang="de-DE" sz="1400" dirty="0">
              <a:solidFill>
                <a:sysClr val="windowText" lastClr="00000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382031" y="2611174"/>
            <a:ext cx="431065" cy="40735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algn="ctr"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2</a:t>
            </a:r>
            <a:endParaRPr lang="cs-CZ" sz="1600" dirty="0">
              <a:solidFill>
                <a:sysClr val="windowText" lastClr="000000"/>
              </a:solidFill>
            </a:endParaRPr>
          </a:p>
        </p:txBody>
      </p:sp>
      <p:sp>
        <p:nvSpPr>
          <p:cNvPr id="11" name="Obdélník 16"/>
          <p:cNvSpPr/>
          <p:nvPr/>
        </p:nvSpPr>
        <p:spPr>
          <a:xfrm>
            <a:off x="2883577" y="3089492"/>
            <a:ext cx="5326503" cy="40735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Publikace</a:t>
            </a:r>
            <a:endParaRPr lang="de-DE" sz="1400" dirty="0">
              <a:solidFill>
                <a:sysClr val="windowText" lastClr="00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384121" y="3084762"/>
            <a:ext cx="431065" cy="40735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algn="ctr"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3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6">
            <a:extLst>
              <a:ext uri="{FF2B5EF4-FFF2-40B4-BE49-F238E27FC236}">
                <a16:creationId xmlns:a16="http://schemas.microsoft.com/office/drawing/2014/main" id="{9AB26CFF-7572-908C-E717-8E82BDC29A26}"/>
              </a:ext>
            </a:extLst>
          </p:cNvPr>
          <p:cNvSpPr/>
          <p:nvPr/>
        </p:nvSpPr>
        <p:spPr>
          <a:xfrm>
            <a:off x="2881487" y="3558350"/>
            <a:ext cx="5326503" cy="40735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Diskuse a závěr</a:t>
            </a:r>
            <a:endParaRPr lang="de-DE" sz="1400" dirty="0">
              <a:solidFill>
                <a:sysClr val="windowText" lastClr="000000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94E253B6-0C52-636F-19F5-BE0423D25734}"/>
              </a:ext>
            </a:extLst>
          </p:cNvPr>
          <p:cNvSpPr/>
          <p:nvPr/>
        </p:nvSpPr>
        <p:spPr>
          <a:xfrm>
            <a:off x="2382031" y="3553620"/>
            <a:ext cx="431065" cy="40735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algn="ctr"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4</a:t>
            </a:r>
            <a:endParaRPr lang="cs-CZ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213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Nadpis 1"/>
          <p:cNvSpPr txBox="1">
            <a:spLocks/>
          </p:cNvSpPr>
          <p:nvPr/>
        </p:nvSpPr>
        <p:spPr>
          <a:xfrm>
            <a:off x="2286000" y="22470"/>
            <a:ext cx="6172200" cy="59821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Cíle disertační práce</a:t>
            </a:r>
          </a:p>
        </p:txBody>
      </p:sp>
      <p:sp>
        <p:nvSpPr>
          <p:cNvPr id="15" name="Podnadpis 2"/>
          <p:cNvSpPr>
            <a:spLocks noGrp="1"/>
          </p:cNvSpPr>
          <p:nvPr>
            <p:ph type="subTitle" idx="1"/>
          </p:nvPr>
        </p:nvSpPr>
        <p:spPr>
          <a:xfrm>
            <a:off x="1979712" y="980728"/>
            <a:ext cx="6984776" cy="5256584"/>
          </a:xfrm>
        </p:spPr>
        <p:txBody>
          <a:bodyPr>
            <a:noAutofit/>
          </a:bodyPr>
          <a:lstStyle/>
          <a:p>
            <a:pPr lvl="0"/>
            <a:r>
              <a:rPr lang="cs-CZ" sz="1400" dirty="0"/>
              <a:t>Cílem disertační práce je navrhnout a ověřit možnost využití nestandardních biopaliv ve vznětových motorech. Současně tak přispět k poznání v problematice biopaliv, která v dnešní době hraje významnou roli na trhu s PHM.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cs-CZ" sz="1400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cs-CZ" sz="1400" dirty="0"/>
              <a:t>Standardizace odpadních rostlinných olejů pomocí biobutanolu jakožto náhrada za FAME;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cs-CZ" sz="1400" dirty="0"/>
              <a:t>Dimethyleter jako alternativa k motorové naftě;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cs-CZ" sz="1400" dirty="0"/>
              <a:t>Ekonomické zhodnocení vodíku jakožto alternativního pohonu v rámci ČR;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cs-CZ" sz="1400" dirty="0"/>
              <a:t>Zhodnotit vliv vybraných biopaliv na daný typ motoru, vyhodnocení fyzikálně-chemických parametrů a emisí;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cs-CZ" sz="1400" dirty="0"/>
              <a:t>Navrhnout a ověřit možnost využití hydrogenovaných rostlinných olejů ve směsích s motorovou naftou a bionaftou;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cs-CZ" sz="1400" dirty="0"/>
              <a:t>Porovnat směsi HVO s F-T naftou ve směsích s konvenční naftou. Potvrdit vhodnost využití měřených směsí pro spalovací motory.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611462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6"/>
          <p:cNvSpPr/>
          <p:nvPr/>
        </p:nvSpPr>
        <p:spPr>
          <a:xfrm>
            <a:off x="2881487" y="2137586"/>
            <a:ext cx="5328593" cy="40735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Cíle disertační práce</a:t>
            </a:r>
            <a:endParaRPr lang="de-DE" sz="1600" dirty="0">
              <a:solidFill>
                <a:sysClr val="windowText" lastClr="000000"/>
              </a:solidFill>
            </a:endParaRPr>
          </a:p>
        </p:txBody>
      </p:sp>
      <p:sp>
        <p:nvSpPr>
          <p:cNvPr id="7" name="Obdélník 11"/>
          <p:cNvSpPr/>
          <p:nvPr/>
        </p:nvSpPr>
        <p:spPr>
          <a:xfrm>
            <a:off x="2382031" y="2132856"/>
            <a:ext cx="431065" cy="40735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algn="ctr"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1</a:t>
            </a:r>
            <a:endParaRPr lang="cs-CZ" sz="1600" dirty="0">
              <a:solidFill>
                <a:sysClr val="windowText" lastClr="000000"/>
              </a:solidFill>
            </a:endParaRPr>
          </a:p>
        </p:txBody>
      </p:sp>
      <p:sp>
        <p:nvSpPr>
          <p:cNvPr id="9" name="Obdélník 16"/>
          <p:cNvSpPr/>
          <p:nvPr/>
        </p:nvSpPr>
        <p:spPr>
          <a:xfrm>
            <a:off x="2881487" y="2615904"/>
            <a:ext cx="5328593" cy="4073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Hypotézy a metodika</a:t>
            </a:r>
            <a:endParaRPr lang="de-DE" sz="1400" dirty="0">
              <a:solidFill>
                <a:sysClr val="windowText" lastClr="00000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382031" y="2611174"/>
            <a:ext cx="431065" cy="4073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algn="ctr"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2</a:t>
            </a:r>
            <a:endParaRPr lang="cs-CZ" sz="1600" dirty="0">
              <a:solidFill>
                <a:sysClr val="windowText" lastClr="000000"/>
              </a:solidFill>
            </a:endParaRPr>
          </a:p>
        </p:txBody>
      </p:sp>
      <p:sp>
        <p:nvSpPr>
          <p:cNvPr id="11" name="Obdélník 16"/>
          <p:cNvSpPr/>
          <p:nvPr/>
        </p:nvSpPr>
        <p:spPr>
          <a:xfrm>
            <a:off x="2883577" y="3089492"/>
            <a:ext cx="5326503" cy="40735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Publikace</a:t>
            </a:r>
            <a:endParaRPr lang="de-DE" sz="1400" dirty="0">
              <a:solidFill>
                <a:sysClr val="windowText" lastClr="00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384121" y="3084762"/>
            <a:ext cx="431065" cy="40735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algn="ctr"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3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6">
            <a:extLst>
              <a:ext uri="{FF2B5EF4-FFF2-40B4-BE49-F238E27FC236}">
                <a16:creationId xmlns:a16="http://schemas.microsoft.com/office/drawing/2014/main" id="{9084E669-4697-63B9-3582-69756637C941}"/>
              </a:ext>
            </a:extLst>
          </p:cNvPr>
          <p:cNvSpPr/>
          <p:nvPr/>
        </p:nvSpPr>
        <p:spPr>
          <a:xfrm>
            <a:off x="2881487" y="3558350"/>
            <a:ext cx="5326503" cy="40735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Diskuse a závěr</a:t>
            </a:r>
            <a:endParaRPr lang="de-DE" sz="1400" dirty="0">
              <a:solidFill>
                <a:sysClr val="windowText" lastClr="000000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22D26CF-D96B-E7E2-30EB-BBEA99C3AE35}"/>
              </a:ext>
            </a:extLst>
          </p:cNvPr>
          <p:cNvSpPr/>
          <p:nvPr/>
        </p:nvSpPr>
        <p:spPr>
          <a:xfrm>
            <a:off x="2382031" y="3553620"/>
            <a:ext cx="431065" cy="40735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algn="ctr"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4</a:t>
            </a:r>
            <a:endParaRPr lang="cs-CZ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437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724F7E-BCA4-A5E8-647A-F8A88EC3DB69}"/>
              </a:ext>
            </a:extLst>
          </p:cNvPr>
          <p:cNvSpPr txBox="1">
            <a:spLocks/>
          </p:cNvSpPr>
          <p:nvPr/>
        </p:nvSpPr>
        <p:spPr>
          <a:xfrm>
            <a:off x="2286000" y="22470"/>
            <a:ext cx="6172200" cy="59821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Hypotézy</a:t>
            </a:r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40A6FBA6-9BAC-078B-0C2C-4836E316F8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9712" y="980728"/>
            <a:ext cx="6984776" cy="5256584"/>
          </a:xfrm>
        </p:spPr>
        <p:txBody>
          <a:bodyPr>
            <a:noAutofit/>
          </a:bodyPr>
          <a:lstStyle/>
          <a:p>
            <a:pPr lvl="0"/>
            <a:r>
              <a:rPr lang="cs-CZ" sz="1400" dirty="0"/>
              <a:t>Práce má za cíl ověřit následující hypotézy: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cs-CZ" sz="1400" dirty="0"/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cs-CZ" sz="1400" dirty="0"/>
              <a:t>Příměs HVO uspoří škodlivé emise a sníží výkonnostní parametry směsného biopaliva: příměs HVO redukuje emise a nesnižuje výkonnostní parametry. Hypotéza byla zamítnuta.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cs-CZ" sz="1400" dirty="0"/>
              <a:t>Příměs biobutanolu sníží cetanové číslo a ohrozí mazivostní parametry směsného biopaliva: směs biobutanolu má velmi nízké cetanové číslo a špatné parametry mazivosti. Hypotéza byla přijata.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cs-CZ" sz="1400" dirty="0"/>
              <a:t>Vysoké cetanové číslo HVO bude kompenzovat nízké cetanové číslo biobutanolu: Hypotéza byla přijata.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cs-CZ" sz="1400" dirty="0"/>
              <a:t>Biobutanol standardizuje směs pro užití rostlinných olejů pro vznětové motory při zastoupení vyšším než 50 %: normovaných hodnot dosahuje směs při vyšším než 60 % zastoupení biobutanolu. Hypotéza byla přijata.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cs-CZ" sz="1400" dirty="0"/>
              <a:t>Tlak par dimethyleteru bude při 20 °C v rozmezí 400 až 600 kPa: Hypotéz byla přijata. 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cs-CZ" sz="1400" dirty="0"/>
              <a:t>Směsi HVO v konvenční naftě a syntetické nafty (F-T syntéza) v konvenční naftě v poměru do 50 % budou splňovat normu EN 590: normu splňují příměsi do cca 25 % (hustota). Hypotéza byla zamítnuta.</a:t>
            </a:r>
          </a:p>
        </p:txBody>
      </p:sp>
    </p:spTree>
    <p:extLst>
      <p:ext uri="{BB962C8B-B14F-4D97-AF65-F5344CB8AC3E}">
        <p14:creationId xmlns:p14="http://schemas.microsoft.com/office/powerpoint/2010/main" val="3914462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>
            <a:extLst>
              <a:ext uri="{FF2B5EF4-FFF2-40B4-BE49-F238E27FC236}">
                <a16:creationId xmlns:a16="http://schemas.microsoft.com/office/drawing/2014/main" id="{D78FA343-67D7-A09F-788A-9127737C3009}"/>
              </a:ext>
            </a:extLst>
          </p:cNvPr>
          <p:cNvSpPr txBox="1">
            <a:spLocks/>
          </p:cNvSpPr>
          <p:nvPr/>
        </p:nvSpPr>
        <p:spPr>
          <a:xfrm>
            <a:off x="2286000" y="22470"/>
            <a:ext cx="6172200" cy="59821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Metodika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C02CD981-64E2-E598-0CE7-CD7D960D3AF1}"/>
              </a:ext>
            </a:extLst>
          </p:cNvPr>
          <p:cNvSpPr txBox="1">
            <a:spLocks/>
          </p:cNvSpPr>
          <p:nvPr/>
        </p:nvSpPr>
        <p:spPr>
          <a:xfrm>
            <a:off x="1979712" y="980728"/>
            <a:ext cx="6984776" cy="5256584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1400" dirty="0"/>
              <a:t>Rešerše stávajících poznatků v oblasti obnovitelných paliv a legislativních předpisů;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1400" dirty="0"/>
              <a:t>Popis kvalitativních požadavků na konvenční motorová paliva;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1400" dirty="0"/>
              <a:t>Experimentální vyhodnocení charakteristik jednotlivých nestandardních biopaliv.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cs-CZ" sz="1400" dirty="0"/>
          </a:p>
          <a:p>
            <a:r>
              <a:rPr lang="cs-CZ" sz="1400" dirty="0"/>
              <a:t>Pokusy byly realizovány na pracovištích FAPPZ ČZU v Praze, TF ČZU v Praze, ORLEN UniCRE a.s. v Litvínově.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cs-CZ" sz="1400" dirty="0"/>
          </a:p>
          <a:p>
            <a:r>
              <a:rPr lang="cs-CZ" sz="1400" dirty="0"/>
              <a:t>Metody práce vycházely z platných normovaných předpisů pro testování kapalných biopaliv v souladu s platnými normami (EN 590).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504393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6"/>
          <p:cNvSpPr/>
          <p:nvPr/>
        </p:nvSpPr>
        <p:spPr>
          <a:xfrm>
            <a:off x="2881487" y="2137586"/>
            <a:ext cx="5328593" cy="40735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Cíle disertační práce</a:t>
            </a:r>
            <a:endParaRPr lang="de-DE" sz="1600" dirty="0">
              <a:solidFill>
                <a:sysClr val="windowText" lastClr="000000"/>
              </a:solidFill>
            </a:endParaRPr>
          </a:p>
        </p:txBody>
      </p:sp>
      <p:sp>
        <p:nvSpPr>
          <p:cNvPr id="7" name="Obdélník 11"/>
          <p:cNvSpPr/>
          <p:nvPr/>
        </p:nvSpPr>
        <p:spPr>
          <a:xfrm>
            <a:off x="2382031" y="2132856"/>
            <a:ext cx="431065" cy="40735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algn="ctr"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1</a:t>
            </a:r>
            <a:endParaRPr lang="cs-CZ" sz="1600" dirty="0">
              <a:solidFill>
                <a:sysClr val="windowText" lastClr="000000"/>
              </a:solidFill>
            </a:endParaRPr>
          </a:p>
        </p:txBody>
      </p:sp>
      <p:sp>
        <p:nvSpPr>
          <p:cNvPr id="9" name="Obdélník 16"/>
          <p:cNvSpPr/>
          <p:nvPr/>
        </p:nvSpPr>
        <p:spPr>
          <a:xfrm>
            <a:off x="2881487" y="2615904"/>
            <a:ext cx="5328593" cy="40735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Hypotézy a metodika</a:t>
            </a:r>
            <a:endParaRPr lang="de-DE" sz="1400" dirty="0">
              <a:solidFill>
                <a:sysClr val="windowText" lastClr="00000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382031" y="2611174"/>
            <a:ext cx="431065" cy="40735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algn="ctr"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2</a:t>
            </a:r>
            <a:endParaRPr lang="cs-CZ" sz="1600" dirty="0">
              <a:solidFill>
                <a:sysClr val="windowText" lastClr="000000"/>
              </a:solidFill>
            </a:endParaRPr>
          </a:p>
        </p:txBody>
      </p:sp>
      <p:sp>
        <p:nvSpPr>
          <p:cNvPr id="11" name="Obdélník 16"/>
          <p:cNvSpPr/>
          <p:nvPr/>
        </p:nvSpPr>
        <p:spPr>
          <a:xfrm>
            <a:off x="2883577" y="3089492"/>
            <a:ext cx="5326503" cy="4073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Publikace</a:t>
            </a:r>
            <a:endParaRPr lang="de-DE" sz="1400" dirty="0">
              <a:solidFill>
                <a:sysClr val="windowText" lastClr="00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384121" y="3084762"/>
            <a:ext cx="431065" cy="4073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algn="ctr"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3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6">
            <a:extLst>
              <a:ext uri="{FF2B5EF4-FFF2-40B4-BE49-F238E27FC236}">
                <a16:creationId xmlns:a16="http://schemas.microsoft.com/office/drawing/2014/main" id="{9C145F5D-C344-D819-DCC5-FA000864A923}"/>
              </a:ext>
            </a:extLst>
          </p:cNvPr>
          <p:cNvSpPr/>
          <p:nvPr/>
        </p:nvSpPr>
        <p:spPr>
          <a:xfrm>
            <a:off x="2881487" y="3558350"/>
            <a:ext cx="5326503" cy="40735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Diskuse a závěr</a:t>
            </a:r>
            <a:endParaRPr lang="de-DE" sz="1400" dirty="0">
              <a:solidFill>
                <a:sysClr val="windowText" lastClr="000000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D3C4A1A-D540-55A9-D032-FB86912F85CD}"/>
              </a:ext>
            </a:extLst>
          </p:cNvPr>
          <p:cNvSpPr/>
          <p:nvPr/>
        </p:nvSpPr>
        <p:spPr>
          <a:xfrm>
            <a:off x="2382031" y="3553620"/>
            <a:ext cx="431065" cy="40735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algn="ctr"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4</a:t>
            </a:r>
            <a:endParaRPr lang="cs-CZ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437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271C10-D141-4824-6029-FAD3E77CF528}"/>
              </a:ext>
            </a:extLst>
          </p:cNvPr>
          <p:cNvSpPr txBox="1">
            <a:spLocks/>
          </p:cNvSpPr>
          <p:nvPr/>
        </p:nvSpPr>
        <p:spPr>
          <a:xfrm>
            <a:off x="2286000" y="22470"/>
            <a:ext cx="6172200" cy="59821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Publikace k tématu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308B0E-8E68-199A-179F-AD493F51C834}"/>
              </a:ext>
            </a:extLst>
          </p:cNvPr>
          <p:cNvSpPr txBox="1">
            <a:spLocks/>
          </p:cNvSpPr>
          <p:nvPr/>
        </p:nvSpPr>
        <p:spPr>
          <a:xfrm>
            <a:off x="1979712" y="980728"/>
            <a:ext cx="6984776" cy="5616624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1400" dirty="0"/>
              <a:t>Práce publikované: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400" dirty="0"/>
              <a:t>Hönig, V., Pexa, M., Mařík, J., Linhart, Z., &amp; Zeman, P. (2017). Biobutanol Standardizing Waste Cooking Oil as a Biofuel. Polish Journal of Environmental Studies, 26(1). DOI: 10.15244/pjoes/64466;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400" dirty="0"/>
              <a:t>Zeman, P., Hönig, V., Procházka, P., &amp; Mařík, J. (2017). Dimethyl ether as a renewable fuel for diesel engines. Agronomy Research. DOI: 10.15159/AR.17.067;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400" dirty="0"/>
              <a:t>Obergruber, M., Hönig, V., Procházka, P., &amp; Zeman, P. (2018). Energy analysis of hydrogen as a fuel in the Czech Republic. Agronomy Research. DOI: 10.15159/AR.18.015;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400" dirty="0"/>
              <a:t>Kotek, M., Mařík, J., Zeman, P., Hartová, V., Hart, J., &amp; Hönig, V. (2019). The impact of selected biofuels on the Skoda Roomster 1.4 tDi engine’s operational parameters. Energies, 12(7), 1388. DOI: 10.3390/en12071388;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400" dirty="0"/>
              <a:t>Zeman, P., Hönig, V., Kotek, M., Táborský, J., Obergruber, M., Mařík, J., ... &amp; Pechout, M. (2019). Hydrotreated vegetable oil as a fuel from waste materials. Catalysts, 9(4), 337. DOI: 10.3390/catal9040337.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1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1400" dirty="0"/>
              <a:t>Práce k publikaci připravené: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1400" dirty="0"/>
              <a:t>Hönig, V., Zeman, P., Jenčík, J., Hájek, J., Vráblík, A., Černý, R., Herink. T. (2022). Vyhodnocení motorové nafty a jejích směsí s aditivy z hlediska palivových směsí.</a:t>
            </a:r>
          </a:p>
        </p:txBody>
      </p:sp>
    </p:spTree>
    <p:extLst>
      <p:ext uri="{BB962C8B-B14F-4D97-AF65-F5344CB8AC3E}">
        <p14:creationId xmlns:p14="http://schemas.microsoft.com/office/powerpoint/2010/main" val="2214015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6"/>
          <p:cNvSpPr/>
          <p:nvPr/>
        </p:nvSpPr>
        <p:spPr>
          <a:xfrm>
            <a:off x="2881487" y="2137586"/>
            <a:ext cx="5328593" cy="40735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Cíle disertační práce</a:t>
            </a:r>
            <a:endParaRPr lang="de-DE" sz="1600" dirty="0">
              <a:solidFill>
                <a:sysClr val="windowText" lastClr="000000"/>
              </a:solidFill>
            </a:endParaRPr>
          </a:p>
        </p:txBody>
      </p:sp>
      <p:sp>
        <p:nvSpPr>
          <p:cNvPr id="7" name="Obdélník 11"/>
          <p:cNvSpPr/>
          <p:nvPr/>
        </p:nvSpPr>
        <p:spPr>
          <a:xfrm>
            <a:off x="2382031" y="2132856"/>
            <a:ext cx="431065" cy="40735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algn="ctr"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1</a:t>
            </a:r>
            <a:endParaRPr lang="cs-CZ" sz="1600" dirty="0">
              <a:solidFill>
                <a:sysClr val="windowText" lastClr="000000"/>
              </a:solidFill>
            </a:endParaRPr>
          </a:p>
        </p:txBody>
      </p:sp>
      <p:sp>
        <p:nvSpPr>
          <p:cNvPr id="9" name="Obdélník 16"/>
          <p:cNvSpPr/>
          <p:nvPr/>
        </p:nvSpPr>
        <p:spPr>
          <a:xfrm>
            <a:off x="2881487" y="2615904"/>
            <a:ext cx="5328593" cy="40735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Hypotézy a metodika</a:t>
            </a:r>
            <a:endParaRPr lang="de-DE" sz="1400" dirty="0">
              <a:solidFill>
                <a:sysClr val="windowText" lastClr="00000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382031" y="2611174"/>
            <a:ext cx="431065" cy="40735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algn="ctr"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2</a:t>
            </a:r>
            <a:endParaRPr lang="cs-CZ" sz="1600" dirty="0">
              <a:solidFill>
                <a:sysClr val="windowText" lastClr="000000"/>
              </a:solidFill>
            </a:endParaRPr>
          </a:p>
        </p:txBody>
      </p:sp>
      <p:sp>
        <p:nvSpPr>
          <p:cNvPr id="4" name="Obdélník 16">
            <a:extLst>
              <a:ext uri="{FF2B5EF4-FFF2-40B4-BE49-F238E27FC236}">
                <a16:creationId xmlns:a16="http://schemas.microsoft.com/office/drawing/2014/main" id="{5B924A0D-6C2A-BE6E-CC7C-47015D2B8257}"/>
              </a:ext>
            </a:extLst>
          </p:cNvPr>
          <p:cNvSpPr/>
          <p:nvPr/>
        </p:nvSpPr>
        <p:spPr>
          <a:xfrm>
            <a:off x="2883577" y="3089492"/>
            <a:ext cx="5326503" cy="40735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Publikace</a:t>
            </a:r>
            <a:endParaRPr lang="de-DE" sz="1400" dirty="0">
              <a:solidFill>
                <a:sysClr val="windowText" lastClr="000000"/>
              </a:solidFill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FB36445-132B-3F07-7415-A729E6E5F3AF}"/>
              </a:ext>
            </a:extLst>
          </p:cNvPr>
          <p:cNvSpPr/>
          <p:nvPr/>
        </p:nvSpPr>
        <p:spPr>
          <a:xfrm>
            <a:off x="2384121" y="3084762"/>
            <a:ext cx="431065" cy="407350"/>
          </a:xfrm>
          <a:prstGeom prst="rect">
            <a:avLst/>
          </a:prstGeom>
          <a:noFill/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algn="ctr"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3</a:t>
            </a:r>
            <a:endParaRPr lang="cs-CZ" dirty="0">
              <a:solidFill>
                <a:sysClr val="windowText" lastClr="000000"/>
              </a:solidFill>
            </a:endParaRPr>
          </a:p>
        </p:txBody>
      </p:sp>
      <p:sp>
        <p:nvSpPr>
          <p:cNvPr id="8" name="Obdélník 16">
            <a:extLst>
              <a:ext uri="{FF2B5EF4-FFF2-40B4-BE49-F238E27FC236}">
                <a16:creationId xmlns:a16="http://schemas.microsoft.com/office/drawing/2014/main" id="{E655E408-376C-2CF5-16ED-BFC17E2F556B}"/>
              </a:ext>
            </a:extLst>
          </p:cNvPr>
          <p:cNvSpPr/>
          <p:nvPr/>
        </p:nvSpPr>
        <p:spPr>
          <a:xfrm>
            <a:off x="2884721" y="3563080"/>
            <a:ext cx="5326503" cy="4073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defTabSz="1112291">
              <a:defRPr/>
            </a:pPr>
            <a:r>
              <a:rPr lang="cs-CZ" b="1" dirty="0">
                <a:solidFill>
                  <a:schemeClr val="accent6"/>
                </a:solidFill>
              </a:rPr>
              <a:t>Diskuse a závěr</a:t>
            </a:r>
            <a:endParaRPr lang="de-DE" sz="1400" dirty="0">
              <a:solidFill>
                <a:sysClr val="windowText" lastClr="000000"/>
              </a:solidFill>
            </a:endParaRP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7C074D86-9CD1-822C-F7C3-197779D1D947}"/>
              </a:ext>
            </a:extLst>
          </p:cNvPr>
          <p:cNvSpPr/>
          <p:nvPr/>
        </p:nvSpPr>
        <p:spPr>
          <a:xfrm>
            <a:off x="2382031" y="3563080"/>
            <a:ext cx="431065" cy="4073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16" tIns="42405" rIns="84816" bIns="42405" rtlCol="0" anchor="ctr"/>
          <a:lstStyle/>
          <a:p>
            <a:pPr algn="ctr" defTabSz="1112291">
              <a:defRPr/>
            </a:pPr>
            <a:r>
              <a:rPr lang="cs-CZ" dirty="0">
                <a:solidFill>
                  <a:schemeClr val="accent6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5594002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128</TotalTime>
  <Words>924</Words>
  <Application>Microsoft Office PowerPoint</Application>
  <PresentationFormat>Předvádění na obrazovce (4:3)</PresentationFormat>
  <Paragraphs>81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Calibri</vt:lpstr>
      <vt:lpstr>Century Schoolbook</vt:lpstr>
      <vt:lpstr>Wingdings</vt:lpstr>
      <vt:lpstr>Wingdings 2</vt:lpstr>
      <vt:lpstr>Arkýř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FYTO I 3.5.2017</dc:title>
  <dc:creator>Péťa</dc:creator>
  <cp:lastModifiedBy>Petr Zeman</cp:lastModifiedBy>
  <cp:revision>19</cp:revision>
  <dcterms:created xsi:type="dcterms:W3CDTF">2017-04-30T06:21:56Z</dcterms:created>
  <dcterms:modified xsi:type="dcterms:W3CDTF">2022-12-28T12:27:26Z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798273d-f5aa-46da-8e10-241f6dcd5f2d_Enabled">
    <vt:lpwstr>true</vt:lpwstr>
  </property>
  <property fmtid="{D5CDD505-2E9C-101B-9397-08002B2CF9AE}" pid="3" name="MSIP_Label_e798273d-f5aa-46da-8e10-241f6dcd5f2d_SetDate">
    <vt:lpwstr>2022-11-24T07:22:52Z</vt:lpwstr>
  </property>
  <property fmtid="{D5CDD505-2E9C-101B-9397-08002B2CF9AE}" pid="4" name="MSIP_Label_e798273d-f5aa-46da-8e10-241f6dcd5f2d_Method">
    <vt:lpwstr>Standard</vt:lpwstr>
  </property>
  <property fmtid="{D5CDD505-2E9C-101B-9397-08002B2CF9AE}" pid="5" name="MSIP_Label_e798273d-f5aa-46da-8e10-241f6dcd5f2d_Name">
    <vt:lpwstr>e798273d-f5aa-46da-8e10-241f6dcd5f2d</vt:lpwstr>
  </property>
  <property fmtid="{D5CDD505-2E9C-101B-9397-08002B2CF9AE}" pid="6" name="MSIP_Label_e798273d-f5aa-46da-8e10-241f6dcd5f2d_SiteId">
    <vt:lpwstr>c760270c-f3da-4cfa-9737-03808ef5579f</vt:lpwstr>
  </property>
  <property fmtid="{D5CDD505-2E9C-101B-9397-08002B2CF9AE}" pid="7" name="MSIP_Label_e798273d-f5aa-46da-8e10-241f6dcd5f2d_ActionId">
    <vt:lpwstr>d6ec06d0-18b1-49b6-8fb0-a0231d7b1736</vt:lpwstr>
  </property>
  <property fmtid="{D5CDD505-2E9C-101B-9397-08002B2CF9AE}" pid="8" name="MSIP_Label_e798273d-f5aa-46da-8e10-241f6dcd5f2d_ContentBits">
    <vt:lpwstr>0</vt:lpwstr>
  </property>
</Properties>
</file>