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5" r:id="rId1"/>
  </p:sldMasterIdLst>
  <p:sldIdLst>
    <p:sldId id="256" r:id="rId2"/>
    <p:sldId id="257" r:id="rId3"/>
    <p:sldId id="272" r:id="rId4"/>
    <p:sldId id="271" r:id="rId5"/>
    <p:sldId id="274" r:id="rId6"/>
    <p:sldId id="273" r:id="rId7"/>
    <p:sldId id="275" r:id="rId8"/>
    <p:sldId id="259" r:id="rId9"/>
    <p:sldId id="276" r:id="rId10"/>
    <p:sldId id="261" r:id="rId11"/>
    <p:sldId id="260" r:id="rId12"/>
    <p:sldId id="279" r:id="rId13"/>
    <p:sldId id="262" r:id="rId14"/>
    <p:sldId id="263" r:id="rId15"/>
    <p:sldId id="264" r:id="rId16"/>
    <p:sldId id="278" r:id="rId17"/>
    <p:sldId id="265" r:id="rId18"/>
    <p:sldId id="258" r:id="rId19"/>
    <p:sldId id="266" r:id="rId20"/>
    <p:sldId id="270" r:id="rId21"/>
    <p:sldId id="282" r:id="rId22"/>
    <p:sldId id="280" r:id="rId23"/>
    <p:sldId id="281" r:id="rId24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4" autoAdjust="0"/>
    <p:restoredTop sz="94660"/>
  </p:normalViewPr>
  <p:slideViewPr>
    <p:cSldViewPr>
      <p:cViewPr>
        <p:scale>
          <a:sx n="80" d="100"/>
          <a:sy n="80" d="100"/>
        </p:scale>
        <p:origin x="-1068" y="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EA6BD586-4F57-4B47-9F62-F04DA3F059B9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</p:cSld>
  <p:clrMapOvr>
    <a:masterClrMapping/>
  </p:clrMapOvr>
  <p:transition>
    <p:pull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2D06F4-99BE-4818-9DC0-E521EC5AF79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</p:cSld>
  <p:clrMapOvr>
    <a:masterClrMapping/>
  </p:clrMapOvr>
  <p:transition>
    <p:pull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211CBC-7A0E-4504-9392-E23B29C318E7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</p:cSld>
  <p:clrMapOvr>
    <a:masterClrMapping/>
  </p:clrMapOvr>
  <p:transition>
    <p:pull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Nadpis, text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8ABC2-1B19-4BE2-858F-1D351E66A055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76413499"/>
      </p:ext>
    </p:extLst>
  </p:cSld>
  <p:clrMapOvr>
    <a:masterClrMapping/>
  </p:clrMapOvr>
  <p:transition>
    <p:pull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Nadpis, 2 obsahy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820C4-ADC5-4269-B858-44683DE75737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89268571"/>
      </p:ext>
    </p:extLst>
  </p:cSld>
  <p:clrMapOvr>
    <a:masterClrMapping/>
  </p:clrMapOvr>
  <p:transition>
    <p:pull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28896-1136-4748-BC16-DA17285FF80D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733330662"/>
      </p:ext>
    </p:extLst>
  </p:cSld>
  <p:clrMapOvr>
    <a:masterClrMapping/>
  </p:clrMapOvr>
  <p:transition>
    <p:pull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3B315022-9FDB-447F-BB3A-0AED4CFE535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</p:cSld>
  <p:clrMapOvr>
    <a:masterClrMapping/>
  </p:clrMapOvr>
  <p:transition>
    <p:pull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17B9A6-F3EA-45AE-9D74-76A6C87EBB45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masterClrMapping/>
  </p:clrMapOvr>
  <p:transition>
    <p:pull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28F298-738D-4BC5-A55E-376479DA7E78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</p:cSld>
  <p:clrMapOvr>
    <a:masterClrMapping/>
  </p:clrMapOvr>
  <p:transition>
    <p:pull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1CD8C5B0-E32A-4479-A734-280F817143F7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pull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295FB-0341-450B-8106-F69699A08A5B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</p:cSld>
  <p:clrMapOvr>
    <a:masterClrMapping/>
  </p:clrMapOvr>
  <p:transition>
    <p:pull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A50DB0-54B7-43E4-ABC4-A226DB1E3E99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</p:cSld>
  <p:clrMapOvr>
    <a:masterClrMapping/>
  </p:clrMapOvr>
  <p:transition>
    <p:pull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8A7847-46F6-4F8C-B862-7E3302A22A12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</p:cSld>
  <p:clrMapOvr>
    <a:masterClrMapping/>
  </p:clrMapOvr>
  <p:transition>
    <p:pull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656BC-A71B-4DCD-86A9-0689D610B605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</p:spTree>
  </p:cSld>
  <p:clrMapOvr>
    <a:masterClrMapping/>
  </p:clrMapOvr>
  <p:transition>
    <p:pull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5F1A2F8-A622-452F-9340-078D04D0EB69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  <p:sldLayoutId id="2147483967" r:id="rId12"/>
    <p:sldLayoutId id="2147483968" r:id="rId13"/>
    <p:sldLayoutId id="2147483969" r:id="rId14"/>
  </p:sldLayoutIdLst>
  <p:transition>
    <p:pull dir="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6" Type="http://schemas.openxmlformats.org/officeDocument/2006/relationships/image" Target="../media/image6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5" Type="http://schemas.openxmlformats.org/officeDocument/2006/relationships/image" Target="../media/image6.pn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0"/>
            <a:ext cx="8604448" cy="2928934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altLang="cs-CZ" sz="18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cs-CZ" altLang="cs-CZ" sz="18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cs-CZ" altLang="cs-CZ" sz="1800" b="1" cap="none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cs-CZ" altLang="cs-CZ" sz="1800" b="1" cap="none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cs-CZ" altLang="cs-CZ" sz="54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cs-CZ" altLang="cs-CZ" sz="5400" cap="none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</a:t>
            </a:r>
            <a:r>
              <a:rPr lang="cs-CZ" altLang="cs-CZ" sz="54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ůstojník </a:t>
            </a:r>
            <a:r>
              <a:rPr lang="cs-CZ" altLang="cs-CZ" sz="5400" cap="none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č</a:t>
            </a:r>
            <a:r>
              <a:rPr lang="cs-CZ" altLang="cs-CZ" sz="54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eskoslovenské armády</a:t>
            </a:r>
            <a:r>
              <a:rPr lang="cs-CZ" altLang="cs-CZ" sz="5400" cap="none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cs-CZ" altLang="cs-CZ" sz="54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cs-CZ" altLang="cs-CZ" sz="54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cs-CZ" altLang="cs-CZ" sz="54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René Černý</a:t>
            </a:r>
            <a:endParaRPr lang="cs-CZ" altLang="cs-CZ" sz="5400" b="1" cap="none" dirty="0">
              <a:ln w="11430"/>
              <a:solidFill>
                <a:schemeClr val="tx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75124" y="5301208"/>
            <a:ext cx="5400600" cy="9144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cs-CZ" altLang="cs-CZ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</a:rPr>
              <a:t>1914 </a:t>
            </a:r>
            <a:r>
              <a:rPr lang="cs-CZ" sz="5400" dirty="0" smtClean="0">
                <a:solidFill>
                  <a:schemeClr val="tx1"/>
                </a:solidFill>
              </a:rPr>
              <a:t>– </a:t>
            </a:r>
            <a:r>
              <a:rPr lang="cs-CZ" altLang="cs-CZ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</a:rPr>
              <a:t>1950</a:t>
            </a:r>
            <a:endParaRPr lang="cs-CZ" altLang="cs-CZ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pic>
        <p:nvPicPr>
          <p:cNvPr id="4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212976"/>
            <a:ext cx="1787110" cy="193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647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260648"/>
            <a:ext cx="8964488" cy="1224136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altLang="cs-CZ" dirty="0" smtClean="0"/>
              <a:t>Vznik druhé republiky a Protektorátu Čechy a Morava  </a:t>
            </a:r>
            <a:endParaRPr lang="cs-CZ" alt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44824"/>
            <a:ext cx="7344816" cy="455997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altLang="cs-CZ" sz="4000" dirty="0" smtClean="0"/>
              <a:t>člen odbojového hnutí</a:t>
            </a:r>
            <a:endParaRPr lang="cs-CZ" altLang="cs-CZ" sz="4000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2699792" y="1412776"/>
            <a:ext cx="5904656" cy="2664296"/>
          </a:xfrm>
        </p:spPr>
        <p:txBody>
          <a:bodyPr>
            <a:noAutofit/>
          </a:bodyPr>
          <a:lstStyle/>
          <a:p>
            <a:pPr eaLnBrk="1" hangingPunct="1"/>
            <a:r>
              <a:rPr lang="cs-CZ" altLang="cs-CZ" dirty="0" smtClean="0"/>
              <a:t>Obrana národa</a:t>
            </a:r>
          </a:p>
          <a:p>
            <a:pPr eaLnBrk="1" hangingPunct="1"/>
            <a:r>
              <a:rPr lang="cs-CZ" altLang="cs-CZ" dirty="0" smtClean="0"/>
              <a:t>Spolu s Václavem Jelínkem zajištují telegrafické spojení</a:t>
            </a:r>
          </a:p>
          <a:p>
            <a:pPr eaLnBrk="1" hangingPunct="1"/>
            <a:r>
              <a:rPr lang="cs-CZ" altLang="cs-CZ" dirty="0" smtClean="0"/>
              <a:t>Dále společně sledují pohyb německých vojsk </a:t>
            </a:r>
          </a:p>
        </p:txBody>
      </p:sp>
      <p:pic>
        <p:nvPicPr>
          <p:cNvPr id="23556" name="Picture 4" descr="C:\Users\Lubo\Desktop\Václav jelíne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428736"/>
            <a:ext cx="2294475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F:\ČTK 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4634947"/>
            <a:ext cx="2843886" cy="1970969"/>
          </a:xfrm>
          <a:prstGeom prst="rect">
            <a:avLst/>
          </a:prstGeom>
          <a:noFill/>
        </p:spPr>
      </p:pic>
      <p:pic>
        <p:nvPicPr>
          <p:cNvPr id="2051" name="Picture 3" descr="F:\čtk 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4763138"/>
            <a:ext cx="2743817" cy="1876096"/>
          </a:xfrm>
          <a:prstGeom prst="rect">
            <a:avLst/>
          </a:prstGeom>
          <a:noFill/>
        </p:spPr>
      </p:pic>
      <p:pic>
        <p:nvPicPr>
          <p:cNvPr id="2" name="German Military March - Erika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57251" y="5701186"/>
            <a:ext cx="223893" cy="22389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73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355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Lubo\Desktop\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628775"/>
            <a:ext cx="8539162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Cesta René černého do zahraničí </a:t>
            </a:r>
            <a:endParaRPr lang="cs-CZ" dirty="0"/>
          </a:p>
        </p:txBody>
      </p:sp>
      <p:sp>
        <p:nvSpPr>
          <p:cNvPr id="7" name="Šipka nahoru 6"/>
          <p:cNvSpPr/>
          <p:nvPr/>
        </p:nvSpPr>
        <p:spPr>
          <a:xfrm rot="6463478">
            <a:off x="7476331" y="5252245"/>
            <a:ext cx="327025" cy="74136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8" name="Šipka nahoru 7"/>
          <p:cNvSpPr/>
          <p:nvPr/>
        </p:nvSpPr>
        <p:spPr>
          <a:xfrm rot="8562728">
            <a:off x="7750175" y="4225925"/>
            <a:ext cx="327025" cy="74136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9" name="Šipka nahoru 8"/>
          <p:cNvSpPr/>
          <p:nvPr/>
        </p:nvSpPr>
        <p:spPr>
          <a:xfrm rot="10300770">
            <a:off x="5919788" y="3232150"/>
            <a:ext cx="327025" cy="7429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10" name="Šipka nahoru 9"/>
          <p:cNvSpPr/>
          <p:nvPr/>
        </p:nvSpPr>
        <p:spPr>
          <a:xfrm rot="21370912">
            <a:off x="4884738" y="4418013"/>
            <a:ext cx="327025" cy="7429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11" name="Šipka nahoru 10"/>
          <p:cNvSpPr/>
          <p:nvPr/>
        </p:nvSpPr>
        <p:spPr>
          <a:xfrm rot="10445198">
            <a:off x="4205288" y="2508250"/>
            <a:ext cx="327025" cy="74136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14" name="Šipka nahoru 13"/>
          <p:cNvSpPr/>
          <p:nvPr/>
        </p:nvSpPr>
        <p:spPr>
          <a:xfrm rot="623612">
            <a:off x="3064712" y="3095071"/>
            <a:ext cx="325437" cy="7429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13" name="Vývojový diagram: spojnice 12"/>
          <p:cNvSpPr/>
          <p:nvPr/>
        </p:nvSpPr>
        <p:spPr>
          <a:xfrm>
            <a:off x="3286116" y="2928934"/>
            <a:ext cx="142875" cy="85725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16" name="Vývojový diagram: spojnice 15"/>
          <p:cNvSpPr/>
          <p:nvPr/>
        </p:nvSpPr>
        <p:spPr>
          <a:xfrm>
            <a:off x="3357554" y="1928802"/>
            <a:ext cx="144463" cy="85725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18" name="Šipka nahoru 17"/>
          <p:cNvSpPr/>
          <p:nvPr/>
        </p:nvSpPr>
        <p:spPr>
          <a:xfrm rot="5400000">
            <a:off x="2778904" y="1650196"/>
            <a:ext cx="327025" cy="74136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19" name="Šipka nahoru 18"/>
          <p:cNvSpPr/>
          <p:nvPr/>
        </p:nvSpPr>
        <p:spPr>
          <a:xfrm rot="19360149">
            <a:off x="1700213" y="3643313"/>
            <a:ext cx="327025" cy="74136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20" name="Šipka nahoru 19"/>
          <p:cNvSpPr/>
          <p:nvPr/>
        </p:nvSpPr>
        <p:spPr>
          <a:xfrm rot="2654751">
            <a:off x="647700" y="3524250"/>
            <a:ext cx="327025" cy="74136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altLang="cs-CZ" dirty="0" smtClean="0"/>
              <a:t>Voják ve Francouzské armádě</a:t>
            </a:r>
            <a:endParaRPr lang="cs-CZ" altLang="cs-CZ" dirty="0"/>
          </a:p>
        </p:txBody>
      </p:sp>
      <p:pic>
        <p:nvPicPr>
          <p:cNvPr id="25604" name="Zástupný symbol pro obsah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645024"/>
            <a:ext cx="3096344" cy="2152996"/>
          </a:xfrm>
        </p:spPr>
      </p:pic>
      <p:pic>
        <p:nvPicPr>
          <p:cNvPr id="25605" name="Zástupný symbol pro obsah 4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9592" y="1340768"/>
            <a:ext cx="3099395" cy="1800200"/>
          </a:xfrm>
        </p:spPr>
      </p:pic>
      <p:sp>
        <p:nvSpPr>
          <p:cNvPr id="18435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0" y="1340768"/>
            <a:ext cx="4114800" cy="551723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cs-CZ" altLang="cs-CZ" dirty="0" smtClean="0"/>
              <a:t>Dne 16</a:t>
            </a:r>
            <a:r>
              <a:rPr lang="cs-CZ" altLang="cs-CZ" dirty="0"/>
              <a:t>. listopadu 1939 </a:t>
            </a:r>
            <a:r>
              <a:rPr lang="cs-CZ" altLang="cs-CZ" dirty="0" smtClean="0"/>
              <a:t>jmenován </a:t>
            </a:r>
            <a:r>
              <a:rPr lang="cs-CZ" altLang="cs-CZ" dirty="0"/>
              <a:t>velitelem </a:t>
            </a:r>
            <a:r>
              <a:rPr lang="cs-CZ" altLang="cs-CZ" dirty="0" smtClean="0"/>
              <a:t>roty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cs-CZ" altLang="cs-CZ" dirty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cs-CZ" altLang="cs-CZ" dirty="0" smtClean="0"/>
              <a:t>Od ledna roku 1940 čs. zpravodajský důstojník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cs-CZ" altLang="cs-CZ" dirty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cs-CZ" altLang="cs-CZ" dirty="0" smtClean="0"/>
              <a:t>Evakuace do </a:t>
            </a:r>
            <a:r>
              <a:rPr lang="cs-CZ" altLang="cs-CZ" dirty="0"/>
              <a:t>Anglie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43528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>
                <a:effectLst/>
              </a:rPr>
              <a:t>V</a:t>
            </a:r>
            <a:r>
              <a:rPr lang="cs-CZ" dirty="0" smtClean="0">
                <a:effectLst/>
              </a:rPr>
              <a:t>oják </a:t>
            </a:r>
            <a:r>
              <a:rPr lang="cs-CZ" dirty="0">
                <a:effectLst/>
              </a:rPr>
              <a:t>pod ochrannou </a:t>
            </a:r>
            <a:r>
              <a:rPr lang="cs-CZ" dirty="0" smtClean="0">
                <a:effectLst/>
              </a:rPr>
              <a:t>V. </a:t>
            </a:r>
            <a:r>
              <a:rPr lang="cs-CZ" dirty="0">
                <a:effectLst/>
              </a:rPr>
              <a:t>Británie </a:t>
            </a:r>
            <a:endParaRPr lang="cs-CZ" altLang="cs-CZ" sz="4000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124744"/>
            <a:ext cx="4462786" cy="5544616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None/>
            </a:pPr>
            <a:endParaRPr lang="cs-CZ" altLang="cs-CZ" dirty="0" smtClean="0"/>
          </a:p>
          <a:p>
            <a:pPr eaLnBrk="1" hangingPunct="1">
              <a:lnSpc>
                <a:spcPct val="80000"/>
              </a:lnSpc>
            </a:pPr>
            <a:r>
              <a:rPr lang="cs-CZ" altLang="cs-CZ" dirty="0" smtClean="0"/>
              <a:t>Účast v tzv. vzpouře ,,27 českých panů“ </a:t>
            </a:r>
          </a:p>
          <a:p>
            <a:pPr eaLnBrk="1" hangingPunct="1">
              <a:lnSpc>
                <a:spcPct val="80000"/>
              </a:lnSpc>
            </a:pPr>
            <a:endParaRPr lang="cs-CZ" altLang="cs-CZ" dirty="0" smtClean="0"/>
          </a:p>
          <a:p>
            <a:pPr eaLnBrk="1" hangingPunct="1">
              <a:lnSpc>
                <a:spcPct val="80000"/>
              </a:lnSpc>
            </a:pPr>
            <a:r>
              <a:rPr lang="cs-CZ" altLang="cs-CZ" dirty="0" smtClean="0"/>
              <a:t>Příchod do nového oddílu</a:t>
            </a:r>
          </a:p>
          <a:p>
            <a:pPr eaLnBrk="1" hangingPunct="1">
              <a:lnSpc>
                <a:spcPct val="80000"/>
              </a:lnSpc>
            </a:pPr>
            <a:endParaRPr lang="cs-CZ" altLang="cs-CZ" dirty="0" smtClean="0"/>
          </a:p>
          <a:p>
            <a:pPr eaLnBrk="1" hangingPunct="1">
              <a:lnSpc>
                <a:spcPct val="80000"/>
              </a:lnSpc>
            </a:pPr>
            <a:r>
              <a:rPr lang="cs-CZ" altLang="cs-CZ" dirty="0" smtClean="0"/>
              <a:t>Povýšen do hodnosti  nadporučíka</a:t>
            </a:r>
          </a:p>
          <a:p>
            <a:pPr eaLnBrk="1" hangingPunct="1">
              <a:lnSpc>
                <a:spcPct val="80000"/>
              </a:lnSpc>
            </a:pPr>
            <a:endParaRPr lang="cs-CZ" altLang="cs-CZ" dirty="0" smtClean="0"/>
          </a:p>
          <a:p>
            <a:pPr eaLnBrk="1" hangingPunct="1">
              <a:lnSpc>
                <a:spcPct val="80000"/>
              </a:lnSpc>
            </a:pPr>
            <a:r>
              <a:rPr lang="cs-CZ" altLang="cs-CZ" dirty="0" smtClean="0"/>
              <a:t>Účast v bitvě u </a:t>
            </a:r>
            <a:r>
              <a:rPr lang="cs-CZ" altLang="cs-CZ" dirty="0" err="1" smtClean="0"/>
              <a:t>Dunkerque</a:t>
            </a:r>
            <a:r>
              <a:rPr lang="cs-CZ" altLang="cs-CZ" dirty="0" smtClean="0"/>
              <a:t>  </a:t>
            </a:r>
          </a:p>
        </p:txBody>
      </p:sp>
      <p:pic>
        <p:nvPicPr>
          <p:cNvPr id="26628" name="Zástupný symbol pro obsah 3"/>
          <p:cNvPicPr>
            <a:picLocks noGrp="1" noChangeAspect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870" y="1600200"/>
            <a:ext cx="3203259" cy="2189163"/>
          </a:xfrm>
        </p:spPr>
      </p:pic>
      <p:pic>
        <p:nvPicPr>
          <p:cNvPr id="26629" name="Zástupný symbol pro obsah 8"/>
          <p:cNvPicPr>
            <a:picLocks noGrp="1" noChangeAspect="1"/>
          </p:cNvPicPr>
          <p:nvPr>
            <p:ph sz="quarter" idx="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462" y="3941763"/>
            <a:ext cx="3088075" cy="2189162"/>
          </a:xfrm>
        </p:spPr>
      </p:pic>
      <p:pic>
        <p:nvPicPr>
          <p:cNvPr id="2" name="Škoda lásky Vejvoda Vysoká kvalita a velikost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flipV="1">
            <a:off x="8532440" y="6309320"/>
            <a:ext cx="304800" cy="3600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1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6627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cs-CZ" altLang="cs-CZ" sz="4000" dirty="0"/>
              <a:t>Důstojník Československé armády </a:t>
            </a:r>
            <a:r>
              <a:rPr lang="cs-CZ" altLang="cs-CZ" sz="4000" dirty="0" smtClean="0"/>
              <a:t>1945</a:t>
            </a:r>
            <a:r>
              <a:rPr lang="cs-CZ" dirty="0" smtClean="0"/>
              <a:t>–</a:t>
            </a:r>
            <a:r>
              <a:rPr lang="cs-CZ" altLang="cs-CZ" sz="4000" dirty="0" smtClean="0"/>
              <a:t>1948 </a:t>
            </a:r>
            <a:endParaRPr lang="cs-CZ" altLang="cs-CZ" sz="4000" dirty="0"/>
          </a:p>
        </p:txBody>
      </p:sp>
      <p:sp>
        <p:nvSpPr>
          <p:cNvPr id="27651" name="Rectangle 5"/>
          <p:cNvSpPr>
            <a:spLocks noGrp="1" noChangeArrowheads="1"/>
          </p:cNvSpPr>
          <p:nvPr>
            <p:ph idx="1"/>
          </p:nvPr>
        </p:nvSpPr>
        <p:spPr>
          <a:xfrm>
            <a:off x="3286116" y="1643050"/>
            <a:ext cx="5615558" cy="4824536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cs-CZ" altLang="cs-CZ" dirty="0" smtClean="0"/>
              <a:t>Velitel praporu u 13. tankové   brigády </a:t>
            </a:r>
          </a:p>
          <a:p>
            <a:pPr eaLnBrk="1" hangingPunct="1">
              <a:lnSpc>
                <a:spcPct val="90000"/>
              </a:lnSpc>
            </a:pPr>
            <a:endParaRPr lang="cs-CZ" altLang="cs-CZ" dirty="0" smtClean="0"/>
          </a:p>
          <a:p>
            <a:pPr eaLnBrk="1" hangingPunct="1">
              <a:lnSpc>
                <a:spcPct val="90000"/>
              </a:lnSpc>
            </a:pPr>
            <a:r>
              <a:rPr lang="cs-CZ" altLang="cs-CZ" dirty="0" smtClean="0"/>
              <a:t>Studium a působení  na Vysoké škole válečné </a:t>
            </a:r>
          </a:p>
          <a:p>
            <a:pPr eaLnBrk="1" hangingPunct="1">
              <a:lnSpc>
                <a:spcPct val="90000"/>
              </a:lnSpc>
            </a:pPr>
            <a:endParaRPr lang="cs-CZ" altLang="cs-CZ" dirty="0" smtClean="0"/>
          </a:p>
          <a:p>
            <a:pPr eaLnBrk="1" hangingPunct="1">
              <a:lnSpc>
                <a:spcPct val="90000"/>
              </a:lnSpc>
            </a:pPr>
            <a:r>
              <a:rPr lang="cs-CZ" altLang="cs-CZ" dirty="0" smtClean="0"/>
              <a:t>V letech 1946–1948 také studium na PF UK v Praze  </a:t>
            </a:r>
          </a:p>
          <a:p>
            <a:pPr eaLnBrk="1" hangingPunct="1">
              <a:lnSpc>
                <a:spcPct val="90000"/>
              </a:lnSpc>
            </a:pPr>
            <a:endParaRPr lang="cs-CZ" altLang="cs-CZ" dirty="0"/>
          </a:p>
          <a:p>
            <a:pPr eaLnBrk="1" hangingPunct="1">
              <a:lnSpc>
                <a:spcPct val="90000"/>
              </a:lnSpc>
            </a:pPr>
            <a:r>
              <a:rPr lang="cs-CZ" altLang="cs-CZ" dirty="0" smtClean="0"/>
              <a:t>Spolkový život </a:t>
            </a:r>
          </a:p>
          <a:p>
            <a:pPr eaLnBrk="1" hangingPunct="1">
              <a:lnSpc>
                <a:spcPct val="90000"/>
              </a:lnSpc>
            </a:pPr>
            <a:endParaRPr lang="cs-CZ" altLang="cs-CZ" b="1" dirty="0" smtClean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628800"/>
            <a:ext cx="1944216" cy="2405643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221088"/>
            <a:ext cx="1944216" cy="236808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Přátelé René černého ze spolků</a:t>
            </a:r>
            <a:endParaRPr lang="cs-CZ" dirty="0"/>
          </a:p>
        </p:txBody>
      </p:sp>
      <p:pic>
        <p:nvPicPr>
          <p:cNvPr id="28675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700808"/>
            <a:ext cx="2286000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383" y="1702589"/>
            <a:ext cx="2316162" cy="322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TextovéPole 5"/>
          <p:cNvSpPr txBox="1">
            <a:spLocks noChangeArrowheads="1"/>
          </p:cNvSpPr>
          <p:nvPr/>
        </p:nvSpPr>
        <p:spPr bwMode="auto">
          <a:xfrm>
            <a:off x="880418" y="5223868"/>
            <a:ext cx="24485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dirty="0">
                <a:solidFill>
                  <a:schemeClr val="tx1"/>
                </a:solidFill>
                <a:latin typeface="Times New Roman" pitchFamily="18" charset="0"/>
              </a:rPr>
              <a:t>Miloš</a:t>
            </a:r>
            <a:r>
              <a:rPr lang="cs-CZ" altLang="cs-CZ" i="1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cs-CZ" altLang="cs-CZ" dirty="0" err="1" smtClean="0">
                <a:solidFill>
                  <a:schemeClr val="tx1"/>
                </a:solidFill>
                <a:latin typeface="Times New Roman" pitchFamily="18" charset="0"/>
              </a:rPr>
              <a:t>Knorr</a:t>
            </a:r>
            <a:endParaRPr lang="cs-CZ" altLang="cs-CZ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8678" name="TextovéPole 8"/>
          <p:cNvSpPr txBox="1">
            <a:spLocks noChangeArrowheads="1"/>
          </p:cNvSpPr>
          <p:nvPr/>
        </p:nvSpPr>
        <p:spPr bwMode="auto">
          <a:xfrm>
            <a:off x="5264150" y="5234733"/>
            <a:ext cx="31655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dirty="0">
                <a:solidFill>
                  <a:schemeClr val="tx1"/>
                </a:solidFill>
                <a:latin typeface="Times New Roman" pitchFamily="18" charset="0"/>
              </a:rPr>
              <a:t>František </a:t>
            </a:r>
            <a:r>
              <a:rPr lang="cs-CZ" altLang="cs-CZ" dirty="0" smtClean="0">
                <a:solidFill>
                  <a:schemeClr val="tx1"/>
                </a:solidFill>
                <a:latin typeface="Times New Roman" pitchFamily="18" charset="0"/>
              </a:rPr>
              <a:t>Burda</a:t>
            </a:r>
            <a:endParaRPr lang="cs-CZ" altLang="cs-CZ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build="p"/>
      <p:bldP spid="2867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altLang="cs-CZ" dirty="0" smtClean="0"/>
              <a:t>Útěk do zahraničí v roce 1948</a:t>
            </a:r>
            <a:endParaRPr lang="cs-CZ" altLang="cs-CZ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1665233"/>
            <a:ext cx="5616624" cy="4644087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cs-CZ" altLang="cs-CZ" dirty="0" smtClean="0"/>
              <a:t>Převelení k pěšímu praporu do Prahy</a:t>
            </a:r>
          </a:p>
          <a:p>
            <a:pPr eaLnBrk="1" hangingPunct="1"/>
            <a:endParaRPr lang="cs-CZ" altLang="cs-CZ" dirty="0" smtClean="0"/>
          </a:p>
          <a:p>
            <a:pPr eaLnBrk="1" hangingPunct="1"/>
            <a:r>
              <a:rPr lang="cs-CZ" altLang="cs-CZ" dirty="0" smtClean="0"/>
              <a:t>Pokus o Ilegální útěk s přáteli  do Rakouska </a:t>
            </a:r>
          </a:p>
          <a:p>
            <a:pPr eaLnBrk="1" hangingPunct="1"/>
            <a:endParaRPr lang="cs-CZ" altLang="cs-CZ" dirty="0" smtClean="0"/>
          </a:p>
          <a:p>
            <a:pPr eaLnBrk="1" hangingPunct="1"/>
            <a:r>
              <a:rPr lang="cs-CZ" altLang="cs-CZ" dirty="0" smtClean="0"/>
              <a:t>Zatčeni v květnu roku 1948 </a:t>
            </a:r>
          </a:p>
          <a:p>
            <a:pPr eaLnBrk="1" hangingPunct="1"/>
            <a:endParaRPr lang="cs-CZ" altLang="cs-CZ" dirty="0"/>
          </a:p>
          <a:p>
            <a:pPr eaLnBrk="1" hangingPunct="1"/>
            <a:r>
              <a:rPr lang="cs-CZ" altLang="cs-CZ" dirty="0" smtClean="0"/>
              <a:t>Ostatní zadržení po čase propuštěni</a:t>
            </a:r>
          </a:p>
          <a:p>
            <a:pPr eaLnBrk="1" hangingPunct="1"/>
            <a:endParaRPr lang="cs-CZ" altLang="cs-CZ" dirty="0" smtClean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151" y="1936592"/>
            <a:ext cx="2842293" cy="4176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altLang="cs-CZ" dirty="0"/>
              <a:t>Vyšetřovací vazba a soudní řízení</a:t>
            </a:r>
          </a:p>
        </p:txBody>
      </p:sp>
      <p:pic>
        <p:nvPicPr>
          <p:cNvPr id="3" name="Zástupný symbol pro obsah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40300"/>
            <a:ext cx="3740605" cy="5385512"/>
          </a:xfrm>
        </p:spPr>
      </p:pic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4499992" y="1484784"/>
            <a:ext cx="4247514" cy="4896544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cs-CZ" altLang="cs-CZ" sz="3500" dirty="0" smtClean="0"/>
              <a:t>Zatčen a první výslechy ve Znojmě </a:t>
            </a:r>
          </a:p>
          <a:p>
            <a:pPr fontAlgn="auto">
              <a:spcAft>
                <a:spcPts val="0"/>
              </a:spcAft>
            </a:pPr>
            <a:endParaRPr lang="cs-CZ" altLang="cs-CZ" sz="3500" dirty="0" smtClean="0"/>
          </a:p>
          <a:p>
            <a:pPr fontAlgn="auto">
              <a:spcAft>
                <a:spcPts val="0"/>
              </a:spcAft>
            </a:pPr>
            <a:r>
              <a:rPr lang="cs-CZ" altLang="cs-CZ" sz="3500" dirty="0" smtClean="0"/>
              <a:t>Vazební stíhání v Praze </a:t>
            </a:r>
          </a:p>
          <a:p>
            <a:pPr fontAlgn="auto">
              <a:spcAft>
                <a:spcPts val="0"/>
              </a:spcAft>
            </a:pPr>
            <a:endParaRPr lang="cs-CZ" altLang="cs-CZ" sz="3500" dirty="0"/>
          </a:p>
          <a:p>
            <a:pPr fontAlgn="auto">
              <a:spcAft>
                <a:spcPts val="0"/>
              </a:spcAft>
            </a:pPr>
            <a:r>
              <a:rPr lang="cs-CZ" altLang="cs-CZ" sz="3500" dirty="0" smtClean="0"/>
              <a:t>Soudní proces proběhl v Praze </a:t>
            </a:r>
          </a:p>
          <a:p>
            <a:pPr marL="0" indent="0" fontAlgn="auto">
              <a:spcAft>
                <a:spcPts val="0"/>
              </a:spcAft>
              <a:buFont typeface="Wingdings 2"/>
              <a:buNone/>
            </a:pPr>
            <a:endParaRPr lang="cs-CZ" altLang="cs-CZ" sz="3500" dirty="0" smtClean="0"/>
          </a:p>
          <a:p>
            <a:pPr fontAlgn="auto">
              <a:spcAft>
                <a:spcPts val="0"/>
              </a:spcAft>
            </a:pPr>
            <a:r>
              <a:rPr lang="cs-CZ" altLang="cs-CZ" sz="3500" dirty="0" smtClean="0"/>
              <a:t>Odsouzen na 19 let těžkého žaláře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</a:pPr>
            <a:endParaRPr lang="cs-CZ" altLang="cs-CZ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altLang="cs-CZ" dirty="0"/>
              <a:t>Vězeň Borské věznice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3789041"/>
            <a:ext cx="7848872" cy="280831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cs-CZ" altLang="cs-CZ" dirty="0" smtClean="0"/>
              <a:t>Výkon trestu v Plzni 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cs-CZ" altLang="cs-CZ" dirty="0" smtClean="0"/>
              <a:t>   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dirty="0"/>
              <a:t>S</a:t>
            </a:r>
            <a:r>
              <a:rPr lang="cs-CZ" altLang="cs-CZ" dirty="0" smtClean="0"/>
              <a:t>trážmistr Jaroslav </a:t>
            </a:r>
            <a:r>
              <a:rPr lang="cs-CZ" altLang="cs-CZ" dirty="0" err="1" smtClean="0"/>
              <a:t>Flemr</a:t>
            </a:r>
            <a:r>
              <a:rPr lang="cs-CZ" altLang="cs-CZ" dirty="0" smtClean="0"/>
              <a:t>  </a:t>
            </a:r>
          </a:p>
          <a:p>
            <a:pPr eaLnBrk="1" hangingPunct="1">
              <a:lnSpc>
                <a:spcPct val="90000"/>
              </a:lnSpc>
            </a:pPr>
            <a:endParaRPr lang="cs-CZ" altLang="cs-CZ" dirty="0"/>
          </a:p>
          <a:p>
            <a:pPr eaLnBrk="1" hangingPunct="1">
              <a:lnSpc>
                <a:spcPct val="90000"/>
              </a:lnSpc>
            </a:pPr>
            <a:r>
              <a:rPr lang="cs-CZ" altLang="cs-CZ" dirty="0" smtClean="0"/>
              <a:t>Druhý soudní proces a rozsudek na doživotí</a:t>
            </a:r>
          </a:p>
        </p:txBody>
      </p:sp>
      <p:pic>
        <p:nvPicPr>
          <p:cNvPr id="1026" name="Picture 2" descr="C:\Users\Lubo\Desktop\668x310_Bor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654" y="1267773"/>
            <a:ext cx="6563325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altLang="cs-CZ" dirty="0" smtClean="0"/>
              <a:t>Narození René Černého</a:t>
            </a:r>
            <a:endParaRPr lang="cs-CZ" altLang="cs-CZ" dirty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idx="1"/>
          </p:nvPr>
        </p:nvSpPr>
        <p:spPr>
          <a:xfrm>
            <a:off x="395289" y="1484785"/>
            <a:ext cx="4896791" cy="4681066"/>
          </a:xfrm>
        </p:spPr>
        <p:txBody>
          <a:bodyPr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cs-CZ" altLang="cs-CZ" sz="3500" dirty="0" smtClean="0"/>
              <a:t>Narozen dne 26. 7. 1914  v Malé </a:t>
            </a:r>
            <a:r>
              <a:rPr lang="cs-CZ" altLang="cs-CZ" sz="3500" dirty="0" err="1" smtClean="0"/>
              <a:t>Kvíci</a:t>
            </a:r>
            <a:r>
              <a:rPr lang="cs-CZ" altLang="cs-CZ" sz="3500" dirty="0" smtClean="0"/>
              <a:t> (dnes Slaný)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cs-CZ" altLang="cs-CZ" sz="3500" dirty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cs-CZ" altLang="cs-CZ" sz="3500" dirty="0" smtClean="0"/>
              <a:t>Záměna jména při křtu ve Smečně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cs-CZ" altLang="cs-CZ" sz="35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cs-CZ" altLang="cs-CZ" sz="3500" dirty="0" smtClean="0"/>
              <a:t>Rodiče: Antonín a Božena 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cs-CZ" altLang="cs-CZ" sz="3500" dirty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cs-CZ" altLang="cs-CZ" sz="3500" dirty="0" smtClean="0"/>
              <a:t>Domovská obec Terezín 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cs-CZ" altLang="cs-CZ" sz="2800" b="1" dirty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cs-CZ" altLang="cs-CZ" sz="2800" b="1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6" y="1643050"/>
            <a:ext cx="3448647" cy="439248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78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altLang="cs-CZ" dirty="0" smtClean="0"/>
              <a:t>Borská </a:t>
            </a:r>
            <a:r>
              <a:rPr lang="cs-CZ" altLang="cs-CZ" dirty="0"/>
              <a:t>vzpoura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556792"/>
            <a:ext cx="4536504" cy="4392488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cs-CZ" altLang="cs-CZ" dirty="0" smtClean="0"/>
              <a:t>Co je to tzv. Borská vzpoura ?</a:t>
            </a:r>
          </a:p>
          <a:p>
            <a:pPr eaLnBrk="1" hangingPunct="1">
              <a:lnSpc>
                <a:spcPct val="90000"/>
              </a:lnSpc>
            </a:pPr>
            <a:endParaRPr lang="cs-CZ" altLang="cs-CZ" dirty="0" smtClean="0"/>
          </a:p>
          <a:p>
            <a:pPr eaLnBrk="1" hangingPunct="1">
              <a:lnSpc>
                <a:spcPct val="90000"/>
              </a:lnSpc>
            </a:pPr>
            <a:r>
              <a:rPr lang="cs-CZ" altLang="cs-CZ" dirty="0" smtClean="0"/>
              <a:t>Soudní proces v Praze, advokát Václav Synek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cs-CZ" altLang="cs-CZ" dirty="0" smtClean="0"/>
              <a:t> </a:t>
            </a:r>
            <a:endParaRPr lang="cs-CZ" altLang="cs-CZ" dirty="0"/>
          </a:p>
          <a:p>
            <a:pPr eaLnBrk="1" hangingPunct="1">
              <a:lnSpc>
                <a:spcPct val="90000"/>
              </a:lnSpc>
            </a:pPr>
            <a:r>
              <a:rPr lang="cs-CZ" altLang="cs-CZ" dirty="0" smtClean="0"/>
              <a:t>Tři rozsudky trestu smrti, mnohaleté tresty vězení</a:t>
            </a:r>
            <a:endParaRPr lang="cs-CZ" altLang="cs-CZ" dirty="0"/>
          </a:p>
        </p:txBody>
      </p:sp>
      <p:pic>
        <p:nvPicPr>
          <p:cNvPr id="1026" name="Picture 2" descr="F:\150804153313_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2263" y="1652070"/>
            <a:ext cx="3168352" cy="435374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/>
              <a:t>Poprava v roce 1950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414466" y="1484784"/>
            <a:ext cx="4699248" cy="4741986"/>
          </a:xfrm>
        </p:spPr>
        <p:txBody>
          <a:bodyPr>
            <a:normAutofit fontScale="92500" lnSpcReduction="20000"/>
          </a:bodyPr>
          <a:lstStyle/>
          <a:p>
            <a:r>
              <a:rPr lang="cs-CZ" sz="3500" dirty="0" smtClean="0"/>
              <a:t>Dvůr věznice Praha -Pankrác </a:t>
            </a:r>
          </a:p>
          <a:p>
            <a:pPr marL="0" indent="0">
              <a:buNone/>
            </a:pPr>
            <a:endParaRPr lang="cs-CZ" sz="3500" dirty="0" smtClean="0"/>
          </a:p>
          <a:p>
            <a:r>
              <a:rPr lang="cs-CZ" sz="3500" dirty="0" smtClean="0"/>
              <a:t>Nejprve byli popraveni Čeněk </a:t>
            </a:r>
            <a:r>
              <a:rPr lang="cs-CZ" sz="3500" dirty="0" err="1" smtClean="0"/>
              <a:t>Petelík</a:t>
            </a:r>
            <a:r>
              <a:rPr lang="cs-CZ" sz="3500" dirty="0" smtClean="0"/>
              <a:t> a Stanislav Broj</a:t>
            </a:r>
          </a:p>
          <a:p>
            <a:pPr marL="0" indent="0">
              <a:buNone/>
            </a:pPr>
            <a:endParaRPr lang="cs-CZ" sz="3500" dirty="0" smtClean="0"/>
          </a:p>
          <a:p>
            <a:r>
              <a:rPr lang="cs-CZ" sz="3500" dirty="0" smtClean="0"/>
              <a:t>René Černý popraven dne </a:t>
            </a:r>
            <a:r>
              <a:rPr lang="cs-CZ" sz="3500" dirty="0"/>
              <a:t>23. května </a:t>
            </a:r>
            <a:r>
              <a:rPr lang="cs-CZ" sz="3500" dirty="0" smtClean="0"/>
              <a:t>1950 v 6:13 hod. </a:t>
            </a:r>
            <a:endParaRPr lang="cs-CZ" sz="3500" dirty="0"/>
          </a:p>
          <a:p>
            <a:pPr marL="0" indent="0">
              <a:buNone/>
            </a:pPr>
            <a:endParaRPr lang="cs-CZ" sz="2800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2776"/>
            <a:ext cx="1638457" cy="219045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84784"/>
            <a:ext cx="1538399" cy="2190450"/>
          </a:xfrm>
          <a:prstGeom prst="rect">
            <a:avLst/>
          </a:prstGeom>
        </p:spPr>
      </p:pic>
      <p:pic>
        <p:nvPicPr>
          <p:cNvPr id="9" name="Zástupný symbol pro obsah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3861048"/>
            <a:ext cx="3456384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84147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Rehabilitace  po roce 1989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4800" y="1554162"/>
            <a:ext cx="5635352" cy="5187206"/>
          </a:xfrm>
        </p:spPr>
        <p:txBody>
          <a:bodyPr>
            <a:normAutofit fontScale="55000" lnSpcReduction="20000"/>
          </a:bodyPr>
          <a:lstStyle/>
          <a:p>
            <a:r>
              <a:rPr lang="cs-CZ" sz="5100" dirty="0" smtClean="0"/>
              <a:t>1968 </a:t>
            </a:r>
            <a:r>
              <a:rPr lang="cs-CZ" sz="3600" dirty="0" smtClean="0"/>
              <a:t>– </a:t>
            </a:r>
            <a:r>
              <a:rPr lang="cs-CZ" sz="5100" dirty="0" smtClean="0"/>
              <a:t>proces rehabilitace zastaven</a:t>
            </a:r>
          </a:p>
          <a:p>
            <a:endParaRPr lang="cs-CZ" sz="5100" dirty="0" smtClean="0"/>
          </a:p>
          <a:p>
            <a:r>
              <a:rPr lang="cs-CZ" sz="5100" dirty="0" smtClean="0"/>
              <a:t>V 90. letech zrušeny všechny rozsudky </a:t>
            </a:r>
          </a:p>
          <a:p>
            <a:endParaRPr lang="cs-CZ" sz="5100" dirty="0" smtClean="0"/>
          </a:p>
          <a:p>
            <a:r>
              <a:rPr lang="cs-CZ" sz="5100" dirty="0" smtClean="0"/>
              <a:t>V roce 1991 povýšen na generálmajora in memoriam</a:t>
            </a:r>
          </a:p>
          <a:p>
            <a:endParaRPr lang="cs-CZ" sz="5100" dirty="0" smtClean="0"/>
          </a:p>
          <a:p>
            <a:r>
              <a:rPr lang="cs-CZ" sz="5100" dirty="0" smtClean="0"/>
              <a:t>2001 </a:t>
            </a:r>
            <a:r>
              <a:rPr lang="cs-CZ" sz="3600" dirty="0" smtClean="0"/>
              <a:t>– </a:t>
            </a:r>
            <a:r>
              <a:rPr lang="cs-CZ" sz="5100" dirty="0" smtClean="0"/>
              <a:t>udělen </a:t>
            </a:r>
            <a:r>
              <a:rPr lang="cs-CZ" sz="5100" dirty="0"/>
              <a:t>PF UK </a:t>
            </a:r>
            <a:r>
              <a:rPr lang="cs-CZ" sz="5100" dirty="0" smtClean="0"/>
              <a:t>titul doktor práv in memoriam</a:t>
            </a:r>
          </a:p>
          <a:p>
            <a:pPr marL="0" indent="0">
              <a:buNone/>
            </a:pPr>
            <a:r>
              <a:rPr lang="cs-CZ" b="1" dirty="0" smtClean="0"/>
              <a:t> 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556792"/>
            <a:ext cx="3016962" cy="4680520"/>
          </a:xfrm>
          <a:prstGeom prst="rect">
            <a:avLst/>
          </a:prstGeom>
        </p:spPr>
      </p:pic>
      <p:pic>
        <p:nvPicPr>
          <p:cNvPr id="5" name="Marta Kubišová - Modlitba pro Martu (1989)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96330" y="6453336"/>
            <a:ext cx="160784" cy="16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8158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23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2788370" y="1988840"/>
            <a:ext cx="378389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Děkujeme za pozornost </a:t>
            </a:r>
            <a:endParaRPr lang="cs-CZ" sz="49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700362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altLang="cs-CZ" dirty="0"/>
              <a:t>Situace na Slánsku v letech 1914 - 1921 </a:t>
            </a:r>
            <a:br>
              <a:rPr lang="cs-CZ" altLang="cs-CZ" dirty="0"/>
            </a:br>
            <a:endParaRPr lang="cs-CZ" dirty="0"/>
          </a:p>
        </p:txBody>
      </p:sp>
      <p:pic>
        <p:nvPicPr>
          <p:cNvPr id="15363" name="Obráze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4955672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ástupný symbol pro obsah 2"/>
          <p:cNvSpPr txBox="1">
            <a:spLocks/>
          </p:cNvSpPr>
          <p:nvPr/>
        </p:nvSpPr>
        <p:spPr>
          <a:xfrm>
            <a:off x="5436096" y="1268759"/>
            <a:ext cx="3707904" cy="5328593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cs-CZ" altLang="cs-CZ" dirty="0" smtClean="0"/>
              <a:t>1. sv. válka na </a:t>
            </a:r>
            <a:r>
              <a:rPr lang="cs-CZ" altLang="cs-CZ" dirty="0" err="1" smtClean="0"/>
              <a:t>Slánsku</a:t>
            </a:r>
            <a:endParaRPr lang="cs-CZ" altLang="cs-CZ" dirty="0"/>
          </a:p>
          <a:p>
            <a:pPr fontAlgn="auto">
              <a:spcAft>
                <a:spcPts val="0"/>
              </a:spcAft>
            </a:pPr>
            <a:endParaRPr lang="cs-CZ" altLang="cs-CZ" dirty="0" smtClean="0"/>
          </a:p>
          <a:p>
            <a:pPr fontAlgn="auto">
              <a:spcAft>
                <a:spcPts val="0"/>
              </a:spcAft>
            </a:pPr>
            <a:r>
              <a:rPr lang="cs-CZ" altLang="cs-CZ" dirty="0" smtClean="0"/>
              <a:t>Vznik </a:t>
            </a:r>
            <a:r>
              <a:rPr lang="cs-CZ" altLang="cs-CZ" dirty="0"/>
              <a:t>Č</a:t>
            </a:r>
            <a:r>
              <a:rPr lang="cs-CZ" altLang="cs-CZ" dirty="0" smtClean="0"/>
              <a:t>eskoslovenska </a:t>
            </a:r>
          </a:p>
          <a:p>
            <a:pPr fontAlgn="auto">
              <a:spcAft>
                <a:spcPts val="0"/>
              </a:spcAft>
              <a:buNone/>
            </a:pPr>
            <a:endParaRPr lang="cs-CZ" altLang="cs-CZ" dirty="0" smtClean="0"/>
          </a:p>
          <a:p>
            <a:pPr fontAlgn="auto">
              <a:spcAft>
                <a:spcPts val="0"/>
              </a:spcAft>
            </a:pPr>
            <a:r>
              <a:rPr lang="cs-CZ" altLang="cs-CZ" dirty="0" smtClean="0"/>
              <a:t>Proticírkevní nálady na Slánsku </a:t>
            </a:r>
          </a:p>
        </p:txBody>
      </p:sp>
      <p:pic>
        <p:nvPicPr>
          <p:cNvPr id="3" name="Státní hymna Rakousko-Uherská (úchvatná verze)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42172" y="1844824"/>
            <a:ext cx="214204" cy="2142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7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Pobyt v obci Zbečno (okres Rakovník)</a:t>
            </a:r>
            <a:endParaRPr lang="cs-CZ" dirty="0"/>
          </a:p>
        </p:txBody>
      </p:sp>
      <p:sp>
        <p:nvSpPr>
          <p:cNvPr id="16387" name="Zástupný symbol pro obsah 2"/>
          <p:cNvSpPr>
            <a:spLocks noGrp="1"/>
          </p:cNvSpPr>
          <p:nvPr>
            <p:ph idx="1"/>
          </p:nvPr>
        </p:nvSpPr>
        <p:spPr>
          <a:xfrm>
            <a:off x="251520" y="1340768"/>
            <a:ext cx="8496944" cy="3312368"/>
          </a:xfrm>
        </p:spPr>
        <p:txBody>
          <a:bodyPr>
            <a:noAutofit/>
          </a:bodyPr>
          <a:lstStyle/>
          <a:p>
            <a:pPr eaLnBrk="1" hangingPunct="1"/>
            <a:r>
              <a:rPr lang="cs-CZ" altLang="cs-CZ" dirty="0" smtClean="0"/>
              <a:t>Přeložení otce Antonína na stanici do Zbečna   </a:t>
            </a:r>
          </a:p>
          <a:p>
            <a:pPr eaLnBrk="1" hangingPunct="1"/>
            <a:endParaRPr lang="cs-CZ" altLang="cs-CZ" dirty="0" smtClean="0"/>
          </a:p>
          <a:p>
            <a:r>
              <a:rPr lang="cs-CZ" altLang="cs-CZ" dirty="0" smtClean="0"/>
              <a:t>V obci bydlel v letech 1921</a:t>
            </a:r>
            <a:r>
              <a:rPr lang="cs-CZ" dirty="0" smtClean="0"/>
              <a:t>–</a:t>
            </a:r>
            <a:r>
              <a:rPr lang="cs-CZ" altLang="cs-CZ" dirty="0" smtClean="0"/>
              <a:t>1925</a:t>
            </a:r>
          </a:p>
          <a:p>
            <a:endParaRPr lang="cs-CZ" altLang="cs-CZ" dirty="0" smtClean="0"/>
          </a:p>
          <a:p>
            <a:pPr eaLnBrk="1" hangingPunct="1"/>
            <a:r>
              <a:rPr lang="cs-CZ" altLang="cs-CZ" dirty="0" smtClean="0"/>
              <a:t>Studium na obecné škole</a:t>
            </a:r>
          </a:p>
        </p:txBody>
      </p:sp>
      <p:pic>
        <p:nvPicPr>
          <p:cNvPr id="16388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48862"/>
            <a:ext cx="4190294" cy="179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Pobyt v Ploskovicích (okres Litoměřice) </a:t>
            </a:r>
            <a:endParaRPr lang="cs-CZ" dirty="0"/>
          </a:p>
        </p:txBody>
      </p:sp>
      <p:sp>
        <p:nvSpPr>
          <p:cNvPr id="17411" name="Zástupný symbol pro obsah 2"/>
          <p:cNvSpPr>
            <a:spLocks noGrp="1"/>
          </p:cNvSpPr>
          <p:nvPr>
            <p:ph idx="1"/>
          </p:nvPr>
        </p:nvSpPr>
        <p:spPr>
          <a:xfrm>
            <a:off x="304800" y="1554163"/>
            <a:ext cx="8228013" cy="1803400"/>
          </a:xfrm>
        </p:spPr>
        <p:txBody>
          <a:bodyPr>
            <a:normAutofit/>
          </a:bodyPr>
          <a:lstStyle/>
          <a:p>
            <a:pPr eaLnBrk="1" hangingPunct="1"/>
            <a:r>
              <a:rPr lang="cs-CZ" altLang="cs-CZ" dirty="0" smtClean="0"/>
              <a:t>Opětovné přeložení otce, změna bydliště </a:t>
            </a:r>
          </a:p>
          <a:p>
            <a:pPr eaLnBrk="1" hangingPunct="1"/>
            <a:endParaRPr lang="cs-CZ" altLang="cs-CZ" dirty="0" smtClean="0"/>
          </a:p>
          <a:p>
            <a:pPr eaLnBrk="1" hangingPunct="1"/>
            <a:r>
              <a:rPr lang="cs-CZ" altLang="cs-CZ" dirty="0" smtClean="0"/>
              <a:t>Studium na obecné škole 1925 - 1926</a:t>
            </a:r>
          </a:p>
        </p:txBody>
      </p:sp>
      <p:pic>
        <p:nvPicPr>
          <p:cNvPr id="7" name="Obrázek 6" descr="800PX-~1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860032" y="3516404"/>
            <a:ext cx="3744416" cy="2730303"/>
          </a:xfrm>
          <a:prstGeom prst="rect">
            <a:avLst/>
          </a:prstGeom>
        </p:spPr>
      </p:pic>
      <p:pic>
        <p:nvPicPr>
          <p:cNvPr id="1026" name="Picture 2" descr="C:\Users\Lubo\Desktop\zs-a-ms-ploskovice_max51204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3501008"/>
            <a:ext cx="3664692" cy="274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Středoškolská studia v Liberci 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51920" y="1484784"/>
            <a:ext cx="5184576" cy="4680520"/>
          </a:xfrm>
        </p:spPr>
        <p:txBody>
          <a:bodyPr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cs-CZ" dirty="0" smtClean="0"/>
              <a:t> </a:t>
            </a:r>
          </a:p>
          <a:p>
            <a:pPr>
              <a:defRPr/>
            </a:pPr>
            <a:r>
              <a:rPr lang="cs-CZ" dirty="0"/>
              <a:t>Změna působiště otce Antonína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cs-CZ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cs-CZ" dirty="0"/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cs-CZ" dirty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cs-CZ" dirty="0" smtClean="0"/>
              <a:t>Zahájení studia na gymnáziu F. X. Šaldy v Liberci</a:t>
            </a:r>
          </a:p>
        </p:txBody>
      </p:sp>
      <p:pic>
        <p:nvPicPr>
          <p:cNvPr id="18436" name="Obrázek 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93096"/>
            <a:ext cx="2975489" cy="2232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E:\150804092113_0001.jpg"/>
          <p:cNvPicPr preferRelativeResize="0">
            <a:picLocks noChangeArrowheads="1"/>
          </p:cNvPicPr>
          <p:nvPr/>
        </p:nvPicPr>
        <p:blipFill>
          <a:blip r:embed="rId4" cstate="print"/>
          <a:srcRect l="10928" t="31481" r="32205" b="18756"/>
          <a:stretch>
            <a:fillRect/>
          </a:stretch>
        </p:blipFill>
        <p:spPr bwMode="auto">
          <a:xfrm rot="60000">
            <a:off x="586552" y="1740394"/>
            <a:ext cx="2985487" cy="190290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prstClr val="black"/>
              <a:schemeClr val="tx2">
                <a:lumMod val="50000"/>
                <a:tint val="45000"/>
                <a:satMod val="400000"/>
              </a:schemeClr>
            </a:duotone>
            <a:lum bright="-3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5"/>
          <a:stretch>
            <a:fillRect/>
          </a:stretch>
        </p:blipFill>
        <p:spPr>
          <a:xfrm>
            <a:off x="4716016" y="188288"/>
            <a:ext cx="4176464" cy="666219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327462" y="237517"/>
            <a:ext cx="4343400" cy="8382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studium v Jičíně  </a:t>
            </a:r>
            <a:endParaRPr lang="cs-CZ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1237" y="1556792"/>
            <a:ext cx="4619625" cy="499745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cs-CZ" altLang="cs-CZ" dirty="0" smtClean="0"/>
              <a:t>Otec přednostou stanice ve Starém městě u Jičína</a:t>
            </a:r>
          </a:p>
          <a:p>
            <a:pPr fontAlgn="auto">
              <a:spcAft>
                <a:spcPts val="0"/>
              </a:spcAft>
              <a:defRPr/>
            </a:pPr>
            <a:endParaRPr lang="cs-CZ" altLang="cs-CZ" dirty="0" smtClean="0"/>
          </a:p>
          <a:p>
            <a:pPr fontAlgn="auto">
              <a:spcAft>
                <a:spcPts val="0"/>
              </a:spcAft>
              <a:defRPr/>
            </a:pPr>
            <a:r>
              <a:rPr lang="cs-CZ" altLang="cs-CZ" dirty="0" smtClean="0"/>
              <a:t>Čs. reálka v Jičíně</a:t>
            </a:r>
          </a:p>
          <a:p>
            <a:pPr fontAlgn="auto">
              <a:spcAft>
                <a:spcPts val="0"/>
              </a:spcAft>
              <a:defRPr/>
            </a:pPr>
            <a:endParaRPr lang="cs-CZ" altLang="cs-CZ" dirty="0"/>
          </a:p>
          <a:p>
            <a:pPr fontAlgn="auto">
              <a:spcAft>
                <a:spcPts val="0"/>
              </a:spcAft>
              <a:defRPr/>
            </a:pPr>
            <a:r>
              <a:rPr lang="cs-CZ" altLang="cs-CZ" dirty="0" smtClean="0"/>
              <a:t>Maturitní zkouška v roce 1934  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cs-CZ" altLang="cs-CZ" sz="2800" dirty="0" smtClean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cs-CZ" altLang="cs-CZ" sz="1800" b="1" dirty="0" smtClean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cs-CZ" altLang="cs-CZ" sz="1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-9525" y="180603"/>
            <a:ext cx="9144000" cy="1304181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altLang="cs-CZ" sz="4000" dirty="0" smtClean="0"/>
              <a:t>  Základní vojenská služba  </a:t>
            </a:r>
            <a:r>
              <a:rPr lang="cs-CZ" altLang="cs-CZ" sz="4000" dirty="0"/>
              <a:t/>
            </a:r>
            <a:br>
              <a:rPr lang="cs-CZ" altLang="cs-CZ" sz="4000" dirty="0"/>
            </a:br>
            <a:r>
              <a:rPr lang="cs-CZ" altLang="cs-CZ" sz="4000" dirty="0" smtClean="0"/>
              <a:t>  (1934 – 1936</a:t>
            </a:r>
            <a:r>
              <a:rPr lang="cs-CZ" altLang="cs-CZ" sz="4000" dirty="0"/>
              <a:t>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83968" y="1599902"/>
            <a:ext cx="4619625" cy="4997450"/>
          </a:xfrm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cs-CZ" altLang="cs-CZ" dirty="0" smtClean="0"/>
              <a:t>Dne 18. 7. 1934  dobrovolný odvod do armády v Litoměřicích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cs-CZ" altLang="cs-CZ" sz="36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cs-CZ" altLang="cs-CZ" dirty="0" smtClean="0"/>
              <a:t>Vojenské jezdecké učiliště Pardubice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cs-CZ" altLang="cs-CZ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cs-CZ" altLang="cs-CZ" dirty="0" smtClean="0"/>
              <a:t>Pokračovaní ve vojenské kariéře u jezdeckého pluku</a:t>
            </a:r>
            <a:endParaRPr lang="cs-CZ" altLang="cs-CZ" dirty="0"/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cs-CZ" altLang="cs-CZ" sz="2000" b="1" dirty="0"/>
          </a:p>
        </p:txBody>
      </p:sp>
      <p:pic>
        <p:nvPicPr>
          <p:cNvPr id="20487" name="Zástupný symbol pro obsah 3"/>
          <p:cNvPicPr>
            <a:picLocks noGrp="1" noChangeAspect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1556792"/>
            <a:ext cx="3168353" cy="2343385"/>
          </a:xfrm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19475"/>
            <a:ext cx="19050" cy="1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19475"/>
            <a:ext cx="19050" cy="1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19475"/>
            <a:ext cx="19050" cy="1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Lubo\Desktop\00230505l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7" t="3746"/>
          <a:stretch/>
        </p:blipFill>
        <p:spPr bwMode="auto">
          <a:xfrm>
            <a:off x="467544" y="4149080"/>
            <a:ext cx="3240359" cy="213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Československá armáda v barvě - U našich kasáre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94557" y="1628800"/>
            <a:ext cx="216024" cy="21602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9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24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Mladý Důstojník  čs. armády</a:t>
            </a:r>
            <a:endParaRPr lang="cs-CZ" dirty="0"/>
          </a:p>
        </p:txBody>
      </p:sp>
      <p:sp>
        <p:nvSpPr>
          <p:cNvPr id="21507" name="Zástupný symbol pro obsah 2"/>
          <p:cNvSpPr>
            <a:spLocks noGrp="1"/>
          </p:cNvSpPr>
          <p:nvPr>
            <p:ph idx="1"/>
          </p:nvPr>
        </p:nvSpPr>
        <p:spPr>
          <a:xfrm>
            <a:off x="251520" y="1456882"/>
            <a:ext cx="4896544" cy="4924445"/>
          </a:xfrm>
        </p:spPr>
        <p:txBody>
          <a:bodyPr>
            <a:noAutofit/>
          </a:bodyPr>
          <a:lstStyle/>
          <a:p>
            <a:pPr lvl="0"/>
            <a:r>
              <a:rPr lang="cs-CZ" dirty="0"/>
              <a:t>Povýšen do hodnosti poručíka jezdectva </a:t>
            </a:r>
            <a:endParaRPr lang="cs-CZ" dirty="0" smtClean="0"/>
          </a:p>
          <a:p>
            <a:pPr lvl="0">
              <a:buNone/>
            </a:pPr>
            <a:endParaRPr lang="cs-CZ" dirty="0" smtClean="0"/>
          </a:p>
          <a:p>
            <a:pPr lvl="0"/>
            <a:r>
              <a:rPr lang="cs-CZ" dirty="0" smtClean="0"/>
              <a:t>Vojenské kurzy a školení</a:t>
            </a:r>
          </a:p>
          <a:p>
            <a:pPr marL="0" lvl="0" indent="0">
              <a:buNone/>
            </a:pPr>
            <a:endParaRPr lang="cs-CZ" dirty="0"/>
          </a:p>
          <a:p>
            <a:pPr lvl="0"/>
            <a:r>
              <a:rPr lang="cs-CZ" dirty="0" smtClean="0"/>
              <a:t>Právnická </a:t>
            </a:r>
            <a:r>
              <a:rPr lang="cs-CZ" dirty="0"/>
              <a:t>fakulta </a:t>
            </a:r>
            <a:r>
              <a:rPr lang="cs-CZ" dirty="0" smtClean="0"/>
              <a:t>Masarykovy </a:t>
            </a:r>
            <a:r>
              <a:rPr lang="cs-CZ" dirty="0"/>
              <a:t>univerzity v </a:t>
            </a:r>
            <a:r>
              <a:rPr lang="cs-CZ" dirty="0" smtClean="0"/>
              <a:t>Brně</a:t>
            </a:r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439" y="1456883"/>
            <a:ext cx="3485084" cy="2448272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817" y="4149080"/>
            <a:ext cx="3393588" cy="223224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4296</TotalTime>
  <Words>477</Words>
  <Application>Microsoft Office PowerPoint</Application>
  <PresentationFormat>Předvádění na obrazovce (4:3)</PresentationFormat>
  <Paragraphs>128</Paragraphs>
  <Slides>23</Slides>
  <Notes>0</Notes>
  <HiddenSlides>0</HiddenSlides>
  <MMClips>5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4" baseType="lpstr">
      <vt:lpstr>Cesta</vt:lpstr>
      <vt:lpstr>   Důstojník československé armády  René Černý</vt:lpstr>
      <vt:lpstr>Narození René Černého</vt:lpstr>
      <vt:lpstr>Situace na Slánsku v letech 1914 - 1921  </vt:lpstr>
      <vt:lpstr>Pobyt v obci Zbečno (okres Rakovník)</vt:lpstr>
      <vt:lpstr>Pobyt v Ploskovicích (okres Litoměřice) </vt:lpstr>
      <vt:lpstr>Středoškolská studia v Liberci  </vt:lpstr>
      <vt:lpstr>Prezentace aplikace PowerPoint</vt:lpstr>
      <vt:lpstr>  Základní vojenská služba     (1934 – 1936)</vt:lpstr>
      <vt:lpstr>Mladý Důstojník  čs. armády</vt:lpstr>
      <vt:lpstr>Vznik druhé republiky a Protektorátu Čechy a Morava  </vt:lpstr>
      <vt:lpstr>člen odbojového hnutí</vt:lpstr>
      <vt:lpstr>Cesta René černého do zahraničí </vt:lpstr>
      <vt:lpstr>Voják ve Francouzské armádě</vt:lpstr>
      <vt:lpstr>Voják pod ochrannou V. Británie </vt:lpstr>
      <vt:lpstr>Důstojník Československé armády 1945–1948 </vt:lpstr>
      <vt:lpstr>Přátelé René černého ze spolků</vt:lpstr>
      <vt:lpstr>Útěk do zahraničí v roce 1948</vt:lpstr>
      <vt:lpstr>Vyšetřovací vazba a soudní řízení</vt:lpstr>
      <vt:lpstr>Vězeň Borské věznice</vt:lpstr>
      <vt:lpstr>Borská vzpoura</vt:lpstr>
      <vt:lpstr>Poprava v roce 1950</vt:lpstr>
      <vt:lpstr>Rehabilitace  po roce 1989</vt:lpstr>
      <vt:lpstr>Prezentace aplikace PowerPoint</vt:lpstr>
    </vt:vector>
  </TitlesOfParts>
  <Company>UIT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Mjr. René Černý</dc:title>
  <dc:creator>Luboš</dc:creator>
  <cp:lastModifiedBy>Lubo</cp:lastModifiedBy>
  <cp:revision>191</cp:revision>
  <dcterms:created xsi:type="dcterms:W3CDTF">2007-04-19T18:00:14Z</dcterms:created>
  <dcterms:modified xsi:type="dcterms:W3CDTF">2015-12-16T17:52:44Z</dcterms:modified>
</cp:coreProperties>
</file>