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59" r:id="rId11"/>
    <p:sldId id="260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A92F9-EDF2-4CFC-9A72-323FF89822D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C0C33F3-3390-4474-AF9C-EF0869924B61}">
      <dgm:prSet phldrT="[Text]"/>
      <dgm:spPr/>
      <dgm:t>
        <a:bodyPr/>
        <a:lstStyle/>
        <a:p>
          <a:r>
            <a:rPr lang="cs-CZ" dirty="0" smtClean="0"/>
            <a:t>Lisy na válcové balíky</a:t>
          </a:r>
          <a:endParaRPr lang="cs-CZ" dirty="0"/>
        </a:p>
      </dgm:t>
    </dgm:pt>
    <dgm:pt modelId="{3FF1CECB-2256-41E1-9BD9-54D4C53308A3}" type="parTrans" cxnId="{1B96FEA2-B590-4BFF-8F3F-DA4165638121}">
      <dgm:prSet/>
      <dgm:spPr/>
      <dgm:t>
        <a:bodyPr/>
        <a:lstStyle/>
        <a:p>
          <a:endParaRPr lang="cs-CZ"/>
        </a:p>
      </dgm:t>
    </dgm:pt>
    <dgm:pt modelId="{88E50439-BAFC-47D9-B11A-88E05CC2DDC6}" type="sibTrans" cxnId="{1B96FEA2-B590-4BFF-8F3F-DA4165638121}">
      <dgm:prSet/>
      <dgm:spPr/>
      <dgm:t>
        <a:bodyPr/>
        <a:lstStyle/>
        <a:p>
          <a:endParaRPr lang="cs-CZ"/>
        </a:p>
      </dgm:t>
    </dgm:pt>
    <dgm:pt modelId="{A7B1D8C5-735B-4ABF-920F-53ECC428F93E}">
      <dgm:prSet phldrT="[Text]"/>
      <dgm:spPr/>
      <dgm:t>
        <a:bodyPr/>
        <a:lstStyle/>
        <a:p>
          <a:r>
            <a:rPr lang="cs-CZ" dirty="0" smtClean="0"/>
            <a:t>s pevnou komorou</a:t>
          </a:r>
          <a:endParaRPr lang="cs-CZ" dirty="0"/>
        </a:p>
      </dgm:t>
    </dgm:pt>
    <dgm:pt modelId="{CBD396B9-999F-4699-B64F-30A6769BDDEB}" type="parTrans" cxnId="{4BF373B5-B5CF-421D-B7D4-5CECBC38CB1C}">
      <dgm:prSet/>
      <dgm:spPr/>
      <dgm:t>
        <a:bodyPr/>
        <a:lstStyle/>
        <a:p>
          <a:endParaRPr lang="cs-CZ"/>
        </a:p>
      </dgm:t>
    </dgm:pt>
    <dgm:pt modelId="{B260F39D-2416-43B3-A171-75DC0F3BF584}" type="sibTrans" cxnId="{4BF373B5-B5CF-421D-B7D4-5CECBC38CB1C}">
      <dgm:prSet/>
      <dgm:spPr/>
      <dgm:t>
        <a:bodyPr/>
        <a:lstStyle/>
        <a:p>
          <a:endParaRPr lang="cs-CZ"/>
        </a:p>
      </dgm:t>
    </dgm:pt>
    <dgm:pt modelId="{A773DB5F-7B05-48CF-8413-3E536DF3A380}">
      <dgm:prSet phldrT="[Text]"/>
      <dgm:spPr/>
      <dgm:t>
        <a:bodyPr/>
        <a:lstStyle/>
        <a:p>
          <a:r>
            <a:rPr lang="cs-CZ" dirty="0" smtClean="0"/>
            <a:t>s částečně proměnlivou komorou</a:t>
          </a:r>
          <a:endParaRPr lang="cs-CZ" dirty="0"/>
        </a:p>
      </dgm:t>
    </dgm:pt>
    <dgm:pt modelId="{BBD24167-49C8-42CD-B99A-7E68D12A8990}" type="parTrans" cxnId="{CEA67AAF-8C03-48A4-B716-3544529ECBAE}">
      <dgm:prSet/>
      <dgm:spPr/>
      <dgm:t>
        <a:bodyPr/>
        <a:lstStyle/>
        <a:p>
          <a:endParaRPr lang="cs-CZ"/>
        </a:p>
      </dgm:t>
    </dgm:pt>
    <dgm:pt modelId="{AD3CE73F-289A-45E6-A002-8A40A5D3070A}" type="sibTrans" cxnId="{CEA67AAF-8C03-48A4-B716-3544529ECBAE}">
      <dgm:prSet/>
      <dgm:spPr/>
      <dgm:t>
        <a:bodyPr/>
        <a:lstStyle/>
        <a:p>
          <a:endParaRPr lang="cs-CZ"/>
        </a:p>
      </dgm:t>
    </dgm:pt>
    <dgm:pt modelId="{CFB46B16-32C2-4728-A7CD-29370FA56823}">
      <dgm:prSet/>
      <dgm:spPr/>
      <dgm:t>
        <a:bodyPr/>
        <a:lstStyle/>
        <a:p>
          <a:r>
            <a:rPr lang="cs-CZ" baseline="0" dirty="0" smtClean="0"/>
            <a:t>s variabilní komorou</a:t>
          </a:r>
          <a:endParaRPr lang="cs-CZ" baseline="0" dirty="0"/>
        </a:p>
      </dgm:t>
    </dgm:pt>
    <dgm:pt modelId="{18936664-ADD4-4B36-BBC6-494BBAB2E2C7}" type="parTrans" cxnId="{70E2A76A-A207-478E-B337-A6F16DC9EA5A}">
      <dgm:prSet/>
      <dgm:spPr/>
      <dgm:t>
        <a:bodyPr/>
        <a:lstStyle/>
        <a:p>
          <a:endParaRPr lang="cs-CZ"/>
        </a:p>
      </dgm:t>
    </dgm:pt>
    <dgm:pt modelId="{5F32D2CF-465A-4230-BFFB-99C266CA56F7}" type="sibTrans" cxnId="{70E2A76A-A207-478E-B337-A6F16DC9EA5A}">
      <dgm:prSet/>
      <dgm:spPr/>
      <dgm:t>
        <a:bodyPr/>
        <a:lstStyle/>
        <a:p>
          <a:endParaRPr lang="cs-CZ"/>
        </a:p>
      </dgm:t>
    </dgm:pt>
    <dgm:pt modelId="{18D0A552-CAAD-424D-A60F-DEE87CCDB194}" type="pres">
      <dgm:prSet presAssocID="{B46A92F9-EDF2-4CFC-9A72-323FF89822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7340987-C5E4-4629-82E7-0C1ECA0F0583}" type="pres">
      <dgm:prSet presAssocID="{FC0C33F3-3390-4474-AF9C-EF0869924B61}" presName="hierRoot1" presStyleCnt="0"/>
      <dgm:spPr/>
    </dgm:pt>
    <dgm:pt modelId="{6B160B35-18F1-4DB1-83ED-9C91DA8563C0}" type="pres">
      <dgm:prSet presAssocID="{FC0C33F3-3390-4474-AF9C-EF0869924B61}" presName="composite" presStyleCnt="0"/>
      <dgm:spPr/>
    </dgm:pt>
    <dgm:pt modelId="{CF8C7169-B886-4973-BC47-E00FC75CA267}" type="pres">
      <dgm:prSet presAssocID="{FC0C33F3-3390-4474-AF9C-EF0869924B61}" presName="background" presStyleLbl="node0" presStyleIdx="0" presStyleCnt="1"/>
      <dgm:spPr/>
    </dgm:pt>
    <dgm:pt modelId="{F74A7AD6-8339-4E8B-87E9-7EA58D089103}" type="pres">
      <dgm:prSet presAssocID="{FC0C33F3-3390-4474-AF9C-EF0869924B6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9FA8C23-7699-48F2-83C3-163A743736A7}" type="pres">
      <dgm:prSet presAssocID="{FC0C33F3-3390-4474-AF9C-EF0869924B61}" presName="hierChild2" presStyleCnt="0"/>
      <dgm:spPr/>
    </dgm:pt>
    <dgm:pt modelId="{D8B7E0AB-E0B3-4FA0-853B-8ED5E1DD3BD4}" type="pres">
      <dgm:prSet presAssocID="{CBD396B9-999F-4699-B64F-30A6769BDDEB}" presName="Name10" presStyleLbl="parChTrans1D2" presStyleIdx="0" presStyleCnt="3"/>
      <dgm:spPr/>
      <dgm:t>
        <a:bodyPr/>
        <a:lstStyle/>
        <a:p>
          <a:endParaRPr lang="cs-CZ"/>
        </a:p>
      </dgm:t>
    </dgm:pt>
    <dgm:pt modelId="{80D89B71-52D6-48B3-AE62-6EEC9E1B4CCA}" type="pres">
      <dgm:prSet presAssocID="{A7B1D8C5-735B-4ABF-920F-53ECC428F93E}" presName="hierRoot2" presStyleCnt="0"/>
      <dgm:spPr/>
    </dgm:pt>
    <dgm:pt modelId="{EA13D249-F448-4D3F-A0BA-FC2BB53AD207}" type="pres">
      <dgm:prSet presAssocID="{A7B1D8C5-735B-4ABF-920F-53ECC428F93E}" presName="composite2" presStyleCnt="0"/>
      <dgm:spPr/>
    </dgm:pt>
    <dgm:pt modelId="{0AF52645-22F3-41A8-AA8A-7CDF4DA41DE4}" type="pres">
      <dgm:prSet presAssocID="{A7B1D8C5-735B-4ABF-920F-53ECC428F93E}" presName="background2" presStyleLbl="node2" presStyleIdx="0" presStyleCnt="3"/>
      <dgm:spPr/>
    </dgm:pt>
    <dgm:pt modelId="{4CF7019E-DE40-4893-8EF7-CCFA8A35C44C}" type="pres">
      <dgm:prSet presAssocID="{A7B1D8C5-735B-4ABF-920F-53ECC428F93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26A9849-968D-4DE3-99BB-AB3ABFF24A57}" type="pres">
      <dgm:prSet presAssocID="{A7B1D8C5-735B-4ABF-920F-53ECC428F93E}" presName="hierChild3" presStyleCnt="0"/>
      <dgm:spPr/>
    </dgm:pt>
    <dgm:pt modelId="{EF28F55C-20D7-4AA9-A081-58DD201922F1}" type="pres">
      <dgm:prSet presAssocID="{BBD24167-49C8-42CD-B99A-7E68D12A8990}" presName="Name10" presStyleLbl="parChTrans1D2" presStyleIdx="1" presStyleCnt="3"/>
      <dgm:spPr/>
      <dgm:t>
        <a:bodyPr/>
        <a:lstStyle/>
        <a:p>
          <a:endParaRPr lang="cs-CZ"/>
        </a:p>
      </dgm:t>
    </dgm:pt>
    <dgm:pt modelId="{2B898195-3AD2-4B80-BA74-066914B9B421}" type="pres">
      <dgm:prSet presAssocID="{A773DB5F-7B05-48CF-8413-3E536DF3A380}" presName="hierRoot2" presStyleCnt="0"/>
      <dgm:spPr/>
    </dgm:pt>
    <dgm:pt modelId="{3819DDD7-B2B8-43CA-AE14-740C0A3522E5}" type="pres">
      <dgm:prSet presAssocID="{A773DB5F-7B05-48CF-8413-3E536DF3A380}" presName="composite2" presStyleCnt="0"/>
      <dgm:spPr/>
    </dgm:pt>
    <dgm:pt modelId="{DB982667-8EA0-4A43-A57E-8EF0C604EF1B}" type="pres">
      <dgm:prSet presAssocID="{A773DB5F-7B05-48CF-8413-3E536DF3A380}" presName="background2" presStyleLbl="node2" presStyleIdx="1" presStyleCnt="3"/>
      <dgm:spPr/>
    </dgm:pt>
    <dgm:pt modelId="{A7DC3D46-646C-47EB-A102-AF530FAEC968}" type="pres">
      <dgm:prSet presAssocID="{A773DB5F-7B05-48CF-8413-3E536DF3A38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5B8F8F5-C4EA-45F8-BE54-94351858FBF2}" type="pres">
      <dgm:prSet presAssocID="{A773DB5F-7B05-48CF-8413-3E536DF3A380}" presName="hierChild3" presStyleCnt="0"/>
      <dgm:spPr/>
    </dgm:pt>
    <dgm:pt modelId="{3D0A6606-41EF-47BD-B11B-913D12F597A5}" type="pres">
      <dgm:prSet presAssocID="{18936664-ADD4-4B36-BBC6-494BBAB2E2C7}" presName="Name10" presStyleLbl="parChTrans1D2" presStyleIdx="2" presStyleCnt="3"/>
      <dgm:spPr/>
      <dgm:t>
        <a:bodyPr/>
        <a:lstStyle/>
        <a:p>
          <a:endParaRPr lang="cs-CZ"/>
        </a:p>
      </dgm:t>
    </dgm:pt>
    <dgm:pt modelId="{7A8C6A03-DD47-4933-8C07-B62C7BC24871}" type="pres">
      <dgm:prSet presAssocID="{CFB46B16-32C2-4728-A7CD-29370FA56823}" presName="hierRoot2" presStyleCnt="0"/>
      <dgm:spPr/>
    </dgm:pt>
    <dgm:pt modelId="{CD3E0787-D07C-46EB-8FC8-1C587BE4481E}" type="pres">
      <dgm:prSet presAssocID="{CFB46B16-32C2-4728-A7CD-29370FA56823}" presName="composite2" presStyleCnt="0"/>
      <dgm:spPr/>
    </dgm:pt>
    <dgm:pt modelId="{F6F56E32-8B54-48D5-9B44-33D648E836E9}" type="pres">
      <dgm:prSet presAssocID="{CFB46B16-32C2-4728-A7CD-29370FA56823}" presName="background2" presStyleLbl="node2" presStyleIdx="2" presStyleCnt="3"/>
      <dgm:spPr/>
    </dgm:pt>
    <dgm:pt modelId="{C1858924-4045-44B7-8C2E-2776B0D05C8D}" type="pres">
      <dgm:prSet presAssocID="{CFB46B16-32C2-4728-A7CD-29370FA5682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41A86D-3FB2-4ADD-BB70-FCC6443D281D}" type="pres">
      <dgm:prSet presAssocID="{CFB46B16-32C2-4728-A7CD-29370FA56823}" presName="hierChild3" presStyleCnt="0"/>
      <dgm:spPr/>
    </dgm:pt>
  </dgm:ptLst>
  <dgm:cxnLst>
    <dgm:cxn modelId="{82761845-0D14-4ED6-A521-4D1B55D54DD0}" type="presOf" srcId="{BBD24167-49C8-42CD-B99A-7E68D12A8990}" destId="{EF28F55C-20D7-4AA9-A081-58DD201922F1}" srcOrd="0" destOrd="0" presId="urn:microsoft.com/office/officeart/2005/8/layout/hierarchy1"/>
    <dgm:cxn modelId="{CEA67AAF-8C03-48A4-B716-3544529ECBAE}" srcId="{FC0C33F3-3390-4474-AF9C-EF0869924B61}" destId="{A773DB5F-7B05-48CF-8413-3E536DF3A380}" srcOrd="1" destOrd="0" parTransId="{BBD24167-49C8-42CD-B99A-7E68D12A8990}" sibTransId="{AD3CE73F-289A-45E6-A002-8A40A5D3070A}"/>
    <dgm:cxn modelId="{4BF373B5-B5CF-421D-B7D4-5CECBC38CB1C}" srcId="{FC0C33F3-3390-4474-AF9C-EF0869924B61}" destId="{A7B1D8C5-735B-4ABF-920F-53ECC428F93E}" srcOrd="0" destOrd="0" parTransId="{CBD396B9-999F-4699-B64F-30A6769BDDEB}" sibTransId="{B260F39D-2416-43B3-A171-75DC0F3BF584}"/>
    <dgm:cxn modelId="{A86FD818-43FC-4D4F-B385-920C837A5800}" type="presOf" srcId="{CBD396B9-999F-4699-B64F-30A6769BDDEB}" destId="{D8B7E0AB-E0B3-4FA0-853B-8ED5E1DD3BD4}" srcOrd="0" destOrd="0" presId="urn:microsoft.com/office/officeart/2005/8/layout/hierarchy1"/>
    <dgm:cxn modelId="{1F4BC314-2638-4608-B6AA-0900C4453A9E}" type="presOf" srcId="{CFB46B16-32C2-4728-A7CD-29370FA56823}" destId="{C1858924-4045-44B7-8C2E-2776B0D05C8D}" srcOrd="0" destOrd="0" presId="urn:microsoft.com/office/officeart/2005/8/layout/hierarchy1"/>
    <dgm:cxn modelId="{5938728D-1C63-4080-BCF8-5B867C861E74}" type="presOf" srcId="{FC0C33F3-3390-4474-AF9C-EF0869924B61}" destId="{F74A7AD6-8339-4E8B-87E9-7EA58D089103}" srcOrd="0" destOrd="0" presId="urn:microsoft.com/office/officeart/2005/8/layout/hierarchy1"/>
    <dgm:cxn modelId="{84C0CE83-7C53-4DC0-B3A8-092529C42CA2}" type="presOf" srcId="{A7B1D8C5-735B-4ABF-920F-53ECC428F93E}" destId="{4CF7019E-DE40-4893-8EF7-CCFA8A35C44C}" srcOrd="0" destOrd="0" presId="urn:microsoft.com/office/officeart/2005/8/layout/hierarchy1"/>
    <dgm:cxn modelId="{A2253DBC-0402-4F27-803A-79B8107E6503}" type="presOf" srcId="{A773DB5F-7B05-48CF-8413-3E536DF3A380}" destId="{A7DC3D46-646C-47EB-A102-AF530FAEC968}" srcOrd="0" destOrd="0" presId="urn:microsoft.com/office/officeart/2005/8/layout/hierarchy1"/>
    <dgm:cxn modelId="{19A82091-EA1A-43FA-BC9D-C7EBCD98232A}" type="presOf" srcId="{18936664-ADD4-4B36-BBC6-494BBAB2E2C7}" destId="{3D0A6606-41EF-47BD-B11B-913D12F597A5}" srcOrd="0" destOrd="0" presId="urn:microsoft.com/office/officeart/2005/8/layout/hierarchy1"/>
    <dgm:cxn modelId="{36F6F9C7-002D-45E9-B20B-55F0C7AE70E4}" type="presOf" srcId="{B46A92F9-EDF2-4CFC-9A72-323FF89822D7}" destId="{18D0A552-CAAD-424D-A60F-DEE87CCDB194}" srcOrd="0" destOrd="0" presId="urn:microsoft.com/office/officeart/2005/8/layout/hierarchy1"/>
    <dgm:cxn modelId="{70E2A76A-A207-478E-B337-A6F16DC9EA5A}" srcId="{FC0C33F3-3390-4474-AF9C-EF0869924B61}" destId="{CFB46B16-32C2-4728-A7CD-29370FA56823}" srcOrd="2" destOrd="0" parTransId="{18936664-ADD4-4B36-BBC6-494BBAB2E2C7}" sibTransId="{5F32D2CF-465A-4230-BFFB-99C266CA56F7}"/>
    <dgm:cxn modelId="{1B96FEA2-B590-4BFF-8F3F-DA4165638121}" srcId="{B46A92F9-EDF2-4CFC-9A72-323FF89822D7}" destId="{FC0C33F3-3390-4474-AF9C-EF0869924B61}" srcOrd="0" destOrd="0" parTransId="{3FF1CECB-2256-41E1-9BD9-54D4C53308A3}" sibTransId="{88E50439-BAFC-47D9-B11A-88E05CC2DDC6}"/>
    <dgm:cxn modelId="{CC9DF020-5854-427D-94A9-F6B712C692CB}" type="presParOf" srcId="{18D0A552-CAAD-424D-A60F-DEE87CCDB194}" destId="{97340987-C5E4-4629-82E7-0C1ECA0F0583}" srcOrd="0" destOrd="0" presId="urn:microsoft.com/office/officeart/2005/8/layout/hierarchy1"/>
    <dgm:cxn modelId="{0012B649-2777-439D-B7E9-6FD804C3D366}" type="presParOf" srcId="{97340987-C5E4-4629-82E7-0C1ECA0F0583}" destId="{6B160B35-18F1-4DB1-83ED-9C91DA8563C0}" srcOrd="0" destOrd="0" presId="urn:microsoft.com/office/officeart/2005/8/layout/hierarchy1"/>
    <dgm:cxn modelId="{B841017C-4727-4FD1-AC45-89FD3DF507A1}" type="presParOf" srcId="{6B160B35-18F1-4DB1-83ED-9C91DA8563C0}" destId="{CF8C7169-B886-4973-BC47-E00FC75CA267}" srcOrd="0" destOrd="0" presId="urn:microsoft.com/office/officeart/2005/8/layout/hierarchy1"/>
    <dgm:cxn modelId="{027FD2DD-5FF8-43E3-97DF-F36DDB4BEE60}" type="presParOf" srcId="{6B160B35-18F1-4DB1-83ED-9C91DA8563C0}" destId="{F74A7AD6-8339-4E8B-87E9-7EA58D089103}" srcOrd="1" destOrd="0" presId="urn:microsoft.com/office/officeart/2005/8/layout/hierarchy1"/>
    <dgm:cxn modelId="{483EE139-5467-4E42-ADDA-90F632D786F2}" type="presParOf" srcId="{97340987-C5E4-4629-82E7-0C1ECA0F0583}" destId="{E9FA8C23-7699-48F2-83C3-163A743736A7}" srcOrd="1" destOrd="0" presId="urn:microsoft.com/office/officeart/2005/8/layout/hierarchy1"/>
    <dgm:cxn modelId="{D4CD92A9-AA1D-4693-B45A-8765701157E3}" type="presParOf" srcId="{E9FA8C23-7699-48F2-83C3-163A743736A7}" destId="{D8B7E0AB-E0B3-4FA0-853B-8ED5E1DD3BD4}" srcOrd="0" destOrd="0" presId="urn:microsoft.com/office/officeart/2005/8/layout/hierarchy1"/>
    <dgm:cxn modelId="{4163EF19-D10C-4359-9A6F-CE41A1810BF5}" type="presParOf" srcId="{E9FA8C23-7699-48F2-83C3-163A743736A7}" destId="{80D89B71-52D6-48B3-AE62-6EEC9E1B4CCA}" srcOrd="1" destOrd="0" presId="urn:microsoft.com/office/officeart/2005/8/layout/hierarchy1"/>
    <dgm:cxn modelId="{3B6C53A8-3D15-4D37-BA23-97E1BBB62491}" type="presParOf" srcId="{80D89B71-52D6-48B3-AE62-6EEC9E1B4CCA}" destId="{EA13D249-F448-4D3F-A0BA-FC2BB53AD207}" srcOrd="0" destOrd="0" presId="urn:microsoft.com/office/officeart/2005/8/layout/hierarchy1"/>
    <dgm:cxn modelId="{3D9B6080-E206-49FD-9ABF-E189E114483B}" type="presParOf" srcId="{EA13D249-F448-4D3F-A0BA-FC2BB53AD207}" destId="{0AF52645-22F3-41A8-AA8A-7CDF4DA41DE4}" srcOrd="0" destOrd="0" presId="urn:microsoft.com/office/officeart/2005/8/layout/hierarchy1"/>
    <dgm:cxn modelId="{C125E54E-A4DF-44C5-8852-8A118BA517C9}" type="presParOf" srcId="{EA13D249-F448-4D3F-A0BA-FC2BB53AD207}" destId="{4CF7019E-DE40-4893-8EF7-CCFA8A35C44C}" srcOrd="1" destOrd="0" presId="urn:microsoft.com/office/officeart/2005/8/layout/hierarchy1"/>
    <dgm:cxn modelId="{3237BB8D-B1F1-4CF8-B2AD-22B20A7F5CE2}" type="presParOf" srcId="{80D89B71-52D6-48B3-AE62-6EEC9E1B4CCA}" destId="{726A9849-968D-4DE3-99BB-AB3ABFF24A57}" srcOrd="1" destOrd="0" presId="urn:microsoft.com/office/officeart/2005/8/layout/hierarchy1"/>
    <dgm:cxn modelId="{52C1C2D7-29CD-4603-8C37-25AAB1E28BE8}" type="presParOf" srcId="{E9FA8C23-7699-48F2-83C3-163A743736A7}" destId="{EF28F55C-20D7-4AA9-A081-58DD201922F1}" srcOrd="2" destOrd="0" presId="urn:microsoft.com/office/officeart/2005/8/layout/hierarchy1"/>
    <dgm:cxn modelId="{0AF39EE9-7838-456E-A0FE-6E47900B3D91}" type="presParOf" srcId="{E9FA8C23-7699-48F2-83C3-163A743736A7}" destId="{2B898195-3AD2-4B80-BA74-066914B9B421}" srcOrd="3" destOrd="0" presId="urn:microsoft.com/office/officeart/2005/8/layout/hierarchy1"/>
    <dgm:cxn modelId="{2A3102C9-45EA-4F95-8713-F9B4D5250B3E}" type="presParOf" srcId="{2B898195-3AD2-4B80-BA74-066914B9B421}" destId="{3819DDD7-B2B8-43CA-AE14-740C0A3522E5}" srcOrd="0" destOrd="0" presId="urn:microsoft.com/office/officeart/2005/8/layout/hierarchy1"/>
    <dgm:cxn modelId="{A6EE2021-7761-4ABC-8856-D5639FBF91B6}" type="presParOf" srcId="{3819DDD7-B2B8-43CA-AE14-740C0A3522E5}" destId="{DB982667-8EA0-4A43-A57E-8EF0C604EF1B}" srcOrd="0" destOrd="0" presId="urn:microsoft.com/office/officeart/2005/8/layout/hierarchy1"/>
    <dgm:cxn modelId="{649D1D68-C7E8-4385-BC74-BED779DDC269}" type="presParOf" srcId="{3819DDD7-B2B8-43CA-AE14-740C0A3522E5}" destId="{A7DC3D46-646C-47EB-A102-AF530FAEC968}" srcOrd="1" destOrd="0" presId="urn:microsoft.com/office/officeart/2005/8/layout/hierarchy1"/>
    <dgm:cxn modelId="{F77331C9-DEDE-4316-BF92-C48FAD75853E}" type="presParOf" srcId="{2B898195-3AD2-4B80-BA74-066914B9B421}" destId="{65B8F8F5-C4EA-45F8-BE54-94351858FBF2}" srcOrd="1" destOrd="0" presId="urn:microsoft.com/office/officeart/2005/8/layout/hierarchy1"/>
    <dgm:cxn modelId="{A655B442-BDD1-493B-AB1B-3FBF71484854}" type="presParOf" srcId="{E9FA8C23-7699-48F2-83C3-163A743736A7}" destId="{3D0A6606-41EF-47BD-B11B-913D12F597A5}" srcOrd="4" destOrd="0" presId="urn:microsoft.com/office/officeart/2005/8/layout/hierarchy1"/>
    <dgm:cxn modelId="{D46432A9-47F7-4830-B96B-6512040415D5}" type="presParOf" srcId="{E9FA8C23-7699-48F2-83C3-163A743736A7}" destId="{7A8C6A03-DD47-4933-8C07-B62C7BC24871}" srcOrd="5" destOrd="0" presId="urn:microsoft.com/office/officeart/2005/8/layout/hierarchy1"/>
    <dgm:cxn modelId="{455F612C-746A-4AC3-8807-4C0F96D7AAB8}" type="presParOf" srcId="{7A8C6A03-DD47-4933-8C07-B62C7BC24871}" destId="{CD3E0787-D07C-46EB-8FC8-1C587BE4481E}" srcOrd="0" destOrd="0" presId="urn:microsoft.com/office/officeart/2005/8/layout/hierarchy1"/>
    <dgm:cxn modelId="{CEB6AFB1-20F2-47B8-86FB-8F215551D738}" type="presParOf" srcId="{CD3E0787-D07C-46EB-8FC8-1C587BE4481E}" destId="{F6F56E32-8B54-48D5-9B44-33D648E836E9}" srcOrd="0" destOrd="0" presId="urn:microsoft.com/office/officeart/2005/8/layout/hierarchy1"/>
    <dgm:cxn modelId="{F24AFC8F-5934-41EE-806F-24675564EC77}" type="presParOf" srcId="{CD3E0787-D07C-46EB-8FC8-1C587BE4481E}" destId="{C1858924-4045-44B7-8C2E-2776B0D05C8D}" srcOrd="1" destOrd="0" presId="urn:microsoft.com/office/officeart/2005/8/layout/hierarchy1"/>
    <dgm:cxn modelId="{27678428-C863-4C07-AE5C-165E1B542D20}" type="presParOf" srcId="{7A8C6A03-DD47-4933-8C07-B62C7BC24871}" destId="{3E41A86D-3FB2-4ADD-BB70-FCC6443D28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A6606-41EF-47BD-B11B-913D12F597A5}">
      <dsp:nvSpPr>
        <dsp:cNvPr id="0" name=""/>
        <dsp:cNvSpPr/>
      </dsp:nvSpPr>
      <dsp:spPr>
        <a:xfrm>
          <a:off x="3732039" y="1602514"/>
          <a:ext cx="2648544" cy="630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485"/>
              </a:lnTo>
              <a:lnTo>
                <a:pt x="2648544" y="429485"/>
              </a:lnTo>
              <a:lnTo>
                <a:pt x="2648544" y="630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8F55C-20D7-4AA9-A081-58DD201922F1}">
      <dsp:nvSpPr>
        <dsp:cNvPr id="0" name=""/>
        <dsp:cNvSpPr/>
      </dsp:nvSpPr>
      <dsp:spPr>
        <a:xfrm>
          <a:off x="3686319" y="1602514"/>
          <a:ext cx="91440" cy="630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7E0AB-E0B3-4FA0-853B-8ED5E1DD3BD4}">
      <dsp:nvSpPr>
        <dsp:cNvPr id="0" name=""/>
        <dsp:cNvSpPr/>
      </dsp:nvSpPr>
      <dsp:spPr>
        <a:xfrm>
          <a:off x="1083495" y="1602514"/>
          <a:ext cx="2648544" cy="630233"/>
        </a:xfrm>
        <a:custGeom>
          <a:avLst/>
          <a:gdLst/>
          <a:ahLst/>
          <a:cxnLst/>
          <a:rect l="0" t="0" r="0" b="0"/>
          <a:pathLst>
            <a:path>
              <a:moveTo>
                <a:pt x="2648544" y="0"/>
              </a:moveTo>
              <a:lnTo>
                <a:pt x="2648544" y="429485"/>
              </a:lnTo>
              <a:lnTo>
                <a:pt x="0" y="429485"/>
              </a:lnTo>
              <a:lnTo>
                <a:pt x="0" y="630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C7169-B886-4973-BC47-E00FC75CA267}">
      <dsp:nvSpPr>
        <dsp:cNvPr id="0" name=""/>
        <dsp:cNvSpPr/>
      </dsp:nvSpPr>
      <dsp:spPr>
        <a:xfrm>
          <a:off x="2648544" y="226475"/>
          <a:ext cx="2166990" cy="1376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A7AD6-8339-4E8B-87E9-7EA58D089103}">
      <dsp:nvSpPr>
        <dsp:cNvPr id="0" name=""/>
        <dsp:cNvSpPr/>
      </dsp:nvSpPr>
      <dsp:spPr>
        <a:xfrm>
          <a:off x="2889321" y="455213"/>
          <a:ext cx="2166990" cy="137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Lisy na válcové balíky</a:t>
          </a:r>
          <a:endParaRPr lang="cs-CZ" sz="2600" kern="1200" dirty="0"/>
        </a:p>
      </dsp:txBody>
      <dsp:txXfrm>
        <a:off x="2929624" y="495516"/>
        <a:ext cx="2086384" cy="1295433"/>
      </dsp:txXfrm>
    </dsp:sp>
    <dsp:sp modelId="{0AF52645-22F3-41A8-AA8A-7CDF4DA41DE4}">
      <dsp:nvSpPr>
        <dsp:cNvPr id="0" name=""/>
        <dsp:cNvSpPr/>
      </dsp:nvSpPr>
      <dsp:spPr>
        <a:xfrm>
          <a:off x="0" y="2232747"/>
          <a:ext cx="2166990" cy="1376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7019E-DE40-4893-8EF7-CCFA8A35C44C}">
      <dsp:nvSpPr>
        <dsp:cNvPr id="0" name=""/>
        <dsp:cNvSpPr/>
      </dsp:nvSpPr>
      <dsp:spPr>
        <a:xfrm>
          <a:off x="240776" y="2461485"/>
          <a:ext cx="2166990" cy="137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s pevnou komorou</a:t>
          </a:r>
          <a:endParaRPr lang="cs-CZ" sz="2600" kern="1200" dirty="0"/>
        </a:p>
      </dsp:txBody>
      <dsp:txXfrm>
        <a:off x="281079" y="2501788"/>
        <a:ext cx="2086384" cy="1295433"/>
      </dsp:txXfrm>
    </dsp:sp>
    <dsp:sp modelId="{DB982667-8EA0-4A43-A57E-8EF0C604EF1B}">
      <dsp:nvSpPr>
        <dsp:cNvPr id="0" name=""/>
        <dsp:cNvSpPr/>
      </dsp:nvSpPr>
      <dsp:spPr>
        <a:xfrm>
          <a:off x="2648544" y="2232747"/>
          <a:ext cx="2166990" cy="1376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C3D46-646C-47EB-A102-AF530FAEC968}">
      <dsp:nvSpPr>
        <dsp:cNvPr id="0" name=""/>
        <dsp:cNvSpPr/>
      </dsp:nvSpPr>
      <dsp:spPr>
        <a:xfrm>
          <a:off x="2889321" y="2461485"/>
          <a:ext cx="2166990" cy="137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s částečně proměnlivou komorou</a:t>
          </a:r>
          <a:endParaRPr lang="cs-CZ" sz="2600" kern="1200" dirty="0"/>
        </a:p>
      </dsp:txBody>
      <dsp:txXfrm>
        <a:off x="2929624" y="2501788"/>
        <a:ext cx="2086384" cy="1295433"/>
      </dsp:txXfrm>
    </dsp:sp>
    <dsp:sp modelId="{F6F56E32-8B54-48D5-9B44-33D648E836E9}">
      <dsp:nvSpPr>
        <dsp:cNvPr id="0" name=""/>
        <dsp:cNvSpPr/>
      </dsp:nvSpPr>
      <dsp:spPr>
        <a:xfrm>
          <a:off x="5297088" y="2232747"/>
          <a:ext cx="2166990" cy="1376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58924-4045-44B7-8C2E-2776B0D05C8D}">
      <dsp:nvSpPr>
        <dsp:cNvPr id="0" name=""/>
        <dsp:cNvSpPr/>
      </dsp:nvSpPr>
      <dsp:spPr>
        <a:xfrm>
          <a:off x="5537865" y="2461485"/>
          <a:ext cx="2166990" cy="1376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baseline="0" dirty="0" smtClean="0"/>
            <a:t>s variabilní komorou</a:t>
          </a:r>
          <a:endParaRPr lang="cs-CZ" sz="2600" kern="1200" baseline="0" dirty="0"/>
        </a:p>
      </dsp:txBody>
      <dsp:txXfrm>
        <a:off x="5578168" y="2501788"/>
        <a:ext cx="2086384" cy="1295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93EF5-932A-40AF-A5F1-CCFE97BF8E7E}" type="datetimeFigureOut">
              <a:rPr lang="cs-CZ" smtClean="0"/>
              <a:t>21. 4. 2015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8038-E0A6-4ABD-B3B6-47A2784C4F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7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FC28-9D3C-4CC2-AF26-9CE2EAB039AF}" type="datetimeFigureOut">
              <a:rPr lang="cs-CZ" smtClean="0"/>
              <a:t>21. 4. 2015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6959-8425-4554-AD1B-974B803BD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29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FC28-9D3C-4CC2-AF26-9CE2EAB039AF}" type="datetimeFigureOut">
              <a:rPr lang="cs-CZ" smtClean="0"/>
              <a:t>21. 4. 2015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6959-8425-4554-AD1B-974B803BD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14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FC28-9D3C-4CC2-AF26-9CE2EAB039AF}" type="datetimeFigureOut">
              <a:rPr lang="cs-CZ" smtClean="0"/>
              <a:t>21. 4. 2015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6959-8425-4554-AD1B-974B803BD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1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FC28-9D3C-4CC2-AF26-9CE2EAB039AF}" type="datetimeFigureOut">
              <a:rPr lang="cs-CZ" smtClean="0"/>
              <a:t>21. 4. 2015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6959-8425-4554-AD1B-974B803BD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98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FC28-9D3C-4CC2-AF26-9CE2EAB039AF}" type="datetimeFigureOut">
              <a:rPr lang="cs-CZ" smtClean="0"/>
              <a:t>21. 4. 2015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6959-8425-4554-AD1B-974B803BD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6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FC28-9D3C-4CC2-AF26-9CE2EAB039AF}" type="datetimeFigureOut">
              <a:rPr lang="cs-CZ" smtClean="0"/>
              <a:t>21. 4. 2015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6959-8425-4554-AD1B-974B803BD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FC28-9D3C-4CC2-AF26-9CE2EAB039AF}" type="datetimeFigureOut">
              <a:rPr lang="cs-CZ" smtClean="0"/>
              <a:t>21. 4. 2015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6959-8425-4554-AD1B-974B803BD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85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FC28-9D3C-4CC2-AF26-9CE2EAB039AF}" type="datetimeFigureOut">
              <a:rPr lang="cs-CZ" smtClean="0"/>
              <a:t>21. 4. 2015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6959-8425-4554-AD1B-974B803BD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37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FC28-9D3C-4CC2-AF26-9CE2EAB039AF}" type="datetimeFigureOut">
              <a:rPr lang="cs-CZ" smtClean="0"/>
              <a:t>21. 4. 2015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6959-8425-4554-AD1B-974B803BD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1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FC28-9D3C-4CC2-AF26-9CE2EAB039AF}" type="datetimeFigureOut">
              <a:rPr lang="cs-CZ" smtClean="0"/>
              <a:t>21. 4. 2015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6959-8425-4554-AD1B-974B803BD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57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FC28-9D3C-4CC2-AF26-9CE2EAB039AF}" type="datetimeFigureOut">
              <a:rPr lang="cs-CZ" smtClean="0"/>
              <a:t>21. 4. 2015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6959-8425-4554-AD1B-974B803BD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8FC28-9D3C-4CC2-AF26-9CE2EAB039AF}" type="datetimeFigureOut">
              <a:rPr lang="cs-CZ" smtClean="0"/>
              <a:t>21. 4. 2015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06959-8425-4554-AD1B-974B803BD1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66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16" y="1484784"/>
            <a:ext cx="1815528" cy="66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ukáš\Documents\Vysoká škola\bakalářka\Obhajoba bakalářské práce\1206-New_Holland_BB1290_350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04" y="3356992"/>
            <a:ext cx="3220864" cy="229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ukáš\Documents\Vysoká škola\ZZZ Ostatní\logo_MENDELU\logo_MENDELU\Ceska_verze\logo_MENDELU_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9"/>
            <a:ext cx="1296552" cy="10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6408712" cy="1470025"/>
          </a:xfrm>
        </p:spPr>
        <p:txBody>
          <a:bodyPr>
            <a:noAutofit/>
          </a:bodyPr>
          <a:lstStyle/>
          <a:p>
            <a:pPr algn="l"/>
            <a:r>
              <a:rPr lang="cs-CZ" sz="4800" dirty="0" smtClean="0">
                <a:solidFill>
                  <a:schemeClr val="tx2"/>
                </a:solidFill>
              </a:rPr>
              <a:t>Obhajoba </a:t>
            </a:r>
            <a:r>
              <a:rPr lang="cs-CZ" sz="4800" dirty="0" smtClean="0">
                <a:solidFill>
                  <a:schemeClr val="tx2"/>
                </a:solidFill>
              </a:rPr>
              <a:t>diplomové</a:t>
            </a:r>
            <a:r>
              <a:rPr lang="cs-CZ" sz="4800" dirty="0" smtClean="0">
                <a:solidFill>
                  <a:schemeClr val="tx2"/>
                </a:solidFill>
              </a:rPr>
              <a:t> </a:t>
            </a:r>
            <a:r>
              <a:rPr lang="cs-CZ" sz="4800" dirty="0" smtClean="0">
                <a:solidFill>
                  <a:schemeClr val="tx2"/>
                </a:solidFill>
              </a:rPr>
              <a:t/>
            </a:r>
            <a:br>
              <a:rPr lang="cs-CZ" sz="4800" dirty="0" smtClean="0">
                <a:solidFill>
                  <a:schemeClr val="tx2"/>
                </a:solidFill>
              </a:rPr>
            </a:br>
            <a:r>
              <a:rPr lang="cs-CZ" sz="4800" dirty="0" smtClean="0">
                <a:solidFill>
                  <a:schemeClr val="tx2"/>
                </a:solidFill>
              </a:rPr>
              <a:t>           práce na téma:</a:t>
            </a:r>
            <a:endParaRPr lang="cs-CZ" sz="4800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521" y="2416472"/>
            <a:ext cx="5184576" cy="1294420"/>
          </a:xfrm>
        </p:spPr>
        <p:txBody>
          <a:bodyPr>
            <a:noAutofit/>
          </a:bodyPr>
          <a:lstStyle/>
          <a:p>
            <a:pPr algn="l"/>
            <a:r>
              <a:rPr lang="cs-CZ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Posouzení kvality lisování u sběracích lisů</a:t>
            </a:r>
            <a:endParaRPr lang="cs-CZ" sz="4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020272" y="476672"/>
            <a:ext cx="0" cy="5976664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539552" y="2348880"/>
            <a:ext cx="7776864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95536" y="544522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Vypracoval:	</a:t>
            </a:r>
            <a:r>
              <a:rPr lang="cs-CZ" dirty="0" smtClean="0"/>
              <a:t>Bc. Lukáš </a:t>
            </a:r>
            <a:r>
              <a:rPr lang="cs-CZ" dirty="0" smtClean="0"/>
              <a:t>Renčín</a:t>
            </a:r>
          </a:p>
          <a:p>
            <a:r>
              <a:rPr lang="cs-CZ" dirty="0" smtClean="0"/>
              <a:t>Vedoucí práce:	doc. Ing. Jan Červinka, CSc.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1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3229" y="527239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Přednosti lisu na hranolovité balíky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168411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vysoká pracovní rychlost =&gt; vysoká výkonnost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03229" y="2348880"/>
            <a:ext cx="741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plynulá jízda bez zastavování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1647" y="2996952"/>
            <a:ext cx="6871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tvorba rovnoměrně slisovaných balíků o vysokém stupni komprimace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11560" y="3951059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dobrá manipulace a skladovatelnost hranolovitých balíků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ukáš\Documents\Vysoká škola\bakalářka\Obhajoba bakalářské práce\Obrázky\new-holland-renouvelle-sa-gamme-de-presses-haute-den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509" y="4428112"/>
            <a:ext cx="3046947" cy="20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3229" y="527239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Nevýhody lisu na hranolovité balíky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168411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vysoká pořizovací cena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03229" y="2348880"/>
            <a:ext cx="741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vyšší složitost stroje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1647" y="2996952"/>
            <a:ext cx="6871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vyšší náklady na údržbu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39111" y="368669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potřeba silného tažného prostředku (od 110 kW)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Lukáš\Documents\Vysoká škola\bakalářka\Obhajoba bakalářské práce\Obrázky\8q6112_t7270_c-4e4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35" y="4209913"/>
            <a:ext cx="6580279" cy="218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528514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Polně laboratorní měření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1700809"/>
            <a:ext cx="21999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Cíl měření:</a:t>
            </a:r>
            <a:endParaRPr lang="cs-CZ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568" y="2708920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Kvalitativní parametr lisování =&gt; </a:t>
            </a:r>
            <a:r>
              <a:rPr lang="cs-CZ" sz="2800" dirty="0" err="1" smtClean="0"/>
              <a:t>slisovanost</a:t>
            </a:r>
            <a:endParaRPr lang="cs-CZ" sz="2800" dirty="0" smtClean="0"/>
          </a:p>
          <a:p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Kvantitativní parametry lisování =&gt; výkonnost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975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528514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Polně laboratorní měření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1526384"/>
            <a:ext cx="49765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Metodika stanovení </a:t>
            </a:r>
            <a:r>
              <a:rPr lang="cs-CZ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slisovanosti</a:t>
            </a:r>
            <a:r>
              <a:rPr lang="cs-CZ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balíku</a:t>
            </a:r>
          </a:p>
          <a:p>
            <a:r>
              <a:rPr lang="cs-CZ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při změně lisovacího tlaku</a:t>
            </a:r>
            <a:r>
              <a:rPr lang="cs-CZ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cs-CZ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568" y="270892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/>
              <a:t>Cílem tohoto měření bylo zjistit, jak se změní </a:t>
            </a:r>
            <a:r>
              <a:rPr lang="cs-CZ" sz="2800" dirty="0" err="1"/>
              <a:t>slisovanost</a:t>
            </a:r>
            <a:r>
              <a:rPr lang="cs-CZ" sz="2800" dirty="0"/>
              <a:t> balíku, pokud budeme měnit lisovací tlak při zachování rozměrů balíku. Tímto řešením jsem dosáhl rozdílné hmotnosti balíků. Toto měření se provádělo na více pozemcích, v různých podmínkách a pro porovnání i v různých plodinách.</a:t>
            </a:r>
          </a:p>
        </p:txBody>
      </p:sp>
    </p:spTree>
    <p:extLst>
      <p:ext uri="{BB962C8B-B14F-4D97-AF65-F5344CB8AC3E}">
        <p14:creationId xmlns:p14="http://schemas.microsoft.com/office/powerpoint/2010/main" val="23586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528514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Polně laboratorní měření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52837" y="1202835"/>
            <a:ext cx="640633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tanovení </a:t>
            </a:r>
            <a:r>
              <a:rPr lang="cs-CZ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slisovanosti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balíku při změně lisovacího tlaku</a:t>
            </a:r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650" y="3933056"/>
            <a:ext cx="4882349" cy="2924944"/>
          </a:xfrm>
          <a:prstGeom prst="rect">
            <a:avLst/>
          </a:prstGeom>
        </p:spPr>
      </p:pic>
      <p:pic>
        <p:nvPicPr>
          <p:cNvPr id="8" name="Obrázek 7" descr="C:\Users\Lukáš\Pictures\Zálohované\LIS NH BB9080\P10306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64" y="4797152"/>
            <a:ext cx="2506250" cy="1879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5"/>
          <a:stretch>
            <a:fillRect/>
          </a:stretch>
        </p:blipFill>
        <p:spPr>
          <a:xfrm>
            <a:off x="444342" y="1670752"/>
            <a:ext cx="4931229" cy="1736340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87" y="2164330"/>
            <a:ext cx="2272480" cy="1542224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74899"/>
            <a:ext cx="2974603" cy="1501119"/>
          </a:xfrm>
          <a:prstGeom prst="rect">
            <a:avLst/>
          </a:prstGeom>
        </p:spPr>
      </p:pic>
      <p:cxnSp>
        <p:nvCxnSpPr>
          <p:cNvPr id="13" name="Přímá spojnice se šipkou 12"/>
          <p:cNvCxnSpPr/>
          <p:nvPr/>
        </p:nvCxnSpPr>
        <p:spPr>
          <a:xfrm>
            <a:off x="5580112" y="2420888"/>
            <a:ext cx="936104" cy="288032"/>
          </a:xfrm>
          <a:prstGeom prst="straightConnector1">
            <a:avLst/>
          </a:prstGeom>
          <a:ln w="38100" cap="rnd">
            <a:solidFill>
              <a:srgbClr val="92D050"/>
            </a:solidFill>
            <a:prstDash val="dash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131840" y="3611158"/>
            <a:ext cx="3637405" cy="959492"/>
          </a:xfrm>
          <a:prstGeom prst="straightConnector1">
            <a:avLst/>
          </a:prstGeom>
          <a:ln w="38100" cap="rnd">
            <a:solidFill>
              <a:srgbClr val="FF0000"/>
            </a:solidFill>
            <a:prstDash val="dash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846982" y="4755793"/>
            <a:ext cx="932930" cy="814516"/>
          </a:xfrm>
          <a:prstGeom prst="straightConnector1">
            <a:avLst/>
          </a:prstGeom>
          <a:ln w="38100" cap="rnd">
            <a:solidFill>
              <a:srgbClr val="FFFF00"/>
            </a:solidFill>
            <a:prstDash val="dash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5375571" y="5229200"/>
            <a:ext cx="697060" cy="34850"/>
          </a:xfrm>
          <a:prstGeom prst="straightConnector1">
            <a:avLst/>
          </a:prstGeom>
          <a:ln w="38100" cap="rnd">
            <a:solidFill>
              <a:srgbClr val="FFFF00"/>
            </a:solidFill>
            <a:prstDash val="dash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5375571" y="5683556"/>
            <a:ext cx="697060" cy="34850"/>
          </a:xfrm>
          <a:prstGeom prst="straightConnector1">
            <a:avLst/>
          </a:prstGeom>
          <a:ln w="38100" cap="rnd">
            <a:solidFill>
              <a:srgbClr val="FFFF00"/>
            </a:solidFill>
            <a:prstDash val="dash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5325442" y="6208430"/>
            <a:ext cx="697060" cy="34850"/>
          </a:xfrm>
          <a:prstGeom prst="straightConnector1">
            <a:avLst/>
          </a:prstGeom>
          <a:ln w="38100" cap="rnd">
            <a:solidFill>
              <a:srgbClr val="FFFF00"/>
            </a:solidFill>
            <a:prstDash val="dash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6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528514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Polně laboratorní měření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52837" y="1202835"/>
            <a:ext cx="640633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tanovení </a:t>
            </a:r>
            <a:r>
              <a:rPr lang="cs-CZ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slisovanosti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balíku při změně lisovacího tlaku</a:t>
            </a:r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7694541" cy="399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528514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Polně laboratorní měření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52837" y="1202835"/>
            <a:ext cx="640633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tanovení </a:t>
            </a:r>
            <a:r>
              <a:rPr lang="cs-CZ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slisovanosti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balíku při změně lisovacího tlaku</a:t>
            </a:r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92" y="1772816"/>
            <a:ext cx="61626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528514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Polně laboratorní měření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52837" y="1202835"/>
            <a:ext cx="640633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tanovení </a:t>
            </a:r>
            <a:r>
              <a:rPr lang="cs-CZ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slisovanosti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balíku při změně lisovacího tlaku</a:t>
            </a:r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14" y="1772816"/>
            <a:ext cx="61436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528514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Polně laboratorní měření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52837" y="1202835"/>
            <a:ext cx="640633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tanovení </a:t>
            </a:r>
            <a:r>
              <a:rPr lang="cs-CZ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slisovanosti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balíku při změně lisovacího tlaku</a:t>
            </a:r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52" y="1700809"/>
            <a:ext cx="61341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528514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Polně laboratorní měření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52837" y="1202835"/>
            <a:ext cx="640633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tanovení výkonnosti soupravy</a:t>
            </a:r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1835696" y="1772816"/>
            <a:ext cx="4872444" cy="4571175"/>
            <a:chOff x="0" y="0"/>
            <a:chExt cx="4272280" cy="4008120"/>
          </a:xfrm>
        </p:grpSpPr>
        <p:pic>
          <p:nvPicPr>
            <p:cNvPr id="7" name="Obrázek 6" descr="C:\Users\Lukáš\Documents\Vysoká škola\Magisterské studium\Ostatní materiály\ZZ Diplomová práce\měření výkonnosti\pole 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72280" cy="40081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Skupina 7"/>
            <p:cNvGrpSpPr/>
            <p:nvPr/>
          </p:nvGrpSpPr>
          <p:grpSpPr>
            <a:xfrm>
              <a:off x="254000" y="370840"/>
              <a:ext cx="3931920" cy="3403600"/>
              <a:chOff x="0" y="0"/>
              <a:chExt cx="3931920" cy="3403600"/>
            </a:xfrm>
          </p:grpSpPr>
          <p:cxnSp>
            <p:nvCxnSpPr>
              <p:cNvPr id="9" name="Přímá spojnice 8"/>
              <p:cNvCxnSpPr/>
              <p:nvPr/>
            </p:nvCxnSpPr>
            <p:spPr>
              <a:xfrm flipV="1">
                <a:off x="0" y="0"/>
                <a:ext cx="828040" cy="138176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/>
              <p:cNvCxnSpPr/>
              <p:nvPr/>
            </p:nvCxnSpPr>
            <p:spPr>
              <a:xfrm flipV="1">
                <a:off x="2504440" y="2148840"/>
                <a:ext cx="949960" cy="122936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/>
              <p:cNvCxnSpPr/>
              <p:nvPr/>
            </p:nvCxnSpPr>
            <p:spPr>
              <a:xfrm>
                <a:off x="0" y="1381760"/>
                <a:ext cx="2504440" cy="202184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828040" y="0"/>
                <a:ext cx="2626360" cy="214884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ové pole 586"/>
              <p:cNvSpPr txBox="1"/>
              <p:nvPr/>
            </p:nvSpPr>
            <p:spPr>
              <a:xfrm>
                <a:off x="2656840" y="502920"/>
                <a:ext cx="1275080" cy="44196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800"/>
                  </a:lnSpc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cs-CZ" sz="11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Plocha k měření výkonnosti</a:t>
                </a:r>
                <a:endParaRPr lang="cs-CZ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Přímá spojnice se šipkou 13"/>
              <p:cNvCxnSpPr/>
              <p:nvPr/>
            </p:nvCxnSpPr>
            <p:spPr>
              <a:xfrm flipH="1">
                <a:off x="2255520" y="944880"/>
                <a:ext cx="401320" cy="18796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597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24751" y="276315"/>
            <a:ext cx="6891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Důvody využití lisů ve strojních linkách na sklizeň pícnin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168411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urychlení sklizně materiálu z pole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02848" y="2296269"/>
            <a:ext cx="741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zlepšení manipulace se slisovaným materiálem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2848" y="2996952"/>
            <a:ext cx="7416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lepší skladovatelnost slisovaného materiálu oproti volně loženému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24751" y="39778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možnost tvorby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senáží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02848" y="46531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využití lisů v bioenergetice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528514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Polně laboratorní měření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52837" y="1202835"/>
            <a:ext cx="640633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tanovení výkonnosti soupravy</a:t>
            </a:r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96" y="1602945"/>
            <a:ext cx="6336704" cy="22739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504" y="4149080"/>
            <a:ext cx="6535546" cy="23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528514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Polně laboratorní měření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52837" y="1202835"/>
            <a:ext cx="640633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tanovení výkonnosti soupravy</a:t>
            </a:r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42" y="2564904"/>
            <a:ext cx="59912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528514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Polně laboratorní měření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52837" y="1202835"/>
            <a:ext cx="640633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cs-CZ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tanovení výkonnosti soupravy</a:t>
            </a:r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30935"/>
            <a:ext cx="6984776" cy="50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ukáš\Documents\Vysoká škola\bakalářka\Obhajoba bakalářské práce\Obrázky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2676"/>
            <a:ext cx="8441277" cy="576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59632" y="61272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8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31647" y="527239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Nevýhody lisů </a:t>
            </a:r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balíky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168411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vysoká pořizovací cena (zejména u lisu na hranolovité balíky)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93404" y="2664406"/>
            <a:ext cx="741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vyšší náklady na údržbu stroje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1647" y="3356992"/>
            <a:ext cx="6871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složitost stroje oproti sběracímu návěsu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93404" y="4005064"/>
            <a:ext cx="63548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potřeba silného tažného prostředku</a:t>
            </a:r>
          </a:p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(u lisu na hranolovité balíky od 110 kW)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ukáš\Documents\Vysoká škola\bakalářka\Obhajoba bakalářské práce\Obrázky\bez názvu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47" y="2872100"/>
            <a:ext cx="5905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3229" y="527239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Přednosti lisu na válcové balíky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168411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nižší pořizovací cena oproti lisu na hranolovité balíky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03229" y="2348880"/>
            <a:ext cx="741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snadná údržba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03229" y="2984184"/>
            <a:ext cx="6871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menší složitost stroje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03229" y="3645327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potřeba nižšího tahového výkonu (řádově od 55 kW)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03229" y="4293096"/>
            <a:ext cx="6871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možnost tvorby senážních balíků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3229" y="527239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Nevýhody lisu na válcové balíky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168411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nižší výkonnost 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03229" y="2348880"/>
            <a:ext cx="7416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nutnost zastavovat při vyskladňování balíku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03229" y="2984184"/>
            <a:ext cx="6871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menší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slisovatelnost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03229" y="3645327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horší manipulace s válcovými balíky než s hranatými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03229" y="4293096"/>
            <a:ext cx="6871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horší skladovatelnost válcových balíků oproti hranolovitým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Lukáš\Documents\Vysoká škola\bakalářka\Obrázky\53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21" y="4770149"/>
            <a:ext cx="258028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3229" y="527239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Rozdělení lisů na válcové balíky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46742289"/>
              </p:ext>
            </p:extLst>
          </p:nvPr>
        </p:nvGraphicFramePr>
        <p:xfrm>
          <a:off x="755576" y="1484784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11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 descr="C:\Users\Lukáš\Documents\Vysoká škola\bakalářka\Obrázky\Krone bellim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645024"/>
            <a:ext cx="3730406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143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3229" y="527239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Lisy s pevnou lisovací komorou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28534"/>
            <a:ext cx="6182395" cy="231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extovéPole 3"/>
          <p:cNvSpPr txBox="1"/>
          <p:nvPr/>
        </p:nvSpPr>
        <p:spPr>
          <a:xfrm>
            <a:off x="603229" y="393305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eutužené jádro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03229" y="4325129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systém rotujících ocelových válců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03229" y="4695207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nejjednodušší a nejlevnější varianta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ukáš\Documents\Vysoká škola\bakalářka\Obhajoba bakalářské práce\Obrázky\Krone_Comprima_F155XC_Einsa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701898" cy="313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3229" y="527239"/>
            <a:ext cx="6891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Lisy s částečně proměnlivou (tzv. </a:t>
            </a:r>
            <a:r>
              <a:rPr lang="cs-CZ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</a:t>
            </a:r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-variabilní) lisovací komorou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34" y="1710800"/>
            <a:ext cx="4219265" cy="24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54634" y="4382623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přednosti lisu s pevnou komorou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54634" y="4751955"/>
            <a:ext cx="3463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možnost lisovat až 6 různých průměrů balíku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55549" y="5398286"/>
            <a:ext cx="3584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nižší cena než u lisu s variabilní lis. komorou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673531" cy="422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83" y="1"/>
            <a:ext cx="158401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3229" y="527239"/>
            <a:ext cx="689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Lisy s variabilní lisovací komorou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1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451</Words>
  <Application>Microsoft Office PowerPoint</Application>
  <PresentationFormat>Předvádění na obrazovce (4:3)</PresentationFormat>
  <Paragraphs>81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Motiv systému Office</vt:lpstr>
      <vt:lpstr>Obhajoba diplomové             práce na téma: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bakalářské             práce na téma:</dc:title>
  <dc:creator>Lukáš Renčín</dc:creator>
  <cp:lastModifiedBy>Lukáš Renčín</cp:lastModifiedBy>
  <cp:revision>25</cp:revision>
  <dcterms:created xsi:type="dcterms:W3CDTF">2013-05-18T19:09:38Z</dcterms:created>
  <dcterms:modified xsi:type="dcterms:W3CDTF">2015-04-21T11:45:25Z</dcterms:modified>
</cp:coreProperties>
</file>