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4" r:id="rId7"/>
    <p:sldId id="262" r:id="rId8"/>
    <p:sldId id="267" r:id="rId9"/>
    <p:sldId id="268" r:id="rId10"/>
    <p:sldId id="261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 autoAdjust="0"/>
  </p:normalViewPr>
  <p:slideViewPr>
    <p:cSldViewPr>
      <p:cViewPr varScale="1">
        <p:scale>
          <a:sx n="76" d="100"/>
          <a:sy n="76" d="100"/>
        </p:scale>
        <p:origin x="10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ACDA82-325A-4098-AE5F-0FF33230F675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D5D983-629B-4A41-AB63-B3FC6E56A554}" type="pres">
      <dgm:prSet presAssocID="{2BACDA82-325A-4098-AE5F-0FF33230F6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A76FDD8-E7E9-4327-BBF1-5B7AEFE998EC}" type="presOf" srcId="{2BACDA82-325A-4098-AE5F-0FF33230F675}" destId="{91D5D983-629B-4A41-AB63-B3FC6E56A554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90FE9-0B05-44A1-8E28-B3DBBEE66BAB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B03D-52F8-45FC-9D51-CC9AF1B89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49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8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63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76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30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94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27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47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8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1829761"/>
          </a:xfrm>
        </p:spPr>
        <p:txBody>
          <a:bodyPr>
            <a:normAutofit/>
          </a:bodyPr>
          <a:lstStyle/>
          <a:p>
            <a:pPr algn="ctr"/>
            <a:r>
              <a:rPr kumimoji="0" lang="cs-CZ" sz="4400" b="1" kern="12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Digitalizace 2D předloh muzejního sbírkového fondu</a:t>
            </a:r>
            <a:endParaRPr lang="cs-CZ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7990656" cy="1199704"/>
          </a:xfrm>
        </p:spPr>
        <p:txBody>
          <a:bodyPr/>
          <a:lstStyle/>
          <a:p>
            <a:pPr algn="ctr"/>
            <a:r>
              <a:rPr lang="cs-CZ" dirty="0" smtClean="0"/>
              <a:t> Zpracoval:	</a:t>
            </a:r>
            <a:r>
              <a:rPr lang="cs-CZ" dirty="0"/>
              <a:t>	</a:t>
            </a:r>
            <a:r>
              <a:rPr lang="cs-CZ" dirty="0" smtClean="0"/>
              <a:t>                 Jonáš </a:t>
            </a:r>
            <a:r>
              <a:rPr lang="cs-CZ" dirty="0" err="1" smtClean="0"/>
              <a:t>Wenzl</a:t>
            </a:r>
            <a:endParaRPr lang="cs-CZ" dirty="0" smtClean="0"/>
          </a:p>
          <a:p>
            <a:r>
              <a:rPr lang="cs-CZ" dirty="0" smtClean="0"/>
              <a:t>Vedoucí práce:	  	Ing. Jiří Vaněk, Ph.D.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08234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cs-CZ" sz="4800" dirty="0" smtClean="0"/>
              <a:t>Děkuji za Vaši pozornost</a:t>
            </a:r>
            <a:endParaRPr lang="cs-CZ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06616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JPEG 2000?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00" y="1354544"/>
            <a:ext cx="6372200" cy="4779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cíle: </a:t>
            </a:r>
          </a:p>
          <a:p>
            <a:pPr lvl="8"/>
            <a:r>
              <a:rPr lang="cs-CZ" sz="1800" dirty="0" smtClean="0"/>
              <a:t>Analýza problematiky digitalizace 2D předloh</a:t>
            </a:r>
          </a:p>
          <a:p>
            <a:pPr lvl="8"/>
            <a:r>
              <a:rPr lang="cs-CZ" sz="1800" dirty="0" smtClean="0"/>
              <a:t>Praktická aplikace na sbírce Krkonošského muzea</a:t>
            </a:r>
          </a:p>
          <a:p>
            <a:r>
              <a:rPr lang="cs-CZ" dirty="0" smtClean="0"/>
              <a:t>Dílčí cíle:</a:t>
            </a:r>
          </a:p>
          <a:p>
            <a:pPr lvl="7"/>
            <a:r>
              <a:rPr lang="cs-CZ" sz="1800" dirty="0" smtClean="0"/>
              <a:t>Metodika skenování 2D předmětů</a:t>
            </a:r>
          </a:p>
          <a:p>
            <a:pPr lvl="7"/>
            <a:r>
              <a:rPr lang="cs-CZ" sz="1800" dirty="0" smtClean="0"/>
              <a:t>Hardwarové vybavení </a:t>
            </a:r>
          </a:p>
          <a:p>
            <a:pPr lvl="7"/>
            <a:r>
              <a:rPr lang="cs-CZ" sz="1800" dirty="0" smtClean="0"/>
              <a:t>Softwarové vybavení</a:t>
            </a:r>
          </a:p>
          <a:p>
            <a:pPr lvl="7"/>
            <a:r>
              <a:rPr lang="cs-CZ" sz="1800" dirty="0" smtClean="0"/>
              <a:t>Datové formáty</a:t>
            </a:r>
          </a:p>
          <a:p>
            <a:pPr lvl="7"/>
            <a:r>
              <a:rPr lang="cs-CZ" sz="1800" dirty="0" err="1" smtClean="0"/>
              <a:t>Archivace,správa</a:t>
            </a:r>
            <a:r>
              <a:rPr lang="cs-CZ" sz="1800" dirty="0" smtClean="0"/>
              <a:t> barev, </a:t>
            </a:r>
            <a:r>
              <a:rPr lang="cs-CZ" sz="1800" dirty="0" err="1" smtClean="0"/>
              <a:t>metadata</a:t>
            </a:r>
            <a:endParaRPr lang="cs-CZ" sz="1800" dirty="0" smtClean="0"/>
          </a:p>
          <a:p>
            <a:pPr lvl="7"/>
            <a:r>
              <a:rPr lang="cs-CZ" sz="1800" dirty="0" smtClean="0"/>
              <a:t>Praktická část: aktivní zapojení do procesu digitalizace</a:t>
            </a:r>
          </a:p>
          <a:p>
            <a:pPr lvl="7"/>
            <a:r>
              <a:rPr lang="cs-CZ" sz="1800" dirty="0" smtClean="0"/>
              <a:t>Využití</a:t>
            </a:r>
          </a:p>
          <a:p>
            <a:pPr lvl="7"/>
            <a:r>
              <a:rPr lang="cs-CZ" sz="1800" dirty="0" smtClean="0"/>
              <a:t>Přínosy a rizika</a:t>
            </a:r>
            <a:endParaRPr lang="cs-CZ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cs-CZ" sz="4100" b="1" kern="12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Cíle bakalářské práce: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Obsahová analýza literatury:</a:t>
            </a:r>
          </a:p>
          <a:p>
            <a:pPr marL="109728" indent="0">
              <a:buNone/>
            </a:pPr>
            <a:endParaRPr lang="cs-CZ" dirty="0" smtClean="0"/>
          </a:p>
          <a:p>
            <a:pPr lvl="2"/>
            <a:r>
              <a:rPr lang="cs-CZ" sz="2000" dirty="0" smtClean="0"/>
              <a:t>CITEM</a:t>
            </a:r>
            <a:endParaRPr lang="cs-CZ" sz="2000" dirty="0"/>
          </a:p>
          <a:p>
            <a:pPr lvl="2"/>
            <a:r>
              <a:rPr lang="cs-CZ" sz="2000" dirty="0" smtClean="0"/>
              <a:t>Archivy</a:t>
            </a:r>
            <a:r>
              <a:rPr lang="cs-CZ" sz="2000" dirty="0"/>
              <a:t>, knihovny, muzea v digitálním </a:t>
            </a:r>
            <a:r>
              <a:rPr lang="cs-CZ" sz="2000" dirty="0" smtClean="0"/>
              <a:t>světě</a:t>
            </a:r>
          </a:p>
          <a:p>
            <a:pPr lvl="2"/>
            <a:r>
              <a:rPr lang="pl-PL" sz="2000" dirty="0" smtClean="0"/>
              <a:t>Centrum </a:t>
            </a:r>
            <a:r>
              <a:rPr lang="pl-PL" sz="2000" dirty="0"/>
              <a:t>pro prezentaci kulturního </a:t>
            </a:r>
            <a:r>
              <a:rPr lang="pl-PL" sz="2000" dirty="0" smtClean="0"/>
              <a:t>dědictví</a:t>
            </a:r>
            <a:endParaRPr lang="cs-CZ" sz="2000" dirty="0"/>
          </a:p>
          <a:p>
            <a:pPr lvl="2"/>
            <a:r>
              <a:rPr lang="cs-CZ" sz="2000" dirty="0" smtClean="0"/>
              <a:t>JAN HUBIČKA - </a:t>
            </a:r>
            <a:r>
              <a:rPr lang="cs-CZ" sz="2000" dirty="0"/>
              <a:t>Digitalizace historických fotografických </a:t>
            </a:r>
            <a:r>
              <a:rPr lang="cs-CZ" sz="2000" dirty="0" smtClean="0"/>
              <a:t>materiálů</a:t>
            </a:r>
          </a:p>
          <a:p>
            <a:pPr lvl="2"/>
            <a:r>
              <a:rPr lang="cs-CZ" sz="2000" dirty="0"/>
              <a:t>Magdalena Buriánková -Specifika digitalizace v muzeích dvourozměrné předlohy</a:t>
            </a:r>
          </a:p>
          <a:p>
            <a:pPr lvl="2"/>
            <a:r>
              <a:rPr lang="cs-CZ" sz="2000" dirty="0"/>
              <a:t>Metodika pro vytváření bezpečnostních kopií archiválií v digitální podobě</a:t>
            </a:r>
          </a:p>
          <a:p>
            <a:pPr lvl="2"/>
            <a:r>
              <a:rPr lang="cs-CZ" sz="2000" dirty="0"/>
              <a:t>Steven Miller -</a:t>
            </a:r>
            <a:r>
              <a:rPr lang="cs-CZ" sz="2000" dirty="0" err="1"/>
              <a:t>Metadata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digital</a:t>
            </a:r>
            <a:r>
              <a:rPr lang="cs-CZ" sz="2000" dirty="0"/>
              <a:t> </a:t>
            </a:r>
            <a:r>
              <a:rPr lang="cs-CZ" sz="2000" dirty="0" err="1"/>
              <a:t>collections</a:t>
            </a:r>
            <a:endParaRPr lang="cs-CZ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cs-CZ" sz="4100" b="1" kern="12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Metodika práce: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Zdroje</a:t>
            </a:r>
          </a:p>
          <a:p>
            <a:r>
              <a:rPr lang="cs-CZ" dirty="0" smtClean="0"/>
              <a:t>Komparace metodik digitalizace</a:t>
            </a:r>
          </a:p>
          <a:p>
            <a:r>
              <a:rPr lang="cs-CZ" dirty="0" smtClean="0"/>
              <a:t>Přímá data z digitalizačního projektu</a:t>
            </a:r>
          </a:p>
          <a:p>
            <a:r>
              <a:rPr lang="cs-CZ" dirty="0" smtClean="0"/>
              <a:t>Interview na téma digitalizace</a:t>
            </a:r>
          </a:p>
          <a:p>
            <a:r>
              <a:rPr lang="cs-CZ" dirty="0" smtClean="0"/>
              <a:t>Vlastní zkušenost – diskuze – návrh řešení</a:t>
            </a:r>
          </a:p>
          <a:p>
            <a:r>
              <a:rPr lang="cs-CZ" dirty="0" smtClean="0"/>
              <a:t>Poznatky</a:t>
            </a:r>
          </a:p>
          <a:p>
            <a:r>
              <a:rPr lang="cs-CZ" dirty="0" smtClean="0"/>
              <a:t>Sdílení zkušeností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Negativy</a:t>
            </a:r>
          </a:p>
          <a:p>
            <a:r>
              <a:rPr lang="cs-CZ" dirty="0" smtClean="0"/>
              <a:t>Diapozitivy</a:t>
            </a:r>
          </a:p>
          <a:p>
            <a:r>
              <a:rPr lang="cs-CZ" dirty="0" smtClean="0"/>
              <a:t>Kinofilm</a:t>
            </a:r>
          </a:p>
          <a:p>
            <a:r>
              <a:rPr lang="cs-CZ" dirty="0" smtClean="0"/>
              <a:t>Fotografické vizitky</a:t>
            </a:r>
          </a:p>
          <a:p>
            <a:r>
              <a:rPr lang="cs-CZ" dirty="0" smtClean="0"/>
              <a:t>Fotografické </a:t>
            </a:r>
            <a:r>
              <a:rPr lang="cs-CZ" dirty="0" err="1" smtClean="0"/>
              <a:t>kabinetky</a:t>
            </a:r>
            <a:endParaRPr lang="cs-CZ" dirty="0" smtClean="0"/>
          </a:p>
          <a:p>
            <a:r>
              <a:rPr lang="cs-CZ" dirty="0" smtClean="0"/>
              <a:t>Štočky</a:t>
            </a:r>
          </a:p>
          <a:p>
            <a:r>
              <a:rPr lang="cs-CZ" dirty="0" smtClean="0"/>
              <a:t>Grafiky</a:t>
            </a:r>
          </a:p>
          <a:p>
            <a:r>
              <a:rPr lang="cs-CZ" dirty="0" smtClean="0"/>
              <a:t>Bankovky</a:t>
            </a:r>
          </a:p>
          <a:p>
            <a:pPr algn="ctr"/>
            <a:r>
              <a:rPr lang="cs-CZ" dirty="0" smtClean="0"/>
              <a:t>Od 1.1.2015 – 30.6.2016: 12 514 </a:t>
            </a:r>
            <a:r>
              <a:rPr lang="cs-CZ" dirty="0" err="1" smtClean="0"/>
              <a:t>i.č</a:t>
            </a:r>
            <a:r>
              <a:rPr lang="cs-CZ" dirty="0" smtClean="0"/>
              <a:t>.</a:t>
            </a:r>
            <a:endParaRPr lang="cs-CZ" dirty="0" smtClean="0"/>
          </a:p>
          <a:p>
            <a:pPr algn="ctr"/>
            <a:r>
              <a:rPr lang="cs-CZ" dirty="0" smtClean="0"/>
              <a:t>60,1% 2D </a:t>
            </a:r>
            <a:r>
              <a:rPr lang="cs-CZ" dirty="0" smtClean="0"/>
              <a:t>objektů</a:t>
            </a:r>
          </a:p>
          <a:p>
            <a:pPr algn="ctr"/>
            <a:r>
              <a:rPr lang="cs-CZ" dirty="0" smtClean="0"/>
              <a:t>2 720 hodin = 340 </a:t>
            </a:r>
            <a:r>
              <a:rPr lang="cs-CZ" smtClean="0"/>
              <a:t>pracovních dní</a:t>
            </a:r>
            <a:endParaRPr lang="cs-CZ" dirty="0" smtClean="0"/>
          </a:p>
          <a:p>
            <a:pPr algn="ctr"/>
            <a:r>
              <a:rPr lang="cs-CZ" dirty="0" smtClean="0"/>
              <a:t>Zbývá 8 307 </a:t>
            </a:r>
            <a:r>
              <a:rPr lang="cs-CZ" dirty="0" err="1" smtClean="0"/>
              <a:t>i.č</a:t>
            </a:r>
            <a:r>
              <a:rPr lang="cs-CZ" dirty="0" smtClean="0"/>
              <a:t>.</a:t>
            </a:r>
          </a:p>
          <a:p>
            <a:pPr algn="ctr"/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Digitalizace v Krkonošském muzeu: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723382"/>
            <a:ext cx="3059832" cy="2294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549" y="2348880"/>
            <a:ext cx="2397690" cy="2400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Badatelské požadavky</a:t>
            </a:r>
          </a:p>
          <a:p>
            <a:r>
              <a:rPr lang="cs-CZ" sz="3600" dirty="0" smtClean="0"/>
              <a:t>Efektivnější práce</a:t>
            </a:r>
          </a:p>
          <a:p>
            <a:r>
              <a:rPr lang="cs-CZ" sz="3600" dirty="0" smtClean="0"/>
              <a:t>Ochrana předmětů</a:t>
            </a:r>
          </a:p>
          <a:p>
            <a:r>
              <a:rPr lang="cs-CZ" sz="3600" dirty="0" smtClean="0"/>
              <a:t>Zjištění stavu předmětu</a:t>
            </a:r>
          </a:p>
          <a:p>
            <a:r>
              <a:rPr lang="cs-CZ" sz="3600" dirty="0" smtClean="0"/>
              <a:t>Edukace</a:t>
            </a:r>
          </a:p>
          <a:p>
            <a:r>
              <a:rPr lang="cs-CZ" sz="3600" dirty="0" smtClean="0"/>
              <a:t>Propagace a prezentace</a:t>
            </a:r>
          </a:p>
          <a:p>
            <a:r>
              <a:rPr lang="cs-CZ" sz="3600" dirty="0" smtClean="0"/>
              <a:t>Vydané publikace</a:t>
            </a:r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Výsledky práce a závěry</a:t>
            </a:r>
            <a:r>
              <a:rPr lang="cs-CZ" dirty="0" smtClean="0"/>
              <a:t>: přínosy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zajištění digitalizace </a:t>
            </a:r>
          </a:p>
          <a:p>
            <a:r>
              <a:rPr lang="cs-CZ" dirty="0"/>
              <a:t>Personální zajištění </a:t>
            </a:r>
          </a:p>
          <a:p>
            <a:r>
              <a:rPr lang="cs-CZ" dirty="0"/>
              <a:t>Archivace dat </a:t>
            </a:r>
          </a:p>
          <a:p>
            <a:r>
              <a:rPr lang="cs-CZ" dirty="0"/>
              <a:t>Poškození předmětů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práce a závěry</a:t>
            </a:r>
            <a:r>
              <a:rPr lang="cs-CZ" dirty="0" smtClean="0"/>
              <a:t>: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6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cs-CZ" dirty="0" smtClean="0"/>
              <a:t>Hardware - </a:t>
            </a:r>
            <a:r>
              <a:rPr lang="cs-CZ" b="1" dirty="0"/>
              <a:t>586 591 </a:t>
            </a:r>
            <a:r>
              <a:rPr lang="cs-CZ" b="1" dirty="0" smtClean="0"/>
              <a:t>Kč vč. DPH</a:t>
            </a:r>
          </a:p>
          <a:p>
            <a:r>
              <a:rPr lang="cs-CZ" b="1" dirty="0" smtClean="0"/>
              <a:t>Alternativa? - </a:t>
            </a:r>
            <a:r>
              <a:rPr lang="cs-CZ" b="1" dirty="0"/>
              <a:t>205 </a:t>
            </a:r>
            <a:r>
              <a:rPr lang="cs-CZ" b="1" dirty="0" smtClean="0"/>
              <a:t>258 Kč vč. DPH</a:t>
            </a:r>
            <a:r>
              <a:rPr lang="cs-CZ" dirty="0"/>
              <a:t>	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Software - </a:t>
            </a:r>
            <a:r>
              <a:rPr lang="cs-CZ" dirty="0"/>
              <a:t>14 366 </a:t>
            </a:r>
            <a:r>
              <a:rPr lang="cs-CZ" dirty="0" smtClean="0"/>
              <a:t>Kč vč. DPH</a:t>
            </a:r>
          </a:p>
          <a:p>
            <a:r>
              <a:rPr lang="cs-CZ" dirty="0" smtClean="0"/>
              <a:t>Alternativa? – 0 Kč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Výsledky práce a závěry</a:t>
            </a:r>
            <a:r>
              <a:rPr lang="cs-CZ" dirty="0" smtClean="0"/>
              <a:t>: náklady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6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práce a závěry</a:t>
            </a:r>
            <a:r>
              <a:rPr lang="cs-CZ" dirty="0" smtClean="0"/>
              <a:t>: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Ochranná funkce předmětů</a:t>
            </a:r>
          </a:p>
          <a:p>
            <a:r>
              <a:rPr lang="cs-CZ" dirty="0" smtClean="0"/>
              <a:t>Informační funkce o stavu</a:t>
            </a:r>
          </a:p>
          <a:p>
            <a:r>
              <a:rPr lang="cs-CZ" dirty="0" smtClean="0"/>
              <a:t>Virtuální výstavy</a:t>
            </a:r>
          </a:p>
          <a:p>
            <a:r>
              <a:rPr lang="cs-CZ" dirty="0" smtClean="0"/>
              <a:t>Publikační činnost</a:t>
            </a:r>
          </a:p>
          <a:p>
            <a:r>
              <a:rPr lang="cs-CZ" dirty="0" smtClean="0"/>
              <a:t>Badatelské účely</a:t>
            </a:r>
          </a:p>
          <a:p>
            <a:r>
              <a:rPr lang="cs-CZ" dirty="0" smtClean="0"/>
              <a:t>Interpretační funkce muzea</a:t>
            </a:r>
          </a:p>
          <a:p>
            <a:endParaRPr lang="cs-CZ" dirty="0"/>
          </a:p>
          <a:p>
            <a:pPr marL="109728" indent="0" algn="ctr">
              <a:buNone/>
            </a:pPr>
            <a:r>
              <a:rPr lang="cs-CZ" sz="5400" dirty="0" smtClean="0">
                <a:solidFill>
                  <a:srgbClr val="FF0000"/>
                </a:solidFill>
              </a:rPr>
              <a:t>Efektivita</a:t>
            </a:r>
            <a:endParaRPr lang="cs-CZ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BDE041-1FD2-432B-94BA-CC2215233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orientaci zaměstnanců</Template>
  <TotalTime>0</TotalTime>
  <Words>272</Words>
  <Application>Microsoft Office PowerPoint</Application>
  <PresentationFormat>Předvádění na obrazovce (4:3)</PresentationFormat>
  <Paragraphs>89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Shluk</vt:lpstr>
      <vt:lpstr>Digitalizace 2D předloh muzejního sbírkového fondu</vt:lpstr>
      <vt:lpstr>Cíle bakalářské práce:</vt:lpstr>
      <vt:lpstr>Metodika práce:</vt:lpstr>
      <vt:lpstr>Metodika práce:</vt:lpstr>
      <vt:lpstr>Digitalizace v Krkonošském muzeu:</vt:lpstr>
      <vt:lpstr>Výsledky práce a závěry: přínosy</vt:lpstr>
      <vt:lpstr>Výsledky práce a závěry: Rizika</vt:lpstr>
      <vt:lpstr>Výsledky práce a závěry: náklady</vt:lpstr>
      <vt:lpstr>Výsledky práce a závěry:</vt:lpstr>
      <vt:lpstr>Prezentace aplikace PowerPoint</vt:lpstr>
      <vt:lpstr>JPEG 2000?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2016-01-30T19:52:30Z</dcterms:created>
  <dcterms:modified xsi:type="dcterms:W3CDTF">2016-11-30T15:21:53Z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