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1" r:id="rId14"/>
    <p:sldId id="26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CDEE14-1DE2-42B5-8D7E-57B53EE437A2}" type="datetimeFigureOut">
              <a:rPr lang="cs-CZ" smtClean="0"/>
              <a:t>15.4.2015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192047-FC09-43A9-9B44-6B47D8AD033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8568952" cy="160032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Rozmanitost ploštic z řádu Heteroptera v neudržovaném ovocném sadu s přihlédnutím k predatorním druhům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Autor práce: Mikoláš Hlaveš</a:t>
            </a:r>
          </a:p>
          <a:p>
            <a:r>
              <a:rPr lang="cs-CZ" dirty="0" smtClean="0"/>
              <a:t>Vedoucí práce: Ing. Zdeněk </a:t>
            </a:r>
            <a:r>
              <a:rPr lang="cs-CZ" dirty="0" smtClean="0"/>
              <a:t>Jindra PhD.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8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67"/>
            <a:ext cx="7467600" cy="1143000"/>
          </a:xfrm>
        </p:spPr>
        <p:txBody>
          <a:bodyPr/>
          <a:lstStyle/>
          <a:p>
            <a:pPr algn="ctr"/>
            <a:r>
              <a:rPr lang="cs-CZ" dirty="0" err="1" smtClean="0"/>
              <a:t>Pentatomidae</a:t>
            </a:r>
            <a:endParaRPr lang="cs-CZ" dirty="0"/>
          </a:p>
        </p:txBody>
      </p:sp>
      <p:pic>
        <p:nvPicPr>
          <p:cNvPr id="5122" name="Picture 2" descr="C:\Users\botanik141\Desktop\pentatomidae-pentatoma-rufipes_mo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8095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otanik141\Desktop\knepas_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3"/>
            <a:ext cx="351302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otanik141\Desktop\limelight_green-stink-bug-pentatomid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3004592" cy="22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pPr algn="ctr"/>
            <a:r>
              <a:rPr lang="cs-CZ" dirty="0" err="1" smtClean="0"/>
              <a:t>Pyrrhocoridae</a:t>
            </a:r>
            <a:endParaRPr lang="cs-CZ" dirty="0"/>
          </a:p>
        </p:txBody>
      </p:sp>
      <p:pic>
        <p:nvPicPr>
          <p:cNvPr id="6146" name="Picture 2" descr="C:\Users\botanik141\Desktop\pyrrhocoridae-pyrrhocoris-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otanik141\Desktop\800px-Pyrrhocorida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36834"/>
            <a:ext cx="4386064" cy="29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4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cs-CZ" dirty="0" err="1" smtClean="0"/>
              <a:t>Stutelleridae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 descr="C:\Users\botanik141\Desktop\e_testudinaria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209214" cy="42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otanik141\Desktop\e_testudinaria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70" y="4030063"/>
            <a:ext cx="3656887" cy="275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otanik141\Desktop\e_testudinaria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54088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 nalezeného materiálu vyplývá, že v neudržovaném sadu převažují fytofágní druhy ploštic, z toho jeden je vyloženě škodlivý. Jeden druh je ovšem striktně dravý a může zdárné redukovat populace škůdců z řad roztočů, mšic, třásněnek a jiných </a:t>
            </a:r>
            <a:r>
              <a:rPr lang="cs-CZ" dirty="0" err="1" smtClean="0"/>
              <a:t>savých-žravých</a:t>
            </a:r>
            <a:r>
              <a:rPr lang="cs-CZ" dirty="0" smtClean="0"/>
              <a:t> škůdců.</a:t>
            </a:r>
          </a:p>
          <a:p>
            <a:r>
              <a:rPr lang="cs-CZ" dirty="0" smtClean="0"/>
              <a:t>Při porovnání se sady s konvenční ochranou rostlin je zřejmé, že díky účinkům použitých pesticidů je výskyt fytofágních ploštic minimální, ovšem za cenu úbytku druhů potenciálně užitečných.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0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1026" name="Picture 2" descr="C:\Users\Miki\Desktop\coffee_break_ahead_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633416" cy="30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Stručný popis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 mé bakalářské práce spočívá ve sběru nejrůznějších druhů ploštic z řádu Heteroptera v neudržovaném starém ovocném sadu pomocí standartních sběrných metod a jejich pozdější zařazování do čeledí. </a:t>
            </a:r>
          </a:p>
          <a:p>
            <a:endParaRPr lang="cs-CZ" dirty="0" smtClean="0"/>
          </a:p>
          <a:p>
            <a:r>
              <a:rPr lang="cs-CZ" dirty="0" smtClean="0"/>
              <a:t>Po determinaci nasbíraného materiálu poukázat na možnou škodlivost, či naopak užitečnost různých druhů ploštic.</a:t>
            </a:r>
          </a:p>
          <a:p>
            <a:endParaRPr lang="cs-CZ" dirty="0"/>
          </a:p>
          <a:p>
            <a:r>
              <a:rPr lang="cs-CZ" dirty="0" smtClean="0"/>
              <a:t>Porovnat výskyt ploštic v neudržovaném sadu, v sadech s integrovanou ochranou rostlin a v sadech s konvenční ochranou rostlin.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Prozkoumat diverzitu ploštic řádu Heteroptera v neošetřovaném sadu</a:t>
            </a:r>
          </a:p>
          <a:p>
            <a:endParaRPr lang="cs-CZ" dirty="0"/>
          </a:p>
          <a:p>
            <a:r>
              <a:rPr lang="cs-CZ" dirty="0" smtClean="0"/>
              <a:t>Zjistit, jaký je poměr mezi plošticemi potencionálně škodlivými, přes neutrální až po predátory významně se podílející na redukci ekonomicky významných škůdců </a:t>
            </a:r>
          </a:p>
          <a:p>
            <a:endParaRPr lang="cs-CZ" dirty="0"/>
          </a:p>
          <a:p>
            <a:r>
              <a:rPr lang="cs-CZ" dirty="0" smtClean="0"/>
              <a:t>Zařadit nalezené druhy do čeledí a popsat jejich anatomii, </a:t>
            </a:r>
            <a:r>
              <a:rPr lang="cs-CZ" dirty="0" err="1" smtClean="0"/>
              <a:t>fagii</a:t>
            </a:r>
            <a:r>
              <a:rPr lang="cs-CZ" dirty="0" smtClean="0"/>
              <a:t>, porovnat místo jejich nálezu s obecně známými místy přirozeného výskytu a možnou užitečnost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7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Metodika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Sběr hmyzu z řádu Heteroptera v neudržovaném sadu v obci Okrouhlo, okres Praha-západ.</a:t>
            </a:r>
          </a:p>
          <a:p>
            <a:endParaRPr lang="cs-CZ" dirty="0" smtClean="0"/>
          </a:p>
          <a:p>
            <a:r>
              <a:rPr lang="cs-CZ" dirty="0" smtClean="0"/>
              <a:t>Použití základních sběrných metod (smýkání, setřes)</a:t>
            </a:r>
          </a:p>
          <a:p>
            <a:endParaRPr lang="cs-CZ" dirty="0"/>
          </a:p>
          <a:p>
            <a:r>
              <a:rPr lang="cs-CZ" dirty="0" smtClean="0"/>
              <a:t>Determinace hmyzu, roztřídění do čeledí + zjištění poměru fytofágních vs. </a:t>
            </a:r>
            <a:r>
              <a:rPr lang="cs-CZ" dirty="0" err="1"/>
              <a:t>p</a:t>
            </a:r>
            <a:r>
              <a:rPr lang="cs-CZ" dirty="0" err="1" smtClean="0"/>
              <a:t>redatroních</a:t>
            </a:r>
            <a:r>
              <a:rPr lang="cs-CZ" dirty="0" smtClean="0"/>
              <a:t> druhů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9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V sadu byly objeveny ploštice následujících čeledí: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 smtClean="0"/>
              <a:t>Coreidae</a:t>
            </a:r>
            <a:r>
              <a:rPr lang="cs-CZ" i="1" dirty="0" smtClean="0"/>
              <a:t> </a:t>
            </a:r>
            <a:r>
              <a:rPr lang="cs-CZ" dirty="0" smtClean="0"/>
              <a:t>– fytofágní ploštice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Lygaeidae</a:t>
            </a:r>
            <a:r>
              <a:rPr lang="cs-CZ" dirty="0" smtClean="0"/>
              <a:t> </a:t>
            </a:r>
            <a:r>
              <a:rPr lang="cs-CZ" dirty="0" smtClean="0"/>
              <a:t>– fytofágní, známé i dravé druhy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Miridae</a:t>
            </a:r>
            <a:r>
              <a:rPr lang="cs-CZ" dirty="0"/>
              <a:t> </a:t>
            </a:r>
            <a:r>
              <a:rPr lang="cs-CZ" dirty="0" smtClean="0"/>
              <a:t>– zpravidla fytofágní, některé druhy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ekonomicky </a:t>
            </a:r>
            <a:r>
              <a:rPr lang="cs-CZ" dirty="0"/>
              <a:t>významnými škůdci</a:t>
            </a: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Nabidae</a:t>
            </a:r>
            <a:r>
              <a:rPr lang="cs-CZ" i="1" dirty="0" smtClean="0"/>
              <a:t> – </a:t>
            </a:r>
            <a:r>
              <a:rPr lang="cs-CZ" dirty="0" smtClean="0"/>
              <a:t>jedná se o dravce</a:t>
            </a:r>
          </a:p>
          <a:p>
            <a:pPr marL="0" indent="0">
              <a:buNone/>
            </a:pPr>
            <a:r>
              <a:rPr lang="cs-CZ" i="1" dirty="0" err="1" smtClean="0"/>
              <a:t>Pentatomidae</a:t>
            </a:r>
            <a:r>
              <a:rPr lang="cs-CZ" dirty="0" smtClean="0"/>
              <a:t> – většina druhů fytofágních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Pyrrhocoridae</a:t>
            </a:r>
            <a:r>
              <a:rPr lang="cs-CZ" i="1" dirty="0" smtClean="0"/>
              <a:t> – </a:t>
            </a:r>
            <a:r>
              <a:rPr lang="cs-CZ" dirty="0" smtClean="0"/>
              <a:t>fytofágové, </a:t>
            </a:r>
            <a:r>
              <a:rPr lang="cs-CZ" dirty="0" smtClean="0"/>
              <a:t>jeden ze dvou</a:t>
            </a:r>
            <a:r>
              <a:rPr lang="cs-CZ" dirty="0" smtClean="0"/>
              <a:t> zástupců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</a:t>
            </a:r>
            <a:r>
              <a:rPr lang="cs-CZ" dirty="0" smtClean="0"/>
              <a:t>čeledi</a:t>
            </a:r>
          </a:p>
          <a:p>
            <a:pPr marL="0" indent="0">
              <a:buNone/>
            </a:pPr>
            <a:r>
              <a:rPr lang="cs-CZ" i="1" dirty="0" err="1" smtClean="0"/>
              <a:t>Scutelleridae</a:t>
            </a:r>
            <a:r>
              <a:rPr lang="cs-CZ" i="1" dirty="0" smtClean="0"/>
              <a:t> – díky svým </a:t>
            </a:r>
            <a:r>
              <a:rPr lang="cs-CZ" i="1" dirty="0" err="1" smtClean="0"/>
              <a:t>polokrovkám</a:t>
            </a:r>
            <a:r>
              <a:rPr lang="cs-CZ" i="1" dirty="0" smtClean="0"/>
              <a:t> připomíná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brouka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5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724942"/>
          </a:xfrm>
        </p:spPr>
        <p:txBody>
          <a:bodyPr/>
          <a:lstStyle/>
          <a:p>
            <a:pPr algn="ctr"/>
            <a:r>
              <a:rPr lang="cs-CZ" dirty="0" err="1" smtClean="0"/>
              <a:t>Coreidae</a:t>
            </a:r>
            <a:endParaRPr lang="cs-CZ" dirty="0"/>
          </a:p>
        </p:txBody>
      </p:sp>
      <p:pic>
        <p:nvPicPr>
          <p:cNvPr id="1026" name="Picture 2" descr="C:\Users\botanik141\Desktop\l_occidentalis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tanik141\Desktop\l_occidentali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700808"/>
            <a:ext cx="415181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tanik141\Desktop\l_occidentalis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2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67"/>
            <a:ext cx="7467600" cy="1143000"/>
          </a:xfrm>
        </p:spPr>
        <p:txBody>
          <a:bodyPr/>
          <a:lstStyle/>
          <a:p>
            <a:pPr algn="ctr"/>
            <a:r>
              <a:rPr lang="cs-CZ" dirty="0" err="1" smtClean="0"/>
              <a:t>Lygaeidae</a:t>
            </a:r>
            <a:endParaRPr lang="cs-CZ" dirty="0"/>
          </a:p>
        </p:txBody>
      </p:sp>
      <p:pic>
        <p:nvPicPr>
          <p:cNvPr id="2050" name="Picture 2" descr="C:\Users\botanik141\Desktop\beosus_maritimus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tanik141\Desktop\beosus_maritimus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16" y="3573015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3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pPr algn="ctr"/>
            <a:r>
              <a:rPr lang="cs-CZ" dirty="0" err="1" smtClean="0"/>
              <a:t>Miridae</a:t>
            </a:r>
            <a:endParaRPr lang="cs-CZ" dirty="0"/>
          </a:p>
        </p:txBody>
      </p:sp>
      <p:pic>
        <p:nvPicPr>
          <p:cNvPr id="3074" name="Picture 2" descr="C:\Users\botanik141\Desktop\1024px-Stenodema_laevigatum_(aka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546848" cy="28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tanik141\Desktop\Orthotylus_marginali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otanik141\Desktop\megaloceroea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03" y="3996033"/>
            <a:ext cx="4358258" cy="290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6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88"/>
            <a:ext cx="7467600" cy="1143000"/>
          </a:xfrm>
        </p:spPr>
        <p:txBody>
          <a:bodyPr/>
          <a:lstStyle/>
          <a:p>
            <a:pPr algn="ctr"/>
            <a:r>
              <a:rPr lang="cs-CZ" dirty="0" err="1" smtClean="0"/>
              <a:t>Nabidae</a:t>
            </a:r>
            <a:endParaRPr lang="cs-CZ" dirty="0"/>
          </a:p>
        </p:txBody>
      </p:sp>
      <p:pic>
        <p:nvPicPr>
          <p:cNvPr id="4098" name="Picture 2" descr="C:\Users\botanik141\Desktop\nabis_rugosus_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otanik141\Desktop\nabis_rugosus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otanik141\Desktop\nabis_rugosu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47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277</Words>
  <Application>Microsoft Office PowerPoint</Application>
  <PresentationFormat>Předvádění na obrazovce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Arkýř</vt:lpstr>
      <vt:lpstr>Rozmanitost ploštic z řádu Heteroptera v neudržovaném ovocném sadu s přihlédnutím k predatorním druhům</vt:lpstr>
      <vt:lpstr>Stručný popis práce</vt:lpstr>
      <vt:lpstr>Cíl práce</vt:lpstr>
      <vt:lpstr>Metodika práce</vt:lpstr>
      <vt:lpstr>Výsledky</vt:lpstr>
      <vt:lpstr>Coreidae</vt:lpstr>
      <vt:lpstr>Lygaeidae</vt:lpstr>
      <vt:lpstr>Miridae</vt:lpstr>
      <vt:lpstr>Nabidae</vt:lpstr>
      <vt:lpstr>Pentatomidae</vt:lpstr>
      <vt:lpstr>Pyrrhocoridae</vt:lpstr>
      <vt:lpstr>Stutelleridae </vt:lpstr>
      <vt:lpstr>Závěr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Rozmanitost ploštic z řádu Heteroptera v neudržovaném ovocném sadu s přihlédnutím k predatorním druhům</dc:title>
  <dc:creator>Miki</dc:creator>
  <cp:lastModifiedBy>botanik141</cp:lastModifiedBy>
  <cp:revision>9</cp:revision>
  <dcterms:created xsi:type="dcterms:W3CDTF">2015-03-15T12:26:40Z</dcterms:created>
  <dcterms:modified xsi:type="dcterms:W3CDTF">2015-04-15T17:25:15Z</dcterms:modified>
</cp:coreProperties>
</file>