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60" r:id="rId4"/>
    <p:sldId id="261" r:id="rId5"/>
    <p:sldId id="263" r:id="rId6"/>
    <p:sldId id="264" r:id="rId7"/>
    <p:sldId id="266" r:id="rId8"/>
    <p:sldId id="267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56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4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0108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72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1467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81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590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24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23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10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34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79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14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05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89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99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7EDE6-6FEC-40B8-A45E-64E88E94A451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E97E02-8ACF-49C2-880B-11C773971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44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2772" y="2019729"/>
            <a:ext cx="8623299" cy="1836799"/>
          </a:xfrm>
        </p:spPr>
        <p:txBody>
          <a:bodyPr/>
          <a:lstStyle/>
          <a:p>
            <a:pPr algn="l"/>
            <a:r>
              <a:rPr lang="cs-CZ" sz="4800" dirty="0" smtClean="0">
                <a:solidFill>
                  <a:schemeClr val="tx1"/>
                </a:solidFill>
              </a:rPr>
              <a:t>Grafický manuál značky a vizuální styl pro menší firmy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60967" y="4457008"/>
            <a:ext cx="7766936" cy="1096899"/>
          </a:xfrm>
        </p:spPr>
        <p:txBody>
          <a:bodyPr/>
          <a:lstStyle/>
          <a:p>
            <a:pPr algn="l"/>
            <a:r>
              <a:rPr lang="cs-CZ" dirty="0" smtClean="0"/>
              <a:t>Autor: Patrik Mrazík</a:t>
            </a:r>
          </a:p>
          <a:p>
            <a:pPr algn="l"/>
            <a:r>
              <a:rPr lang="cs-CZ" dirty="0" smtClean="0"/>
              <a:t>Vedoucí práce: Ing. Edita Šilerová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73816" y="1161869"/>
            <a:ext cx="619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ČESKÁ ZEMĚDĚLSKÁ UNIVERZITA V PRAZE</a:t>
            </a:r>
          </a:p>
          <a:p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PROVOZNĚ EKONOMICKÁ FAKULTA</a:t>
            </a:r>
          </a:p>
          <a:p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KATEDRA INFORMAČNÍCH TECHNOLOGIÍ</a:t>
            </a:r>
            <a:endParaRPr lang="cs-CZ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4" t="4881" r="6537" b="6758"/>
          <a:stretch/>
        </p:blipFill>
        <p:spPr>
          <a:xfrm>
            <a:off x="7296760" y="4289020"/>
            <a:ext cx="2149311" cy="143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15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Cíle práce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Hlavní cíl práce: Návrh grafického manuálu pro menší společnost</a:t>
            </a:r>
          </a:p>
          <a:p>
            <a:r>
              <a:rPr lang="cs-CZ" sz="2000" dirty="0" smtClean="0"/>
              <a:t>Dílčí cíle práce:</a:t>
            </a:r>
          </a:p>
          <a:p>
            <a:pPr lvl="1"/>
            <a:r>
              <a:rPr lang="cs-CZ" sz="1800" dirty="0" smtClean="0"/>
              <a:t>Zmapování teoretických oblastí</a:t>
            </a:r>
          </a:p>
          <a:p>
            <a:pPr lvl="1"/>
            <a:r>
              <a:rPr lang="cs-CZ" sz="1800" dirty="0" smtClean="0"/>
              <a:t>Výběr vhodného nástroje</a:t>
            </a:r>
          </a:p>
          <a:p>
            <a:pPr lvl="1"/>
            <a:r>
              <a:rPr lang="cs-CZ" sz="1800" dirty="0" smtClean="0"/>
              <a:t>Návod k tvorbě grafického manuálu a reklamních předmětů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Metodika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Objasnění jednotlivých pojmů z oblasti tvorby loga</a:t>
            </a:r>
          </a:p>
          <a:p>
            <a:r>
              <a:rPr lang="cs-CZ" sz="2000" dirty="0" smtClean="0"/>
              <a:t>Zmapování současného trhu</a:t>
            </a:r>
          </a:p>
          <a:p>
            <a:r>
              <a:rPr lang="cs-CZ" sz="2000" dirty="0" smtClean="0"/>
              <a:t>Výběr vhodného grafického nástroje</a:t>
            </a:r>
          </a:p>
          <a:p>
            <a:r>
              <a:rPr lang="cs-CZ" sz="2000" dirty="0" smtClean="0"/>
              <a:t>Postup návrhu grafického manuálu pro konkrétní firmu</a:t>
            </a:r>
          </a:p>
          <a:p>
            <a:r>
              <a:rPr lang="cs-CZ" sz="2000" dirty="0" smtClean="0"/>
              <a:t>Demonstrování konkrétního návrhu řešení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57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Výsledky práce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Porovnání a představení firem </a:t>
            </a:r>
          </a:p>
          <a:p>
            <a:pPr lvl="1"/>
            <a:r>
              <a:rPr lang="cs-CZ" sz="1800" dirty="0" err="1" smtClean="0"/>
              <a:t>eHAMnet</a:t>
            </a:r>
            <a:r>
              <a:rPr lang="cs-CZ" sz="1800" dirty="0" smtClean="0"/>
              <a:t>, s.r.o.</a:t>
            </a:r>
          </a:p>
          <a:p>
            <a:pPr lvl="1"/>
            <a:r>
              <a:rPr lang="cs-CZ" sz="1800" dirty="0" err="1" smtClean="0"/>
              <a:t>Tukanet</a:t>
            </a:r>
            <a:r>
              <a:rPr lang="cs-CZ" sz="1800" dirty="0" smtClean="0"/>
              <a:t>, s.r.o.</a:t>
            </a:r>
          </a:p>
          <a:p>
            <a:pPr lvl="1"/>
            <a:r>
              <a:rPr lang="cs-CZ" sz="1800" dirty="0" smtClean="0"/>
              <a:t>ÚVT, s.r.o.</a:t>
            </a:r>
          </a:p>
          <a:p>
            <a:pPr marL="457200" lvl="1" indent="0">
              <a:buNone/>
            </a:pPr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75" y="3956050"/>
            <a:ext cx="4183063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Obrázek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4100975"/>
            <a:ext cx="41751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008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935437"/>
              </p:ext>
            </p:extLst>
          </p:nvPr>
        </p:nvGraphicFramePr>
        <p:xfrm>
          <a:off x="677334" y="609601"/>
          <a:ext cx="7971366" cy="5431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9803"/>
                <a:gridCol w="1371280"/>
                <a:gridCol w="1203124"/>
                <a:gridCol w="1402159"/>
                <a:gridCol w="1225000"/>
              </a:tblGrid>
              <a:tr h="931090">
                <a:tc>
                  <a:txBody>
                    <a:bodyPr/>
                    <a:lstStyle/>
                    <a:p>
                      <a:endParaRPr lang="cs-CZ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Adobe Illustrator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Inkscape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CorelDRAW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Zoner Callisto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80661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Požadavky na hardware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579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Cena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579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Náročnost aplikace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9310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podpora barevných prostorů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579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Podpora platforem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9310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podpora grafických formátů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579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Suma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6,7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8,7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6,8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8,25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87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Výsledky práce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r>
              <a:rPr lang="cs-CZ" dirty="0" smtClean="0"/>
              <a:t>Návrh grafického manuálu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62" y="3870786"/>
            <a:ext cx="2276475" cy="16478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612" y="3251200"/>
            <a:ext cx="3381375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51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526" y="1243680"/>
            <a:ext cx="6635606" cy="410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573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308" y="609600"/>
            <a:ext cx="4889072" cy="5798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2642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Závěr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Využití návrhu pro firmy</a:t>
            </a:r>
          </a:p>
          <a:p>
            <a:r>
              <a:rPr lang="cs-CZ" dirty="0"/>
              <a:t>Reakce na </a:t>
            </a:r>
            <a:r>
              <a:rPr lang="cs-CZ" dirty="0" smtClean="0"/>
              <a:t>návrh</a:t>
            </a:r>
          </a:p>
          <a:p>
            <a:r>
              <a:rPr lang="cs-CZ" dirty="0" smtClean="0"/>
              <a:t>Interní návrh jako levnější varianta</a:t>
            </a:r>
          </a:p>
        </p:txBody>
      </p:sp>
    </p:spTree>
    <p:extLst>
      <p:ext uri="{BB962C8B-B14F-4D97-AF65-F5344CB8AC3E}">
        <p14:creationId xmlns:p14="http://schemas.microsoft.com/office/powerpoint/2010/main" val="41850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TM04033927[[fn=Hlavní událost]]</Template>
  <TotalTime>928</TotalTime>
  <Words>174</Words>
  <Application>Microsoft Office PowerPoint</Application>
  <PresentationFormat>Širokoúhlá obrazovka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Faseta</vt:lpstr>
      <vt:lpstr>Grafický manuál značky a vizuální styl pro menší firmy</vt:lpstr>
      <vt:lpstr>Cíle práce</vt:lpstr>
      <vt:lpstr>Metodika</vt:lpstr>
      <vt:lpstr>Výsledky práce</vt:lpstr>
      <vt:lpstr>Prezentace aplikace PowerPoint</vt:lpstr>
      <vt:lpstr>Výsledky práce</vt:lpstr>
      <vt:lpstr>Prezentace aplikace PowerPoint</vt:lpstr>
      <vt:lpstr>Prezentace aplikace PowerPoint</vt:lpstr>
      <vt:lpstr>Závěr</vt:lpstr>
    </vt:vector>
  </TitlesOfParts>
  <Company>Česká spořitelna,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Grafický manuál a vizuální styl pro menší firmy</dc:title>
  <dc:creator>Mrazík Patrik</dc:creator>
  <cp:lastModifiedBy>Mrazík Patrik</cp:lastModifiedBy>
  <cp:revision>25</cp:revision>
  <dcterms:created xsi:type="dcterms:W3CDTF">2019-02-22T08:37:30Z</dcterms:created>
  <dcterms:modified xsi:type="dcterms:W3CDTF">2019-03-22T19:13:33Z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3a104e-2916-42dc-a2f6-6210338509ed_Enabled">
    <vt:lpwstr>True</vt:lpwstr>
  </property>
  <property fmtid="{D5CDD505-2E9C-101B-9397-08002B2CF9AE}" pid="3" name="MSIP_Label_2b3a104e-2916-42dc-a2f6-6210338509ed_SiteId">
    <vt:lpwstr>e70aafb3-2e89-46a5-ba50-66803e8a4411</vt:lpwstr>
  </property>
  <property fmtid="{D5CDD505-2E9C-101B-9397-08002B2CF9AE}" pid="4" name="MSIP_Label_2b3a104e-2916-42dc-a2f6-6210338509ed_Owner">
    <vt:lpwstr>cen86379@csin.cz</vt:lpwstr>
  </property>
  <property fmtid="{D5CDD505-2E9C-101B-9397-08002B2CF9AE}" pid="5" name="MSIP_Label_2b3a104e-2916-42dc-a2f6-6210338509ed_SetDate">
    <vt:lpwstr>2019-02-22T13:58:47.2566112Z</vt:lpwstr>
  </property>
  <property fmtid="{D5CDD505-2E9C-101B-9397-08002B2CF9AE}" pid="6" name="MSIP_Label_2b3a104e-2916-42dc-a2f6-6210338509ed_Name">
    <vt:lpwstr>CS Internal</vt:lpwstr>
  </property>
  <property fmtid="{D5CDD505-2E9C-101B-9397-08002B2CF9AE}" pid="7" name="MSIP_Label_2b3a104e-2916-42dc-a2f6-6210338509ed_Application">
    <vt:lpwstr>Microsoft Azure Information Protection</vt:lpwstr>
  </property>
  <property fmtid="{D5CDD505-2E9C-101B-9397-08002B2CF9AE}" pid="8" name="MSIP_Label_2b3a104e-2916-42dc-a2f6-6210338509ed_Extended_MSFT_Method">
    <vt:lpwstr>Automatic</vt:lpwstr>
  </property>
  <property fmtid="{D5CDD505-2E9C-101B-9397-08002B2CF9AE}" pid="9" name="Sensitivity">
    <vt:lpwstr>CS Internal</vt:lpwstr>
  </property>
</Properties>
</file>