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73" r:id="rId4"/>
    <p:sldId id="275" r:id="rId5"/>
    <p:sldId id="274" r:id="rId6"/>
    <p:sldId id="278" r:id="rId7"/>
    <p:sldId id="277" r:id="rId8"/>
    <p:sldId id="271" r:id="rId9"/>
    <p:sldId id="279" r:id="rId10"/>
    <p:sldId id="280" r:id="rId11"/>
    <p:sldId id="281" r:id="rId12"/>
    <p:sldId id="282" r:id="rId13"/>
    <p:sldId id="284" r:id="rId14"/>
    <p:sldId id="260" r:id="rId15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DAD9B1-6378-4FAC-8D03-899D9E4F0984}" v="943" dt="2019-04-21T18:37:38.131"/>
  </p1510:revLst>
</p1510:revInfo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437" autoAdjust="0"/>
  </p:normalViewPr>
  <p:slideViewPr>
    <p:cSldViewPr snapToGrid="0">
      <p:cViewPr varScale="1">
        <p:scale>
          <a:sx n="58" d="100"/>
          <a:sy n="58" d="100"/>
        </p:scale>
        <p:origin x="90" y="1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srážky se zvěří v ČR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FFFFF"/>
              </a:solidFill>
              <a:ln>
                <a:solidFill>
                  <a:srgbClr val="9A5315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List1!$A$2:$A$9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List1!$B$2:$B$9</c:f>
              <c:numCache>
                <c:formatCode>General</c:formatCode>
                <c:ptCount val="8"/>
                <c:pt idx="0">
                  <c:v>7507</c:v>
                </c:pt>
                <c:pt idx="1">
                  <c:v>3084</c:v>
                </c:pt>
                <c:pt idx="2">
                  <c:v>3219</c:v>
                </c:pt>
                <c:pt idx="3">
                  <c:v>4089</c:v>
                </c:pt>
                <c:pt idx="4">
                  <c:v>5953</c:v>
                </c:pt>
                <c:pt idx="5">
                  <c:v>6348</c:v>
                </c:pt>
                <c:pt idx="6">
                  <c:v>7409</c:v>
                </c:pt>
                <c:pt idx="7">
                  <c:v>9199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CF-4B21-9630-E0B5C11848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1969472"/>
        <c:axId val="99550144"/>
      </c:barChart>
      <c:catAx>
        <c:axId val="35196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99550144"/>
        <c:crosses val="autoZero"/>
        <c:auto val="1"/>
        <c:lblAlgn val="ctr"/>
        <c:lblOffset val="100"/>
        <c:noMultiLvlLbl val="0"/>
      </c:catAx>
      <c:valAx>
        <c:axId val="9955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5196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srážky se zvěří v okresu Most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FFFFF"/>
              </a:solidFill>
              <a:ln>
                <a:solidFill>
                  <a:srgbClr val="9A5315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List1!$A$2:$A$9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List1!$B$2:$B$9</c:f>
              <c:numCache>
                <c:formatCode>General</c:formatCode>
                <c:ptCount val="8"/>
                <c:pt idx="0">
                  <c:v>58</c:v>
                </c:pt>
                <c:pt idx="1">
                  <c:v>31</c:v>
                </c:pt>
                <c:pt idx="2">
                  <c:v>37</c:v>
                </c:pt>
                <c:pt idx="3">
                  <c:v>48</c:v>
                </c:pt>
                <c:pt idx="4">
                  <c:v>71</c:v>
                </c:pt>
                <c:pt idx="5">
                  <c:v>69</c:v>
                </c:pt>
                <c:pt idx="6">
                  <c:v>64</c:v>
                </c:pt>
                <c:pt idx="7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CF-4B21-9630-E0B5C11848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1969472"/>
        <c:axId val="99550144"/>
      </c:barChart>
      <c:catAx>
        <c:axId val="35196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99550144"/>
        <c:crosses val="autoZero"/>
        <c:auto val="1"/>
        <c:lblAlgn val="ctr"/>
        <c:lblOffset val="100"/>
        <c:noMultiLvlLbl val="0"/>
      </c:catAx>
      <c:valAx>
        <c:axId val="9955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5196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B7C0016-2B63-4D8C-8738-A6126F26B82B}" type="datetime1">
              <a:rPr lang="cs-CZ" smtClean="0"/>
              <a:t>21.04.2019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7A79BC77-8DE0-4C1A-B3A3-80C05C1E71ED}" type="datetime1">
              <a:rPr lang="cs-CZ" smtClean="0"/>
              <a:pPr/>
              <a:t>21.04.2019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 dirty="0"/>
              <a:t>Kliknutím lze upravit styl předlohy.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0735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1987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5632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4742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0941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069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4822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4556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7143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2882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6130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2804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1146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1188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cs-CZ" noProof="0" dirty="0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grpSp>
        <p:nvGrpSpPr>
          <p:cNvPr id="84" name="Skupin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6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7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8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9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0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1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2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3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4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5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6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97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grpSp>
        <p:nvGrpSpPr>
          <p:cNvPr id="98" name="Skupin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0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1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2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3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4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5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6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7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8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9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0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111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grpSp>
        <p:nvGrpSpPr>
          <p:cNvPr id="112" name="Skupin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125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26" name="Zástupný symbol pro text 3"/>
          <p:cNvSpPr>
            <a:spLocks noGrp="1"/>
          </p:cNvSpPr>
          <p:nvPr>
            <p:ph type="body" sz="half" idx="21" hasCustomPrompt="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0793E5E-F11B-414A-8A21-41023EACC0A1}" type="datetime1">
              <a:rPr lang="cs-CZ" noProof="0" smtClean="0"/>
              <a:pPr/>
              <a:t>21.04.2019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5AA9C1E7-6E57-4B35-BCA5-77B45B027476}" type="datetime1">
              <a:rPr lang="cs-CZ" noProof="0" smtClean="0"/>
              <a:pPr/>
              <a:t>21.04.2019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grpSp>
        <p:nvGrpSpPr>
          <p:cNvPr id="8" name="Skupin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Volný tvar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" name="Volný tvar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Volný tvar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21" name="Volný tvar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</p:grpSp>
        <p:sp>
          <p:nvSpPr>
            <p:cNvPr id="12" name="Volný tvar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" name="Volný tvar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" name="Volný tvar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" name="Volný tvar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" name="Volný tvar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" name="Volný tvar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" name="Volný tvar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" name="Volný tvar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5AC103-7A14-43FD-BB30-8B2F64E5B71D}" type="datetime1">
              <a:rPr lang="cs-CZ" noProof="0" smtClean="0"/>
              <a:pPr/>
              <a:t>21.04.2019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B292DB-DEC2-4819-8C16-6B707EA1E796}" type="datetime1">
              <a:rPr lang="cs-CZ" noProof="0" smtClean="0"/>
              <a:pPr/>
              <a:t>21.04.2019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743D1C4-D775-423B-A080-3903D1659834}" type="datetime1">
              <a:rPr lang="cs-CZ" noProof="0" smtClean="0"/>
              <a:pPr/>
              <a:t>21.04.2019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EF0B0A-F679-419F-ADC4-31D06CAF511B}" type="datetime1">
              <a:rPr lang="cs-CZ" noProof="0" smtClean="0"/>
              <a:pPr/>
              <a:t>21.04.2019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E1BCDBF-D2C5-4505-A4D1-53F47C0E3809}" type="datetime1">
              <a:rPr lang="cs-CZ" noProof="0" smtClean="0"/>
              <a:pPr/>
              <a:t>21.04.2019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85A5FC-6474-443B-A65C-AC3C0E3B63DA}" type="datetime1">
              <a:rPr lang="cs-CZ" noProof="0" smtClean="0"/>
              <a:pPr/>
              <a:t>21.04.2019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6206F1-DA20-4984-A02D-A2D3A49F6AE9}" type="datetime1">
              <a:rPr lang="cs-CZ" noProof="0" smtClean="0"/>
              <a:pPr/>
              <a:t>21.04.2019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D19C6F-B567-4565-8922-CAF3DFDFE2EE}" type="datetime1">
              <a:rPr lang="cs-CZ" noProof="0" smtClean="0"/>
              <a:pPr/>
              <a:t>21.04.2019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grpSp>
        <p:nvGrpSpPr>
          <p:cNvPr id="9" name="Skupin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0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1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36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39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grpSp>
        <p:nvGrpSpPr>
          <p:cNvPr id="22" name="Skupin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37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0" name="Zástupný symbol pro text 3"/>
          <p:cNvSpPr>
            <a:spLocks noGrp="1"/>
          </p:cNvSpPr>
          <p:nvPr>
            <p:ph type="body" sz="half" idx="19" hasCustomPrompt="1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3DBF12-736B-443A-B0B9-305C49E7B12B}" type="datetime1">
              <a:rPr lang="cs-CZ" noProof="0" smtClean="0"/>
              <a:pPr/>
              <a:t>21.04.2019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 s titul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grpSp>
        <p:nvGrpSpPr>
          <p:cNvPr id="52" name="Skupin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79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81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grpSp>
        <p:nvGrpSpPr>
          <p:cNvPr id="84" name="Skupin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6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7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8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9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0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1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2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3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4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5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6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78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82" name="Zástupný symbol pro text 3"/>
          <p:cNvSpPr>
            <a:spLocks noGrp="1"/>
          </p:cNvSpPr>
          <p:nvPr>
            <p:ph type="body" sz="half" idx="21" hasCustomPrompt="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grpSp>
        <p:nvGrpSpPr>
          <p:cNvPr id="97" name="Skupin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9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0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1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2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3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4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5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6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7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8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9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80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83" name="Zástupný symbol pro text 3"/>
          <p:cNvSpPr>
            <a:spLocks noGrp="1"/>
          </p:cNvSpPr>
          <p:nvPr>
            <p:ph type="body" sz="half" idx="22" hasCustomPrompt="1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72406A-9C03-48C6-BFD5-6C00878C2ECE}" type="datetime1">
              <a:rPr lang="cs-CZ" noProof="0" smtClean="0"/>
              <a:pPr/>
              <a:t>21.04.2019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4EAD302A-D42A-4556-ABBC-DF2B88F5ACFC}" type="datetime1">
              <a:rPr lang="cs-CZ" noProof="0" smtClean="0"/>
              <a:pPr/>
              <a:t>21.04.2019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65610" y="1283624"/>
            <a:ext cx="7322332" cy="1840576"/>
          </a:xfrm>
        </p:spPr>
        <p:txBody>
          <a:bodyPr rtlCol="0">
            <a:normAutofit fontScale="90000"/>
          </a:bodyPr>
          <a:lstStyle/>
          <a:p>
            <a:pPr rtl="0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Vyhodnocení střetů zvěře s motorovými vozidly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65609" y="3733800"/>
            <a:ext cx="7471961" cy="914400"/>
          </a:xfrm>
        </p:spPr>
        <p:txBody>
          <a:bodyPr rtlCol="0">
            <a:noAutofit/>
          </a:bodyPr>
          <a:lstStyle/>
          <a:p>
            <a:pPr rtl="0"/>
            <a:r>
              <a:rPr lang="cs-CZ" dirty="0">
                <a:solidFill>
                  <a:schemeClr val="tx2"/>
                </a:solidFill>
              </a:rPr>
              <a:t>Autor: Popper Jiří</a:t>
            </a:r>
          </a:p>
          <a:p>
            <a:pPr rtl="0"/>
            <a:endParaRPr lang="cs-CZ" dirty="0">
              <a:solidFill>
                <a:schemeClr val="tx2"/>
              </a:solidFill>
            </a:endParaRPr>
          </a:p>
          <a:p>
            <a:pPr rtl="0"/>
            <a:r>
              <a:rPr lang="cs-CZ" dirty="0">
                <a:solidFill>
                  <a:schemeClr val="tx2"/>
                </a:solidFill>
              </a:rPr>
              <a:t>Vedoucí práce: prof. RNDr. Šťastný Karel, CSc.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A co takhle …?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8B4ED71-3E06-4B7C-A817-76729F487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738" y="1795549"/>
            <a:ext cx="5971349" cy="441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8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Co může za dopravní nehody?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3F318F-7C47-452B-A31B-DE4B08E05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2073" y="30424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172" name="Picture 4" descr="19(1)">
            <a:extLst>
              <a:ext uri="{FF2B5EF4-FFF2-40B4-BE49-F238E27FC236}">
                <a16:creationId xmlns:a16="http://schemas.microsoft.com/office/drawing/2014/main" id="{F534F6C3-BE75-40A5-8FD3-5A7CFDA8B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669" y="3294091"/>
            <a:ext cx="288607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295335A8-7414-40D9-8538-2922F9FC7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5450" y="35202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174" name="Picture 6" descr="zabaznacka">
            <a:extLst>
              <a:ext uri="{FF2B5EF4-FFF2-40B4-BE49-F238E27FC236}">
                <a16:creationId xmlns:a16="http://schemas.microsoft.com/office/drawing/2014/main" id="{58AAB900-7CC6-4B5C-A244-A8921F92F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50" y="3520268"/>
            <a:ext cx="28765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DE67F15-2107-4349-8503-FF3EB21125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1743075"/>
            <a:ext cx="6000750" cy="3371850"/>
          </a:xfrm>
          <a:prstGeom prst="rect">
            <a:avLst/>
          </a:prstGeom>
        </p:spPr>
      </p:pic>
      <p:pic>
        <p:nvPicPr>
          <p:cNvPr id="7170" name="Picture 2" descr="18(1)">
            <a:extLst>
              <a:ext uri="{FF2B5EF4-FFF2-40B4-BE49-F238E27FC236}">
                <a16:creationId xmlns:a16="http://schemas.microsoft.com/office/drawing/2014/main" id="{6AB1B105-EFEA-4D8F-9995-96E1FA324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339" y="1272367"/>
            <a:ext cx="27908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48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Co může za dopravní nehody?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3F318F-7C47-452B-A31B-DE4B08E05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2073" y="30424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95335A8-7414-40D9-8538-2922F9FC7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5450" y="35202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EE2C76A-BAF7-4E60-8B3A-E2D8D9964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134" y="2310938"/>
            <a:ext cx="4587922" cy="344470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7DCEFE0-51D2-423D-A475-A83A6FBF41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3" y="2310938"/>
            <a:ext cx="5635504" cy="344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6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 dirty="0"/>
              <a:t>Jak snížit počet dopravních nehod?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cs-CZ" dirty="0"/>
              <a:t>Edukace</a:t>
            </a:r>
          </a:p>
          <a:p>
            <a:pPr rtl="0"/>
            <a:r>
              <a:rPr lang="cs-CZ" dirty="0"/>
              <a:t>Zvýšit přehlednost v okolí silnic</a:t>
            </a:r>
          </a:p>
          <a:p>
            <a:pPr rtl="0"/>
            <a:r>
              <a:rPr lang="cs-CZ" dirty="0"/>
              <a:t>Snížit počet dopravních značek</a:t>
            </a:r>
          </a:p>
          <a:p>
            <a:pPr rtl="0"/>
            <a:r>
              <a:rPr lang="cs-CZ" dirty="0"/>
              <a:t>Technické systémy motorových </a:t>
            </a:r>
          </a:p>
          <a:p>
            <a:pPr marL="0" indent="0" rtl="0">
              <a:buNone/>
            </a:pPr>
            <a:r>
              <a:rPr lang="cs-CZ" dirty="0"/>
              <a:t>   vozidel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4A5E53-A82C-430F-9860-1C30123D2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2815" y="2895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8195" name="Picture 3" descr="nocnivideni">
            <a:extLst>
              <a:ext uri="{FF2B5EF4-FFF2-40B4-BE49-F238E27FC236}">
                <a16:creationId xmlns:a16="http://schemas.microsoft.com/office/drawing/2014/main" id="{6087999E-D555-4D0D-9596-82E9359B5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815" y="2895600"/>
            <a:ext cx="5095875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30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44832" y="2819400"/>
            <a:ext cx="5302336" cy="1219200"/>
          </a:xfrm>
        </p:spPr>
        <p:txBody>
          <a:bodyPr rtlCol="0"/>
          <a:lstStyle/>
          <a:p>
            <a:pPr rtl="0"/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Cíle bakalářské práce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065214" y="2676698"/>
            <a:ext cx="10058400" cy="3305002"/>
          </a:xfrm>
        </p:spPr>
        <p:txBody>
          <a:bodyPr rtlCol="0"/>
          <a:lstStyle/>
          <a:p>
            <a:pPr rtl="0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Zajistit a analyzovat data o střetech motorových vozidel se zvěří v období 2008-2015 na území okresu Most</a:t>
            </a:r>
          </a:p>
          <a:p>
            <a:pPr rtl="0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Zjistit místa, kde k těmto střetům dochází nejčastěji a navrhnout preventivní opatření</a:t>
            </a:r>
          </a:p>
          <a:p>
            <a:pPr marL="0" indent="0" rtl="0">
              <a:buNone/>
            </a:pPr>
            <a:endParaRPr lang="cs-CZ" dirty="0"/>
          </a:p>
          <a:p>
            <a:pPr marL="0" indent="0" rtl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Okres Most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159C64-705A-4057-BA9B-B79B7F975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451" y="2161308"/>
            <a:ext cx="5822487" cy="3782377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Kraj: Ústecký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Statutární město: Most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Rozloha: 467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Počet obyvatel: 117 196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Počet obcí: 26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Lesnatost: 28%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Orná půda: 20%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Most_District_2010_names_MO_CZ">
            <a:extLst>
              <a:ext uri="{FF2B5EF4-FFF2-40B4-BE49-F238E27FC236}">
                <a16:creationId xmlns:a16="http://schemas.microsoft.com/office/drawing/2014/main" id="{6AF663D2-6DC8-498F-96C2-15731FB5A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050" y="1076325"/>
            <a:ext cx="443865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7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Statistické údaje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159C64-705A-4057-BA9B-B79B7F975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451" y="2161308"/>
            <a:ext cx="5822487" cy="3782377"/>
          </a:xfrm>
        </p:spPr>
        <p:txBody>
          <a:bodyPr/>
          <a:lstStyle/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4BBC3164-4B72-4A0A-A255-511C90BA0E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0294662"/>
              </p:ext>
            </p:extLst>
          </p:nvPr>
        </p:nvGraphicFramePr>
        <p:xfrm>
          <a:off x="2032000" y="1524000"/>
          <a:ext cx="7560887" cy="4614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166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Statistické údaje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159C64-705A-4057-BA9B-B79B7F975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451" y="2161308"/>
            <a:ext cx="5822487" cy="3782377"/>
          </a:xfrm>
        </p:spPr>
        <p:txBody>
          <a:bodyPr/>
          <a:lstStyle/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4BBC3164-4B72-4A0A-A255-511C90BA0E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4689733"/>
              </p:ext>
            </p:extLst>
          </p:nvPr>
        </p:nvGraphicFramePr>
        <p:xfrm>
          <a:off x="2032000" y="1524000"/>
          <a:ext cx="7560887" cy="4614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521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Statistické údaje – úmrtí a zranění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159C64-705A-4057-BA9B-B79B7F975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451" y="2161308"/>
            <a:ext cx="5822487" cy="3782377"/>
          </a:xfrm>
        </p:spPr>
        <p:txBody>
          <a:bodyPr/>
          <a:lstStyle/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E9804B32-DEE1-4443-BC67-1C4857D0A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605979"/>
              </p:ext>
            </p:extLst>
          </p:nvPr>
        </p:nvGraphicFramePr>
        <p:xfrm>
          <a:off x="1060451" y="2161308"/>
          <a:ext cx="8329353" cy="30999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953791">
                  <a:extLst>
                    <a:ext uri="{9D8B030D-6E8A-4147-A177-3AD203B41FA5}">
                      <a16:colId xmlns:a16="http://schemas.microsoft.com/office/drawing/2014/main" val="3703647911"/>
                    </a:ext>
                  </a:extLst>
                </a:gridCol>
                <a:gridCol w="721973">
                  <a:extLst>
                    <a:ext uri="{9D8B030D-6E8A-4147-A177-3AD203B41FA5}">
                      <a16:colId xmlns:a16="http://schemas.microsoft.com/office/drawing/2014/main" val="2889923880"/>
                    </a:ext>
                  </a:extLst>
                </a:gridCol>
                <a:gridCol w="775943">
                  <a:extLst>
                    <a:ext uri="{9D8B030D-6E8A-4147-A177-3AD203B41FA5}">
                      <a16:colId xmlns:a16="http://schemas.microsoft.com/office/drawing/2014/main" val="1634657263"/>
                    </a:ext>
                  </a:extLst>
                </a:gridCol>
                <a:gridCol w="691423">
                  <a:extLst>
                    <a:ext uri="{9D8B030D-6E8A-4147-A177-3AD203B41FA5}">
                      <a16:colId xmlns:a16="http://schemas.microsoft.com/office/drawing/2014/main" val="1632111835"/>
                    </a:ext>
                  </a:extLst>
                </a:gridCol>
                <a:gridCol w="721973">
                  <a:extLst>
                    <a:ext uri="{9D8B030D-6E8A-4147-A177-3AD203B41FA5}">
                      <a16:colId xmlns:a16="http://schemas.microsoft.com/office/drawing/2014/main" val="1998630885"/>
                    </a:ext>
                  </a:extLst>
                </a:gridCol>
                <a:gridCol w="865553">
                  <a:extLst>
                    <a:ext uri="{9D8B030D-6E8A-4147-A177-3AD203B41FA5}">
                      <a16:colId xmlns:a16="http://schemas.microsoft.com/office/drawing/2014/main" val="343015458"/>
                    </a:ext>
                  </a:extLst>
                </a:gridCol>
                <a:gridCol w="866572">
                  <a:extLst>
                    <a:ext uri="{9D8B030D-6E8A-4147-A177-3AD203B41FA5}">
                      <a16:colId xmlns:a16="http://schemas.microsoft.com/office/drawing/2014/main" val="1526766810"/>
                    </a:ext>
                  </a:extLst>
                </a:gridCol>
                <a:gridCol w="865553">
                  <a:extLst>
                    <a:ext uri="{9D8B030D-6E8A-4147-A177-3AD203B41FA5}">
                      <a16:colId xmlns:a16="http://schemas.microsoft.com/office/drawing/2014/main" val="1065931943"/>
                    </a:ext>
                  </a:extLst>
                </a:gridCol>
                <a:gridCol w="866572">
                  <a:extLst>
                    <a:ext uri="{9D8B030D-6E8A-4147-A177-3AD203B41FA5}">
                      <a16:colId xmlns:a16="http://schemas.microsoft.com/office/drawing/2014/main" val="1518492691"/>
                    </a:ext>
                  </a:extLst>
                </a:gridCol>
              </a:tblGrid>
              <a:tr h="7625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okres Most</a:t>
                      </a:r>
                      <a:endParaRPr lang="cs-CZ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Helvetica Neue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2601134123"/>
                  </a:ext>
                </a:extLst>
              </a:tr>
              <a:tr h="4766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DN se zvěří</a:t>
                      </a:r>
                      <a:endParaRPr lang="cs-CZ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Helvetica Neue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2715869853"/>
                  </a:ext>
                </a:extLst>
              </a:tr>
              <a:tr h="7625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usmrcených osob</a:t>
                      </a:r>
                      <a:endParaRPr lang="cs-CZ" sz="1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Helvetica Neue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1507913095"/>
                  </a:ext>
                </a:extLst>
              </a:tr>
              <a:tr h="7625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lehce zraněných</a:t>
                      </a:r>
                      <a:endParaRPr lang="cs-CZ" sz="1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Helvetica Neue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3291357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39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Statistické údaje – hmotné škody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159C64-705A-4057-BA9B-B79B7F975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451" y="2161308"/>
            <a:ext cx="5822487" cy="3782377"/>
          </a:xfrm>
        </p:spPr>
        <p:txBody>
          <a:bodyPr/>
          <a:lstStyle/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CB3AE602-32D2-4722-99EC-29EEBC1098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203999"/>
              </p:ext>
            </p:extLst>
          </p:nvPr>
        </p:nvGraphicFramePr>
        <p:xfrm>
          <a:off x="1060451" y="2161308"/>
          <a:ext cx="8539378" cy="222781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059258">
                  <a:extLst>
                    <a:ext uri="{9D8B030D-6E8A-4147-A177-3AD203B41FA5}">
                      <a16:colId xmlns:a16="http://schemas.microsoft.com/office/drawing/2014/main" val="885707070"/>
                    </a:ext>
                  </a:extLst>
                </a:gridCol>
                <a:gridCol w="736636">
                  <a:extLst>
                    <a:ext uri="{9D8B030D-6E8A-4147-A177-3AD203B41FA5}">
                      <a16:colId xmlns:a16="http://schemas.microsoft.com/office/drawing/2014/main" val="2657382919"/>
                    </a:ext>
                  </a:extLst>
                </a:gridCol>
                <a:gridCol w="735598">
                  <a:extLst>
                    <a:ext uri="{9D8B030D-6E8A-4147-A177-3AD203B41FA5}">
                      <a16:colId xmlns:a16="http://schemas.microsoft.com/office/drawing/2014/main" val="511756296"/>
                    </a:ext>
                  </a:extLst>
                </a:gridCol>
                <a:gridCol w="736636">
                  <a:extLst>
                    <a:ext uri="{9D8B030D-6E8A-4147-A177-3AD203B41FA5}">
                      <a16:colId xmlns:a16="http://schemas.microsoft.com/office/drawing/2014/main" val="36770981"/>
                    </a:ext>
                  </a:extLst>
                </a:gridCol>
                <a:gridCol w="736636">
                  <a:extLst>
                    <a:ext uri="{9D8B030D-6E8A-4147-A177-3AD203B41FA5}">
                      <a16:colId xmlns:a16="http://schemas.microsoft.com/office/drawing/2014/main" val="186567905"/>
                    </a:ext>
                  </a:extLst>
                </a:gridCol>
                <a:gridCol w="883134">
                  <a:extLst>
                    <a:ext uri="{9D8B030D-6E8A-4147-A177-3AD203B41FA5}">
                      <a16:colId xmlns:a16="http://schemas.microsoft.com/office/drawing/2014/main" val="3324266648"/>
                    </a:ext>
                  </a:extLst>
                </a:gridCol>
                <a:gridCol w="884173">
                  <a:extLst>
                    <a:ext uri="{9D8B030D-6E8A-4147-A177-3AD203B41FA5}">
                      <a16:colId xmlns:a16="http://schemas.microsoft.com/office/drawing/2014/main" val="2760713313"/>
                    </a:ext>
                  </a:extLst>
                </a:gridCol>
                <a:gridCol w="883134">
                  <a:extLst>
                    <a:ext uri="{9D8B030D-6E8A-4147-A177-3AD203B41FA5}">
                      <a16:colId xmlns:a16="http://schemas.microsoft.com/office/drawing/2014/main" val="3892967076"/>
                    </a:ext>
                  </a:extLst>
                </a:gridCol>
                <a:gridCol w="884173">
                  <a:extLst>
                    <a:ext uri="{9D8B030D-6E8A-4147-A177-3AD203B41FA5}">
                      <a16:colId xmlns:a16="http://schemas.microsoft.com/office/drawing/2014/main" val="1762992350"/>
                    </a:ext>
                  </a:extLst>
                </a:gridCol>
              </a:tblGrid>
              <a:tr h="11571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Hmotné škody okres Most,         v tis. Kč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</a:t>
                      </a:r>
                      <a:endParaRPr lang="cs-CZ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Helvetica Neue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1018601806"/>
                  </a:ext>
                </a:extLst>
              </a:tr>
              <a:tr h="5259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 zvěři</a:t>
                      </a:r>
                      <a:endParaRPr lang="cs-CZ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Helvetica Neue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279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219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813140443"/>
                  </a:ext>
                </a:extLst>
              </a:tr>
              <a:tr h="5447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 majetku</a:t>
                      </a:r>
                      <a:endParaRPr lang="cs-CZ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Helvetica Neue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1691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949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1640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1378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1607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1565,3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1690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2252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203871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603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Zjištěná riziková místa v okresu Most (14)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065214" y="2360814"/>
            <a:ext cx="10058400" cy="3620885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Silnice I/13 – Vodní nádrž Matylda, Důl ČSA, u obcí Obrnice                a Želenice </a:t>
            </a:r>
          </a:p>
          <a:p>
            <a:pPr rtl="0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Silnice I/15 – u obcí Korozluky, Sedlec, Skršín 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Chrámce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Silnice I/27 – u obcí Lom, Záluží,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Čepirohy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Havraň</a:t>
            </a:r>
          </a:p>
          <a:p>
            <a:pPr rtl="0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Silnice I/28 – mezi obcemi Bělušice a Odolice</a:t>
            </a:r>
          </a:p>
          <a:p>
            <a:pPr rtl="0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Silnice II/255 – mezi obcemi Komořany a Záluží</a:t>
            </a:r>
          </a:p>
          <a:p>
            <a:pPr rtl="0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Silnice III/2514 – u obce Horní Jiřetín </a:t>
            </a:r>
          </a:p>
        </p:txBody>
      </p:sp>
    </p:spTree>
    <p:extLst>
      <p:ext uri="{BB962C8B-B14F-4D97-AF65-F5344CB8AC3E}">
        <p14:creationId xmlns:p14="http://schemas.microsoft.com/office/powerpoint/2010/main" val="205310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Nejohroženější druhy živočichů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cs-CZ" dirty="0"/>
              <a:t>V kategorii lesních živočichů:</a:t>
            </a:r>
          </a:p>
          <a:p>
            <a:pPr marL="0" indent="0" rtl="0">
              <a:buNone/>
            </a:pPr>
            <a:r>
              <a:rPr lang="cs-CZ" dirty="0"/>
              <a:t>   SRNČÍ ZVĚŘ – 236 nehod</a:t>
            </a:r>
          </a:p>
          <a:p>
            <a:pPr marL="0" indent="0" rtl="0">
              <a:buNone/>
            </a:pPr>
            <a:r>
              <a:rPr lang="cs-CZ" dirty="0"/>
              <a:t>   PRASE DIVOKÉ – 146</a:t>
            </a:r>
          </a:p>
          <a:p>
            <a:pPr marL="0" indent="0" rtl="0">
              <a:buNone/>
            </a:pPr>
            <a:r>
              <a:rPr lang="cs-CZ" dirty="0"/>
              <a:t>   </a:t>
            </a:r>
          </a:p>
          <a:p>
            <a:pPr marL="0" indent="0" rtl="0">
              <a:buNone/>
            </a:pPr>
            <a:endParaRPr lang="cs-CZ" dirty="0"/>
          </a:p>
          <a:p>
            <a:pPr rtl="0"/>
            <a:r>
              <a:rPr lang="cs-CZ" dirty="0"/>
              <a:t>V kategorii domácích živočichů:</a:t>
            </a:r>
          </a:p>
          <a:p>
            <a:pPr marL="0" indent="0" rtl="0">
              <a:buNone/>
            </a:pPr>
            <a:r>
              <a:rPr lang="cs-CZ" dirty="0"/>
              <a:t>   PES – 26 nehod</a:t>
            </a:r>
          </a:p>
          <a:p>
            <a:pPr marL="0" indent="0" rtl="0">
              <a:buNone/>
            </a:pPr>
            <a:r>
              <a:rPr lang="cs-CZ" dirty="0"/>
              <a:t>   KOČKA, TUR, OVCE – 1 nehoda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666F8F0-0BF0-4FEC-953C-C795E9C36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439" y="1524000"/>
            <a:ext cx="2412423" cy="305153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4E3E255-E94F-4A3D-8151-837EADAABE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1" y="3633898"/>
            <a:ext cx="3978592" cy="291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3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brázek přírody (16:9)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1_TF03431377_TF03431377.potx" id="{95E6A534-C542-444F-91A2-47F4DA54D7B7}" vid="{458BD4AE-97DC-420A-84D2-31D039AE1983}"/>
    </a:ext>
  </a:extLst>
</a:theme>
</file>

<file path=ppt/theme/theme2.xml><?xml version="1.0" encoding="utf-8"?>
<a:theme xmlns:a="http://schemas.openxmlformats.org/drawingml/2006/main" name="Motiv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Přírodní prezentace, ilustrovaný design krajiny (širokoúhlý formát)</Template>
  <TotalTime>276</TotalTime>
  <Words>358</Words>
  <Application>Microsoft Office PowerPoint</Application>
  <PresentationFormat>Širokoúhlá obrazovka</PresentationFormat>
  <Paragraphs>132</Paragraphs>
  <Slides>14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Arial Unicode MS</vt:lpstr>
      <vt:lpstr>Helvetica Neue</vt:lpstr>
      <vt:lpstr>Segoe Print</vt:lpstr>
      <vt:lpstr>Obrázek přírody (16:9)</vt:lpstr>
      <vt:lpstr>Vyhodnocení střetů zvěře s motorovými vozidly</vt:lpstr>
      <vt:lpstr>Cíle bakalářské práce</vt:lpstr>
      <vt:lpstr>Okres Most</vt:lpstr>
      <vt:lpstr>Statistické údaje</vt:lpstr>
      <vt:lpstr>Statistické údaje</vt:lpstr>
      <vt:lpstr>Statistické údaje – úmrtí a zranění</vt:lpstr>
      <vt:lpstr>Statistické údaje – hmotné škody</vt:lpstr>
      <vt:lpstr>Zjištěná riziková místa v okresu Most (14)</vt:lpstr>
      <vt:lpstr>Nejohroženější druhy živočichů</vt:lpstr>
      <vt:lpstr>A co takhle …?</vt:lpstr>
      <vt:lpstr>Co může za dopravní nehody?</vt:lpstr>
      <vt:lpstr>Co může za dopravní nehody?</vt:lpstr>
      <vt:lpstr>Jak snížit počet dopravních nehod?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Vyhodnocení střetů zvěře s motorovými vozidly</dc:title>
  <dc:creator>Jiří Popper</dc:creator>
  <cp:lastModifiedBy>Jiří Popper</cp:lastModifiedBy>
  <cp:revision>11</cp:revision>
  <dcterms:created xsi:type="dcterms:W3CDTF">2019-04-21T14:01:19Z</dcterms:created>
  <dcterms:modified xsi:type="dcterms:W3CDTF">2019-04-21T18:37:38Z</dcterms:modified>
</cp:coreProperties>
</file>