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64" r:id="rId6"/>
    <p:sldId id="259" r:id="rId7"/>
    <p:sldId id="260" r:id="rId8"/>
    <p:sldId id="263" r:id="rId9"/>
    <p:sldId id="266" r:id="rId10"/>
    <p:sldId id="268" r:id="rId11"/>
    <p:sldId id="261" r:id="rId12"/>
    <p:sldId id="267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0896A-D602-429F-99A9-F6C872970C15}" type="datetimeFigureOut">
              <a:rPr lang="en-US" smtClean="0"/>
              <a:t>3/2/2017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68BA1-B239-47A4-B910-0D43D7C56F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68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68BA1-B239-47A4-B910-0D43D7C56F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90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74C1002-69B0-4A23-A210-8B908D9ACECA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63FE5-9239-4589-9677-68785FAE9616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229D-5356-49BE-8E5A-392F6E22230C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FF06-75AB-4F91-845E-5C6E4592F74D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82650-6249-4EDC-80CF-EDF554557ACB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0681-1D07-46CE-B911-A2B961A1D859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B3BDE8-FDBB-4C91-B533-AD2AB47E241C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481425-B385-4DCD-840E-683B5E3D8D20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DFCA-1AB4-4DB2-8507-2CF540F79294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0022-26B7-4955-9040-8BF9F8BA1D08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8F5E1-BB7C-4C76-8228-1033D320C280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B1DA83D-5E71-4389-9E29-C5CEDBD8049C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06E39E-F3EC-4296-A684-29E7DE47CE9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Implementace Business Intelligence řešení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482952" cy="17526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Autorka práce: </a:t>
            </a:r>
            <a:r>
              <a:rPr lang="cs-CZ" sz="2000" b="1" dirty="0" smtClean="0"/>
              <a:t>Bc. Petra </a:t>
            </a:r>
            <a:r>
              <a:rPr lang="cs-CZ" sz="2000" b="1" dirty="0"/>
              <a:t>Šamanová </a:t>
            </a:r>
            <a:endParaRPr lang="en-US" sz="2000" b="1" dirty="0"/>
          </a:p>
          <a:p>
            <a:r>
              <a:rPr lang="cs-CZ" sz="2000" dirty="0" smtClean="0"/>
              <a:t>Vedoucí práce: </a:t>
            </a:r>
            <a:r>
              <a:rPr lang="cs-CZ" sz="2000" b="1" dirty="0" smtClean="0"/>
              <a:t>Ing. Jan Tyrychtr, Ph. D.</a:t>
            </a:r>
            <a:endParaRPr lang="en-US" sz="20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1</a:t>
            </a:fld>
            <a:r>
              <a:rPr lang="cs-CZ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 reportu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Nav</a:t>
            </a:r>
            <a:r>
              <a:rPr lang="cs-CZ" sz="2400" dirty="0" smtClean="0"/>
              <a:t>ržené menu obsahující kód VBA</a:t>
            </a:r>
            <a:endParaRPr lang="en-US" sz="2400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08920"/>
            <a:ext cx="4297809" cy="363117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pPr/>
              <a:t>10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45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Seznámení se s možnostmi a postupy v oblasti BI</a:t>
            </a:r>
          </a:p>
          <a:p>
            <a:pPr marL="109728" indent="0">
              <a:buNone/>
            </a:pPr>
            <a:r>
              <a:rPr lang="cs-CZ" sz="2400" u="sng" dirty="0" smtClean="0"/>
              <a:t>Splnění dílčích cílů:</a:t>
            </a:r>
          </a:p>
          <a:p>
            <a:pPr lvl="1"/>
            <a:r>
              <a:rPr lang="cs-CZ" sz="2400" dirty="0" smtClean="0"/>
              <a:t>Zpracována literární rešerše na téma </a:t>
            </a:r>
            <a:r>
              <a:rPr lang="en-US" sz="2400" dirty="0"/>
              <a:t>B</a:t>
            </a:r>
            <a:r>
              <a:rPr lang="cs-CZ" sz="2400" dirty="0"/>
              <a:t>usiness </a:t>
            </a:r>
            <a:r>
              <a:rPr lang="en-US" sz="2400" dirty="0"/>
              <a:t>I</a:t>
            </a:r>
            <a:r>
              <a:rPr lang="cs-CZ" sz="2400" dirty="0"/>
              <a:t>ntelligence</a:t>
            </a:r>
            <a:endParaRPr lang="en-US" sz="2400" dirty="0"/>
          </a:p>
          <a:p>
            <a:pPr lvl="1"/>
            <a:r>
              <a:rPr lang="cs-CZ" sz="2400" dirty="0" smtClean="0"/>
              <a:t>Analyzován současný stav podniku a požadavky na report</a:t>
            </a:r>
          </a:p>
          <a:p>
            <a:pPr lvl="1"/>
            <a:r>
              <a:rPr lang="cs-CZ" sz="2400" dirty="0" smtClean="0"/>
              <a:t>Navržené řešení a jeho přínosy zhodnoceny autorkou i uživateli</a:t>
            </a:r>
            <a:endParaRPr lang="cs-CZ" sz="2400" u="sng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pPr/>
              <a:t>11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navrženého řešení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Vytvoření optimálního řešení na základě analýzy </a:t>
            </a:r>
            <a:r>
              <a:rPr lang="cs-CZ" sz="2400" dirty="0" smtClean="0"/>
              <a:t>požadavků</a:t>
            </a:r>
            <a:endParaRPr lang="cs-CZ" sz="2400" dirty="0"/>
          </a:p>
          <a:p>
            <a:r>
              <a:rPr lang="cs-CZ" sz="2400" dirty="0"/>
              <a:t>Vytvoření jednoduchého řešení bez potřeby </a:t>
            </a:r>
            <a:r>
              <a:rPr lang="cs-CZ" sz="2400" dirty="0" smtClean="0"/>
              <a:t>IT podpory </a:t>
            </a:r>
            <a:r>
              <a:rPr lang="cs-CZ" sz="2400" dirty="0"/>
              <a:t>a bez finančních </a:t>
            </a:r>
            <a:r>
              <a:rPr lang="cs-CZ" sz="2400" dirty="0" smtClean="0"/>
              <a:t>investic</a:t>
            </a:r>
            <a:endParaRPr lang="cs-CZ" sz="2400" dirty="0"/>
          </a:p>
          <a:p>
            <a:r>
              <a:rPr lang="cs-CZ" sz="2400" dirty="0"/>
              <a:t>Úspora času pro vytváření </a:t>
            </a:r>
            <a:r>
              <a:rPr lang="cs-CZ" sz="2400" dirty="0" smtClean="0"/>
              <a:t>reportů</a:t>
            </a:r>
            <a:endParaRPr lang="cs-CZ" sz="2400" dirty="0"/>
          </a:p>
          <a:p>
            <a:r>
              <a:rPr lang="cs-CZ" sz="2400" dirty="0"/>
              <a:t>Ucelené řešení využívané na denní </a:t>
            </a:r>
            <a:r>
              <a:rPr lang="cs-CZ" sz="2400" dirty="0" smtClean="0"/>
              <a:t>bázi</a:t>
            </a:r>
          </a:p>
          <a:p>
            <a:r>
              <a:rPr lang="cs-CZ" sz="2400" dirty="0" smtClean="0"/>
              <a:t>Přehledné zpracování a zobrazení informací</a:t>
            </a:r>
            <a:endParaRPr lang="cs-CZ" sz="2400" dirty="0"/>
          </a:p>
          <a:p>
            <a:r>
              <a:rPr lang="cs-CZ" sz="2400" dirty="0" smtClean="0"/>
              <a:t>Návrhy dalších možných postupů řešení do budoucna</a:t>
            </a:r>
            <a:endParaRPr lang="cs-CZ" sz="2400" dirty="0"/>
          </a:p>
          <a:p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pPr/>
              <a:t>12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cs-CZ" sz="4800" dirty="0" smtClean="0"/>
          </a:p>
          <a:p>
            <a:pPr marL="109728" indent="0" algn="ctr">
              <a:buNone/>
            </a:pPr>
            <a:r>
              <a:rPr lang="cs-CZ" sz="4800" dirty="0" smtClean="0"/>
              <a:t>Děkuji za pozornost</a:t>
            </a:r>
            <a:endParaRPr lang="en-US" sz="4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Hlavním </a:t>
            </a:r>
            <a:r>
              <a:rPr lang="cs-CZ" sz="2400" dirty="0"/>
              <a:t>cílem diplomové práce je analyzovat současný stav možností a postupů z pohledu </a:t>
            </a:r>
            <a:r>
              <a:rPr lang="en-US" sz="2400" dirty="0" smtClean="0"/>
              <a:t>B</a:t>
            </a:r>
            <a:r>
              <a:rPr lang="cs-CZ" sz="2400" dirty="0" smtClean="0"/>
              <a:t>usiness </a:t>
            </a:r>
            <a:r>
              <a:rPr lang="en-US" sz="2400" dirty="0"/>
              <a:t>I</a:t>
            </a:r>
            <a:r>
              <a:rPr lang="cs-CZ" sz="2400" dirty="0" smtClean="0"/>
              <a:t>ntelligence </a:t>
            </a:r>
            <a:endParaRPr lang="en-US" sz="2400" dirty="0" smtClean="0"/>
          </a:p>
          <a:p>
            <a:pPr marL="109728" indent="0">
              <a:buNone/>
            </a:pPr>
            <a:r>
              <a:rPr lang="cs-CZ" sz="2400" u="sng" dirty="0" smtClean="0"/>
              <a:t>Dílčí </a:t>
            </a:r>
            <a:r>
              <a:rPr lang="cs-CZ" sz="2400" u="sng" dirty="0"/>
              <a:t>cíle diplomové práce jsou:</a:t>
            </a:r>
            <a:endParaRPr lang="en-US" sz="2400" u="sng" dirty="0"/>
          </a:p>
          <a:p>
            <a:pPr lvl="1"/>
            <a:r>
              <a:rPr lang="cs-CZ" sz="2400" dirty="0"/>
              <a:t>V</a:t>
            </a:r>
            <a:r>
              <a:rPr lang="cs-CZ" sz="2400" dirty="0" smtClean="0"/>
              <a:t>ytvořit </a:t>
            </a:r>
            <a:r>
              <a:rPr lang="cs-CZ" sz="2400" dirty="0"/>
              <a:t>přehled řešené problematiky </a:t>
            </a:r>
            <a:r>
              <a:rPr lang="en-US" sz="2400" dirty="0" smtClean="0"/>
              <a:t>B</a:t>
            </a:r>
            <a:r>
              <a:rPr lang="cs-CZ" sz="2400" dirty="0" smtClean="0"/>
              <a:t>usiness </a:t>
            </a:r>
            <a:r>
              <a:rPr lang="en-US" sz="2400" dirty="0"/>
              <a:t>I</a:t>
            </a:r>
            <a:r>
              <a:rPr lang="cs-CZ" sz="2400" dirty="0" smtClean="0"/>
              <a:t>ntelligence</a:t>
            </a:r>
            <a:endParaRPr lang="en-US" sz="2400" dirty="0"/>
          </a:p>
          <a:p>
            <a:pPr lvl="1"/>
            <a:r>
              <a:rPr lang="cs-CZ" sz="2400" dirty="0"/>
              <a:t>A</a:t>
            </a:r>
            <a:r>
              <a:rPr lang="cs-CZ" sz="2400" dirty="0" smtClean="0"/>
              <a:t>nalyzovat </a:t>
            </a:r>
            <a:r>
              <a:rPr lang="cs-CZ" sz="2400" dirty="0"/>
              <a:t>současný stav a požadavky pro návrh a optimalizaci v </a:t>
            </a:r>
            <a:r>
              <a:rPr lang="cs-CZ" sz="2400" dirty="0" smtClean="0"/>
              <a:t>podniku</a:t>
            </a:r>
            <a:endParaRPr lang="en-US" sz="2400" dirty="0"/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hodnotit </a:t>
            </a:r>
            <a:r>
              <a:rPr lang="cs-CZ" sz="2400" dirty="0" smtClean="0"/>
              <a:t>návrhy</a:t>
            </a:r>
            <a:r>
              <a:rPr lang="en-US" sz="2400" dirty="0" smtClean="0"/>
              <a:t>,</a:t>
            </a:r>
            <a:r>
              <a:rPr lang="cs-CZ" sz="2400" dirty="0" smtClean="0"/>
              <a:t> přínosy </a:t>
            </a:r>
            <a:r>
              <a:rPr lang="cs-CZ" sz="2400" dirty="0" smtClean="0"/>
              <a:t>a </a:t>
            </a:r>
            <a:r>
              <a:rPr lang="cs-CZ" sz="2400" dirty="0"/>
              <a:t>využití v rozhodovacím </a:t>
            </a:r>
            <a:r>
              <a:rPr lang="cs-CZ" sz="2400" dirty="0" smtClean="0"/>
              <a:t>procesu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E39E-F3EC-4296-A684-29E7DE47CE99}" type="slidenum">
              <a:rPr lang="en-US" smtClean="0"/>
              <a:t>2</a:t>
            </a:fld>
            <a:r>
              <a:rPr lang="cs-CZ" dirty="0" smtClean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1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Analýza společnosti </a:t>
            </a:r>
          </a:p>
          <a:p>
            <a:r>
              <a:rPr lang="cs-CZ" sz="2400" dirty="0" smtClean="0"/>
              <a:t>Analýza požadavků na report </a:t>
            </a:r>
          </a:p>
          <a:p>
            <a:r>
              <a:rPr lang="cs-CZ" sz="2400" dirty="0" smtClean="0"/>
              <a:t>Sběr dat z firemních zdrojů (DB, Excel)</a:t>
            </a:r>
          </a:p>
          <a:p>
            <a:r>
              <a:rPr lang="cs-CZ" sz="2400" dirty="0" smtClean="0"/>
              <a:t>Modelování analytické databáze (MS Access)</a:t>
            </a:r>
          </a:p>
          <a:p>
            <a:r>
              <a:rPr lang="cs-CZ" sz="2400" dirty="0" smtClean="0"/>
              <a:t>Sestavení reportu (MS Excel)</a:t>
            </a:r>
          </a:p>
          <a:p>
            <a:r>
              <a:rPr lang="cs-CZ" sz="2400" dirty="0" smtClean="0"/>
              <a:t>Prezentace dat (podmíněné formátování, grafy, makra)</a:t>
            </a:r>
          </a:p>
          <a:p>
            <a:r>
              <a:rPr lang="cs-CZ" sz="2400" dirty="0" smtClean="0"/>
              <a:t>Testování nástroje (testovací scénáře, výkonností testy)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E106E39E-F3EC-4296-A684-29E7DE47CE99}" type="slidenum">
              <a:rPr lang="en-US"/>
              <a:pPr/>
              <a:t>3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8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09728" indent="0"/>
            <a:r>
              <a:rPr lang="cs-CZ" dirty="0"/>
              <a:t>Předchozí </a:t>
            </a:r>
            <a:r>
              <a:rPr lang="cs-CZ" dirty="0" smtClean="0"/>
              <a:t>stav/Požadovaný </a:t>
            </a:r>
            <a:r>
              <a:rPr lang="cs-CZ" dirty="0"/>
              <a:t>stav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Nepravidelné reportování/Pravidelný report</a:t>
            </a:r>
          </a:p>
          <a:p>
            <a:r>
              <a:rPr lang="cs-CZ" sz="2400" dirty="0" smtClean="0"/>
              <a:t>Reportování s chybami/Minimalizace chyb</a:t>
            </a:r>
          </a:p>
          <a:p>
            <a:r>
              <a:rPr lang="cs-CZ" sz="2400" dirty="0" smtClean="0"/>
              <a:t>Dlouhá doba strávená při tvorbě reportu/Minimalizace času</a:t>
            </a:r>
          </a:p>
          <a:p>
            <a:r>
              <a:rPr lang="cs-CZ" sz="2400" dirty="0" smtClean="0"/>
              <a:t>Nedostatek informací v reportu/Report obsahující všechny požadované informace</a:t>
            </a:r>
          </a:p>
          <a:p>
            <a:r>
              <a:rPr lang="cs-CZ" sz="2400" dirty="0" smtClean="0"/>
              <a:t>Nepřehlednost reportu/Přehledný report s diagramy a zvýrazněnými ukazateli KPI</a:t>
            </a:r>
          </a:p>
          <a:p>
            <a:endParaRPr lang="cs-CZ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E106E39E-F3EC-4296-A684-29E7DE47CE99}" type="slidenum">
              <a:rPr lang="en-US"/>
              <a:pPr/>
              <a:t>4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95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požadavků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663507"/>
              </p:ext>
            </p:extLst>
          </p:nvPr>
        </p:nvGraphicFramePr>
        <p:xfrm>
          <a:off x="1331640" y="2163374"/>
          <a:ext cx="6480720" cy="4145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180"/>
                <a:gridCol w="3829517"/>
                <a:gridCol w="1031023"/>
              </a:tblGrid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Požadavek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Popis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Zdroj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Frekvence reportování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Každý týden v pondělí ráno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WAM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Vzhled reportu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Tabulky v Excel s filtry, vývojové grafy, tlačítka s makry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Excel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Rozsah reportu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Obchodní domy CZ a SK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WAM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Celý rok, týden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WAM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Detail na TPN, hierarchii, Dodavatel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WAM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Značka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Uživatel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Vyčlenění DS položek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  <a:latin typeface="+mn-lt"/>
                          <a:ea typeface="+mn-ea"/>
                        </a:rPr>
                        <a:t>Uživatel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Vzorce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Sales Value GBP='SumOfSales incl VAT'/31.06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Excel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Var LY='SumOfSales incl VAT'-'SumOfLY Sales incl VAT LFLbase'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Excel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LFL%='SumOfSales incl VAT'/'SumOfLY Sales incl VAT LFLbase'- 1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Excel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Margin='SumOfScan margin'/'SumOfSales excl VAT'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Excel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LY Margin='SumOfLY Scan Margin'/'SumOfLY Sales excl VAT LFLbase'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Excel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  <a:tr h="29613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 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LFL Stock%='SumOfStock value'/'SumOfLY Stock value'-1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noProof="0" dirty="0" smtClean="0">
                          <a:effectLst/>
                        </a:rPr>
                        <a:t>Excel</a:t>
                      </a:r>
                      <a:endParaRPr lang="cs-CZ" sz="700" noProof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610" marR="38610" marT="0" marB="0" anchor="b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E106E39E-F3EC-4296-A684-29E7DE47CE99}" type="slidenum">
              <a:rPr lang="en-US"/>
              <a:pPr/>
              <a:t>5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Modelování databáze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Tabulky databáze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54274"/>
              </p:ext>
            </p:extLst>
          </p:nvPr>
        </p:nvGraphicFramePr>
        <p:xfrm>
          <a:off x="1331640" y="2780928"/>
          <a:ext cx="6315154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4082906"/>
              </a:tblGrid>
              <a:tr h="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Tabulka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Popis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Hierarchy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Přiřazuje názvy jednotlivým úrovním hierarchie. Tato informace není třeba dlouhodobě aktualizovat.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Lineprint Data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Data z WAM stahovaná každý týden do úrovně TPN, např. prodeje, zásoby atp.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Rangeplan Rollup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Obsahuje </a:t>
                      </a:r>
                      <a:r>
                        <a:rPr lang="cs-CZ" sz="1200" dirty="0">
                          <a:effectLst/>
                        </a:rPr>
                        <a:t>informace o značce a určuje, které položky patří pod DS. Aktualizuje ji pravidelně asistent při zalistování každé nové položky.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Stores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 číslu obchodu přiřazuje jeho název a zemi. Tato informace není třeba </a:t>
                      </a:r>
                      <a:r>
                        <a:rPr lang="cs-CZ" sz="1200" dirty="0" smtClean="0">
                          <a:effectLst/>
                        </a:rPr>
                        <a:t>dlouhodobě </a:t>
                      </a:r>
                      <a:r>
                        <a:rPr lang="cs-CZ" sz="1200" dirty="0">
                          <a:effectLst/>
                        </a:rPr>
                        <a:t>aktualizovat.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Weeks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Číslu týdne přiřazuje popisek Periody, </a:t>
                      </a:r>
                      <a:r>
                        <a:rPr lang="cs-CZ" sz="1200" dirty="0" smtClean="0">
                          <a:effectLst/>
                        </a:rPr>
                        <a:t>Čtvrtletí</a:t>
                      </a:r>
                      <a:r>
                        <a:rPr lang="cs-CZ" sz="1200" dirty="0">
                          <a:effectLst/>
                        </a:rPr>
                        <a:t>, Pololetí. Aktualizace třeba jednou za rok na nový kalendář.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E106E39E-F3EC-4296-A684-29E7DE47CE99}" type="slidenum">
              <a:rPr lang="en-US" smtClean="0"/>
              <a:pPr/>
              <a:t>6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3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Datová propojení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Schéma propojení dat v ER diagramu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64574"/>
            <a:ext cx="5904656" cy="345650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E106E39E-F3EC-4296-A684-29E7DE47CE99}" type="slidenum">
              <a:rPr lang="en-US"/>
              <a:pPr/>
              <a:t>7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Sestavení reportu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Sestavený report v MS Excel do kontingenční tabulky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0697"/>
            <a:ext cx="7637116" cy="37357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E106E39E-F3EC-4296-A684-29E7DE47CE99}" type="slidenum">
              <a:rPr lang="en-US"/>
              <a:pPr/>
              <a:t>8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2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Kontingenční vývojový diagram srovnání tržeb </a:t>
            </a:r>
            <a:endParaRPr lang="en-US" sz="2400" dirty="0"/>
          </a:p>
        </p:txBody>
      </p:sp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80928"/>
            <a:ext cx="5514975" cy="3425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fld id="{E106E39E-F3EC-4296-A684-29E7DE47CE99}" type="slidenum">
              <a:rPr lang="en-US"/>
              <a:pPr/>
              <a:t>9</a:t>
            </a:fld>
            <a:r>
              <a:rPr lang="cs-CZ" dirty="0"/>
              <a:t>/13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4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161</TotalTime>
  <Words>490</Words>
  <Application>Microsoft Office PowerPoint</Application>
  <PresentationFormat>On-screen Show (4:3)</PresentationFormat>
  <Paragraphs>117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Implementace Business Intelligence řešení </vt:lpstr>
      <vt:lpstr>Cíle práce</vt:lpstr>
      <vt:lpstr>Metodika práce</vt:lpstr>
      <vt:lpstr>Předchozí stav/Požadovaný stav</vt:lpstr>
      <vt:lpstr>Analýza požadavků</vt:lpstr>
      <vt:lpstr>Modelování databáze</vt:lpstr>
      <vt:lpstr>Datová propojení</vt:lpstr>
      <vt:lpstr>Sestavení reportu</vt:lpstr>
      <vt:lpstr>Diagram</vt:lpstr>
      <vt:lpstr>Menu reportu</vt:lpstr>
      <vt:lpstr>Závěr práce</vt:lpstr>
      <vt:lpstr>Přínosy navrženého řešení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Samanova Petra</dc:creator>
  <cp:lastModifiedBy>Samanova Petra</cp:lastModifiedBy>
  <cp:revision>72</cp:revision>
  <dcterms:created xsi:type="dcterms:W3CDTF">2017-02-27T13:24:17Z</dcterms:created>
  <dcterms:modified xsi:type="dcterms:W3CDTF">2017-03-02T10:56:40Z</dcterms:modified>
</cp:coreProperties>
</file>