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67" r:id="rId3"/>
    <p:sldId id="270" r:id="rId4"/>
    <p:sldId id="274" r:id="rId5"/>
    <p:sldId id="271" r:id="rId6"/>
    <p:sldId id="273" r:id="rId7"/>
    <p:sldId id="272" r:id="rId8"/>
    <p:sldId id="276" r:id="rId9"/>
    <p:sldId id="275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E5EC"/>
    <a:srgbClr val="F3F5F7"/>
    <a:srgbClr val="D6DCE5"/>
    <a:srgbClr val="E8E8E8"/>
    <a:srgbClr val="CF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3" autoAdjust="0"/>
    <p:restoredTop sz="94660"/>
  </p:normalViewPr>
  <p:slideViewPr>
    <p:cSldViewPr snapToGrid="0">
      <p:cViewPr>
        <p:scale>
          <a:sx n="50" d="100"/>
          <a:sy n="50" d="100"/>
        </p:scale>
        <p:origin x="499" y="3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eron\Downloads\Statistika%20202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eron\OneDrive\Plocha\Bakalarka\evidence202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400" b="1" dirty="0"/>
              <a:t>Záchyty v roce 2023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lineChart>
        <c:grouping val="standard"/>
        <c:varyColors val="0"/>
        <c:ser>
          <c:idx val="1"/>
          <c:order val="1"/>
          <c:tx>
            <c:strRef>
              <c:f>List1!$C$17</c:f>
              <c:strCache>
                <c:ptCount val="1"/>
                <c:pt idx="0">
                  <c:v>Network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List1!$B$18:$B$29</c:f>
              <c:strCache>
                <c:ptCount val="12"/>
                <c:pt idx="0">
                  <c:v>leden</c:v>
                </c:pt>
                <c:pt idx="1">
                  <c:v>únor</c:v>
                </c:pt>
                <c:pt idx="2">
                  <c:v>březen</c:v>
                </c:pt>
                <c:pt idx="3">
                  <c:v>duben</c:v>
                </c:pt>
                <c:pt idx="4">
                  <c:v>květen</c:v>
                </c:pt>
                <c:pt idx="5">
                  <c:v>červen</c:v>
                </c:pt>
                <c:pt idx="6">
                  <c:v>červenec</c:v>
                </c:pt>
                <c:pt idx="7">
                  <c:v>srpen</c:v>
                </c:pt>
                <c:pt idx="8">
                  <c:v>září</c:v>
                </c:pt>
                <c:pt idx="9">
                  <c:v>říjen</c:v>
                </c:pt>
                <c:pt idx="10">
                  <c:v>listopad</c:v>
                </c:pt>
                <c:pt idx="11">
                  <c:v>prosinec</c:v>
                </c:pt>
              </c:strCache>
            </c:strRef>
          </c:cat>
          <c:val>
            <c:numRef>
              <c:f>List1!$C$18:$C$29</c:f>
              <c:numCache>
                <c:formatCode>General</c:formatCode>
                <c:ptCount val="12"/>
                <c:pt idx="0">
                  <c:v>855918</c:v>
                </c:pt>
                <c:pt idx="1">
                  <c:v>700980</c:v>
                </c:pt>
                <c:pt idx="2">
                  <c:v>823998</c:v>
                </c:pt>
                <c:pt idx="3">
                  <c:v>1435434</c:v>
                </c:pt>
                <c:pt idx="4">
                  <c:v>1922928</c:v>
                </c:pt>
                <c:pt idx="5">
                  <c:v>1876140</c:v>
                </c:pt>
                <c:pt idx="6">
                  <c:v>1876560</c:v>
                </c:pt>
                <c:pt idx="7">
                  <c:v>1751442</c:v>
                </c:pt>
                <c:pt idx="8">
                  <c:v>1955856</c:v>
                </c:pt>
                <c:pt idx="9">
                  <c:v>2094204</c:v>
                </c:pt>
                <c:pt idx="10">
                  <c:v>2736174</c:v>
                </c:pt>
                <c:pt idx="11">
                  <c:v>1718724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F32-4547-A9C5-AD434685F54B}"/>
            </c:ext>
          </c:extLst>
        </c:ser>
        <c:ser>
          <c:idx val="3"/>
          <c:order val="3"/>
          <c:tx>
            <c:strRef>
              <c:f>List1!$E$17</c:f>
              <c:strCache>
                <c:ptCount val="1"/>
                <c:pt idx="0">
                  <c:v>Endpoint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List1!$B$18:$B$29</c:f>
              <c:strCache>
                <c:ptCount val="12"/>
                <c:pt idx="0">
                  <c:v>leden</c:v>
                </c:pt>
                <c:pt idx="1">
                  <c:v>únor</c:v>
                </c:pt>
                <c:pt idx="2">
                  <c:v>březen</c:v>
                </c:pt>
                <c:pt idx="3">
                  <c:v>duben</c:v>
                </c:pt>
                <c:pt idx="4">
                  <c:v>květen</c:v>
                </c:pt>
                <c:pt idx="5">
                  <c:v>červen</c:v>
                </c:pt>
                <c:pt idx="6">
                  <c:v>červenec</c:v>
                </c:pt>
                <c:pt idx="7">
                  <c:v>srpen</c:v>
                </c:pt>
                <c:pt idx="8">
                  <c:v>září</c:v>
                </c:pt>
                <c:pt idx="9">
                  <c:v>říjen</c:v>
                </c:pt>
                <c:pt idx="10">
                  <c:v>listopad</c:v>
                </c:pt>
                <c:pt idx="11">
                  <c:v>prosinec</c:v>
                </c:pt>
              </c:strCache>
            </c:strRef>
          </c:cat>
          <c:val>
            <c:numRef>
              <c:f>List1!$E$18:$E$29</c:f>
              <c:numCache>
                <c:formatCode>General</c:formatCode>
                <c:ptCount val="12"/>
                <c:pt idx="0">
                  <c:v>1654548</c:v>
                </c:pt>
                <c:pt idx="1">
                  <c:v>288708</c:v>
                </c:pt>
                <c:pt idx="2">
                  <c:v>557424</c:v>
                </c:pt>
                <c:pt idx="3">
                  <c:v>2779434</c:v>
                </c:pt>
                <c:pt idx="4">
                  <c:v>1106070</c:v>
                </c:pt>
                <c:pt idx="5">
                  <c:v>1446816</c:v>
                </c:pt>
                <c:pt idx="6">
                  <c:v>1604652</c:v>
                </c:pt>
                <c:pt idx="7">
                  <c:v>2930508</c:v>
                </c:pt>
                <c:pt idx="8">
                  <c:v>935298</c:v>
                </c:pt>
                <c:pt idx="9">
                  <c:v>5181540</c:v>
                </c:pt>
                <c:pt idx="10">
                  <c:v>2010876</c:v>
                </c:pt>
                <c:pt idx="11">
                  <c:v>1398642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F32-4547-A9C5-AD434685F5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64611136"/>
        <c:axId val="564611464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List1!$B$17</c15:sqref>
                        </c15:formulaRef>
                      </c:ext>
                    </c:extLst>
                    <c:strCache>
                      <c:ptCount val="1"/>
                      <c:pt idx="0">
                        <c:v>Měsíc</c:v>
                      </c:pt>
                    </c:strCache>
                  </c:strRef>
                </c:tx>
                <c:spPr>
                  <a:ln w="28575" cap="rnd">
                    <a:solidFill>
                      <a:schemeClr val="accent6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>
                      <c:ext uri="{02D57815-91ED-43cb-92C2-25804820EDAC}">
                        <c15:formulaRef>
                          <c15:sqref>List1!$B$18:$B$29</c15:sqref>
                        </c15:formulaRef>
                      </c:ext>
                    </c:extLst>
                    <c:strCache>
                      <c:ptCount val="12"/>
                      <c:pt idx="0">
                        <c:v>leden</c:v>
                      </c:pt>
                      <c:pt idx="1">
                        <c:v>únor</c:v>
                      </c:pt>
                      <c:pt idx="2">
                        <c:v>březen</c:v>
                      </c:pt>
                      <c:pt idx="3">
                        <c:v>duben</c:v>
                      </c:pt>
                      <c:pt idx="4">
                        <c:v>květen</c:v>
                      </c:pt>
                      <c:pt idx="5">
                        <c:v>červen</c:v>
                      </c:pt>
                      <c:pt idx="6">
                        <c:v>červenec</c:v>
                      </c:pt>
                      <c:pt idx="7">
                        <c:v>srpen</c:v>
                      </c:pt>
                      <c:pt idx="8">
                        <c:v>září</c:v>
                      </c:pt>
                      <c:pt idx="9">
                        <c:v>říjen</c:v>
                      </c:pt>
                      <c:pt idx="10">
                        <c:v>listopad</c:v>
                      </c:pt>
                      <c:pt idx="11">
                        <c:v>prosinec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List1!$B$18:$B$29</c15:sqref>
                        </c15:formulaRef>
                      </c:ext>
                    </c:extLst>
                    <c:numCache>
                      <c:formatCode>General</c:formatCode>
                      <c:ptCount val="12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  <c:pt idx="10">
                        <c:v>0</c:v>
                      </c:pt>
                      <c:pt idx="11">
                        <c:v>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2-AF32-4547-A9C5-AD434685F54B}"/>
                  </c:ext>
                </c:extLst>
              </c15:ser>
            </c15:filteredLineSeries>
            <c15:filteredLine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List1!$D$17</c15:sqref>
                        </c15:formulaRef>
                      </c:ext>
                    </c:extLst>
                    <c:strCache>
                      <c:ptCount val="1"/>
                      <c:pt idx="0">
                        <c:v>TEMP*</c:v>
                      </c:pt>
                    </c:strCache>
                  </c:strRef>
                </c:tx>
                <c:spPr>
                  <a:ln w="28575" cap="rnd">
                    <a:solidFill>
                      <a:schemeClr val="accent4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List1!$B$18:$B$29</c15:sqref>
                        </c15:formulaRef>
                      </c:ext>
                    </c:extLst>
                    <c:strCache>
                      <c:ptCount val="12"/>
                      <c:pt idx="0">
                        <c:v>leden</c:v>
                      </c:pt>
                      <c:pt idx="1">
                        <c:v>únor</c:v>
                      </c:pt>
                      <c:pt idx="2">
                        <c:v>březen</c:v>
                      </c:pt>
                      <c:pt idx="3">
                        <c:v>duben</c:v>
                      </c:pt>
                      <c:pt idx="4">
                        <c:v>květen</c:v>
                      </c:pt>
                      <c:pt idx="5">
                        <c:v>červen</c:v>
                      </c:pt>
                      <c:pt idx="6">
                        <c:v>červenec</c:v>
                      </c:pt>
                      <c:pt idx="7">
                        <c:v>srpen</c:v>
                      </c:pt>
                      <c:pt idx="8">
                        <c:v>září</c:v>
                      </c:pt>
                      <c:pt idx="9">
                        <c:v>říjen</c:v>
                      </c:pt>
                      <c:pt idx="10">
                        <c:v>listopad</c:v>
                      </c:pt>
                      <c:pt idx="11">
                        <c:v>prosinec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List1!$D$18:$D$29</c15:sqref>
                        </c15:formulaRef>
                      </c:ext>
                    </c:extLst>
                    <c:numCache>
                      <c:formatCode>General</c:formatCode>
                      <c:ptCount val="12"/>
                      <c:pt idx="0">
                        <c:v>86394</c:v>
                      </c:pt>
                      <c:pt idx="1">
                        <c:v>184212</c:v>
                      </c:pt>
                      <c:pt idx="2">
                        <c:v>209202</c:v>
                      </c:pt>
                      <c:pt idx="3">
                        <c:v>174132</c:v>
                      </c:pt>
                      <c:pt idx="4">
                        <c:v>199752</c:v>
                      </c:pt>
                      <c:pt idx="5">
                        <c:v>222264</c:v>
                      </c:pt>
                      <c:pt idx="6">
                        <c:v>196728</c:v>
                      </c:pt>
                      <c:pt idx="7">
                        <c:v>187530</c:v>
                      </c:pt>
                      <c:pt idx="8">
                        <c:v>177450</c:v>
                      </c:pt>
                      <c:pt idx="9">
                        <c:v>346290</c:v>
                      </c:pt>
                      <c:pt idx="10">
                        <c:v>468678</c:v>
                      </c:pt>
                      <c:pt idx="11">
                        <c:v>200214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AF32-4547-A9C5-AD434685F54B}"/>
                  </c:ext>
                </c:extLst>
              </c15:ser>
            </c15:filteredLineSeries>
            <c15:filteredLine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List1!$F$17</c15:sqref>
                        </c15:formulaRef>
                      </c:ext>
                    </c:extLst>
                    <c:strCache>
                      <c:ptCount val="1"/>
                      <c:pt idx="0">
                        <c:v>TEMP*</c:v>
                      </c:pt>
                    </c:strCache>
                  </c:strRef>
                </c:tx>
                <c:spPr>
                  <a:ln w="28575" cap="rnd">
                    <a:solidFill>
                      <a:schemeClr val="accent5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List1!$B$18:$B$29</c15:sqref>
                        </c15:formulaRef>
                      </c:ext>
                    </c:extLst>
                    <c:strCache>
                      <c:ptCount val="12"/>
                      <c:pt idx="0">
                        <c:v>leden</c:v>
                      </c:pt>
                      <c:pt idx="1">
                        <c:v>únor</c:v>
                      </c:pt>
                      <c:pt idx="2">
                        <c:v>březen</c:v>
                      </c:pt>
                      <c:pt idx="3">
                        <c:v>duben</c:v>
                      </c:pt>
                      <c:pt idx="4">
                        <c:v>květen</c:v>
                      </c:pt>
                      <c:pt idx="5">
                        <c:v>červen</c:v>
                      </c:pt>
                      <c:pt idx="6">
                        <c:v>červenec</c:v>
                      </c:pt>
                      <c:pt idx="7">
                        <c:v>srpen</c:v>
                      </c:pt>
                      <c:pt idx="8">
                        <c:v>září</c:v>
                      </c:pt>
                      <c:pt idx="9">
                        <c:v>říjen</c:v>
                      </c:pt>
                      <c:pt idx="10">
                        <c:v>listopad</c:v>
                      </c:pt>
                      <c:pt idx="11">
                        <c:v>prosinec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List1!$F$18:$F$29</c15:sqref>
                        </c15:formulaRef>
                      </c:ext>
                    </c:extLst>
                    <c:numCache>
                      <c:formatCode>General</c:formatCode>
                      <c:ptCount val="12"/>
                      <c:pt idx="0">
                        <c:v>0</c:v>
                      </c:pt>
                      <c:pt idx="1">
                        <c:v>84</c:v>
                      </c:pt>
                      <c:pt idx="2">
                        <c:v>0</c:v>
                      </c:pt>
                      <c:pt idx="3">
                        <c:v>42</c:v>
                      </c:pt>
                      <c:pt idx="4">
                        <c:v>0</c:v>
                      </c:pt>
                      <c:pt idx="5">
                        <c:v>84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1050</c:v>
                      </c:pt>
                      <c:pt idx="9">
                        <c:v>0</c:v>
                      </c:pt>
                      <c:pt idx="10">
                        <c:v>168</c:v>
                      </c:pt>
                      <c:pt idx="11">
                        <c:v>15078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AF32-4547-A9C5-AD434685F54B}"/>
                  </c:ext>
                </c:extLst>
              </c15:ser>
            </c15:filteredLineSeries>
            <c15:filteredLine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List1!$G$17</c15:sqref>
                        </c15:formulaRef>
                      </c:ext>
                    </c:extLst>
                    <c:strCache>
                      <c:ptCount val="1"/>
                      <c:pt idx="0">
                        <c:v>CELKEM</c:v>
                      </c:pt>
                    </c:strCache>
                  </c:strRef>
                </c:tx>
                <c:spPr>
                  <a:ln w="28575" cap="rnd">
                    <a:solidFill>
                      <a:schemeClr val="accent4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List1!$B$18:$B$29</c15:sqref>
                        </c15:formulaRef>
                      </c:ext>
                    </c:extLst>
                    <c:strCache>
                      <c:ptCount val="12"/>
                      <c:pt idx="0">
                        <c:v>leden</c:v>
                      </c:pt>
                      <c:pt idx="1">
                        <c:v>únor</c:v>
                      </c:pt>
                      <c:pt idx="2">
                        <c:v>březen</c:v>
                      </c:pt>
                      <c:pt idx="3">
                        <c:v>duben</c:v>
                      </c:pt>
                      <c:pt idx="4">
                        <c:v>květen</c:v>
                      </c:pt>
                      <c:pt idx="5">
                        <c:v>červen</c:v>
                      </c:pt>
                      <c:pt idx="6">
                        <c:v>červenec</c:v>
                      </c:pt>
                      <c:pt idx="7">
                        <c:v>srpen</c:v>
                      </c:pt>
                      <c:pt idx="8">
                        <c:v>září</c:v>
                      </c:pt>
                      <c:pt idx="9">
                        <c:v>říjen</c:v>
                      </c:pt>
                      <c:pt idx="10">
                        <c:v>listopad</c:v>
                      </c:pt>
                      <c:pt idx="11">
                        <c:v>prosinec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List1!$G$18:$G$29</c15:sqref>
                        </c15:formulaRef>
                      </c:ext>
                    </c:extLst>
                    <c:numCache>
                      <c:formatCode>General</c:formatCode>
                      <c:ptCount val="12"/>
                      <c:pt idx="0">
                        <c:v>2510466</c:v>
                      </c:pt>
                      <c:pt idx="1">
                        <c:v>989688</c:v>
                      </c:pt>
                      <c:pt idx="2">
                        <c:v>1381422</c:v>
                      </c:pt>
                      <c:pt idx="3">
                        <c:v>4214868</c:v>
                      </c:pt>
                      <c:pt idx="4">
                        <c:v>3028998</c:v>
                      </c:pt>
                      <c:pt idx="5">
                        <c:v>3322956</c:v>
                      </c:pt>
                      <c:pt idx="6">
                        <c:v>3481212</c:v>
                      </c:pt>
                      <c:pt idx="7">
                        <c:v>4681950</c:v>
                      </c:pt>
                      <c:pt idx="8">
                        <c:v>2891154</c:v>
                      </c:pt>
                      <c:pt idx="9">
                        <c:v>7275744</c:v>
                      </c:pt>
                      <c:pt idx="10">
                        <c:v>4747050</c:v>
                      </c:pt>
                      <c:pt idx="11">
                        <c:v>3117366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AF32-4547-A9C5-AD434685F54B}"/>
                  </c:ext>
                </c:extLst>
              </c15:ser>
            </c15:filteredLineSeries>
            <c15:filteredLine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List1!$H$17</c15:sqref>
                        </c15:formulaRef>
                      </c:ext>
                    </c:extLst>
                    <c:strCache>
                      <c:ptCount val="1"/>
                      <c:pt idx="0">
                        <c:v>Network bez testů</c:v>
                      </c:pt>
                    </c:strCache>
                  </c:strRef>
                </c:tx>
                <c:spPr>
                  <a:ln w="28575" cap="rnd">
                    <a:solidFill>
                      <a:schemeClr val="accent6">
                        <a:lumMod val="80000"/>
                        <a:lumOff val="2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List1!$B$18:$B$29</c15:sqref>
                        </c15:formulaRef>
                      </c:ext>
                    </c:extLst>
                    <c:strCache>
                      <c:ptCount val="12"/>
                      <c:pt idx="0">
                        <c:v>leden</c:v>
                      </c:pt>
                      <c:pt idx="1">
                        <c:v>únor</c:v>
                      </c:pt>
                      <c:pt idx="2">
                        <c:v>březen</c:v>
                      </c:pt>
                      <c:pt idx="3">
                        <c:v>duben</c:v>
                      </c:pt>
                      <c:pt idx="4">
                        <c:v>květen</c:v>
                      </c:pt>
                      <c:pt idx="5">
                        <c:v>červen</c:v>
                      </c:pt>
                      <c:pt idx="6">
                        <c:v>červenec</c:v>
                      </c:pt>
                      <c:pt idx="7">
                        <c:v>srpen</c:v>
                      </c:pt>
                      <c:pt idx="8">
                        <c:v>září</c:v>
                      </c:pt>
                      <c:pt idx="9">
                        <c:v>říjen</c:v>
                      </c:pt>
                      <c:pt idx="10">
                        <c:v>listopad</c:v>
                      </c:pt>
                      <c:pt idx="11">
                        <c:v>prosinec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List1!$H$18:$H$29</c15:sqref>
                        </c15:formulaRef>
                      </c:ext>
                    </c:extLst>
                    <c:numCache>
                      <c:formatCode>General</c:formatCode>
                      <c:ptCount val="12"/>
                      <c:pt idx="0">
                        <c:v>769524</c:v>
                      </c:pt>
                      <c:pt idx="1">
                        <c:v>516768</c:v>
                      </c:pt>
                      <c:pt idx="2">
                        <c:v>614796</c:v>
                      </c:pt>
                      <c:pt idx="3">
                        <c:v>1261302</c:v>
                      </c:pt>
                      <c:pt idx="4">
                        <c:v>1723176</c:v>
                      </c:pt>
                      <c:pt idx="5">
                        <c:v>1653876</c:v>
                      </c:pt>
                      <c:pt idx="6">
                        <c:v>1679832</c:v>
                      </c:pt>
                      <c:pt idx="7">
                        <c:v>1563912</c:v>
                      </c:pt>
                      <c:pt idx="8">
                        <c:v>1778406</c:v>
                      </c:pt>
                      <c:pt idx="9">
                        <c:v>1747914</c:v>
                      </c:pt>
                      <c:pt idx="10">
                        <c:v>2267496</c:v>
                      </c:pt>
                      <c:pt idx="11">
                        <c:v>1518510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AF32-4547-A9C5-AD434685F54B}"/>
                  </c:ext>
                </c:extLst>
              </c15:ser>
            </c15:filteredLineSeries>
            <c15:filteredLine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List1!$I$17</c15:sqref>
                        </c15:formulaRef>
                      </c:ext>
                    </c:extLst>
                    <c:strCache>
                      <c:ptCount val="1"/>
                      <c:pt idx="0">
                        <c:v>Endpoint bez testů</c:v>
                      </c:pt>
                    </c:strCache>
                  </c:strRef>
                </c:tx>
                <c:spPr>
                  <a:ln w="28575" cap="rnd">
                    <a:solidFill>
                      <a:schemeClr val="accent5">
                        <a:lumMod val="80000"/>
                        <a:lumOff val="2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List1!$B$18:$B$29</c15:sqref>
                        </c15:formulaRef>
                      </c:ext>
                    </c:extLst>
                    <c:strCache>
                      <c:ptCount val="12"/>
                      <c:pt idx="0">
                        <c:v>leden</c:v>
                      </c:pt>
                      <c:pt idx="1">
                        <c:v>únor</c:v>
                      </c:pt>
                      <c:pt idx="2">
                        <c:v>březen</c:v>
                      </c:pt>
                      <c:pt idx="3">
                        <c:v>duben</c:v>
                      </c:pt>
                      <c:pt idx="4">
                        <c:v>květen</c:v>
                      </c:pt>
                      <c:pt idx="5">
                        <c:v>červen</c:v>
                      </c:pt>
                      <c:pt idx="6">
                        <c:v>červenec</c:v>
                      </c:pt>
                      <c:pt idx="7">
                        <c:v>srpen</c:v>
                      </c:pt>
                      <c:pt idx="8">
                        <c:v>září</c:v>
                      </c:pt>
                      <c:pt idx="9">
                        <c:v>říjen</c:v>
                      </c:pt>
                      <c:pt idx="10">
                        <c:v>listopad</c:v>
                      </c:pt>
                      <c:pt idx="11">
                        <c:v>prosinec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List1!$I$18:$I$29</c15:sqref>
                        </c15:formulaRef>
                      </c:ext>
                    </c:extLst>
                    <c:numCache>
                      <c:formatCode>General</c:formatCode>
                      <c:ptCount val="12"/>
                      <c:pt idx="0">
                        <c:v>1654548</c:v>
                      </c:pt>
                      <c:pt idx="1">
                        <c:v>288624</c:v>
                      </c:pt>
                      <c:pt idx="2">
                        <c:v>557424</c:v>
                      </c:pt>
                      <c:pt idx="3">
                        <c:v>2779392</c:v>
                      </c:pt>
                      <c:pt idx="4">
                        <c:v>1106070</c:v>
                      </c:pt>
                      <c:pt idx="5">
                        <c:v>1446732</c:v>
                      </c:pt>
                      <c:pt idx="6">
                        <c:v>1604652</c:v>
                      </c:pt>
                      <c:pt idx="7">
                        <c:v>2930508</c:v>
                      </c:pt>
                      <c:pt idx="8">
                        <c:v>934248</c:v>
                      </c:pt>
                      <c:pt idx="9">
                        <c:v>5181540</c:v>
                      </c:pt>
                      <c:pt idx="10">
                        <c:v>2010708</c:v>
                      </c:pt>
                      <c:pt idx="11">
                        <c:v>1383564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AF32-4547-A9C5-AD434685F54B}"/>
                  </c:ext>
                </c:extLst>
              </c15:ser>
            </c15:filteredLineSeries>
            <c15:filteredLineSeries>
              <c15:ser>
                <c:idx val="8"/>
                <c:order val="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List1!$J$17</c15:sqref>
                        </c15:formulaRef>
                      </c:ext>
                    </c:extLst>
                    <c:strCache>
                      <c:ptCount val="1"/>
                      <c:pt idx="0">
                        <c:v>CELKEM bez testů</c:v>
                      </c:pt>
                    </c:strCache>
                  </c:strRef>
                </c:tx>
                <c:spPr>
                  <a:ln w="28575" cap="rnd">
                    <a:solidFill>
                      <a:schemeClr val="accent4">
                        <a:lumMod val="80000"/>
                        <a:lumOff val="2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List1!$B$18:$B$29</c15:sqref>
                        </c15:formulaRef>
                      </c:ext>
                    </c:extLst>
                    <c:strCache>
                      <c:ptCount val="12"/>
                      <c:pt idx="0">
                        <c:v>leden</c:v>
                      </c:pt>
                      <c:pt idx="1">
                        <c:v>únor</c:v>
                      </c:pt>
                      <c:pt idx="2">
                        <c:v>březen</c:v>
                      </c:pt>
                      <c:pt idx="3">
                        <c:v>duben</c:v>
                      </c:pt>
                      <c:pt idx="4">
                        <c:v>květen</c:v>
                      </c:pt>
                      <c:pt idx="5">
                        <c:v>červen</c:v>
                      </c:pt>
                      <c:pt idx="6">
                        <c:v>červenec</c:v>
                      </c:pt>
                      <c:pt idx="7">
                        <c:v>srpen</c:v>
                      </c:pt>
                      <c:pt idx="8">
                        <c:v>září</c:v>
                      </c:pt>
                      <c:pt idx="9">
                        <c:v>říjen</c:v>
                      </c:pt>
                      <c:pt idx="10">
                        <c:v>listopad</c:v>
                      </c:pt>
                      <c:pt idx="11">
                        <c:v>prosinec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List1!$J$18:$J$29</c15:sqref>
                        </c15:formulaRef>
                      </c:ext>
                    </c:extLst>
                    <c:numCache>
                      <c:formatCode>General</c:formatCode>
                      <c:ptCount val="12"/>
                      <c:pt idx="0">
                        <c:v>2424072</c:v>
                      </c:pt>
                      <c:pt idx="1">
                        <c:v>805392</c:v>
                      </c:pt>
                      <c:pt idx="2">
                        <c:v>1172220</c:v>
                      </c:pt>
                      <c:pt idx="3">
                        <c:v>4040694</c:v>
                      </c:pt>
                      <c:pt idx="4">
                        <c:v>2829246</c:v>
                      </c:pt>
                      <c:pt idx="5">
                        <c:v>3100608</c:v>
                      </c:pt>
                      <c:pt idx="6">
                        <c:v>3284484</c:v>
                      </c:pt>
                      <c:pt idx="7">
                        <c:v>4494420</c:v>
                      </c:pt>
                      <c:pt idx="8">
                        <c:v>2712654</c:v>
                      </c:pt>
                      <c:pt idx="9">
                        <c:v>6929454</c:v>
                      </c:pt>
                      <c:pt idx="10">
                        <c:v>4278204</c:v>
                      </c:pt>
                      <c:pt idx="11">
                        <c:v>2902074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AF32-4547-A9C5-AD434685F54B}"/>
                  </c:ext>
                </c:extLst>
              </c15:ser>
            </c15:filteredLineSeries>
          </c:ext>
        </c:extLst>
      </c:lineChart>
      <c:catAx>
        <c:axId val="564611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64611464"/>
        <c:crosses val="autoZero"/>
        <c:auto val="1"/>
        <c:lblAlgn val="ctr"/>
        <c:lblOffset val="100"/>
        <c:noMultiLvlLbl val="0"/>
      </c:catAx>
      <c:valAx>
        <c:axId val="564611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64611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cs-CZ" sz="2400" b="1" i="0" u="none" strike="noStrike" baseline="0" dirty="0">
                <a:effectLst/>
                <a:latin typeface="+mn-lt"/>
              </a:rPr>
              <a:t>Průměrné složení záchytů ve vybrané politice v 2023</a:t>
            </a:r>
            <a:endParaRPr lang="cs-CZ" sz="2400" b="1" dirty="0">
              <a:latin typeface="+mn-lt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cs-CZ"/>
        </a:p>
      </c:txPr>
    </c:title>
    <c:autoTitleDeleted val="0"/>
    <c:plotArea>
      <c:layout/>
      <c:pieChart>
        <c:varyColors val="1"/>
        <c:ser>
          <c:idx val="12"/>
          <c:order val="12"/>
          <c:tx>
            <c:strRef>
              <c:f>'List1 (2)'!$A$29</c:f>
              <c:strCache>
                <c:ptCount val="1"/>
                <c:pt idx="0">
                  <c:v>Průměr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C73-4589-BE34-A1D280745B0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C73-4589-BE34-A1D280745B02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C73-4589-BE34-A1D280745B02}"/>
              </c:ext>
            </c:extLst>
          </c:dPt>
          <c:dPt>
            <c:idx val="3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C73-4589-BE34-A1D280745B0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Times New Roman" panose="02020603050405020304" pitchFamily="18" charset="0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'List1 (2)'!$B$16:$E$16</c:f>
              <c:strCache>
                <c:ptCount val="4"/>
                <c:pt idx="0">
                  <c:v>False positive</c:v>
                </c:pt>
                <c:pt idx="1">
                  <c:v>Chyba uživatele</c:v>
                </c:pt>
                <c:pt idx="2">
                  <c:v>Neoprávněná činnost</c:v>
                </c:pt>
                <c:pt idx="3">
                  <c:v>Ostatní</c:v>
                </c:pt>
              </c:strCache>
            </c:strRef>
          </c:cat>
          <c:val>
            <c:numRef>
              <c:f>'List1 (2)'!$B$29:$E$29</c:f>
              <c:numCache>
                <c:formatCode>0.00%</c:formatCode>
                <c:ptCount val="4"/>
                <c:pt idx="0">
                  <c:v>0.27727156904281747</c:v>
                </c:pt>
                <c:pt idx="1">
                  <c:v>0.25525084482160115</c:v>
                </c:pt>
                <c:pt idx="2">
                  <c:v>0.28510133052581604</c:v>
                </c:pt>
                <c:pt idx="3">
                  <c:v>0.17457746648681491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C73-4589-BE34-A1D280745B0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extLst>
          <c:ext xmlns:c15="http://schemas.microsoft.com/office/drawing/2012/chart" uri="{02D57815-91ED-43cb-92C2-25804820EDAC}">
            <c15:filteredPi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'List1 (2)'!$A$17</c15:sqref>
                        </c15:formulaRef>
                      </c:ext>
                    </c:extLst>
                    <c:strCache>
                      <c:ptCount val="1"/>
                      <c:pt idx="0">
                        <c:v>01/2023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A-FC73-4589-BE34-A1D280745B02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C-FC73-4589-BE34-A1D280745B02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E-FC73-4589-BE34-A1D280745B02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10-FC73-4589-BE34-A1D280745B02}"/>
                    </c:ext>
                  </c:extLst>
                </c:dPt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05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endParaRPr lang="cs-CZ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1"/>
                  <c:leaderLines>
                    <c:spPr>
                      <a:ln w="9525" cap="flat" cmpd="sng" algn="ctr">
                        <a:solidFill>
                          <a:schemeClr val="tx1">
                            <a:lumMod val="35000"/>
                            <a:lumOff val="65000"/>
                          </a:schemeClr>
                        </a:solidFill>
                        <a:round/>
                      </a:ln>
                      <a:effectLst/>
                    </c:spPr>
                  </c:leaderLines>
                  <c:extLst>
                    <c:ext uri="{CE6537A1-D6FC-4f65-9D91-7224C49458BB}"/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'List1 (2)'!$B$16:$E$16</c15:sqref>
                        </c15:formulaRef>
                      </c:ext>
                    </c:extLst>
                    <c:strCache>
                      <c:ptCount val="4"/>
                      <c:pt idx="0">
                        <c:v>False positive</c:v>
                      </c:pt>
                      <c:pt idx="1">
                        <c:v>Chyba uživatele</c:v>
                      </c:pt>
                      <c:pt idx="2">
                        <c:v>Neoprávněná činnost</c:v>
                      </c:pt>
                      <c:pt idx="3">
                        <c:v>Ostatní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'List1 (2)'!$B$17:$E$17</c15:sqref>
                        </c15:formulaRef>
                      </c:ext>
                    </c:extLst>
                    <c:numCache>
                      <c:formatCode>0.00%</c:formatCode>
                      <c:ptCount val="4"/>
                      <c:pt idx="0">
                        <c:v>0.2558139534883721</c:v>
                      </c:pt>
                      <c:pt idx="1">
                        <c:v>0.27906976744186046</c:v>
                      </c:pt>
                      <c:pt idx="2">
                        <c:v>0.53488372093023251</c:v>
                      </c:pt>
                      <c:pt idx="3">
                        <c:v>9.3023255813953487E-2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1-FC73-4589-BE34-A1D280745B02}"/>
                  </c:ext>
                </c:extLst>
              </c15:ser>
            </c15:filteredPieSeries>
            <c15:filteredPie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'List1 (2)'!$A$18</c15:sqref>
                        </c15:formulaRef>
                      </c:ext>
                    </c:extLst>
                    <c:strCache>
                      <c:ptCount val="1"/>
                      <c:pt idx="0">
                        <c:v>02/2023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3-FC73-4589-BE34-A1D280745B02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5-FC73-4589-BE34-A1D280745B02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7-FC73-4589-BE34-A1D280745B02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9-FC73-4589-BE34-A1D280745B02}"/>
                    </c:ext>
                  </c:extLst>
                </c:dPt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05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endParaRPr lang="cs-CZ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1"/>
                  <c:leaderLines>
                    <c:spPr>
                      <a:ln w="9525" cap="flat" cmpd="sng" algn="ctr">
                        <a:solidFill>
                          <a:schemeClr val="tx1">
                            <a:lumMod val="35000"/>
                            <a:lumOff val="65000"/>
                          </a:schemeClr>
                        </a:solidFill>
                        <a:round/>
                      </a:ln>
                      <a:effectLst/>
                    </c:spPr>
                  </c:leaderLines>
                  <c:extLst xmlns:c15="http://schemas.microsoft.com/office/drawing/2012/chart">
                    <c:ext xmlns:c15="http://schemas.microsoft.com/office/drawing/2012/chart" uri="{CE6537A1-D6FC-4f65-9D91-7224C49458BB}"/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'List1 (2)'!$B$16:$E$16</c15:sqref>
                        </c15:formulaRef>
                      </c:ext>
                    </c:extLst>
                    <c:strCache>
                      <c:ptCount val="4"/>
                      <c:pt idx="0">
                        <c:v>False positive</c:v>
                      </c:pt>
                      <c:pt idx="1">
                        <c:v>Chyba uživatele</c:v>
                      </c:pt>
                      <c:pt idx="2">
                        <c:v>Neoprávněná činnost</c:v>
                      </c:pt>
                      <c:pt idx="3">
                        <c:v>Ostatní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'List1 (2)'!$B$18:$E$18</c15:sqref>
                        </c15:formulaRef>
                      </c:ext>
                    </c:extLst>
                    <c:numCache>
                      <c:formatCode>0.00%</c:formatCode>
                      <c:ptCount val="4"/>
                      <c:pt idx="0">
                        <c:v>0.41666666666666663</c:v>
                      </c:pt>
                      <c:pt idx="1">
                        <c:v>0.22916666666666666</c:v>
                      </c:pt>
                      <c:pt idx="2">
                        <c:v>0.27083333333333331</c:v>
                      </c:pt>
                      <c:pt idx="3">
                        <c:v>0.10416666666666666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A-FC73-4589-BE34-A1D280745B02}"/>
                  </c:ext>
                </c:extLst>
              </c15:ser>
            </c15:filteredPieSeries>
            <c15:filteredPie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'List1 (2)'!$A$19</c15:sqref>
                        </c15:formulaRef>
                      </c:ext>
                    </c:extLst>
                    <c:strCache>
                      <c:ptCount val="1"/>
                      <c:pt idx="0">
                        <c:v>03/2023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C-FC73-4589-BE34-A1D280745B02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E-FC73-4589-BE34-A1D280745B02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20-FC73-4589-BE34-A1D280745B02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22-FC73-4589-BE34-A1D280745B02}"/>
                    </c:ext>
                  </c:extLst>
                </c:dPt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05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endParaRPr lang="cs-CZ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1"/>
                  <c:leaderLines>
                    <c:spPr>
                      <a:ln w="9525" cap="flat" cmpd="sng" algn="ctr">
                        <a:solidFill>
                          <a:schemeClr val="tx1">
                            <a:lumMod val="35000"/>
                            <a:lumOff val="65000"/>
                          </a:schemeClr>
                        </a:solidFill>
                        <a:round/>
                      </a:ln>
                      <a:effectLst/>
                    </c:spPr>
                  </c:leaderLines>
                  <c:extLst xmlns:c15="http://schemas.microsoft.com/office/drawing/2012/chart">
                    <c:ext xmlns:c15="http://schemas.microsoft.com/office/drawing/2012/chart" uri="{CE6537A1-D6FC-4f65-9D91-7224C49458BB}"/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'List1 (2)'!$B$16:$E$16</c15:sqref>
                        </c15:formulaRef>
                      </c:ext>
                    </c:extLst>
                    <c:strCache>
                      <c:ptCount val="4"/>
                      <c:pt idx="0">
                        <c:v>False positive</c:v>
                      </c:pt>
                      <c:pt idx="1">
                        <c:v>Chyba uživatele</c:v>
                      </c:pt>
                      <c:pt idx="2">
                        <c:v>Neoprávněná činnost</c:v>
                      </c:pt>
                      <c:pt idx="3">
                        <c:v>Ostatní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'List1 (2)'!$B$19:$E$19</c15:sqref>
                        </c15:formulaRef>
                      </c:ext>
                    </c:extLst>
                    <c:numCache>
                      <c:formatCode>0.00%</c:formatCode>
                      <c:ptCount val="4"/>
                      <c:pt idx="0">
                        <c:v>0.33333333333333331</c:v>
                      </c:pt>
                      <c:pt idx="1">
                        <c:v>0.21428571428571427</c:v>
                      </c:pt>
                      <c:pt idx="2">
                        <c:v>0.23809523809523808</c:v>
                      </c:pt>
                      <c:pt idx="3">
                        <c:v>0.16666666666666666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23-FC73-4589-BE34-A1D280745B02}"/>
                  </c:ext>
                </c:extLst>
              </c15:ser>
            </c15:filteredPieSeries>
            <c15:filteredPie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'List1 (2)'!$A$20</c15:sqref>
                        </c15:formulaRef>
                      </c:ext>
                    </c:extLst>
                    <c:strCache>
                      <c:ptCount val="1"/>
                      <c:pt idx="0">
                        <c:v>04/2023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25-FC73-4589-BE34-A1D280745B02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27-FC73-4589-BE34-A1D280745B02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29-FC73-4589-BE34-A1D280745B02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2B-FC73-4589-BE34-A1D280745B02}"/>
                    </c:ext>
                  </c:extLst>
                </c:dPt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05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endParaRPr lang="cs-CZ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1"/>
                  <c:leaderLines>
                    <c:spPr>
                      <a:ln w="9525" cap="flat" cmpd="sng" algn="ctr">
                        <a:solidFill>
                          <a:schemeClr val="tx1">
                            <a:lumMod val="35000"/>
                            <a:lumOff val="65000"/>
                          </a:schemeClr>
                        </a:solidFill>
                        <a:round/>
                      </a:ln>
                      <a:effectLst/>
                    </c:spPr>
                  </c:leaderLines>
                  <c:extLst xmlns:c15="http://schemas.microsoft.com/office/drawing/2012/chart">
                    <c:ext xmlns:c15="http://schemas.microsoft.com/office/drawing/2012/chart" uri="{CE6537A1-D6FC-4f65-9D91-7224C49458BB}"/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'List1 (2)'!$B$16:$E$16</c15:sqref>
                        </c15:formulaRef>
                      </c:ext>
                    </c:extLst>
                    <c:strCache>
                      <c:ptCount val="4"/>
                      <c:pt idx="0">
                        <c:v>False positive</c:v>
                      </c:pt>
                      <c:pt idx="1">
                        <c:v>Chyba uživatele</c:v>
                      </c:pt>
                      <c:pt idx="2">
                        <c:v>Neoprávněná činnost</c:v>
                      </c:pt>
                      <c:pt idx="3">
                        <c:v>Ostatní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'List1 (2)'!$B$20:$E$20</c15:sqref>
                        </c15:formulaRef>
                      </c:ext>
                    </c:extLst>
                    <c:numCache>
                      <c:formatCode>0.00%</c:formatCode>
                      <c:ptCount val="4"/>
                      <c:pt idx="0">
                        <c:v>0.29411764705882354</c:v>
                      </c:pt>
                      <c:pt idx="1">
                        <c:v>0.35294117647058826</c:v>
                      </c:pt>
                      <c:pt idx="2">
                        <c:v>5.8823529411764705E-2</c:v>
                      </c:pt>
                      <c:pt idx="3">
                        <c:v>0.1764705882352941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2C-FC73-4589-BE34-A1D280745B02}"/>
                  </c:ext>
                </c:extLst>
              </c15:ser>
            </c15:filteredPieSeries>
            <c15:filteredPie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'List1 (2)'!$A$21</c15:sqref>
                        </c15:formulaRef>
                      </c:ext>
                    </c:extLst>
                    <c:strCache>
                      <c:ptCount val="1"/>
                      <c:pt idx="0">
                        <c:v>05/2023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2E-FC73-4589-BE34-A1D280745B02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0-FC73-4589-BE34-A1D280745B02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2-FC73-4589-BE34-A1D280745B02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4-FC73-4589-BE34-A1D280745B02}"/>
                    </c:ext>
                  </c:extLst>
                </c:dPt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05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endParaRPr lang="cs-CZ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1"/>
                  <c:leaderLines>
                    <c:spPr>
                      <a:ln w="9525" cap="flat" cmpd="sng" algn="ctr">
                        <a:solidFill>
                          <a:schemeClr val="tx1">
                            <a:lumMod val="35000"/>
                            <a:lumOff val="65000"/>
                          </a:schemeClr>
                        </a:solidFill>
                        <a:round/>
                      </a:ln>
                      <a:effectLst/>
                    </c:spPr>
                  </c:leaderLines>
                  <c:extLst xmlns:c15="http://schemas.microsoft.com/office/drawing/2012/chart">
                    <c:ext xmlns:c15="http://schemas.microsoft.com/office/drawing/2012/chart" uri="{CE6537A1-D6FC-4f65-9D91-7224C49458BB}"/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'List1 (2)'!$B$16:$E$16</c15:sqref>
                        </c15:formulaRef>
                      </c:ext>
                    </c:extLst>
                    <c:strCache>
                      <c:ptCount val="4"/>
                      <c:pt idx="0">
                        <c:v>False positive</c:v>
                      </c:pt>
                      <c:pt idx="1">
                        <c:v>Chyba uživatele</c:v>
                      </c:pt>
                      <c:pt idx="2">
                        <c:v>Neoprávněná činnost</c:v>
                      </c:pt>
                      <c:pt idx="3">
                        <c:v>Ostatní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'List1 (2)'!$B$21:$E$21</c15:sqref>
                        </c15:formulaRef>
                      </c:ext>
                    </c:extLst>
                    <c:numCache>
                      <c:formatCode>0.00%</c:formatCode>
                      <c:ptCount val="4"/>
                      <c:pt idx="0">
                        <c:v>0.25454545454545452</c:v>
                      </c:pt>
                      <c:pt idx="1">
                        <c:v>0.18181818181818182</c:v>
                      </c:pt>
                      <c:pt idx="2">
                        <c:v>0.38181818181818183</c:v>
                      </c:pt>
                      <c:pt idx="3">
                        <c:v>0.16363636363636364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35-FC73-4589-BE34-A1D280745B02}"/>
                  </c:ext>
                </c:extLst>
              </c15:ser>
            </c15:filteredPieSeries>
            <c15:filteredPie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'List1 (2)'!$A$22</c15:sqref>
                        </c15:formulaRef>
                      </c:ext>
                    </c:extLst>
                    <c:strCache>
                      <c:ptCount val="1"/>
                      <c:pt idx="0">
                        <c:v>06/2023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7-FC73-4589-BE34-A1D280745B02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9-FC73-4589-BE34-A1D280745B02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B-FC73-4589-BE34-A1D280745B02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D-FC73-4589-BE34-A1D280745B02}"/>
                    </c:ext>
                  </c:extLst>
                </c:dPt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05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endParaRPr lang="cs-CZ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1"/>
                  <c:leaderLines>
                    <c:spPr>
                      <a:ln w="9525" cap="flat" cmpd="sng" algn="ctr">
                        <a:solidFill>
                          <a:schemeClr val="tx1">
                            <a:lumMod val="35000"/>
                            <a:lumOff val="65000"/>
                          </a:schemeClr>
                        </a:solidFill>
                        <a:round/>
                      </a:ln>
                      <a:effectLst/>
                    </c:spPr>
                  </c:leaderLines>
                  <c:extLst xmlns:c15="http://schemas.microsoft.com/office/drawing/2012/chart">
                    <c:ext xmlns:c15="http://schemas.microsoft.com/office/drawing/2012/chart" uri="{CE6537A1-D6FC-4f65-9D91-7224C49458BB}"/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'List1 (2)'!$B$16:$E$16</c15:sqref>
                        </c15:formulaRef>
                      </c:ext>
                    </c:extLst>
                    <c:strCache>
                      <c:ptCount val="4"/>
                      <c:pt idx="0">
                        <c:v>False positive</c:v>
                      </c:pt>
                      <c:pt idx="1">
                        <c:v>Chyba uživatele</c:v>
                      </c:pt>
                      <c:pt idx="2">
                        <c:v>Neoprávněná činnost</c:v>
                      </c:pt>
                      <c:pt idx="3">
                        <c:v>Ostatní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'List1 (2)'!$B$22:$E$22</c15:sqref>
                        </c15:formulaRef>
                      </c:ext>
                    </c:extLst>
                    <c:numCache>
                      <c:formatCode>0.00%</c:formatCode>
                      <c:ptCount val="4"/>
                      <c:pt idx="0">
                        <c:v>0.21621621621621623</c:v>
                      </c:pt>
                      <c:pt idx="1">
                        <c:v>0.27027027027027029</c:v>
                      </c:pt>
                      <c:pt idx="2">
                        <c:v>0.27027027027027029</c:v>
                      </c:pt>
                      <c:pt idx="3">
                        <c:v>0.1891891891891892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3E-FC73-4589-BE34-A1D280745B02}"/>
                  </c:ext>
                </c:extLst>
              </c15:ser>
            </c15:filteredPieSeries>
            <c15:filteredPie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'List1 (2)'!$A$23</c15:sqref>
                        </c15:formulaRef>
                      </c:ext>
                    </c:extLst>
                    <c:strCache>
                      <c:ptCount val="1"/>
                      <c:pt idx="0">
                        <c:v>07/2023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40-FC73-4589-BE34-A1D280745B02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42-FC73-4589-BE34-A1D280745B02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44-FC73-4589-BE34-A1D280745B02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46-FC73-4589-BE34-A1D280745B02}"/>
                    </c:ext>
                  </c:extLst>
                </c:dPt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05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endParaRPr lang="cs-CZ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1"/>
                  <c:leaderLines>
                    <c:spPr>
                      <a:ln w="9525" cap="flat" cmpd="sng" algn="ctr">
                        <a:solidFill>
                          <a:schemeClr val="tx1">
                            <a:lumMod val="35000"/>
                            <a:lumOff val="65000"/>
                          </a:schemeClr>
                        </a:solidFill>
                        <a:round/>
                      </a:ln>
                      <a:effectLst/>
                    </c:spPr>
                  </c:leaderLines>
                  <c:extLst xmlns:c15="http://schemas.microsoft.com/office/drawing/2012/chart">
                    <c:ext xmlns:c15="http://schemas.microsoft.com/office/drawing/2012/chart" uri="{CE6537A1-D6FC-4f65-9D91-7224C49458BB}"/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'List1 (2)'!$B$16:$E$16</c15:sqref>
                        </c15:formulaRef>
                      </c:ext>
                    </c:extLst>
                    <c:strCache>
                      <c:ptCount val="4"/>
                      <c:pt idx="0">
                        <c:v>False positive</c:v>
                      </c:pt>
                      <c:pt idx="1">
                        <c:v>Chyba uživatele</c:v>
                      </c:pt>
                      <c:pt idx="2">
                        <c:v>Neoprávněná činnost</c:v>
                      </c:pt>
                      <c:pt idx="3">
                        <c:v>Ostatní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'List1 (2)'!$B$23:$E$23</c15:sqref>
                        </c15:formulaRef>
                      </c:ext>
                    </c:extLst>
                    <c:numCache>
                      <c:formatCode>0.00%</c:formatCode>
                      <c:ptCount val="4"/>
                      <c:pt idx="0">
                        <c:v>0.39130434782608692</c:v>
                      </c:pt>
                      <c:pt idx="1">
                        <c:v>0.17391304347826086</c:v>
                      </c:pt>
                      <c:pt idx="2">
                        <c:v>8.6956521739130432E-2</c:v>
                      </c:pt>
                      <c:pt idx="3">
                        <c:v>0.30434782608695654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47-FC73-4589-BE34-A1D280745B02}"/>
                  </c:ext>
                </c:extLst>
              </c15:ser>
            </c15:filteredPieSeries>
            <c15:filteredPie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'List1 (2)'!$A$24</c15:sqref>
                        </c15:formulaRef>
                      </c:ext>
                    </c:extLst>
                    <c:strCache>
                      <c:ptCount val="1"/>
                      <c:pt idx="0">
                        <c:v>08/2023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49-FC73-4589-BE34-A1D280745B02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4B-FC73-4589-BE34-A1D280745B02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4D-FC73-4589-BE34-A1D280745B02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4F-FC73-4589-BE34-A1D280745B02}"/>
                    </c:ext>
                  </c:extLst>
                </c:dPt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05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endParaRPr lang="cs-CZ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1"/>
                  <c:leaderLines>
                    <c:spPr>
                      <a:ln w="9525" cap="flat" cmpd="sng" algn="ctr">
                        <a:solidFill>
                          <a:schemeClr val="tx1">
                            <a:lumMod val="35000"/>
                            <a:lumOff val="65000"/>
                          </a:schemeClr>
                        </a:solidFill>
                        <a:round/>
                      </a:ln>
                      <a:effectLst/>
                    </c:spPr>
                  </c:leaderLines>
                  <c:extLst xmlns:c15="http://schemas.microsoft.com/office/drawing/2012/chart">
                    <c:ext xmlns:c15="http://schemas.microsoft.com/office/drawing/2012/chart" uri="{CE6537A1-D6FC-4f65-9D91-7224C49458BB}"/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'List1 (2)'!$B$16:$E$16</c15:sqref>
                        </c15:formulaRef>
                      </c:ext>
                    </c:extLst>
                    <c:strCache>
                      <c:ptCount val="4"/>
                      <c:pt idx="0">
                        <c:v>False positive</c:v>
                      </c:pt>
                      <c:pt idx="1">
                        <c:v>Chyba uživatele</c:v>
                      </c:pt>
                      <c:pt idx="2">
                        <c:v>Neoprávněná činnost</c:v>
                      </c:pt>
                      <c:pt idx="3">
                        <c:v>Ostatní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'List1 (2)'!$B$24:$E$24</c15:sqref>
                        </c15:formulaRef>
                      </c:ext>
                    </c:extLst>
                    <c:numCache>
                      <c:formatCode>0.00%</c:formatCode>
                      <c:ptCount val="4"/>
                      <c:pt idx="0">
                        <c:v>0.14705882352941177</c:v>
                      </c:pt>
                      <c:pt idx="1">
                        <c:v>0.35294117647058826</c:v>
                      </c:pt>
                      <c:pt idx="2">
                        <c:v>0.29411764705882354</c:v>
                      </c:pt>
                      <c:pt idx="3">
                        <c:v>0.20588235294117646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50-FC73-4589-BE34-A1D280745B02}"/>
                  </c:ext>
                </c:extLst>
              </c15:ser>
            </c15:filteredPieSeries>
            <c15:filteredPieSeries>
              <c15:ser>
                <c:idx val="8"/>
                <c:order val="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'List1 (2)'!$A$25</c15:sqref>
                        </c15:formulaRef>
                      </c:ext>
                    </c:extLst>
                    <c:strCache>
                      <c:ptCount val="1"/>
                      <c:pt idx="0">
                        <c:v>09/2023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52-FC73-4589-BE34-A1D280745B02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54-FC73-4589-BE34-A1D280745B02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56-FC73-4589-BE34-A1D280745B02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58-FC73-4589-BE34-A1D280745B02}"/>
                    </c:ext>
                  </c:extLst>
                </c:dPt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05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endParaRPr lang="cs-CZ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1"/>
                  <c:leaderLines>
                    <c:spPr>
                      <a:ln w="9525" cap="flat" cmpd="sng" algn="ctr">
                        <a:solidFill>
                          <a:schemeClr val="tx1">
                            <a:lumMod val="35000"/>
                            <a:lumOff val="65000"/>
                          </a:schemeClr>
                        </a:solidFill>
                        <a:round/>
                      </a:ln>
                      <a:effectLst/>
                    </c:spPr>
                  </c:leaderLines>
                  <c:extLst xmlns:c15="http://schemas.microsoft.com/office/drawing/2012/chart">
                    <c:ext xmlns:c15="http://schemas.microsoft.com/office/drawing/2012/chart" uri="{CE6537A1-D6FC-4f65-9D91-7224C49458BB}"/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'List1 (2)'!$B$16:$E$16</c15:sqref>
                        </c15:formulaRef>
                      </c:ext>
                    </c:extLst>
                    <c:strCache>
                      <c:ptCount val="4"/>
                      <c:pt idx="0">
                        <c:v>False positive</c:v>
                      </c:pt>
                      <c:pt idx="1">
                        <c:v>Chyba uživatele</c:v>
                      </c:pt>
                      <c:pt idx="2">
                        <c:v>Neoprávněná činnost</c:v>
                      </c:pt>
                      <c:pt idx="3">
                        <c:v>Ostatní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'List1 (2)'!$B$25:$E$25</c15:sqref>
                        </c15:formulaRef>
                      </c:ext>
                    </c:extLst>
                    <c:numCache>
                      <c:formatCode>0.00%</c:formatCode>
                      <c:ptCount val="4"/>
                      <c:pt idx="0">
                        <c:v>0.23076923076923075</c:v>
                      </c:pt>
                      <c:pt idx="1">
                        <c:v>0.20512820512820512</c:v>
                      </c:pt>
                      <c:pt idx="2">
                        <c:v>0.38461538461538464</c:v>
                      </c:pt>
                      <c:pt idx="3">
                        <c:v>0.15384615384615385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59-FC73-4589-BE34-A1D280745B02}"/>
                  </c:ext>
                </c:extLst>
              </c15:ser>
            </c15:filteredPieSeries>
            <c15:filteredPieSeries>
              <c15:ser>
                <c:idx val="9"/>
                <c:order val="9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'List1 (2)'!$A$26</c15:sqref>
                        </c15:formulaRef>
                      </c:ext>
                    </c:extLst>
                    <c:strCache>
                      <c:ptCount val="1"/>
                      <c:pt idx="0">
                        <c:v>10/2023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5B-FC73-4589-BE34-A1D280745B02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5D-FC73-4589-BE34-A1D280745B02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5F-FC73-4589-BE34-A1D280745B02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1-FC73-4589-BE34-A1D280745B02}"/>
                    </c:ext>
                  </c:extLst>
                </c:dPt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05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endParaRPr lang="cs-CZ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1"/>
                  <c:leaderLines>
                    <c:spPr>
                      <a:ln w="9525" cap="flat" cmpd="sng" algn="ctr">
                        <a:solidFill>
                          <a:schemeClr val="tx1">
                            <a:lumMod val="35000"/>
                            <a:lumOff val="65000"/>
                          </a:schemeClr>
                        </a:solidFill>
                        <a:round/>
                      </a:ln>
                      <a:effectLst/>
                    </c:spPr>
                  </c:leaderLines>
                  <c:extLst xmlns:c15="http://schemas.microsoft.com/office/drawing/2012/chart">
                    <c:ext xmlns:c15="http://schemas.microsoft.com/office/drawing/2012/chart" uri="{CE6537A1-D6FC-4f65-9D91-7224C49458BB}"/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'List1 (2)'!$B$16:$E$16</c15:sqref>
                        </c15:formulaRef>
                      </c:ext>
                    </c:extLst>
                    <c:strCache>
                      <c:ptCount val="4"/>
                      <c:pt idx="0">
                        <c:v>False positive</c:v>
                      </c:pt>
                      <c:pt idx="1">
                        <c:v>Chyba uživatele</c:v>
                      </c:pt>
                      <c:pt idx="2">
                        <c:v>Neoprávněná činnost</c:v>
                      </c:pt>
                      <c:pt idx="3">
                        <c:v>Ostatní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'List1 (2)'!$B$26:$E$26</c15:sqref>
                        </c15:formulaRef>
                      </c:ext>
                    </c:extLst>
                    <c:numCache>
                      <c:formatCode>0.00%</c:formatCode>
                      <c:ptCount val="4"/>
                      <c:pt idx="0">
                        <c:v>0.18181818181818182</c:v>
                      </c:pt>
                      <c:pt idx="1">
                        <c:v>0.27272727272727271</c:v>
                      </c:pt>
                      <c:pt idx="2">
                        <c:v>0.32727272727272727</c:v>
                      </c:pt>
                      <c:pt idx="3">
                        <c:v>0.21818181818181817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62-FC73-4589-BE34-A1D280745B02}"/>
                  </c:ext>
                </c:extLst>
              </c15:ser>
            </c15:filteredPieSeries>
            <c15:filteredPieSeries>
              <c15:ser>
                <c:idx val="10"/>
                <c:order val="10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'List1 (2)'!$A$27</c15:sqref>
                        </c15:formulaRef>
                      </c:ext>
                    </c:extLst>
                    <c:strCache>
                      <c:ptCount val="1"/>
                      <c:pt idx="0">
                        <c:v>11/2023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4-FC73-4589-BE34-A1D280745B02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6-FC73-4589-BE34-A1D280745B02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8-FC73-4589-BE34-A1D280745B02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A-FC73-4589-BE34-A1D280745B02}"/>
                    </c:ext>
                  </c:extLst>
                </c:dPt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05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endParaRPr lang="cs-CZ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1"/>
                  <c:leaderLines>
                    <c:spPr>
                      <a:ln w="9525" cap="flat" cmpd="sng" algn="ctr">
                        <a:solidFill>
                          <a:schemeClr val="tx1">
                            <a:lumMod val="35000"/>
                            <a:lumOff val="65000"/>
                          </a:schemeClr>
                        </a:solidFill>
                        <a:round/>
                      </a:ln>
                      <a:effectLst/>
                    </c:spPr>
                  </c:leaderLines>
                  <c:extLst xmlns:c15="http://schemas.microsoft.com/office/drawing/2012/chart">
                    <c:ext xmlns:c15="http://schemas.microsoft.com/office/drawing/2012/chart" uri="{CE6537A1-D6FC-4f65-9D91-7224C49458BB}"/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'List1 (2)'!$B$16:$E$16</c15:sqref>
                        </c15:formulaRef>
                      </c:ext>
                    </c:extLst>
                    <c:strCache>
                      <c:ptCount val="4"/>
                      <c:pt idx="0">
                        <c:v>False positive</c:v>
                      </c:pt>
                      <c:pt idx="1">
                        <c:v>Chyba uživatele</c:v>
                      </c:pt>
                      <c:pt idx="2">
                        <c:v>Neoprávněná činnost</c:v>
                      </c:pt>
                      <c:pt idx="3">
                        <c:v>Ostatní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'List1 (2)'!$B$27:$E$27</c15:sqref>
                        </c15:formulaRef>
                      </c:ext>
                    </c:extLst>
                    <c:numCache>
                      <c:formatCode>0.00%</c:formatCode>
                      <c:ptCount val="4"/>
                      <c:pt idx="0">
                        <c:v>0.34090909090909094</c:v>
                      </c:pt>
                      <c:pt idx="1">
                        <c:v>0.29545454545454547</c:v>
                      </c:pt>
                      <c:pt idx="2" formatCode="0%">
                        <c:v>0.25</c:v>
                      </c:pt>
                      <c:pt idx="3">
                        <c:v>0.11363636363636363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6B-FC73-4589-BE34-A1D280745B02}"/>
                  </c:ext>
                </c:extLst>
              </c15:ser>
            </c15:filteredPieSeries>
            <c15:filteredPieSeries>
              <c15:ser>
                <c:idx val="11"/>
                <c:order val="1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'List1 (2)'!$A$28</c15:sqref>
                        </c15:formulaRef>
                      </c:ext>
                    </c:extLst>
                    <c:strCache>
                      <c:ptCount val="1"/>
                      <c:pt idx="0">
                        <c:v>12/2023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D-FC73-4589-BE34-A1D280745B02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F-FC73-4589-BE34-A1D280745B02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71-FC73-4589-BE34-A1D280745B02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73-FC73-4589-BE34-A1D280745B02}"/>
                    </c:ext>
                  </c:extLst>
                </c:dPt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05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endParaRPr lang="cs-CZ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1"/>
                  <c:leaderLines>
                    <c:spPr>
                      <a:ln w="9525" cap="flat" cmpd="sng" algn="ctr">
                        <a:solidFill>
                          <a:schemeClr val="tx1">
                            <a:lumMod val="35000"/>
                            <a:lumOff val="65000"/>
                          </a:schemeClr>
                        </a:solidFill>
                        <a:round/>
                      </a:ln>
                      <a:effectLst/>
                    </c:spPr>
                  </c:leaderLines>
                  <c:extLst xmlns:c15="http://schemas.microsoft.com/office/drawing/2012/chart">
                    <c:ext xmlns:c15="http://schemas.microsoft.com/office/drawing/2012/chart" uri="{CE6537A1-D6FC-4f65-9D91-7224C49458BB}"/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'List1 (2)'!$B$16:$E$16</c15:sqref>
                        </c15:formulaRef>
                      </c:ext>
                    </c:extLst>
                    <c:strCache>
                      <c:ptCount val="4"/>
                      <c:pt idx="0">
                        <c:v>False positive</c:v>
                      </c:pt>
                      <c:pt idx="1">
                        <c:v>Chyba uživatele</c:v>
                      </c:pt>
                      <c:pt idx="2">
                        <c:v>Neoprávněná činnost</c:v>
                      </c:pt>
                      <c:pt idx="3">
                        <c:v>Ostatní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'List1 (2)'!$B$28:$E$28</c15:sqref>
                        </c15:formulaRef>
                      </c:ext>
                    </c:extLst>
                    <c:numCache>
                      <c:formatCode>0.00%</c:formatCode>
                      <c:ptCount val="4"/>
                      <c:pt idx="0">
                        <c:v>0.26470588235294118</c:v>
                      </c:pt>
                      <c:pt idx="1">
                        <c:v>0.23529411764705882</c:v>
                      </c:pt>
                      <c:pt idx="2">
                        <c:v>0.3235294117647059</c:v>
                      </c:pt>
                      <c:pt idx="3">
                        <c:v>0.20588235294117649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74-FC73-4589-BE34-A1D280745B02}"/>
                  </c:ext>
                </c:extLst>
              </c15:ser>
            </c15:filteredPieSeries>
          </c:ext>
        </c:extLst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8858432040458484"/>
          <c:y val="0.34709375642683254"/>
          <c:w val="0.29182575477844303"/>
          <c:h val="0.381614117429490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Times New Roman" panose="02020603050405020304" pitchFamily="18" charset="0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50">
          <a:latin typeface="Times New Roman" panose="02020603050405020304" pitchFamily="18" charset="0"/>
          <a:cs typeface="Times New Roman" panose="02020603050405020304" pitchFamily="18" charset="0"/>
        </a:defRPr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476719-FB5D-44C8-AFD3-1823B47446D7}" type="doc">
      <dgm:prSet loTypeId="urn:microsoft.com/office/officeart/2005/8/layout/StepDownProcess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195F0E5-4137-45A4-B0BB-2D7E502B6CF7}">
      <dgm:prSet phldrT="[Text]" custT="1"/>
      <dgm:spPr/>
      <dgm:t>
        <a:bodyPr/>
        <a:lstStyle/>
        <a:p>
          <a:r>
            <a:rPr lang="cs-CZ" sz="2400" b="1" u="none" dirty="0"/>
            <a:t>Podnět a příprava před implementací</a:t>
          </a:r>
        </a:p>
      </dgm:t>
    </dgm:pt>
    <dgm:pt modelId="{605F5872-AA83-4E03-8E07-088B85ECC293}" type="parTrans" cxnId="{4E1BF837-89F1-43F5-A809-C134228A7644}">
      <dgm:prSet/>
      <dgm:spPr/>
      <dgm:t>
        <a:bodyPr/>
        <a:lstStyle/>
        <a:p>
          <a:endParaRPr lang="cs-CZ"/>
        </a:p>
      </dgm:t>
    </dgm:pt>
    <dgm:pt modelId="{37C89EA8-4350-4539-B05D-AC440E6C7F39}" type="sibTrans" cxnId="{4E1BF837-89F1-43F5-A809-C134228A7644}">
      <dgm:prSet/>
      <dgm:spPr/>
      <dgm:t>
        <a:bodyPr/>
        <a:lstStyle/>
        <a:p>
          <a:endParaRPr lang="cs-CZ"/>
        </a:p>
      </dgm:t>
    </dgm:pt>
    <dgm:pt modelId="{901B3CB8-8FEE-4FBD-8AAB-C8DD22EA5789}">
      <dgm:prSet phldrT="[Text]" custT="1"/>
      <dgm:spPr/>
      <dgm:t>
        <a:bodyPr/>
        <a:lstStyle/>
        <a:p>
          <a:pPr>
            <a:buFont typeface="+mj-lt"/>
            <a:buAutoNum type="arabicPeriod"/>
          </a:pPr>
          <a:r>
            <a:rPr lang="cs-CZ" sz="2400" b="1" u="none" dirty="0"/>
            <a:t>Průběh implementace</a:t>
          </a:r>
        </a:p>
      </dgm:t>
    </dgm:pt>
    <dgm:pt modelId="{622C2781-FA8E-4733-A23C-9EC89B845EF1}" type="parTrans" cxnId="{C9C12C4F-7295-4CD1-B118-6EFBF0A86C11}">
      <dgm:prSet/>
      <dgm:spPr/>
      <dgm:t>
        <a:bodyPr/>
        <a:lstStyle/>
        <a:p>
          <a:endParaRPr lang="cs-CZ"/>
        </a:p>
      </dgm:t>
    </dgm:pt>
    <dgm:pt modelId="{001B55EF-6D7F-4340-A270-51C55092D850}" type="sibTrans" cxnId="{C9C12C4F-7295-4CD1-B118-6EFBF0A86C11}">
      <dgm:prSet/>
      <dgm:spPr/>
      <dgm:t>
        <a:bodyPr/>
        <a:lstStyle/>
        <a:p>
          <a:endParaRPr lang="cs-CZ"/>
        </a:p>
      </dgm:t>
    </dgm:pt>
    <dgm:pt modelId="{262CE986-28E5-473C-BB98-128A6507B796}">
      <dgm:prSet phldrT="[Text]" custT="1"/>
      <dgm:spPr/>
      <dgm:t>
        <a:bodyPr/>
        <a:lstStyle/>
        <a:p>
          <a:pPr>
            <a:buFont typeface="+mj-lt"/>
            <a:buAutoNum type="arabicPeriod"/>
          </a:pPr>
          <a:r>
            <a:rPr lang="cs-CZ" sz="2350" b="1" u="none" dirty="0"/>
            <a:t>Výsledky implementace a zhodnocení </a:t>
          </a:r>
        </a:p>
      </dgm:t>
    </dgm:pt>
    <dgm:pt modelId="{C50E63E0-49DF-4C88-94AF-28B7921D55B8}" type="parTrans" cxnId="{6DBFCB2B-8620-4D31-988C-64631AB07B16}">
      <dgm:prSet/>
      <dgm:spPr/>
      <dgm:t>
        <a:bodyPr/>
        <a:lstStyle/>
        <a:p>
          <a:endParaRPr lang="cs-CZ"/>
        </a:p>
      </dgm:t>
    </dgm:pt>
    <dgm:pt modelId="{DF420E22-8F1A-4BB5-A649-3F80E1A03AC6}" type="sibTrans" cxnId="{6DBFCB2B-8620-4D31-988C-64631AB07B16}">
      <dgm:prSet/>
      <dgm:spPr/>
      <dgm:t>
        <a:bodyPr/>
        <a:lstStyle/>
        <a:p>
          <a:endParaRPr lang="cs-CZ"/>
        </a:p>
      </dgm:t>
    </dgm:pt>
    <dgm:pt modelId="{0FB8C486-5A3C-4061-B161-4CC1ED9F15D1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cs-CZ" sz="2400" b="1" u="none" dirty="0"/>
            <a:t>Aktuální stav a plány do budoucna</a:t>
          </a:r>
        </a:p>
      </dgm:t>
    </dgm:pt>
    <dgm:pt modelId="{D3963952-F5A0-46A9-BE2E-43A84169813A}" type="parTrans" cxnId="{B446AAA1-3C60-4F7B-9082-1E01FAD09FE0}">
      <dgm:prSet/>
      <dgm:spPr/>
      <dgm:t>
        <a:bodyPr/>
        <a:lstStyle/>
        <a:p>
          <a:endParaRPr lang="cs-CZ"/>
        </a:p>
      </dgm:t>
    </dgm:pt>
    <dgm:pt modelId="{894A97EB-9FE7-48C3-835F-CAEFB08EAE00}" type="sibTrans" cxnId="{B446AAA1-3C60-4F7B-9082-1E01FAD09FE0}">
      <dgm:prSet/>
      <dgm:spPr/>
      <dgm:t>
        <a:bodyPr/>
        <a:lstStyle/>
        <a:p>
          <a:endParaRPr lang="cs-CZ"/>
        </a:p>
      </dgm:t>
    </dgm:pt>
    <dgm:pt modelId="{9C7DBE34-E2F9-4313-91D1-71C1AC039C88}" type="pres">
      <dgm:prSet presAssocID="{5B476719-FB5D-44C8-AFD3-1823B47446D7}" presName="rootnode" presStyleCnt="0">
        <dgm:presLayoutVars>
          <dgm:chMax/>
          <dgm:chPref/>
          <dgm:dir/>
          <dgm:animLvl val="lvl"/>
        </dgm:presLayoutVars>
      </dgm:prSet>
      <dgm:spPr/>
    </dgm:pt>
    <dgm:pt modelId="{0A6CF25D-07BA-4BCB-8B8B-01C6E749BDB4}" type="pres">
      <dgm:prSet presAssocID="{2195F0E5-4137-45A4-B0BB-2D7E502B6CF7}" presName="composite" presStyleCnt="0"/>
      <dgm:spPr/>
    </dgm:pt>
    <dgm:pt modelId="{BB97CCCD-57DD-4B19-B214-843CE8AA496A}" type="pres">
      <dgm:prSet presAssocID="{2195F0E5-4137-45A4-B0BB-2D7E502B6CF7}" presName="bentUpArrow1" presStyleLbl="alignImgPlace1" presStyleIdx="0" presStyleCnt="3" custScaleX="62093" custScaleY="62093" custLinFactX="-47941" custLinFactNeighborX="-100000" custLinFactNeighborY="-33124"/>
      <dgm:spPr/>
    </dgm:pt>
    <dgm:pt modelId="{27154547-B0F4-4B19-8DDF-C6542B30FD1A}" type="pres">
      <dgm:prSet presAssocID="{2195F0E5-4137-45A4-B0BB-2D7E502B6CF7}" presName="ParentText" presStyleLbl="node1" presStyleIdx="0" presStyleCnt="4" custScaleX="256177" custScaleY="50492">
        <dgm:presLayoutVars>
          <dgm:chMax val="1"/>
          <dgm:chPref val="1"/>
          <dgm:bulletEnabled val="1"/>
        </dgm:presLayoutVars>
      </dgm:prSet>
      <dgm:spPr/>
    </dgm:pt>
    <dgm:pt modelId="{250D9956-1A5F-4EC3-897F-4690C1E2F2D0}" type="pres">
      <dgm:prSet presAssocID="{2195F0E5-4137-45A4-B0BB-2D7E502B6CF7}" presName="ChildText" presStyleLbl="revTx" presStyleIdx="0" presStyleCnt="3" custLinFactX="200000" custLinFactNeighborX="215161" custLinFactNeighborY="8400">
        <dgm:presLayoutVars>
          <dgm:chMax val="0"/>
          <dgm:chPref val="0"/>
          <dgm:bulletEnabled val="1"/>
        </dgm:presLayoutVars>
      </dgm:prSet>
      <dgm:spPr/>
    </dgm:pt>
    <dgm:pt modelId="{F1CC9FE1-E2B9-4917-9CF5-81C500579A4D}" type="pres">
      <dgm:prSet presAssocID="{37C89EA8-4350-4539-B05D-AC440E6C7F39}" presName="sibTrans" presStyleCnt="0"/>
      <dgm:spPr/>
    </dgm:pt>
    <dgm:pt modelId="{7E23A48E-9186-41D0-AE33-0053FE3F4B15}" type="pres">
      <dgm:prSet presAssocID="{901B3CB8-8FEE-4FBD-8AAB-C8DD22EA5789}" presName="composite" presStyleCnt="0"/>
      <dgm:spPr/>
    </dgm:pt>
    <dgm:pt modelId="{E99E4C7E-6FB7-456D-BFF4-942C10B4F79E}" type="pres">
      <dgm:prSet presAssocID="{901B3CB8-8FEE-4FBD-8AAB-C8DD22EA5789}" presName="bentUpArrow1" presStyleLbl="alignImgPlace1" presStyleIdx="1" presStyleCnt="3" custScaleX="62093" custScaleY="62093" custLinFactX="-100000" custLinFactNeighborX="-157251" custLinFactNeighborY="-48081"/>
      <dgm:spPr/>
    </dgm:pt>
    <dgm:pt modelId="{0F2FEF6D-4177-44DA-9CA5-E11F484E0FBB}" type="pres">
      <dgm:prSet presAssocID="{901B3CB8-8FEE-4FBD-8AAB-C8DD22EA5789}" presName="ParentText" presStyleLbl="node1" presStyleIdx="1" presStyleCnt="4" custScaleX="256177" custScaleY="50492" custLinFactNeighborX="-75010" custLinFactNeighborY="-11319">
        <dgm:presLayoutVars>
          <dgm:chMax val="1"/>
          <dgm:chPref val="1"/>
          <dgm:bulletEnabled val="1"/>
        </dgm:presLayoutVars>
      </dgm:prSet>
      <dgm:spPr/>
    </dgm:pt>
    <dgm:pt modelId="{02918D73-ECC7-483B-BB5C-90761709170E}" type="pres">
      <dgm:prSet presAssocID="{901B3CB8-8FEE-4FBD-8AAB-C8DD22EA5789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75CD02E8-DBD6-4431-90C1-4FB970CF62FA}" type="pres">
      <dgm:prSet presAssocID="{001B55EF-6D7F-4340-A270-51C55092D850}" presName="sibTrans" presStyleCnt="0"/>
      <dgm:spPr/>
    </dgm:pt>
    <dgm:pt modelId="{9D4E05B1-1E86-46E4-88CC-74F9A76F8114}" type="pres">
      <dgm:prSet presAssocID="{262CE986-28E5-473C-BB98-128A6507B796}" presName="composite" presStyleCnt="0"/>
      <dgm:spPr/>
    </dgm:pt>
    <dgm:pt modelId="{C2CAA748-838F-42DE-B417-61F3C7EFFA64}" type="pres">
      <dgm:prSet presAssocID="{262CE986-28E5-473C-BB98-128A6507B796}" presName="bentUpArrow1" presStyleLbl="alignImgPlace1" presStyleIdx="2" presStyleCnt="3" custScaleX="62093" custScaleY="62093" custLinFactX="-165850" custLinFactNeighborX="-200000" custLinFactNeighborY="-57365"/>
      <dgm:spPr/>
    </dgm:pt>
    <dgm:pt modelId="{A62FBA0D-8144-4E4C-89AC-73A643398028}" type="pres">
      <dgm:prSet presAssocID="{262CE986-28E5-473C-BB98-128A6507B796}" presName="ParentText" presStyleLbl="node1" presStyleIdx="2" presStyleCnt="4" custScaleX="256177" custScaleY="50492" custLinFactX="-48195" custLinFactNeighborX="-100000" custLinFactNeighborY="-23028">
        <dgm:presLayoutVars>
          <dgm:chMax val="1"/>
          <dgm:chPref val="1"/>
          <dgm:bulletEnabled val="1"/>
        </dgm:presLayoutVars>
      </dgm:prSet>
      <dgm:spPr/>
    </dgm:pt>
    <dgm:pt modelId="{6D04F501-1294-4CEB-82ED-F02D42336C44}" type="pres">
      <dgm:prSet presAssocID="{262CE986-28E5-473C-BB98-128A6507B796}" presName="ChildText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88C65CDA-BD44-4C01-9384-D5AF577FCBDD}" type="pres">
      <dgm:prSet presAssocID="{DF420E22-8F1A-4BB5-A649-3F80E1A03AC6}" presName="sibTrans" presStyleCnt="0"/>
      <dgm:spPr/>
    </dgm:pt>
    <dgm:pt modelId="{76187A7D-32F5-465C-982E-CF637EE24829}" type="pres">
      <dgm:prSet presAssocID="{0FB8C486-5A3C-4061-B161-4CC1ED9F15D1}" presName="composite" presStyleCnt="0"/>
      <dgm:spPr/>
    </dgm:pt>
    <dgm:pt modelId="{786D2BD4-CF2F-4948-B4E6-86DFF6A008E6}" type="pres">
      <dgm:prSet presAssocID="{0FB8C486-5A3C-4061-B161-4CC1ED9F15D1}" presName="ParentText" presStyleLbl="node1" presStyleIdx="3" presStyleCnt="4" custScaleX="256177" custScaleY="50492" custLinFactX="-100000" custLinFactNeighborX="-122490" custLinFactNeighborY="-15034">
        <dgm:presLayoutVars>
          <dgm:chMax val="1"/>
          <dgm:chPref val="1"/>
          <dgm:bulletEnabled val="1"/>
        </dgm:presLayoutVars>
      </dgm:prSet>
      <dgm:spPr/>
    </dgm:pt>
  </dgm:ptLst>
  <dgm:cxnLst>
    <dgm:cxn modelId="{40A15603-A3EA-4EBE-BE73-B60CC0753F9D}" type="presOf" srcId="{5B476719-FB5D-44C8-AFD3-1823B47446D7}" destId="{9C7DBE34-E2F9-4313-91D1-71C1AC039C88}" srcOrd="0" destOrd="0" presId="urn:microsoft.com/office/officeart/2005/8/layout/StepDownProcess"/>
    <dgm:cxn modelId="{46FF121F-5E05-40D3-96EB-AF0E90F409A4}" type="presOf" srcId="{0FB8C486-5A3C-4061-B161-4CC1ED9F15D1}" destId="{786D2BD4-CF2F-4948-B4E6-86DFF6A008E6}" srcOrd="0" destOrd="0" presId="urn:microsoft.com/office/officeart/2005/8/layout/StepDownProcess"/>
    <dgm:cxn modelId="{6DBFCB2B-8620-4D31-988C-64631AB07B16}" srcId="{5B476719-FB5D-44C8-AFD3-1823B47446D7}" destId="{262CE986-28E5-473C-BB98-128A6507B796}" srcOrd="2" destOrd="0" parTransId="{C50E63E0-49DF-4C88-94AF-28B7921D55B8}" sibTransId="{DF420E22-8F1A-4BB5-A649-3F80E1A03AC6}"/>
    <dgm:cxn modelId="{4E1BF837-89F1-43F5-A809-C134228A7644}" srcId="{5B476719-FB5D-44C8-AFD3-1823B47446D7}" destId="{2195F0E5-4137-45A4-B0BB-2D7E502B6CF7}" srcOrd="0" destOrd="0" parTransId="{605F5872-AA83-4E03-8E07-088B85ECC293}" sibTransId="{37C89EA8-4350-4539-B05D-AC440E6C7F39}"/>
    <dgm:cxn modelId="{2132CE4B-F60E-4553-810D-BB4B0BCE7647}" type="presOf" srcId="{901B3CB8-8FEE-4FBD-8AAB-C8DD22EA5789}" destId="{0F2FEF6D-4177-44DA-9CA5-E11F484E0FBB}" srcOrd="0" destOrd="0" presId="urn:microsoft.com/office/officeart/2005/8/layout/StepDownProcess"/>
    <dgm:cxn modelId="{C9C12C4F-7295-4CD1-B118-6EFBF0A86C11}" srcId="{5B476719-FB5D-44C8-AFD3-1823B47446D7}" destId="{901B3CB8-8FEE-4FBD-8AAB-C8DD22EA5789}" srcOrd="1" destOrd="0" parTransId="{622C2781-FA8E-4733-A23C-9EC89B845EF1}" sibTransId="{001B55EF-6D7F-4340-A270-51C55092D850}"/>
    <dgm:cxn modelId="{B446AAA1-3C60-4F7B-9082-1E01FAD09FE0}" srcId="{5B476719-FB5D-44C8-AFD3-1823B47446D7}" destId="{0FB8C486-5A3C-4061-B161-4CC1ED9F15D1}" srcOrd="3" destOrd="0" parTransId="{D3963952-F5A0-46A9-BE2E-43A84169813A}" sibTransId="{894A97EB-9FE7-48C3-835F-CAEFB08EAE00}"/>
    <dgm:cxn modelId="{BAAC1CCB-0B10-46F0-8901-1B6FD32A188D}" type="presOf" srcId="{262CE986-28E5-473C-BB98-128A6507B796}" destId="{A62FBA0D-8144-4E4C-89AC-73A643398028}" srcOrd="0" destOrd="0" presId="urn:microsoft.com/office/officeart/2005/8/layout/StepDownProcess"/>
    <dgm:cxn modelId="{74761BEA-8894-402C-BD04-A7042455FA07}" type="presOf" srcId="{2195F0E5-4137-45A4-B0BB-2D7E502B6CF7}" destId="{27154547-B0F4-4B19-8DDF-C6542B30FD1A}" srcOrd="0" destOrd="0" presId="urn:microsoft.com/office/officeart/2005/8/layout/StepDownProcess"/>
    <dgm:cxn modelId="{3B4A2CA4-714D-4C07-9468-9F05D58628DC}" type="presParOf" srcId="{9C7DBE34-E2F9-4313-91D1-71C1AC039C88}" destId="{0A6CF25D-07BA-4BCB-8B8B-01C6E749BDB4}" srcOrd="0" destOrd="0" presId="urn:microsoft.com/office/officeart/2005/8/layout/StepDownProcess"/>
    <dgm:cxn modelId="{C7F549D2-9BF3-47D8-AC85-D539469D8351}" type="presParOf" srcId="{0A6CF25D-07BA-4BCB-8B8B-01C6E749BDB4}" destId="{BB97CCCD-57DD-4B19-B214-843CE8AA496A}" srcOrd="0" destOrd="0" presId="urn:microsoft.com/office/officeart/2005/8/layout/StepDownProcess"/>
    <dgm:cxn modelId="{DAD4336D-97BC-4159-8647-5D714ECE3EB5}" type="presParOf" srcId="{0A6CF25D-07BA-4BCB-8B8B-01C6E749BDB4}" destId="{27154547-B0F4-4B19-8DDF-C6542B30FD1A}" srcOrd="1" destOrd="0" presId="urn:microsoft.com/office/officeart/2005/8/layout/StepDownProcess"/>
    <dgm:cxn modelId="{115D403C-C324-4943-9B06-1AA0A8C70A67}" type="presParOf" srcId="{0A6CF25D-07BA-4BCB-8B8B-01C6E749BDB4}" destId="{250D9956-1A5F-4EC3-897F-4690C1E2F2D0}" srcOrd="2" destOrd="0" presId="urn:microsoft.com/office/officeart/2005/8/layout/StepDownProcess"/>
    <dgm:cxn modelId="{DBED6BF8-B4BB-44B3-A0D6-48C554921F39}" type="presParOf" srcId="{9C7DBE34-E2F9-4313-91D1-71C1AC039C88}" destId="{F1CC9FE1-E2B9-4917-9CF5-81C500579A4D}" srcOrd="1" destOrd="0" presId="urn:microsoft.com/office/officeart/2005/8/layout/StepDownProcess"/>
    <dgm:cxn modelId="{561CA05F-2E60-43EA-B9E8-B8F3C9DD62CD}" type="presParOf" srcId="{9C7DBE34-E2F9-4313-91D1-71C1AC039C88}" destId="{7E23A48E-9186-41D0-AE33-0053FE3F4B15}" srcOrd="2" destOrd="0" presId="urn:microsoft.com/office/officeart/2005/8/layout/StepDownProcess"/>
    <dgm:cxn modelId="{6A86558A-5BE6-4195-A5B0-702D6CF5A807}" type="presParOf" srcId="{7E23A48E-9186-41D0-AE33-0053FE3F4B15}" destId="{E99E4C7E-6FB7-456D-BFF4-942C10B4F79E}" srcOrd="0" destOrd="0" presId="urn:microsoft.com/office/officeart/2005/8/layout/StepDownProcess"/>
    <dgm:cxn modelId="{C873BDD6-A268-49F7-83C7-96BAA6B3A420}" type="presParOf" srcId="{7E23A48E-9186-41D0-AE33-0053FE3F4B15}" destId="{0F2FEF6D-4177-44DA-9CA5-E11F484E0FBB}" srcOrd="1" destOrd="0" presId="urn:microsoft.com/office/officeart/2005/8/layout/StepDownProcess"/>
    <dgm:cxn modelId="{3B874CFC-A542-4552-A231-320442FF0E51}" type="presParOf" srcId="{7E23A48E-9186-41D0-AE33-0053FE3F4B15}" destId="{02918D73-ECC7-483B-BB5C-90761709170E}" srcOrd="2" destOrd="0" presId="urn:microsoft.com/office/officeart/2005/8/layout/StepDownProcess"/>
    <dgm:cxn modelId="{DF9FC1A4-A878-459A-A8C1-157CC6694E19}" type="presParOf" srcId="{9C7DBE34-E2F9-4313-91D1-71C1AC039C88}" destId="{75CD02E8-DBD6-4431-90C1-4FB970CF62FA}" srcOrd="3" destOrd="0" presId="urn:microsoft.com/office/officeart/2005/8/layout/StepDownProcess"/>
    <dgm:cxn modelId="{F7F6F83B-5D53-4BAB-852B-1B7303E596B1}" type="presParOf" srcId="{9C7DBE34-E2F9-4313-91D1-71C1AC039C88}" destId="{9D4E05B1-1E86-46E4-88CC-74F9A76F8114}" srcOrd="4" destOrd="0" presId="urn:microsoft.com/office/officeart/2005/8/layout/StepDownProcess"/>
    <dgm:cxn modelId="{9E7C9D6E-CE95-46A0-8D7E-C5EEF7A88522}" type="presParOf" srcId="{9D4E05B1-1E86-46E4-88CC-74F9A76F8114}" destId="{C2CAA748-838F-42DE-B417-61F3C7EFFA64}" srcOrd="0" destOrd="0" presId="urn:microsoft.com/office/officeart/2005/8/layout/StepDownProcess"/>
    <dgm:cxn modelId="{D0DB46AA-806B-4327-95AC-C157D8FA7E9F}" type="presParOf" srcId="{9D4E05B1-1E86-46E4-88CC-74F9A76F8114}" destId="{A62FBA0D-8144-4E4C-89AC-73A643398028}" srcOrd="1" destOrd="0" presId="urn:microsoft.com/office/officeart/2005/8/layout/StepDownProcess"/>
    <dgm:cxn modelId="{5C005C5D-49C5-4381-83D5-061CF8F94075}" type="presParOf" srcId="{9D4E05B1-1E86-46E4-88CC-74F9A76F8114}" destId="{6D04F501-1294-4CEB-82ED-F02D42336C44}" srcOrd="2" destOrd="0" presId="urn:microsoft.com/office/officeart/2005/8/layout/StepDownProcess"/>
    <dgm:cxn modelId="{1EDD4CF6-FB47-407B-9C63-2964E246083B}" type="presParOf" srcId="{9C7DBE34-E2F9-4313-91D1-71C1AC039C88}" destId="{88C65CDA-BD44-4C01-9384-D5AF577FCBDD}" srcOrd="5" destOrd="0" presId="urn:microsoft.com/office/officeart/2005/8/layout/StepDownProcess"/>
    <dgm:cxn modelId="{080EA4DF-FDDA-4A56-8678-E69B2C234544}" type="presParOf" srcId="{9C7DBE34-E2F9-4313-91D1-71C1AC039C88}" destId="{76187A7D-32F5-465C-982E-CF637EE24829}" srcOrd="6" destOrd="0" presId="urn:microsoft.com/office/officeart/2005/8/layout/StepDownProcess"/>
    <dgm:cxn modelId="{E6A90FA0-82DA-4864-B37D-B49A7306124A}" type="presParOf" srcId="{76187A7D-32F5-465C-982E-CF637EE24829}" destId="{786D2BD4-CF2F-4948-B4E6-86DFF6A008E6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97CCCD-57DD-4B19-B214-843CE8AA496A}">
      <dsp:nvSpPr>
        <dsp:cNvPr id="0" name=""/>
        <dsp:cNvSpPr/>
      </dsp:nvSpPr>
      <dsp:spPr>
        <a:xfrm rot="5400000">
          <a:off x="106093" y="1261442"/>
          <a:ext cx="718499" cy="81798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27154547-B0F4-4B19-8DDF-C6542B30FD1A}">
      <dsp:nvSpPr>
        <dsp:cNvPr id="0" name=""/>
        <dsp:cNvSpPr/>
      </dsp:nvSpPr>
      <dsp:spPr>
        <a:xfrm>
          <a:off x="8004" y="449857"/>
          <a:ext cx="4990160" cy="688453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u="none" kern="1200" dirty="0"/>
            <a:t>Podnět a příprava před implementací</a:t>
          </a:r>
        </a:p>
      </dsp:txBody>
      <dsp:txXfrm>
        <a:off x="41618" y="483471"/>
        <a:ext cx="4922932" cy="621225"/>
      </dsp:txXfrm>
    </dsp:sp>
    <dsp:sp modelId="{250D9956-1A5F-4EC3-897F-4690C1E2F2D0}">
      <dsp:nvSpPr>
        <dsp:cNvPr id="0" name=""/>
        <dsp:cNvSpPr/>
      </dsp:nvSpPr>
      <dsp:spPr>
        <a:xfrm>
          <a:off x="9358811" y="334949"/>
          <a:ext cx="1416741" cy="11020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9E4C7E-6FB7-456D-BFF4-942C10B4F79E}">
      <dsp:nvSpPr>
        <dsp:cNvPr id="0" name=""/>
        <dsp:cNvSpPr/>
      </dsp:nvSpPr>
      <dsp:spPr>
        <a:xfrm rot="5400000">
          <a:off x="1061367" y="2270662"/>
          <a:ext cx="718499" cy="81798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0F2FEF6D-4177-44DA-9CA5-E11F484E0FBB}">
      <dsp:nvSpPr>
        <dsp:cNvPr id="0" name=""/>
        <dsp:cNvSpPr/>
      </dsp:nvSpPr>
      <dsp:spPr>
        <a:xfrm>
          <a:off x="942135" y="1477816"/>
          <a:ext cx="4990160" cy="688453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cs-CZ" sz="2400" b="1" u="none" kern="1200" dirty="0"/>
            <a:t>Průběh implementace</a:t>
          </a:r>
        </a:p>
      </dsp:txBody>
      <dsp:txXfrm>
        <a:off x="975749" y="1511430"/>
        <a:ext cx="4922932" cy="621225"/>
      </dsp:txXfrm>
    </dsp:sp>
    <dsp:sp modelId="{02918D73-ECC7-483B-BB5C-90761709170E}">
      <dsp:nvSpPr>
        <dsp:cNvPr id="0" name=""/>
        <dsp:cNvSpPr/>
      </dsp:nvSpPr>
      <dsp:spPr>
        <a:xfrm>
          <a:off x="5872328" y="1424671"/>
          <a:ext cx="1416741" cy="11020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CAA748-838F-42DE-B417-61F3C7EFFA64}">
      <dsp:nvSpPr>
        <dsp:cNvPr id="0" name=""/>
        <dsp:cNvSpPr/>
      </dsp:nvSpPr>
      <dsp:spPr>
        <a:xfrm rot="5400000">
          <a:off x="2026006" y="3345526"/>
          <a:ext cx="718499" cy="81798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A62FBA0D-8144-4E4C-89AC-73A643398028}">
      <dsp:nvSpPr>
        <dsp:cNvPr id="0" name=""/>
        <dsp:cNvSpPr/>
      </dsp:nvSpPr>
      <dsp:spPr>
        <a:xfrm>
          <a:off x="1911816" y="2500457"/>
          <a:ext cx="4990160" cy="688453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4457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cs-CZ" sz="2350" b="1" u="none" kern="1200" dirty="0"/>
            <a:t>Výsledky implementace a zhodnocení </a:t>
          </a:r>
        </a:p>
      </dsp:txBody>
      <dsp:txXfrm>
        <a:off x="1945430" y="2534071"/>
        <a:ext cx="4922932" cy="621225"/>
      </dsp:txXfrm>
    </dsp:sp>
    <dsp:sp modelId="{6D04F501-1294-4CEB-82ED-F02D42336C44}">
      <dsp:nvSpPr>
        <dsp:cNvPr id="0" name=""/>
        <dsp:cNvSpPr/>
      </dsp:nvSpPr>
      <dsp:spPr>
        <a:xfrm>
          <a:off x="8267605" y="2606964"/>
          <a:ext cx="1416741" cy="11020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6D2BD4-CF2F-4948-B4E6-86DFF6A008E6}">
      <dsp:nvSpPr>
        <dsp:cNvPr id="0" name=""/>
        <dsp:cNvSpPr/>
      </dsp:nvSpPr>
      <dsp:spPr>
        <a:xfrm>
          <a:off x="2859875" y="3584269"/>
          <a:ext cx="4990160" cy="688453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cs-CZ" sz="2400" b="1" u="none" kern="1200" dirty="0"/>
            <a:t>Aktuální stav a plány do budoucna</a:t>
          </a:r>
        </a:p>
      </dsp:txBody>
      <dsp:txXfrm>
        <a:off x="2893489" y="3617883"/>
        <a:ext cx="4922932" cy="6212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9A8FD7-E017-E453-189E-DE56DAB048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C70C047-F6D6-B89C-9D1B-59221C84AA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30A63F4-D0CE-F9B8-0E01-5499C10C4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859A3-CB3B-4658-AC8B-D4C4CDD33CED}" type="datetimeFigureOut">
              <a:rPr lang="cs-CZ" smtClean="0"/>
              <a:t>14.03.2024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2D8656A-5BBB-BE6F-0D26-164F7B168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50F04D4-52E9-F8D3-C9C0-A92C9EC65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6E9C0-DFEB-4C22-894A-4F70D84459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3063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C30BDC-F9B7-7C4F-880F-943588445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C26C673-6FAA-4ED4-4775-AFF0BC9283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81F382-D91C-C761-D9E6-ED6725D70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859A3-CB3B-4658-AC8B-D4C4CDD33CED}" type="datetimeFigureOut">
              <a:rPr lang="cs-CZ" smtClean="0"/>
              <a:t>14.03.2024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F5B01D8-4166-BA89-57F2-7BD8918EF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803F115-CB30-C862-A022-128CBFFD9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6E9C0-DFEB-4C22-894A-4F70D84459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387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696E202-7B4C-C2DC-1DD3-FB722C62C1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D2251BE-B9D0-0FF5-32E4-5D07A414FB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463940-4495-AFC9-6699-DBE223B38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859A3-CB3B-4658-AC8B-D4C4CDD33CED}" type="datetimeFigureOut">
              <a:rPr lang="cs-CZ" smtClean="0"/>
              <a:t>14.03.2024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10F959-FD31-37CC-2D1F-B24A0DD5B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A7400F4-7446-964E-C5BF-898DCA6D4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6E9C0-DFEB-4C22-894A-4F70D84459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0163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8BA1D6-6086-AC0B-7B5C-DC5C39A05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E063E6-F9CC-C172-D879-0B764C4788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0DC62A5-9088-ABD5-2132-2B9A65887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859A3-CB3B-4658-AC8B-D4C4CDD33CED}" type="datetimeFigureOut">
              <a:rPr lang="cs-CZ" smtClean="0"/>
              <a:t>14.03.2024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3BD50D4-C08D-1E4F-2F17-10EA7189B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F83C3E7-6A4B-F261-985C-5863FB863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6E9C0-DFEB-4C22-894A-4F70D84459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589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7AB9C2-172C-14E2-4CC6-C06B4324A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8A615E9-E53D-E4A9-CEE8-489C4D2DC0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D8938CD-D542-FE55-AF89-E0F8DF89E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859A3-CB3B-4658-AC8B-D4C4CDD33CED}" type="datetimeFigureOut">
              <a:rPr lang="cs-CZ" smtClean="0"/>
              <a:t>14.03.2024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CA2CB9-F6D1-6D4C-D387-C94A60FCE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EEB150A-05C0-A60E-B8FB-DC653BF7D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6E9C0-DFEB-4C22-894A-4F70D84459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7146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CF1E7C-2C42-3409-E225-303B5F86C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86906C-280C-E9F7-66B9-6D91870E25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E43A2B2-DBE0-0A67-0B34-DE676DE6BA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AFCE82C-CC42-9B47-92DE-86AE8F9B9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859A3-CB3B-4658-AC8B-D4C4CDD33CED}" type="datetimeFigureOut">
              <a:rPr lang="cs-CZ" smtClean="0"/>
              <a:t>14.03.2024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B556D16-8079-C7CE-D8A9-6BFBDA96B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E0D0182-B0E4-6DA6-38E3-D3D210A34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6E9C0-DFEB-4C22-894A-4F70D84459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7214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019E4F-134F-776E-F754-121A119FE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C83D524-C3F8-0051-438E-AC395D4AF2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C8869F7-22BC-E7B5-13D4-EAC4457489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76CA956-478F-F889-0716-D128D0F88F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2CED666-45ED-360A-9C9B-6D5CC7BEF6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601D69B-0C2A-3AF0-F845-DBFF68EFD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859A3-CB3B-4658-AC8B-D4C4CDD33CED}" type="datetimeFigureOut">
              <a:rPr lang="cs-CZ" smtClean="0"/>
              <a:t>14.03.2024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F2195F1-B39A-E0E3-D031-D0BDD9B50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B021111-88A6-5DE0-BABF-80D62D2C6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6E9C0-DFEB-4C22-894A-4F70D84459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8747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F082C7-7A3B-5D19-E44A-FFA76BFD0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2ECD768-E14C-3B65-4726-DFCA57138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859A3-CB3B-4658-AC8B-D4C4CDD33CED}" type="datetimeFigureOut">
              <a:rPr lang="cs-CZ" smtClean="0"/>
              <a:t>14.03.2024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18D0C9B-383F-9547-7CA1-C42DCACB4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F28700D-D0CF-2B2A-4EEE-B093BDA1B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6E9C0-DFEB-4C22-894A-4F70D84459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1804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27870C6-B144-B5F2-C8FC-30BD73F30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859A3-CB3B-4658-AC8B-D4C4CDD33CED}" type="datetimeFigureOut">
              <a:rPr lang="cs-CZ" smtClean="0"/>
              <a:t>14.03.2024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10EFBFC-655E-B9E3-456D-9E5215141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43508A7-6D0C-0191-BF0E-12AE206EA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6E9C0-DFEB-4C22-894A-4F70D84459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0609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1481DF-B8D1-06BA-356C-F7E48D8AB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3E419D-6248-9A9B-0632-708221C26D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B035C1B-B58C-2180-A50C-882042CC9A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407531B-9807-8F8C-6F34-517726A47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859A3-CB3B-4658-AC8B-D4C4CDD33CED}" type="datetimeFigureOut">
              <a:rPr lang="cs-CZ" smtClean="0"/>
              <a:t>14.03.2024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A2ABA6D-16F1-E728-44F8-7A10C980F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7125E83-7FC5-9AAD-F634-774BD9670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6E9C0-DFEB-4C22-894A-4F70D84459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6257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3EE665-D114-AC27-97BC-D322EA3AD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973384E-B74A-F30B-20C7-6BB1ACAE20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E3FF8E0-6917-17C5-5824-775FD45A5E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0E90E5-7BAF-6D5C-5DCB-47C4B84E6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859A3-CB3B-4658-AC8B-D4C4CDD33CED}" type="datetimeFigureOut">
              <a:rPr lang="cs-CZ" smtClean="0"/>
              <a:t>14.03.2024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D93496F-E7E0-4B79-6EBA-EFBF92322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8CD359D-C4D5-9768-8FB9-1EC9D4544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6E9C0-DFEB-4C22-894A-4F70D84459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62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3A330BC-EBEE-0909-6B0B-F2350F592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84FC322-52AF-983E-4310-4ECDA9B5E0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F32E9D0-EFE3-6BE2-89FA-3D57218BDB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859A3-CB3B-4658-AC8B-D4C4CDD33CED}" type="datetimeFigureOut">
              <a:rPr lang="cs-CZ" smtClean="0"/>
              <a:t>14.03.2024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866DE9B-C267-A736-B0AF-771E286802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44A74B4-B157-85FC-99C3-444EADC3EC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6E9C0-DFEB-4C22-894A-4F70D84459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0074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id="{B6FACB3C-9069-4791-BC5C-0DB7CD19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71F2038E-D777-4B76-81DD-DD13EE91B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1" name="Group 80">
            <a:extLst>
              <a:ext uri="{FF2B5EF4-FFF2-40B4-BE49-F238E27FC236}">
                <a16:creationId xmlns:a16="http://schemas.microsoft.com/office/drawing/2014/main" id="{DD354807-230F-4402-B1B9-F733A8F1F1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18240" y="-16714"/>
            <a:ext cx="6373761" cy="6874714"/>
            <a:chOff x="5818240" y="-1"/>
            <a:chExt cx="6373761" cy="6874714"/>
          </a:xfrm>
        </p:grpSpPr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BF5A6F4A-CE87-4D5C-9382-8167967CE8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18240" y="-1"/>
              <a:ext cx="6373761" cy="6874714"/>
            </a:xfrm>
            <a:custGeom>
              <a:avLst/>
              <a:gdLst>
                <a:gd name="connsiteX0" fmla="*/ 6373761 w 6373761"/>
                <a:gd name="connsiteY0" fmla="*/ 5771297 h 6874714"/>
                <a:gd name="connsiteX1" fmla="*/ 6373761 w 6373761"/>
                <a:gd name="connsiteY1" fmla="*/ 6247960 h 6874714"/>
                <a:gd name="connsiteX2" fmla="*/ 6235932 w 6373761"/>
                <a:gd name="connsiteY2" fmla="*/ 6361930 h 6874714"/>
                <a:gd name="connsiteX3" fmla="*/ 5960375 w 6373761"/>
                <a:gd name="connsiteY3" fmla="*/ 6587489 h 6874714"/>
                <a:gd name="connsiteX4" fmla="*/ 5822907 w 6373761"/>
                <a:gd name="connsiteY4" fmla="*/ 6701871 h 6874714"/>
                <a:gd name="connsiteX5" fmla="*/ 5681115 w 6373761"/>
                <a:gd name="connsiteY5" fmla="*/ 6816896 h 6874714"/>
                <a:gd name="connsiteX6" fmla="*/ 5604096 w 6373761"/>
                <a:gd name="connsiteY6" fmla="*/ 6874714 h 6874714"/>
                <a:gd name="connsiteX7" fmla="*/ 4878485 w 6373761"/>
                <a:gd name="connsiteY7" fmla="*/ 6874714 h 6874714"/>
                <a:gd name="connsiteX8" fmla="*/ 5006014 w 6373761"/>
                <a:gd name="connsiteY8" fmla="*/ 6800200 h 6874714"/>
                <a:gd name="connsiteX9" fmla="*/ 5149855 w 6373761"/>
                <a:gd name="connsiteY9" fmla="*/ 6707667 h 6874714"/>
                <a:gd name="connsiteX10" fmla="*/ 5431866 w 6373761"/>
                <a:gd name="connsiteY10" fmla="*/ 6506210 h 6874714"/>
                <a:gd name="connsiteX11" fmla="*/ 5571036 w 6373761"/>
                <a:gd name="connsiteY11" fmla="*/ 6399557 h 6874714"/>
                <a:gd name="connsiteX12" fmla="*/ 5711649 w 6373761"/>
                <a:gd name="connsiteY12" fmla="*/ 6288912 h 6874714"/>
                <a:gd name="connsiteX13" fmla="*/ 6276589 w 6373761"/>
                <a:gd name="connsiteY13" fmla="*/ 5852379 h 6874714"/>
                <a:gd name="connsiteX14" fmla="*/ 3975975 w 6373761"/>
                <a:gd name="connsiteY14" fmla="*/ 263 h 6874714"/>
                <a:gd name="connsiteX15" fmla="*/ 4350473 w 6373761"/>
                <a:gd name="connsiteY15" fmla="*/ 24963 h 6874714"/>
                <a:gd name="connsiteX16" fmla="*/ 5077909 w 6373761"/>
                <a:gd name="connsiteY16" fmla="*/ 189450 h 6874714"/>
                <a:gd name="connsiteX17" fmla="*/ 5746507 w 6373761"/>
                <a:gd name="connsiteY17" fmla="*/ 505804 h 6874714"/>
                <a:gd name="connsiteX18" fmla="*/ 6322456 w 6373761"/>
                <a:gd name="connsiteY18" fmla="*/ 956633 h 6874714"/>
                <a:gd name="connsiteX19" fmla="*/ 6373761 w 6373761"/>
                <a:gd name="connsiteY19" fmla="*/ 1011863 h 6874714"/>
                <a:gd name="connsiteX20" fmla="*/ 6373761 w 6373761"/>
                <a:gd name="connsiteY20" fmla="*/ 1185075 h 6874714"/>
                <a:gd name="connsiteX21" fmla="*/ 6359489 w 6373761"/>
                <a:gd name="connsiteY21" fmla="*/ 1169497 h 6874714"/>
                <a:gd name="connsiteX22" fmla="*/ 6233869 w 6373761"/>
                <a:gd name="connsiteY22" fmla="*/ 1047442 h 6874714"/>
                <a:gd name="connsiteX23" fmla="*/ 5961423 w 6373761"/>
                <a:gd name="connsiteY23" fmla="*/ 827953 h 6874714"/>
                <a:gd name="connsiteX24" fmla="*/ 5663555 w 6373761"/>
                <a:gd name="connsiteY24" fmla="*/ 645304 h 6874714"/>
                <a:gd name="connsiteX25" fmla="*/ 5013827 w 6373761"/>
                <a:gd name="connsiteY25" fmla="*/ 397863 h 6874714"/>
                <a:gd name="connsiteX26" fmla="*/ 4327409 w 6373761"/>
                <a:gd name="connsiteY26" fmla="*/ 302545 h 6874714"/>
                <a:gd name="connsiteX27" fmla="*/ 3639939 w 6373761"/>
                <a:gd name="connsiteY27" fmla="*/ 338868 h 6874714"/>
                <a:gd name="connsiteX28" fmla="*/ 3302495 w 6373761"/>
                <a:gd name="connsiteY28" fmla="*/ 403659 h 6874714"/>
                <a:gd name="connsiteX29" fmla="*/ 2971604 w 6373761"/>
                <a:gd name="connsiteY29" fmla="*/ 496273 h 6874714"/>
                <a:gd name="connsiteX30" fmla="*/ 2648706 w 6373761"/>
                <a:gd name="connsiteY30" fmla="*/ 614389 h 6874714"/>
                <a:gd name="connsiteX31" fmla="*/ 2335374 w 6373761"/>
                <a:gd name="connsiteY31" fmla="*/ 757109 h 6874714"/>
                <a:gd name="connsiteX32" fmla="*/ 1741342 w 6373761"/>
                <a:gd name="connsiteY32" fmla="*/ 1107725 h 6874714"/>
                <a:gd name="connsiteX33" fmla="*/ 1600861 w 6373761"/>
                <a:gd name="connsiteY33" fmla="*/ 1208710 h 6874714"/>
                <a:gd name="connsiteX34" fmla="*/ 1531799 w 6373761"/>
                <a:gd name="connsiteY34" fmla="*/ 1260879 h 6874714"/>
                <a:gd name="connsiteX35" fmla="*/ 1463655 w 6373761"/>
                <a:gd name="connsiteY35" fmla="*/ 1314333 h 6874714"/>
                <a:gd name="connsiteX36" fmla="*/ 1200777 w 6373761"/>
                <a:gd name="connsiteY36" fmla="*/ 1541166 h 6874714"/>
                <a:gd name="connsiteX37" fmla="*/ 731501 w 6373761"/>
                <a:gd name="connsiteY37" fmla="*/ 2055754 h 6874714"/>
                <a:gd name="connsiteX38" fmla="*/ 531393 w 6373761"/>
                <a:gd name="connsiteY38" fmla="*/ 2342739 h 6874714"/>
                <a:gd name="connsiteX39" fmla="*/ 361033 w 6373761"/>
                <a:gd name="connsiteY39" fmla="*/ 2649046 h 6874714"/>
                <a:gd name="connsiteX40" fmla="*/ 323292 w 6373761"/>
                <a:gd name="connsiteY40" fmla="*/ 2728263 h 6874714"/>
                <a:gd name="connsiteX41" fmla="*/ 304945 w 6373761"/>
                <a:gd name="connsiteY41" fmla="*/ 2768193 h 6874714"/>
                <a:gd name="connsiteX42" fmla="*/ 287516 w 6373761"/>
                <a:gd name="connsiteY42" fmla="*/ 2808510 h 6874714"/>
                <a:gd name="connsiteX43" fmla="*/ 254230 w 6373761"/>
                <a:gd name="connsiteY43" fmla="*/ 2889788 h 6874714"/>
                <a:gd name="connsiteX44" fmla="*/ 223042 w 6373761"/>
                <a:gd name="connsiteY44" fmla="*/ 2971968 h 6874714"/>
                <a:gd name="connsiteX45" fmla="*/ 121611 w 6373761"/>
                <a:gd name="connsiteY45" fmla="*/ 3308544 h 6874714"/>
                <a:gd name="connsiteX46" fmla="*/ 39314 w 6373761"/>
                <a:gd name="connsiteY46" fmla="*/ 4005912 h 6874714"/>
                <a:gd name="connsiteX47" fmla="*/ 73910 w 6373761"/>
                <a:gd name="connsiteY47" fmla="*/ 4354081 h 6874714"/>
                <a:gd name="connsiteX48" fmla="*/ 179534 w 6373761"/>
                <a:gd name="connsiteY48" fmla="*/ 4687050 h 6874714"/>
                <a:gd name="connsiteX49" fmla="*/ 215964 w 6373761"/>
                <a:gd name="connsiteY49" fmla="*/ 4766654 h 6874714"/>
                <a:gd name="connsiteX50" fmla="*/ 256457 w 6373761"/>
                <a:gd name="connsiteY50" fmla="*/ 4844455 h 6874714"/>
                <a:gd name="connsiteX51" fmla="*/ 346225 w 6373761"/>
                <a:gd name="connsiteY51" fmla="*/ 4995290 h 6874714"/>
                <a:gd name="connsiteX52" fmla="*/ 445296 w 6373761"/>
                <a:gd name="connsiteY52" fmla="*/ 5140971 h 6874714"/>
                <a:gd name="connsiteX53" fmla="*/ 551443 w 6373761"/>
                <a:gd name="connsiteY53" fmla="*/ 5282531 h 6874714"/>
                <a:gd name="connsiteX54" fmla="*/ 772387 w 6373761"/>
                <a:gd name="connsiteY54" fmla="*/ 5562561 h 6874714"/>
                <a:gd name="connsiteX55" fmla="*/ 882858 w 6373761"/>
                <a:gd name="connsiteY55" fmla="*/ 5704507 h 6874714"/>
                <a:gd name="connsiteX56" fmla="*/ 990316 w 6373761"/>
                <a:gd name="connsiteY56" fmla="*/ 5848258 h 6874714"/>
                <a:gd name="connsiteX57" fmla="*/ 1097774 w 6373761"/>
                <a:gd name="connsiteY57" fmla="*/ 5987114 h 6874714"/>
                <a:gd name="connsiteX58" fmla="*/ 1210080 w 6373761"/>
                <a:gd name="connsiteY58" fmla="*/ 6121203 h 6874714"/>
                <a:gd name="connsiteX59" fmla="*/ 1448192 w 6373761"/>
                <a:gd name="connsiteY59" fmla="*/ 6374054 h 6874714"/>
                <a:gd name="connsiteX60" fmla="*/ 1982991 w 6373761"/>
                <a:gd name="connsiteY60" fmla="*/ 6796158 h 6874714"/>
                <a:gd name="connsiteX61" fmla="*/ 2118475 w 6373761"/>
                <a:gd name="connsiteY61" fmla="*/ 6874714 h 6874714"/>
                <a:gd name="connsiteX62" fmla="*/ 1569874 w 6373761"/>
                <a:gd name="connsiteY62" fmla="*/ 6874714 h 6874714"/>
                <a:gd name="connsiteX63" fmla="*/ 1507802 w 6373761"/>
                <a:gd name="connsiteY63" fmla="*/ 6817815 h 6874714"/>
                <a:gd name="connsiteX64" fmla="*/ 1256865 w 6373761"/>
                <a:gd name="connsiteY64" fmla="*/ 6543437 h 6874714"/>
                <a:gd name="connsiteX65" fmla="*/ 1038410 w 6373761"/>
                <a:gd name="connsiteY65" fmla="*/ 6248722 h 6874714"/>
                <a:gd name="connsiteX66" fmla="*/ 845380 w 6373761"/>
                <a:gd name="connsiteY66" fmla="*/ 5941386 h 6874714"/>
                <a:gd name="connsiteX67" fmla="*/ 755351 w 6373761"/>
                <a:gd name="connsiteY67" fmla="*/ 5788877 h 6874714"/>
                <a:gd name="connsiteX68" fmla="*/ 661784 w 6373761"/>
                <a:gd name="connsiteY68" fmla="*/ 5638944 h 6874714"/>
                <a:gd name="connsiteX69" fmla="*/ 466525 w 6373761"/>
                <a:gd name="connsiteY69" fmla="*/ 5340366 h 6874714"/>
                <a:gd name="connsiteX70" fmla="*/ 370992 w 6373761"/>
                <a:gd name="connsiteY70" fmla="*/ 5188502 h 6874714"/>
                <a:gd name="connsiteX71" fmla="*/ 280046 w 6373761"/>
                <a:gd name="connsiteY71" fmla="*/ 5033287 h 6874714"/>
                <a:gd name="connsiteX72" fmla="*/ 126853 w 6373761"/>
                <a:gd name="connsiteY72" fmla="*/ 4707660 h 6874714"/>
                <a:gd name="connsiteX73" fmla="*/ 30272 w 6373761"/>
                <a:gd name="connsiteY73" fmla="*/ 4362068 h 6874714"/>
                <a:gd name="connsiteX74" fmla="*/ 0 w 6373761"/>
                <a:gd name="connsiteY74" fmla="*/ 4005912 h 6874714"/>
                <a:gd name="connsiteX75" fmla="*/ 270480 w 6373761"/>
                <a:gd name="connsiteY75" fmla="*/ 2610532 h 6874714"/>
                <a:gd name="connsiteX76" fmla="*/ 415942 w 6373761"/>
                <a:gd name="connsiteY76" fmla="*/ 2280526 h 6874714"/>
                <a:gd name="connsiteX77" fmla="*/ 590102 w 6373761"/>
                <a:gd name="connsiteY77" fmla="*/ 1962626 h 6874714"/>
                <a:gd name="connsiteX78" fmla="*/ 1020719 w 6373761"/>
                <a:gd name="connsiteY78" fmla="*/ 1373070 h 6874714"/>
                <a:gd name="connsiteX79" fmla="*/ 1275080 w 6373761"/>
                <a:gd name="connsiteY79" fmla="*/ 1107081 h 6874714"/>
                <a:gd name="connsiteX80" fmla="*/ 1342437 w 6373761"/>
                <a:gd name="connsiteY80" fmla="*/ 1043965 h 6874714"/>
                <a:gd name="connsiteX81" fmla="*/ 1411106 w 6373761"/>
                <a:gd name="connsiteY81" fmla="*/ 982138 h 6874714"/>
                <a:gd name="connsiteX82" fmla="*/ 1553029 w 6373761"/>
                <a:gd name="connsiteY82" fmla="*/ 863376 h 6874714"/>
                <a:gd name="connsiteX83" fmla="*/ 2173401 w 6373761"/>
                <a:gd name="connsiteY83" fmla="*/ 454409 h 6874714"/>
                <a:gd name="connsiteX84" fmla="*/ 3599708 w 6373761"/>
                <a:gd name="connsiteY84" fmla="*/ 16332 h 6874714"/>
                <a:gd name="connsiteX85" fmla="*/ 3975975 w 6373761"/>
                <a:gd name="connsiteY85" fmla="*/ 263 h 6874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</a:cxnLst>
              <a:rect l="l" t="t" r="r" b="b"/>
              <a:pathLst>
                <a:path w="6373761" h="6874714">
                  <a:moveTo>
                    <a:pt x="6373761" y="5771297"/>
                  </a:moveTo>
                  <a:lnTo>
                    <a:pt x="6373761" y="6247960"/>
                  </a:lnTo>
                  <a:lnTo>
                    <a:pt x="6235932" y="6361930"/>
                  </a:lnTo>
                  <a:cubicBezTo>
                    <a:pt x="6143250" y="6437460"/>
                    <a:pt x="6051059" y="6512200"/>
                    <a:pt x="5960375" y="6587489"/>
                  </a:cubicBezTo>
                  <a:lnTo>
                    <a:pt x="5822907" y="6701871"/>
                  </a:lnTo>
                  <a:cubicBezTo>
                    <a:pt x="5776123" y="6740385"/>
                    <a:pt x="5729079" y="6778899"/>
                    <a:pt x="5681115" y="6816896"/>
                  </a:cubicBezTo>
                  <a:lnTo>
                    <a:pt x="5604096" y="6874714"/>
                  </a:lnTo>
                  <a:lnTo>
                    <a:pt x="4878485" y="6874714"/>
                  </a:lnTo>
                  <a:lnTo>
                    <a:pt x="5006014" y="6800200"/>
                  </a:lnTo>
                  <a:cubicBezTo>
                    <a:pt x="5054354" y="6770429"/>
                    <a:pt x="5102285" y="6739483"/>
                    <a:pt x="5149855" y="6707667"/>
                  </a:cubicBezTo>
                  <a:cubicBezTo>
                    <a:pt x="5244993" y="6643906"/>
                    <a:pt x="5338561" y="6576025"/>
                    <a:pt x="5431866" y="6506210"/>
                  </a:cubicBezTo>
                  <a:cubicBezTo>
                    <a:pt x="5478386" y="6471304"/>
                    <a:pt x="5524777" y="6435495"/>
                    <a:pt x="5571036" y="6399557"/>
                  </a:cubicBezTo>
                  <a:lnTo>
                    <a:pt x="5711649" y="6288912"/>
                  </a:lnTo>
                  <a:cubicBezTo>
                    <a:pt x="5902059" y="6140395"/>
                    <a:pt x="6093257" y="5998320"/>
                    <a:pt x="6276589" y="5852379"/>
                  </a:cubicBezTo>
                  <a:close/>
                  <a:moveTo>
                    <a:pt x="3975975" y="263"/>
                  </a:moveTo>
                  <a:cubicBezTo>
                    <a:pt x="4101550" y="1809"/>
                    <a:pt x="4226830" y="10149"/>
                    <a:pt x="4350473" y="24963"/>
                  </a:cubicBezTo>
                  <a:cubicBezTo>
                    <a:pt x="4598149" y="54846"/>
                    <a:pt x="4842943" y="108687"/>
                    <a:pt x="5077909" y="189450"/>
                  </a:cubicBezTo>
                  <a:cubicBezTo>
                    <a:pt x="5312876" y="269955"/>
                    <a:pt x="5537357" y="376867"/>
                    <a:pt x="5746507" y="505804"/>
                  </a:cubicBezTo>
                  <a:cubicBezTo>
                    <a:pt x="5955527" y="634999"/>
                    <a:pt x="6148688" y="786864"/>
                    <a:pt x="6322456" y="956633"/>
                  </a:cubicBezTo>
                  <a:lnTo>
                    <a:pt x="6373761" y="1011863"/>
                  </a:lnTo>
                  <a:lnTo>
                    <a:pt x="6373761" y="1185075"/>
                  </a:lnTo>
                  <a:lnTo>
                    <a:pt x="6359489" y="1169497"/>
                  </a:lnTo>
                  <a:cubicBezTo>
                    <a:pt x="6318811" y="1127602"/>
                    <a:pt x="6276917" y="1086890"/>
                    <a:pt x="6233869" y="1047442"/>
                  </a:cubicBezTo>
                  <a:cubicBezTo>
                    <a:pt x="6147509" y="968870"/>
                    <a:pt x="6056431" y="895448"/>
                    <a:pt x="5961423" y="827953"/>
                  </a:cubicBezTo>
                  <a:cubicBezTo>
                    <a:pt x="5865891" y="761102"/>
                    <a:pt x="5766688" y="699403"/>
                    <a:pt x="5663555" y="645304"/>
                  </a:cubicBezTo>
                  <a:cubicBezTo>
                    <a:pt x="5457943" y="535816"/>
                    <a:pt x="5238703" y="453894"/>
                    <a:pt x="5013827" y="397863"/>
                  </a:cubicBezTo>
                  <a:cubicBezTo>
                    <a:pt x="4788953" y="341703"/>
                    <a:pt x="4558442" y="310917"/>
                    <a:pt x="4327409" y="302545"/>
                  </a:cubicBezTo>
                  <a:cubicBezTo>
                    <a:pt x="4096111" y="293012"/>
                    <a:pt x="3867174" y="305893"/>
                    <a:pt x="3639939" y="338868"/>
                  </a:cubicBezTo>
                  <a:cubicBezTo>
                    <a:pt x="3526585" y="355999"/>
                    <a:pt x="3413885" y="377254"/>
                    <a:pt x="3302495" y="403659"/>
                  </a:cubicBezTo>
                  <a:cubicBezTo>
                    <a:pt x="3191107" y="430451"/>
                    <a:pt x="3080634" y="460978"/>
                    <a:pt x="2971604" y="496273"/>
                  </a:cubicBezTo>
                  <a:cubicBezTo>
                    <a:pt x="2862573" y="531437"/>
                    <a:pt x="2754854" y="570852"/>
                    <a:pt x="2648706" y="614389"/>
                  </a:cubicBezTo>
                  <a:cubicBezTo>
                    <a:pt x="2542690" y="658056"/>
                    <a:pt x="2438114" y="705714"/>
                    <a:pt x="2335374" y="757109"/>
                  </a:cubicBezTo>
                  <a:cubicBezTo>
                    <a:pt x="2129894" y="859769"/>
                    <a:pt x="1931228" y="976855"/>
                    <a:pt x="1741342" y="1107725"/>
                  </a:cubicBezTo>
                  <a:cubicBezTo>
                    <a:pt x="1694035" y="1140571"/>
                    <a:pt x="1646858" y="1173933"/>
                    <a:pt x="1600861" y="1208710"/>
                  </a:cubicBezTo>
                  <a:cubicBezTo>
                    <a:pt x="1577535" y="1225713"/>
                    <a:pt x="1554732" y="1243361"/>
                    <a:pt x="1531799" y="1260879"/>
                  </a:cubicBezTo>
                  <a:cubicBezTo>
                    <a:pt x="1508735" y="1278267"/>
                    <a:pt x="1486064" y="1296171"/>
                    <a:pt x="1463655" y="1314333"/>
                  </a:cubicBezTo>
                  <a:cubicBezTo>
                    <a:pt x="1373627" y="1386853"/>
                    <a:pt x="1285564" y="1462077"/>
                    <a:pt x="1200777" y="1541166"/>
                  </a:cubicBezTo>
                  <a:cubicBezTo>
                    <a:pt x="1030810" y="1698827"/>
                    <a:pt x="873161" y="1870785"/>
                    <a:pt x="731501" y="2055754"/>
                  </a:cubicBezTo>
                  <a:cubicBezTo>
                    <a:pt x="660734" y="2148239"/>
                    <a:pt x="593771" y="2243944"/>
                    <a:pt x="531393" y="2342739"/>
                  </a:cubicBezTo>
                  <a:cubicBezTo>
                    <a:pt x="470063" y="2442050"/>
                    <a:pt x="412140" y="2543810"/>
                    <a:pt x="361033" y="2649046"/>
                  </a:cubicBezTo>
                  <a:cubicBezTo>
                    <a:pt x="347798" y="2675194"/>
                    <a:pt x="335479" y="2701728"/>
                    <a:pt x="323292" y="2728263"/>
                  </a:cubicBezTo>
                  <a:lnTo>
                    <a:pt x="304945" y="2768193"/>
                  </a:lnTo>
                  <a:lnTo>
                    <a:pt x="287516" y="2808510"/>
                  </a:lnTo>
                  <a:cubicBezTo>
                    <a:pt x="276115" y="2835432"/>
                    <a:pt x="264583" y="2862352"/>
                    <a:pt x="254230" y="2889788"/>
                  </a:cubicBezTo>
                  <a:cubicBezTo>
                    <a:pt x="243877" y="2917224"/>
                    <a:pt x="232477" y="2944274"/>
                    <a:pt x="223042" y="2971968"/>
                  </a:cubicBezTo>
                  <a:cubicBezTo>
                    <a:pt x="182679" y="3081970"/>
                    <a:pt x="148475" y="3194291"/>
                    <a:pt x="121611" y="3308544"/>
                  </a:cubicBezTo>
                  <a:cubicBezTo>
                    <a:pt x="67096" y="3536534"/>
                    <a:pt x="39183" y="3771224"/>
                    <a:pt x="39314" y="4005912"/>
                  </a:cubicBezTo>
                  <a:cubicBezTo>
                    <a:pt x="39969" y="4122871"/>
                    <a:pt x="51109" y="4239571"/>
                    <a:pt x="73910" y="4354081"/>
                  </a:cubicBezTo>
                  <a:cubicBezTo>
                    <a:pt x="97892" y="4468334"/>
                    <a:pt x="132619" y="4580140"/>
                    <a:pt x="179534" y="4687050"/>
                  </a:cubicBezTo>
                  <a:cubicBezTo>
                    <a:pt x="190673" y="4713972"/>
                    <a:pt x="203647" y="4740249"/>
                    <a:pt x="215964" y="4766654"/>
                  </a:cubicBezTo>
                  <a:cubicBezTo>
                    <a:pt x="229332" y="4792674"/>
                    <a:pt x="242043" y="4818950"/>
                    <a:pt x="256457" y="4844455"/>
                  </a:cubicBezTo>
                  <a:cubicBezTo>
                    <a:pt x="283978" y="4895978"/>
                    <a:pt x="314642" y="4945956"/>
                    <a:pt x="346225" y="4995290"/>
                  </a:cubicBezTo>
                  <a:cubicBezTo>
                    <a:pt x="377676" y="5044752"/>
                    <a:pt x="411355" y="5092926"/>
                    <a:pt x="445296" y="5140971"/>
                  </a:cubicBezTo>
                  <a:cubicBezTo>
                    <a:pt x="479760" y="5188630"/>
                    <a:pt x="515537" y="5235645"/>
                    <a:pt x="551443" y="5282531"/>
                  </a:cubicBezTo>
                  <a:cubicBezTo>
                    <a:pt x="623387" y="5376434"/>
                    <a:pt x="698608" y="5468402"/>
                    <a:pt x="772387" y="5562561"/>
                  </a:cubicBezTo>
                  <a:cubicBezTo>
                    <a:pt x="809472" y="5609448"/>
                    <a:pt x="846428" y="5656719"/>
                    <a:pt x="882858" y="5704507"/>
                  </a:cubicBezTo>
                  <a:cubicBezTo>
                    <a:pt x="919159" y="5751909"/>
                    <a:pt x="955196" y="5802273"/>
                    <a:pt x="990316" y="5848258"/>
                  </a:cubicBezTo>
                  <a:cubicBezTo>
                    <a:pt x="1025175" y="5895402"/>
                    <a:pt x="1061736" y="5941129"/>
                    <a:pt x="1097774" y="5987114"/>
                  </a:cubicBezTo>
                  <a:cubicBezTo>
                    <a:pt x="1134860" y="6032326"/>
                    <a:pt x="1171684" y="6077536"/>
                    <a:pt x="1210080" y="6121203"/>
                  </a:cubicBezTo>
                  <a:cubicBezTo>
                    <a:pt x="1286350" y="6209051"/>
                    <a:pt x="1365632" y="6293677"/>
                    <a:pt x="1448192" y="6374054"/>
                  </a:cubicBezTo>
                  <a:cubicBezTo>
                    <a:pt x="1613572" y="6534420"/>
                    <a:pt x="1792057" y="6677526"/>
                    <a:pt x="1982991" y="6796158"/>
                  </a:cubicBezTo>
                  <a:lnTo>
                    <a:pt x="2118475" y="6874714"/>
                  </a:lnTo>
                  <a:lnTo>
                    <a:pt x="1569874" y="6874714"/>
                  </a:lnTo>
                  <a:lnTo>
                    <a:pt x="1507802" y="6817815"/>
                  </a:lnTo>
                  <a:cubicBezTo>
                    <a:pt x="1418412" y="6730595"/>
                    <a:pt x="1334903" y="6638562"/>
                    <a:pt x="1256865" y="6543437"/>
                  </a:cubicBezTo>
                  <a:cubicBezTo>
                    <a:pt x="1179155" y="6447861"/>
                    <a:pt x="1106817" y="6349194"/>
                    <a:pt x="1038410" y="6248722"/>
                  </a:cubicBezTo>
                  <a:cubicBezTo>
                    <a:pt x="969873" y="6148253"/>
                    <a:pt x="905922" y="6045592"/>
                    <a:pt x="845380" y="5941386"/>
                  </a:cubicBezTo>
                  <a:cubicBezTo>
                    <a:pt x="814453" y="5888704"/>
                    <a:pt x="786147" y="5839370"/>
                    <a:pt x="755351" y="5788877"/>
                  </a:cubicBezTo>
                  <a:cubicBezTo>
                    <a:pt x="724817" y="5738771"/>
                    <a:pt x="693760" y="5688665"/>
                    <a:pt x="661784" y="5638944"/>
                  </a:cubicBezTo>
                  <a:lnTo>
                    <a:pt x="466525" y="5340366"/>
                  </a:lnTo>
                  <a:cubicBezTo>
                    <a:pt x="434156" y="5290131"/>
                    <a:pt x="402181" y="5239639"/>
                    <a:pt x="370992" y="5188502"/>
                  </a:cubicBezTo>
                  <a:cubicBezTo>
                    <a:pt x="339803" y="5137364"/>
                    <a:pt x="308876" y="5086099"/>
                    <a:pt x="280046" y="5033287"/>
                  </a:cubicBezTo>
                  <a:cubicBezTo>
                    <a:pt x="222255" y="4928179"/>
                    <a:pt x="169181" y="4819982"/>
                    <a:pt x="126853" y="4707660"/>
                  </a:cubicBezTo>
                  <a:cubicBezTo>
                    <a:pt x="83739" y="4595725"/>
                    <a:pt x="51764" y="4479670"/>
                    <a:pt x="30272" y="4362068"/>
                  </a:cubicBezTo>
                  <a:cubicBezTo>
                    <a:pt x="9698" y="4244466"/>
                    <a:pt x="0" y="4125060"/>
                    <a:pt x="0" y="4005912"/>
                  </a:cubicBezTo>
                  <a:cubicBezTo>
                    <a:pt x="1704" y="3530867"/>
                    <a:pt x="95140" y="3057110"/>
                    <a:pt x="270480" y="2610532"/>
                  </a:cubicBezTo>
                  <a:cubicBezTo>
                    <a:pt x="314511" y="2498984"/>
                    <a:pt x="362212" y="2388466"/>
                    <a:pt x="415942" y="2280526"/>
                  </a:cubicBezTo>
                  <a:cubicBezTo>
                    <a:pt x="468884" y="2172197"/>
                    <a:pt x="527199" y="2066188"/>
                    <a:pt x="590102" y="1962626"/>
                  </a:cubicBezTo>
                  <a:cubicBezTo>
                    <a:pt x="716037" y="1755631"/>
                    <a:pt x="859794" y="1557653"/>
                    <a:pt x="1020719" y="1373070"/>
                  </a:cubicBezTo>
                  <a:cubicBezTo>
                    <a:pt x="1101575" y="1281101"/>
                    <a:pt x="1185969" y="1191838"/>
                    <a:pt x="1275080" y="1107081"/>
                  </a:cubicBezTo>
                  <a:cubicBezTo>
                    <a:pt x="1297227" y="1085699"/>
                    <a:pt x="1319504" y="1064575"/>
                    <a:pt x="1342437" y="1043965"/>
                  </a:cubicBezTo>
                  <a:cubicBezTo>
                    <a:pt x="1365240" y="1023226"/>
                    <a:pt x="1387648" y="1002102"/>
                    <a:pt x="1411106" y="982138"/>
                  </a:cubicBezTo>
                  <a:cubicBezTo>
                    <a:pt x="1457497" y="941563"/>
                    <a:pt x="1505065" y="902276"/>
                    <a:pt x="1553029" y="863376"/>
                  </a:cubicBezTo>
                  <a:cubicBezTo>
                    <a:pt x="1745798" y="708806"/>
                    <a:pt x="1954030" y="571882"/>
                    <a:pt x="2173401" y="454409"/>
                  </a:cubicBezTo>
                  <a:cubicBezTo>
                    <a:pt x="2612013" y="219334"/>
                    <a:pt x="3099505" y="65666"/>
                    <a:pt x="3599708" y="16332"/>
                  </a:cubicBezTo>
                  <a:cubicBezTo>
                    <a:pt x="3724530" y="3966"/>
                    <a:pt x="3850400" y="-1283"/>
                    <a:pt x="3975975" y="26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61023DD2-2E6F-4419-B404-80F08460B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65276" y="313387"/>
              <a:ext cx="6326724" cy="6561326"/>
            </a:xfrm>
            <a:custGeom>
              <a:avLst/>
              <a:gdLst>
                <a:gd name="connsiteX0" fmla="*/ 6326724 w 6326724"/>
                <a:gd name="connsiteY0" fmla="*/ 5020808 h 6561326"/>
                <a:gd name="connsiteX1" fmla="*/ 6326724 w 6326724"/>
                <a:gd name="connsiteY1" fmla="*/ 5698632 h 6561326"/>
                <a:gd name="connsiteX2" fmla="*/ 6067438 w 6326724"/>
                <a:gd name="connsiteY2" fmla="*/ 5902509 h 6561326"/>
                <a:gd name="connsiteX3" fmla="*/ 5799974 w 6326724"/>
                <a:gd name="connsiteY3" fmla="*/ 6102017 h 6561326"/>
                <a:gd name="connsiteX4" fmla="*/ 5665258 w 6326724"/>
                <a:gd name="connsiteY4" fmla="*/ 6202100 h 6561326"/>
                <a:gd name="connsiteX5" fmla="*/ 5526873 w 6326724"/>
                <a:gd name="connsiteY5" fmla="*/ 6302828 h 6561326"/>
                <a:gd name="connsiteX6" fmla="*/ 5385080 w 6326724"/>
                <a:gd name="connsiteY6" fmla="*/ 6402268 h 6561326"/>
                <a:gd name="connsiteX7" fmla="*/ 5238833 w 6326724"/>
                <a:gd name="connsiteY7" fmla="*/ 6498875 h 6561326"/>
                <a:gd name="connsiteX8" fmla="*/ 5138040 w 6326724"/>
                <a:gd name="connsiteY8" fmla="*/ 6561326 h 6561326"/>
                <a:gd name="connsiteX9" fmla="*/ 3946072 w 6326724"/>
                <a:gd name="connsiteY9" fmla="*/ 6561326 h 6561326"/>
                <a:gd name="connsiteX10" fmla="*/ 3976009 w 6326724"/>
                <a:gd name="connsiteY10" fmla="*/ 6555242 h 6561326"/>
                <a:gd name="connsiteX11" fmla="*/ 4404855 w 6326724"/>
                <a:gd name="connsiteY11" fmla="*/ 6399048 h 6561326"/>
                <a:gd name="connsiteX12" fmla="*/ 4938868 w 6326724"/>
                <a:gd name="connsiteY12" fmla="*/ 6072132 h 6561326"/>
                <a:gd name="connsiteX13" fmla="*/ 5068342 w 6326724"/>
                <a:gd name="connsiteY13" fmla="*/ 5976042 h 6561326"/>
                <a:gd name="connsiteX14" fmla="*/ 5197816 w 6326724"/>
                <a:gd name="connsiteY14" fmla="*/ 5876730 h 6561326"/>
                <a:gd name="connsiteX15" fmla="*/ 5460039 w 6326724"/>
                <a:gd name="connsiteY15" fmla="*/ 5670637 h 6561326"/>
                <a:gd name="connsiteX16" fmla="*/ 5999033 w 6326724"/>
                <a:gd name="connsiteY16" fmla="*/ 5271718 h 6561326"/>
                <a:gd name="connsiteX17" fmla="*/ 6258766 w 6326724"/>
                <a:gd name="connsiteY17" fmla="*/ 5077603 h 6561326"/>
                <a:gd name="connsiteX18" fmla="*/ 4139342 w 6326724"/>
                <a:gd name="connsiteY18" fmla="*/ 440 h 6561326"/>
                <a:gd name="connsiteX19" fmla="*/ 4315744 w 6326724"/>
                <a:gd name="connsiteY19" fmla="*/ 6808 h 6561326"/>
                <a:gd name="connsiteX20" fmla="*/ 5015400 w 6326724"/>
                <a:gd name="connsiteY20" fmla="*/ 113591 h 6561326"/>
                <a:gd name="connsiteX21" fmla="*/ 5681114 w 6326724"/>
                <a:gd name="connsiteY21" fmla="*/ 361418 h 6561326"/>
                <a:gd name="connsiteX22" fmla="*/ 6270952 w 6326724"/>
                <a:gd name="connsiteY22" fmla="*/ 755441 h 6561326"/>
                <a:gd name="connsiteX23" fmla="*/ 6326724 w 6326724"/>
                <a:gd name="connsiteY23" fmla="*/ 807432 h 6561326"/>
                <a:gd name="connsiteX24" fmla="*/ 6326724 w 6326724"/>
                <a:gd name="connsiteY24" fmla="*/ 1231565 h 6561326"/>
                <a:gd name="connsiteX25" fmla="*/ 6302093 w 6326724"/>
                <a:gd name="connsiteY25" fmla="*/ 1203002 h 6561326"/>
                <a:gd name="connsiteX26" fmla="*/ 6066914 w 6326724"/>
                <a:gd name="connsiteY26" fmla="*/ 989616 h 6561326"/>
                <a:gd name="connsiteX27" fmla="*/ 5533688 w 6326724"/>
                <a:gd name="connsiteY27" fmla="*/ 647242 h 6561326"/>
                <a:gd name="connsiteX28" fmla="*/ 4933626 w 6326724"/>
                <a:gd name="connsiteY28" fmla="*/ 432262 h 6561326"/>
                <a:gd name="connsiteX29" fmla="*/ 4296873 w 6326724"/>
                <a:gd name="connsiteY29" fmla="*/ 343126 h 6561326"/>
                <a:gd name="connsiteX30" fmla="*/ 3651602 w 6326724"/>
                <a:gd name="connsiteY30" fmla="*/ 365797 h 6561326"/>
                <a:gd name="connsiteX31" fmla="*/ 3018256 w 6326724"/>
                <a:gd name="connsiteY31" fmla="*/ 496666 h 6561326"/>
                <a:gd name="connsiteX32" fmla="*/ 2412429 w 6326724"/>
                <a:gd name="connsiteY32" fmla="*/ 724399 h 6561326"/>
                <a:gd name="connsiteX33" fmla="*/ 1329857 w 6326724"/>
                <a:gd name="connsiteY33" fmla="*/ 1424086 h 6561326"/>
                <a:gd name="connsiteX34" fmla="*/ 887314 w 6326724"/>
                <a:gd name="connsiteY34" fmla="*/ 1891015 h 6561326"/>
                <a:gd name="connsiteX35" fmla="*/ 537420 w 6326724"/>
                <a:gd name="connsiteY35" fmla="*/ 2427245 h 6561326"/>
                <a:gd name="connsiteX36" fmla="*/ 299965 w 6326724"/>
                <a:gd name="connsiteY36" fmla="*/ 3020021 h 6561326"/>
                <a:gd name="connsiteX37" fmla="*/ 213606 w 6326724"/>
                <a:gd name="connsiteY37" fmla="*/ 3651953 h 6561326"/>
                <a:gd name="connsiteX38" fmla="*/ 250036 w 6326724"/>
                <a:gd name="connsiteY38" fmla="*/ 3961352 h 6561326"/>
                <a:gd name="connsiteX39" fmla="*/ 357625 w 6326724"/>
                <a:gd name="connsiteY39" fmla="*/ 4250783 h 6561326"/>
                <a:gd name="connsiteX40" fmla="*/ 432715 w 6326724"/>
                <a:gd name="connsiteY40" fmla="*/ 4387063 h 6561326"/>
                <a:gd name="connsiteX41" fmla="*/ 518943 w 6326724"/>
                <a:gd name="connsiteY41" fmla="*/ 4518962 h 6561326"/>
                <a:gd name="connsiteX42" fmla="*/ 718133 w 6326724"/>
                <a:gd name="connsiteY42" fmla="*/ 4773874 h 6561326"/>
                <a:gd name="connsiteX43" fmla="*/ 933704 w 6326724"/>
                <a:gd name="connsiteY43" fmla="*/ 5030717 h 6561326"/>
                <a:gd name="connsiteX44" fmla="*/ 1040900 w 6326724"/>
                <a:gd name="connsiteY44" fmla="*/ 5164806 h 6561326"/>
                <a:gd name="connsiteX45" fmla="*/ 1092401 w 6326724"/>
                <a:gd name="connsiteY45" fmla="*/ 5230628 h 6561326"/>
                <a:gd name="connsiteX46" fmla="*/ 1142854 w 6326724"/>
                <a:gd name="connsiteY46" fmla="*/ 5293615 h 6561326"/>
                <a:gd name="connsiteX47" fmla="*/ 1576354 w 6326724"/>
                <a:gd name="connsiteY47" fmla="*/ 5759128 h 6561326"/>
                <a:gd name="connsiteX48" fmla="*/ 1806865 w 6326724"/>
                <a:gd name="connsiteY48" fmla="*/ 5968571 h 6561326"/>
                <a:gd name="connsiteX49" fmla="*/ 2048253 w 6326724"/>
                <a:gd name="connsiteY49" fmla="*/ 6161654 h 6561326"/>
                <a:gd name="connsiteX50" fmla="*/ 2587506 w 6326724"/>
                <a:gd name="connsiteY50" fmla="*/ 6467059 h 6561326"/>
                <a:gd name="connsiteX51" fmla="*/ 2889176 w 6326724"/>
                <a:gd name="connsiteY51" fmla="*/ 6553360 h 6561326"/>
                <a:gd name="connsiteX52" fmla="*/ 2929698 w 6326724"/>
                <a:gd name="connsiteY52" fmla="*/ 6561326 h 6561326"/>
                <a:gd name="connsiteX53" fmla="*/ 1816374 w 6326724"/>
                <a:gd name="connsiteY53" fmla="*/ 6561326 h 6561326"/>
                <a:gd name="connsiteX54" fmla="*/ 1787601 w 6326724"/>
                <a:gd name="connsiteY54" fmla="*/ 6545761 h 6561326"/>
                <a:gd name="connsiteX55" fmla="*/ 1225544 w 6326724"/>
                <a:gd name="connsiteY55" fmla="*/ 6094158 h 6561326"/>
                <a:gd name="connsiteX56" fmla="*/ 997654 w 6326724"/>
                <a:gd name="connsiteY56" fmla="*/ 5822374 h 6561326"/>
                <a:gd name="connsiteX57" fmla="*/ 798596 w 6326724"/>
                <a:gd name="connsiteY57" fmla="*/ 5534615 h 6561326"/>
                <a:gd name="connsiteX58" fmla="*/ 752075 w 6326724"/>
                <a:gd name="connsiteY58" fmla="*/ 5461324 h 6561326"/>
                <a:gd name="connsiteX59" fmla="*/ 707650 w 6326724"/>
                <a:gd name="connsiteY59" fmla="*/ 5390221 h 6561326"/>
                <a:gd name="connsiteX60" fmla="*/ 619980 w 6326724"/>
                <a:gd name="connsiteY60" fmla="*/ 5252396 h 6561326"/>
                <a:gd name="connsiteX61" fmla="*/ 438349 w 6326724"/>
                <a:gd name="connsiteY61" fmla="*/ 4970822 h 6561326"/>
                <a:gd name="connsiteX62" fmla="*/ 261044 w 6326724"/>
                <a:gd name="connsiteY62" fmla="*/ 4673145 h 6561326"/>
                <a:gd name="connsiteX63" fmla="*/ 181107 w 6326724"/>
                <a:gd name="connsiteY63" fmla="*/ 4515356 h 6561326"/>
                <a:gd name="connsiteX64" fmla="*/ 113224 w 6326724"/>
                <a:gd name="connsiteY64" fmla="*/ 4350223 h 6561326"/>
                <a:gd name="connsiteX65" fmla="*/ 61199 w 6326724"/>
                <a:gd name="connsiteY65" fmla="*/ 4178908 h 6561326"/>
                <a:gd name="connsiteX66" fmla="*/ 41804 w 6326724"/>
                <a:gd name="connsiteY66" fmla="*/ 4091577 h 6561326"/>
                <a:gd name="connsiteX67" fmla="*/ 33287 w 6326724"/>
                <a:gd name="connsiteY67" fmla="*/ 4047781 h 6561326"/>
                <a:gd name="connsiteX68" fmla="*/ 26209 w 6326724"/>
                <a:gd name="connsiteY68" fmla="*/ 4003858 h 6561326"/>
                <a:gd name="connsiteX69" fmla="*/ 0 w 6326724"/>
                <a:gd name="connsiteY69" fmla="*/ 3651953 h 6561326"/>
                <a:gd name="connsiteX70" fmla="*/ 72731 w 6326724"/>
                <a:gd name="connsiteY70" fmla="*/ 2966307 h 6561326"/>
                <a:gd name="connsiteX71" fmla="*/ 291316 w 6326724"/>
                <a:gd name="connsiteY71" fmla="*/ 2309385 h 6561326"/>
                <a:gd name="connsiteX72" fmla="*/ 1110878 w 6326724"/>
                <a:gd name="connsiteY72" fmla="*/ 1193776 h 6561326"/>
                <a:gd name="connsiteX73" fmla="*/ 1654327 w 6326724"/>
                <a:gd name="connsiteY73" fmla="*/ 756730 h 6561326"/>
                <a:gd name="connsiteX74" fmla="*/ 2261727 w 6326724"/>
                <a:gd name="connsiteY74" fmla="*/ 409720 h 6561326"/>
                <a:gd name="connsiteX75" fmla="*/ 3610060 w 6326724"/>
                <a:gd name="connsiteY75" fmla="*/ 27032 h 6561326"/>
                <a:gd name="connsiteX76" fmla="*/ 4139342 w 6326724"/>
                <a:gd name="connsiteY76" fmla="*/ 440 h 6561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6326724" h="6561326">
                  <a:moveTo>
                    <a:pt x="6326724" y="5020808"/>
                  </a:moveTo>
                  <a:lnTo>
                    <a:pt x="6326724" y="5698632"/>
                  </a:lnTo>
                  <a:lnTo>
                    <a:pt x="6067438" y="5902509"/>
                  </a:lnTo>
                  <a:cubicBezTo>
                    <a:pt x="5977868" y="5970407"/>
                    <a:pt x="5888364" y="6036453"/>
                    <a:pt x="5799974" y="6102017"/>
                  </a:cubicBezTo>
                  <a:lnTo>
                    <a:pt x="5665258" y="6202100"/>
                  </a:lnTo>
                  <a:cubicBezTo>
                    <a:pt x="5619654" y="6235719"/>
                    <a:pt x="5573656" y="6269596"/>
                    <a:pt x="5526873" y="6302828"/>
                  </a:cubicBezTo>
                  <a:cubicBezTo>
                    <a:pt x="5480220" y="6336189"/>
                    <a:pt x="5433044" y="6369423"/>
                    <a:pt x="5385080" y="6402268"/>
                  </a:cubicBezTo>
                  <a:cubicBezTo>
                    <a:pt x="5336988" y="6434857"/>
                    <a:pt x="5288500" y="6467187"/>
                    <a:pt x="5238833" y="6498875"/>
                  </a:cubicBezTo>
                  <a:lnTo>
                    <a:pt x="5138040" y="6561326"/>
                  </a:lnTo>
                  <a:lnTo>
                    <a:pt x="3946072" y="6561326"/>
                  </a:lnTo>
                  <a:lnTo>
                    <a:pt x="3976009" y="6555242"/>
                  </a:lnTo>
                  <a:cubicBezTo>
                    <a:pt x="4123712" y="6519227"/>
                    <a:pt x="4266863" y="6466383"/>
                    <a:pt x="4404855" y="6399048"/>
                  </a:cubicBezTo>
                  <a:cubicBezTo>
                    <a:pt x="4589500" y="6310299"/>
                    <a:pt x="4765232" y="6196690"/>
                    <a:pt x="4938868" y="6072132"/>
                  </a:cubicBezTo>
                  <a:cubicBezTo>
                    <a:pt x="4982245" y="6041089"/>
                    <a:pt x="5025359" y="6008630"/>
                    <a:pt x="5068342" y="5976042"/>
                  </a:cubicBezTo>
                  <a:cubicBezTo>
                    <a:pt x="5111588" y="5943453"/>
                    <a:pt x="5154702" y="5910349"/>
                    <a:pt x="5197816" y="5876730"/>
                  </a:cubicBezTo>
                  <a:lnTo>
                    <a:pt x="5460039" y="5670637"/>
                  </a:lnTo>
                  <a:cubicBezTo>
                    <a:pt x="5639966" y="5530365"/>
                    <a:pt x="5821596" y="5399753"/>
                    <a:pt x="5999033" y="5271718"/>
                  </a:cubicBezTo>
                  <a:cubicBezTo>
                    <a:pt x="6087686" y="5207700"/>
                    <a:pt x="6174667" y="5143360"/>
                    <a:pt x="6258766" y="5077603"/>
                  </a:cubicBezTo>
                  <a:close/>
                  <a:moveTo>
                    <a:pt x="4139342" y="440"/>
                  </a:moveTo>
                  <a:cubicBezTo>
                    <a:pt x="4198237" y="1301"/>
                    <a:pt x="4257068" y="3427"/>
                    <a:pt x="4315744" y="6808"/>
                  </a:cubicBezTo>
                  <a:cubicBezTo>
                    <a:pt x="4550841" y="20849"/>
                    <a:pt x="4785806" y="55240"/>
                    <a:pt x="5015400" y="113591"/>
                  </a:cubicBezTo>
                  <a:cubicBezTo>
                    <a:pt x="5244992" y="171812"/>
                    <a:pt x="5469212" y="254249"/>
                    <a:pt x="5681114" y="361418"/>
                  </a:cubicBezTo>
                  <a:cubicBezTo>
                    <a:pt x="5892754" y="468586"/>
                    <a:pt x="6093124" y="599584"/>
                    <a:pt x="6270952" y="755441"/>
                  </a:cubicBezTo>
                  <a:lnTo>
                    <a:pt x="6326724" y="807432"/>
                  </a:lnTo>
                  <a:lnTo>
                    <a:pt x="6326724" y="1231565"/>
                  </a:lnTo>
                  <a:lnTo>
                    <a:pt x="6302093" y="1203002"/>
                  </a:lnTo>
                  <a:cubicBezTo>
                    <a:pt x="6227937" y="1127247"/>
                    <a:pt x="6149211" y="1056081"/>
                    <a:pt x="6066914" y="989616"/>
                  </a:cubicBezTo>
                  <a:cubicBezTo>
                    <a:pt x="5902714" y="856299"/>
                    <a:pt x="5724360" y="740371"/>
                    <a:pt x="5533688" y="647242"/>
                  </a:cubicBezTo>
                  <a:cubicBezTo>
                    <a:pt x="5343146" y="553857"/>
                    <a:pt x="5141466" y="482239"/>
                    <a:pt x="4933626" y="432262"/>
                  </a:cubicBezTo>
                  <a:cubicBezTo>
                    <a:pt x="4725788" y="382156"/>
                    <a:pt x="4512182" y="353303"/>
                    <a:pt x="4296873" y="343126"/>
                  </a:cubicBezTo>
                  <a:cubicBezTo>
                    <a:pt x="4081172" y="332435"/>
                    <a:pt x="3865732" y="339520"/>
                    <a:pt x="3651602" y="365797"/>
                  </a:cubicBezTo>
                  <a:cubicBezTo>
                    <a:pt x="3437604" y="392202"/>
                    <a:pt x="3225572" y="436384"/>
                    <a:pt x="3018256" y="496666"/>
                  </a:cubicBezTo>
                  <a:cubicBezTo>
                    <a:pt x="2810809" y="556691"/>
                    <a:pt x="2608474" y="634362"/>
                    <a:pt x="2412429" y="724399"/>
                  </a:cubicBezTo>
                  <a:cubicBezTo>
                    <a:pt x="2019160" y="902541"/>
                    <a:pt x="1651969" y="1138775"/>
                    <a:pt x="1329857" y="1424086"/>
                  </a:cubicBezTo>
                  <a:cubicBezTo>
                    <a:pt x="1169326" y="1567192"/>
                    <a:pt x="1020588" y="1723307"/>
                    <a:pt x="887314" y="1891015"/>
                  </a:cubicBezTo>
                  <a:cubicBezTo>
                    <a:pt x="753778" y="2058466"/>
                    <a:pt x="635967" y="2238026"/>
                    <a:pt x="537420" y="2427245"/>
                  </a:cubicBezTo>
                  <a:cubicBezTo>
                    <a:pt x="438874" y="2616335"/>
                    <a:pt x="356839" y="2814313"/>
                    <a:pt x="299965" y="3020021"/>
                  </a:cubicBezTo>
                  <a:cubicBezTo>
                    <a:pt x="242961" y="3225212"/>
                    <a:pt x="213474" y="3438518"/>
                    <a:pt x="213606" y="3651953"/>
                  </a:cubicBezTo>
                  <a:cubicBezTo>
                    <a:pt x="214785" y="3756804"/>
                    <a:pt x="225269" y="3860881"/>
                    <a:pt x="250036" y="3961352"/>
                  </a:cubicBezTo>
                  <a:cubicBezTo>
                    <a:pt x="274412" y="4061950"/>
                    <a:pt x="312284" y="4158171"/>
                    <a:pt x="357625" y="4250783"/>
                  </a:cubicBezTo>
                  <a:cubicBezTo>
                    <a:pt x="380558" y="4297025"/>
                    <a:pt x="405982" y="4342366"/>
                    <a:pt x="432715" y="4387063"/>
                  </a:cubicBezTo>
                  <a:cubicBezTo>
                    <a:pt x="459841" y="4431630"/>
                    <a:pt x="488803" y="4475554"/>
                    <a:pt x="518943" y="4518962"/>
                  </a:cubicBezTo>
                  <a:cubicBezTo>
                    <a:pt x="580011" y="4605521"/>
                    <a:pt x="647893" y="4689504"/>
                    <a:pt x="718133" y="4773874"/>
                  </a:cubicBezTo>
                  <a:cubicBezTo>
                    <a:pt x="788374" y="4858372"/>
                    <a:pt x="861760" y="4942871"/>
                    <a:pt x="933704" y="5030717"/>
                  </a:cubicBezTo>
                  <a:cubicBezTo>
                    <a:pt x="969742" y="5074512"/>
                    <a:pt x="1005387" y="5119337"/>
                    <a:pt x="1040900" y="5164806"/>
                  </a:cubicBezTo>
                  <a:lnTo>
                    <a:pt x="1092401" y="5230628"/>
                  </a:lnTo>
                  <a:cubicBezTo>
                    <a:pt x="1109306" y="5251624"/>
                    <a:pt x="1125425" y="5273135"/>
                    <a:pt x="1142854" y="5293615"/>
                  </a:cubicBezTo>
                  <a:cubicBezTo>
                    <a:pt x="1278880" y="5460293"/>
                    <a:pt x="1426438" y="5613704"/>
                    <a:pt x="1576354" y="5759128"/>
                  </a:cubicBezTo>
                  <a:cubicBezTo>
                    <a:pt x="1651706" y="5831519"/>
                    <a:pt x="1728368" y="5901461"/>
                    <a:pt x="1806865" y="5968571"/>
                  </a:cubicBezTo>
                  <a:cubicBezTo>
                    <a:pt x="1885362" y="6035680"/>
                    <a:pt x="1965299" y="6100599"/>
                    <a:pt x="2048253" y="6161654"/>
                  </a:cubicBezTo>
                  <a:cubicBezTo>
                    <a:pt x="2213502" y="6284022"/>
                    <a:pt x="2391724" y="6393380"/>
                    <a:pt x="2587506" y="6467059"/>
                  </a:cubicBezTo>
                  <a:cubicBezTo>
                    <a:pt x="2685137" y="6503898"/>
                    <a:pt x="2786304" y="6532106"/>
                    <a:pt x="2889176" y="6553360"/>
                  </a:cubicBezTo>
                  <a:lnTo>
                    <a:pt x="2929698" y="6561326"/>
                  </a:lnTo>
                  <a:lnTo>
                    <a:pt x="1816374" y="6561326"/>
                  </a:lnTo>
                  <a:lnTo>
                    <a:pt x="1787601" y="6545761"/>
                  </a:lnTo>
                  <a:cubicBezTo>
                    <a:pt x="1577272" y="6422749"/>
                    <a:pt x="1389483" y="6266761"/>
                    <a:pt x="1225544" y="6094158"/>
                  </a:cubicBezTo>
                  <a:cubicBezTo>
                    <a:pt x="1143116" y="6007986"/>
                    <a:pt x="1068158" y="5916274"/>
                    <a:pt x="997654" y="5822374"/>
                  </a:cubicBezTo>
                  <a:cubicBezTo>
                    <a:pt x="927546" y="5728086"/>
                    <a:pt x="860842" y="5632381"/>
                    <a:pt x="798596" y="5534615"/>
                  </a:cubicBezTo>
                  <a:cubicBezTo>
                    <a:pt x="782608" y="5510399"/>
                    <a:pt x="767537" y="5485797"/>
                    <a:pt x="752075" y="5461324"/>
                  </a:cubicBezTo>
                  <a:lnTo>
                    <a:pt x="707650" y="5390221"/>
                  </a:lnTo>
                  <a:cubicBezTo>
                    <a:pt x="679213" y="5344237"/>
                    <a:pt x="649728" y="5298638"/>
                    <a:pt x="619980" y="5252396"/>
                  </a:cubicBezTo>
                  <a:lnTo>
                    <a:pt x="438349" y="4970822"/>
                  </a:lnTo>
                  <a:cubicBezTo>
                    <a:pt x="377413" y="4874860"/>
                    <a:pt x="317263" y="4776064"/>
                    <a:pt x="261044" y="4673145"/>
                  </a:cubicBezTo>
                  <a:cubicBezTo>
                    <a:pt x="233000" y="4621622"/>
                    <a:pt x="205874" y="4569197"/>
                    <a:pt x="181107" y="4515356"/>
                  </a:cubicBezTo>
                  <a:cubicBezTo>
                    <a:pt x="156470" y="4461385"/>
                    <a:pt x="133537" y="4406385"/>
                    <a:pt x="113224" y="4350223"/>
                  </a:cubicBezTo>
                  <a:cubicBezTo>
                    <a:pt x="93305" y="4293934"/>
                    <a:pt x="75614" y="4236872"/>
                    <a:pt x="61199" y="4178908"/>
                  </a:cubicBezTo>
                  <a:cubicBezTo>
                    <a:pt x="54385" y="4149927"/>
                    <a:pt x="47440" y="4120815"/>
                    <a:pt x="41804" y="4091577"/>
                  </a:cubicBezTo>
                  <a:lnTo>
                    <a:pt x="33287" y="4047781"/>
                  </a:lnTo>
                  <a:lnTo>
                    <a:pt x="26209" y="4003858"/>
                  </a:lnTo>
                  <a:cubicBezTo>
                    <a:pt x="7732" y="3886643"/>
                    <a:pt x="0" y="3768783"/>
                    <a:pt x="0" y="3651953"/>
                  </a:cubicBezTo>
                  <a:cubicBezTo>
                    <a:pt x="524" y="3422031"/>
                    <a:pt x="25030" y="3192109"/>
                    <a:pt x="72731" y="2966307"/>
                  </a:cubicBezTo>
                  <a:cubicBezTo>
                    <a:pt x="120301" y="2740634"/>
                    <a:pt x="193163" y="2519343"/>
                    <a:pt x="291316" y="2309385"/>
                  </a:cubicBezTo>
                  <a:cubicBezTo>
                    <a:pt x="488540" y="1889469"/>
                    <a:pt x="774352" y="1513736"/>
                    <a:pt x="1110878" y="1193776"/>
                  </a:cubicBezTo>
                  <a:cubicBezTo>
                    <a:pt x="1279535" y="1033797"/>
                    <a:pt x="1461821" y="887856"/>
                    <a:pt x="1654327" y="756730"/>
                  </a:cubicBezTo>
                  <a:cubicBezTo>
                    <a:pt x="1847096" y="625732"/>
                    <a:pt x="2049956" y="509031"/>
                    <a:pt x="2261727" y="409720"/>
                  </a:cubicBezTo>
                  <a:cubicBezTo>
                    <a:pt x="2685792" y="212515"/>
                    <a:pt x="3142357" y="82162"/>
                    <a:pt x="3610060" y="27032"/>
                  </a:cubicBezTo>
                  <a:cubicBezTo>
                    <a:pt x="3785399" y="6647"/>
                    <a:pt x="3962657" y="-2144"/>
                    <a:pt x="4139342" y="44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BC4A6C98-F96E-4587-B01F-A9B01BBFAD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1866928 h 6521594"/>
                <a:gd name="connsiteX4" fmla="*/ 6212358 w 6321679"/>
                <a:gd name="connsiteY4" fmla="*/ 1689281 h 6521594"/>
                <a:gd name="connsiteX5" fmla="*/ 6049880 w 6321679"/>
                <a:gd name="connsiteY5" fmla="*/ 1477173 h 6521594"/>
                <a:gd name="connsiteX6" fmla="*/ 5248663 w 6321679"/>
                <a:gd name="connsiteY6" fmla="*/ 869327 h 6521594"/>
                <a:gd name="connsiteX7" fmla="*/ 4150102 w 6321679"/>
                <a:gd name="connsiteY7" fmla="*/ 644042 h 6521594"/>
                <a:gd name="connsiteX8" fmla="*/ 2867946 w 6321679"/>
                <a:gd name="connsiteY8" fmla="*/ 886459 h 6521594"/>
                <a:gd name="connsiteX9" fmla="*/ 1728892 w 6321679"/>
                <a:gd name="connsiteY9" fmla="*/ 1552397 h 6521594"/>
                <a:gd name="connsiteX10" fmla="*/ 941043 w 6321679"/>
                <a:gd name="connsiteY10" fmla="*/ 2512664 h 6521594"/>
                <a:gd name="connsiteX11" fmla="*/ 655362 w 6321679"/>
                <a:gd name="connsiteY11" fmla="*/ 3630204 h 6521594"/>
                <a:gd name="connsiteX12" fmla="*/ 1128177 w 6321679"/>
                <a:gd name="connsiteY12" fmla="*/ 4667883 h 6521594"/>
                <a:gd name="connsiteX13" fmla="*/ 1366419 w 6321679"/>
                <a:gd name="connsiteY13" fmla="*/ 4997246 h 6521594"/>
                <a:gd name="connsiteX14" fmla="*/ 3601937 w 6321679"/>
                <a:gd name="connsiteY14" fmla="*/ 6284685 h 6521594"/>
                <a:gd name="connsiteX15" fmla="*/ 5298985 w 6321679"/>
                <a:gd name="connsiteY15" fmla="*/ 5492643 h 6521594"/>
                <a:gd name="connsiteX16" fmla="*/ 5505513 w 6321679"/>
                <a:gd name="connsiteY16" fmla="*/ 5335367 h 6521594"/>
                <a:gd name="connsiteX17" fmla="*/ 6252618 w 6321679"/>
                <a:gd name="connsiteY17" fmla="*/ 4722492 h 6521594"/>
                <a:gd name="connsiteX18" fmla="*/ 6321679 w 6321679"/>
                <a:gd name="connsiteY18" fmla="*/ 4651477 h 6521594"/>
                <a:gd name="connsiteX19" fmla="*/ 6321679 w 6321679"/>
                <a:gd name="connsiteY19" fmla="*/ 5523097 h 6521594"/>
                <a:gd name="connsiteX20" fmla="*/ 6024428 w 6321679"/>
                <a:gd name="connsiteY20" fmla="*/ 5754969 h 6521594"/>
                <a:gd name="connsiteX21" fmla="*/ 5702345 w 6321679"/>
                <a:gd name="connsiteY21" fmla="*/ 6000018 h 6521594"/>
                <a:gd name="connsiteX22" fmla="*/ 4988380 w 6321679"/>
                <a:gd name="connsiteY22" fmla="*/ 6506549 h 6521594"/>
                <a:gd name="connsiteX23" fmla="*/ 4961490 w 6321679"/>
                <a:gd name="connsiteY23" fmla="*/ 6521594 h 6521594"/>
                <a:gd name="connsiteX24" fmla="*/ 2011326 w 6321679"/>
                <a:gd name="connsiteY24" fmla="*/ 6521594 h 6521594"/>
                <a:gd name="connsiteX25" fmla="*/ 1982893 w 6321679"/>
                <a:gd name="connsiteY25" fmla="*/ 6505768 h 6521594"/>
                <a:gd name="connsiteX26" fmla="*/ 824149 w 6321679"/>
                <a:gd name="connsiteY26" fmla="*/ 5358682 h 6521594"/>
                <a:gd name="connsiteX27" fmla="*/ 0 w 6321679"/>
                <a:gd name="connsiteY27" fmla="*/ 3630075 h 6521594"/>
                <a:gd name="connsiteX28" fmla="*/ 4150102 w 6321679"/>
                <a:gd name="connsiteY28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1866928"/>
                  </a:lnTo>
                  <a:lnTo>
                    <a:pt x="6212358" y="1689281"/>
                  </a:lnTo>
                  <a:cubicBezTo>
                    <a:pt x="6161484" y="1615222"/>
                    <a:pt x="6107295" y="1544427"/>
                    <a:pt x="6049880" y="1477173"/>
                  </a:cubicBezTo>
                  <a:cubicBezTo>
                    <a:pt x="5825135" y="1214018"/>
                    <a:pt x="5555573" y="1009470"/>
                    <a:pt x="5248663" y="869327"/>
                  </a:cubicBezTo>
                  <a:cubicBezTo>
                    <a:pt x="4921178" y="719909"/>
                    <a:pt x="4551627" y="644042"/>
                    <a:pt x="4150102" y="644042"/>
                  </a:cubicBezTo>
                  <a:cubicBezTo>
                    <a:pt x="3724203" y="644042"/>
                    <a:pt x="3292799" y="725448"/>
                    <a:pt x="2867946" y="886459"/>
                  </a:cubicBezTo>
                  <a:cubicBezTo>
                    <a:pt x="2454234" y="1042832"/>
                    <a:pt x="2060440" y="1273141"/>
                    <a:pt x="1728892" y="1552397"/>
                  </a:cubicBezTo>
                  <a:cubicBezTo>
                    <a:pt x="1391580" y="1836419"/>
                    <a:pt x="1126473" y="2159600"/>
                    <a:pt x="941043" y="2512664"/>
                  </a:cubicBezTo>
                  <a:cubicBezTo>
                    <a:pt x="751551" y="2873583"/>
                    <a:pt x="655362" y="3249575"/>
                    <a:pt x="655362" y="3630204"/>
                  </a:cubicBezTo>
                  <a:cubicBezTo>
                    <a:pt x="655362" y="4013537"/>
                    <a:pt x="808817" y="4237405"/>
                    <a:pt x="1128177" y="4667883"/>
                  </a:cubicBezTo>
                  <a:cubicBezTo>
                    <a:pt x="1205232" y="4771702"/>
                    <a:pt x="1284908" y="4879129"/>
                    <a:pt x="1366419" y="4997246"/>
                  </a:cubicBezTo>
                  <a:cubicBezTo>
                    <a:pt x="1989282" y="5899677"/>
                    <a:pt x="2657880" y="6284685"/>
                    <a:pt x="3601937" y="6284685"/>
                  </a:cubicBezTo>
                  <a:cubicBezTo>
                    <a:pt x="4221523" y="6284685"/>
                    <a:pt x="4676122" y="5971036"/>
                    <a:pt x="5298985" y="5492643"/>
                  </a:cubicBezTo>
                  <a:cubicBezTo>
                    <a:pt x="5368571" y="5439187"/>
                    <a:pt x="5438156" y="5386375"/>
                    <a:pt x="5505513" y="5335367"/>
                  </a:cubicBezTo>
                  <a:cubicBezTo>
                    <a:pt x="5779335" y="5127761"/>
                    <a:pt x="6041730" y="4928776"/>
                    <a:pt x="6252618" y="4722492"/>
                  </a:cubicBezTo>
                  <a:lnTo>
                    <a:pt x="6321679" y="4651477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A66409EC-9CC3-482A-A4A5-54ED092B3F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2150195 h 6521594"/>
                <a:gd name="connsiteX4" fmla="*/ 6241288 w 6321679"/>
                <a:gd name="connsiteY4" fmla="*/ 1985338 h 6521594"/>
                <a:gd name="connsiteX5" fmla="*/ 5949367 w 6321679"/>
                <a:gd name="connsiteY5" fmla="*/ 1559997 h 6521594"/>
                <a:gd name="connsiteX6" fmla="*/ 5193362 w 6321679"/>
                <a:gd name="connsiteY6" fmla="*/ 986156 h 6521594"/>
                <a:gd name="connsiteX7" fmla="*/ 4150102 w 6321679"/>
                <a:gd name="connsiteY7" fmla="*/ 772850 h 6521594"/>
                <a:gd name="connsiteX8" fmla="*/ 2914861 w 6321679"/>
                <a:gd name="connsiteY8" fmla="*/ 1006637 h 6521594"/>
                <a:gd name="connsiteX9" fmla="*/ 1814073 w 6321679"/>
                <a:gd name="connsiteY9" fmla="*/ 1650163 h 6521594"/>
                <a:gd name="connsiteX10" fmla="*/ 1057412 w 6321679"/>
                <a:gd name="connsiteY10" fmla="*/ 2571657 h 6521594"/>
                <a:gd name="connsiteX11" fmla="*/ 786277 w 6321679"/>
                <a:gd name="connsiteY11" fmla="*/ 3630204 h 6521594"/>
                <a:gd name="connsiteX12" fmla="*/ 1233931 w 6321679"/>
                <a:gd name="connsiteY12" fmla="*/ 4592016 h 6521594"/>
                <a:gd name="connsiteX13" fmla="*/ 1474795 w 6321679"/>
                <a:gd name="connsiteY13" fmla="*/ 4924985 h 6521594"/>
                <a:gd name="connsiteX14" fmla="*/ 2393691 w 6321679"/>
                <a:gd name="connsiteY14" fmla="*/ 5846995 h 6521594"/>
                <a:gd name="connsiteX15" fmla="*/ 3601805 w 6321679"/>
                <a:gd name="connsiteY15" fmla="*/ 6155876 h 6521594"/>
                <a:gd name="connsiteX16" fmla="*/ 4378909 w 6321679"/>
                <a:gd name="connsiteY16" fmla="*/ 5959186 h 6521594"/>
                <a:gd name="connsiteX17" fmla="*/ 5218129 w 6321679"/>
                <a:gd name="connsiteY17" fmla="*/ 5391271 h 6521594"/>
                <a:gd name="connsiteX18" fmla="*/ 5425313 w 6321679"/>
                <a:gd name="connsiteY18" fmla="*/ 5233481 h 6521594"/>
                <a:gd name="connsiteX19" fmla="*/ 6254366 w 6321679"/>
                <a:gd name="connsiteY19" fmla="*/ 4534301 h 6521594"/>
                <a:gd name="connsiteX20" fmla="*/ 6321679 w 6321679"/>
                <a:gd name="connsiteY20" fmla="*/ 4456641 h 6521594"/>
                <a:gd name="connsiteX21" fmla="*/ 6321679 w 6321679"/>
                <a:gd name="connsiteY21" fmla="*/ 5523097 h 6521594"/>
                <a:gd name="connsiteX22" fmla="*/ 6024428 w 6321679"/>
                <a:gd name="connsiteY22" fmla="*/ 5754969 h 6521594"/>
                <a:gd name="connsiteX23" fmla="*/ 5702345 w 6321679"/>
                <a:gd name="connsiteY23" fmla="*/ 6000018 h 6521594"/>
                <a:gd name="connsiteX24" fmla="*/ 4988380 w 6321679"/>
                <a:gd name="connsiteY24" fmla="*/ 6506549 h 6521594"/>
                <a:gd name="connsiteX25" fmla="*/ 4961490 w 6321679"/>
                <a:gd name="connsiteY25" fmla="*/ 6521594 h 6521594"/>
                <a:gd name="connsiteX26" fmla="*/ 2011326 w 6321679"/>
                <a:gd name="connsiteY26" fmla="*/ 6521594 h 6521594"/>
                <a:gd name="connsiteX27" fmla="*/ 1982893 w 6321679"/>
                <a:gd name="connsiteY27" fmla="*/ 6505768 h 6521594"/>
                <a:gd name="connsiteX28" fmla="*/ 824149 w 6321679"/>
                <a:gd name="connsiteY28" fmla="*/ 5358682 h 6521594"/>
                <a:gd name="connsiteX29" fmla="*/ 0 w 6321679"/>
                <a:gd name="connsiteY29" fmla="*/ 3630075 h 6521594"/>
                <a:gd name="connsiteX30" fmla="*/ 4150102 w 6321679"/>
                <a:gd name="connsiteY30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2150195"/>
                  </a:lnTo>
                  <a:lnTo>
                    <a:pt x="6241288" y="1985338"/>
                  </a:lnTo>
                  <a:cubicBezTo>
                    <a:pt x="6156788" y="1831195"/>
                    <a:pt x="6059249" y="1688709"/>
                    <a:pt x="5949367" y="1559997"/>
                  </a:cubicBezTo>
                  <a:cubicBezTo>
                    <a:pt x="5737073" y="1311397"/>
                    <a:pt x="5482843" y="1118314"/>
                    <a:pt x="5193362" y="986156"/>
                  </a:cubicBezTo>
                  <a:cubicBezTo>
                    <a:pt x="4883437" y="844596"/>
                    <a:pt x="4532365" y="772850"/>
                    <a:pt x="4150102" y="772850"/>
                  </a:cubicBezTo>
                  <a:cubicBezTo>
                    <a:pt x="3746218" y="772850"/>
                    <a:pt x="3319008" y="853613"/>
                    <a:pt x="2914861" y="1006637"/>
                  </a:cubicBezTo>
                  <a:cubicBezTo>
                    <a:pt x="2515039" y="1157857"/>
                    <a:pt x="2134350" y="1380438"/>
                    <a:pt x="1814073" y="1650163"/>
                  </a:cubicBezTo>
                  <a:cubicBezTo>
                    <a:pt x="1494190" y="1919502"/>
                    <a:pt x="1232622" y="2238173"/>
                    <a:pt x="1057412" y="2571657"/>
                  </a:cubicBezTo>
                  <a:cubicBezTo>
                    <a:pt x="877486" y="2914158"/>
                    <a:pt x="786277" y="3270313"/>
                    <a:pt x="786277" y="3630204"/>
                  </a:cubicBezTo>
                  <a:cubicBezTo>
                    <a:pt x="786277" y="3974121"/>
                    <a:pt x="923483" y="4173646"/>
                    <a:pt x="1233931" y="4592016"/>
                  </a:cubicBezTo>
                  <a:cubicBezTo>
                    <a:pt x="1311641" y="4696736"/>
                    <a:pt x="1391972" y="4805064"/>
                    <a:pt x="1474795" y="4924985"/>
                  </a:cubicBezTo>
                  <a:cubicBezTo>
                    <a:pt x="1767682" y="5349278"/>
                    <a:pt x="2068172" y="5650948"/>
                    <a:pt x="2393691" y="5846995"/>
                  </a:cubicBezTo>
                  <a:cubicBezTo>
                    <a:pt x="2738735" y="6054891"/>
                    <a:pt x="3133971" y="6155876"/>
                    <a:pt x="3601805" y="6155876"/>
                  </a:cubicBezTo>
                  <a:cubicBezTo>
                    <a:pt x="3867305" y="6155876"/>
                    <a:pt x="4114196" y="6093405"/>
                    <a:pt x="4378909" y="5959186"/>
                  </a:cubicBezTo>
                  <a:cubicBezTo>
                    <a:pt x="4650699" y="5821362"/>
                    <a:pt x="4919737" y="5620421"/>
                    <a:pt x="5218129" y="5391271"/>
                  </a:cubicBezTo>
                  <a:cubicBezTo>
                    <a:pt x="5288107" y="5337558"/>
                    <a:pt x="5357824" y="5284617"/>
                    <a:pt x="5425313" y="5233481"/>
                  </a:cubicBezTo>
                  <a:cubicBezTo>
                    <a:pt x="5739037" y="4995556"/>
                    <a:pt x="6037512" y="4769168"/>
                    <a:pt x="6254366" y="4534301"/>
                  </a:cubicBezTo>
                  <a:lnTo>
                    <a:pt x="6321679" y="4456641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Nadpis 1">
            <a:extLst>
              <a:ext uri="{FF2B5EF4-FFF2-40B4-BE49-F238E27FC236}">
                <a16:creationId xmlns:a16="http://schemas.microsoft.com/office/drawing/2014/main" id="{1256C7EB-961A-5FD0-7CF7-6CD88F0B7484}"/>
              </a:ext>
            </a:extLst>
          </p:cNvPr>
          <p:cNvSpPr txBox="1">
            <a:spLocks/>
          </p:cNvSpPr>
          <p:nvPr/>
        </p:nvSpPr>
        <p:spPr>
          <a:xfrm>
            <a:off x="-3555" y="2469153"/>
            <a:ext cx="12192000" cy="1269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US" sz="3600" b="1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lt"/>
              </a:rPr>
            </a:br>
            <a:r>
              <a:rPr lang="en-US" sz="3600" b="1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lt"/>
              </a:rPr>
              <a:t>Implementace DLP (Data Loss Prevention) řešení ve firmě</a:t>
            </a: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563ABFFB-DD49-21B5-1631-075723602C66}"/>
              </a:ext>
            </a:extLst>
          </p:cNvPr>
          <p:cNvSpPr txBox="1">
            <a:spLocks/>
          </p:cNvSpPr>
          <p:nvPr/>
        </p:nvSpPr>
        <p:spPr>
          <a:xfrm>
            <a:off x="0" y="3608599"/>
            <a:ext cx="12192000" cy="60104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/>
              <a:t>Bakalářská práce</a:t>
            </a:r>
            <a:endParaRPr lang="en-US" sz="2800" b="1" dirty="0"/>
          </a:p>
        </p:txBody>
      </p:sp>
      <p:sp>
        <p:nvSpPr>
          <p:cNvPr id="7" name="Podnadpis 2">
            <a:extLst>
              <a:ext uri="{FF2B5EF4-FFF2-40B4-BE49-F238E27FC236}">
                <a16:creationId xmlns:a16="http://schemas.microsoft.com/office/drawing/2014/main" id="{1578DB5C-5101-4230-15DF-1E186F027F8B}"/>
              </a:ext>
            </a:extLst>
          </p:cNvPr>
          <p:cNvSpPr txBox="1">
            <a:spLocks/>
          </p:cNvSpPr>
          <p:nvPr/>
        </p:nvSpPr>
        <p:spPr>
          <a:xfrm>
            <a:off x="3554" y="5466238"/>
            <a:ext cx="12191694" cy="14104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400" dirty="0"/>
              <a:t>Autor práce: Veronika Jiráčková, DiS.</a:t>
            </a:r>
          </a:p>
          <a:p>
            <a:pPr marL="0" indent="0" algn="ctr">
              <a:buNone/>
            </a:pPr>
            <a:r>
              <a:rPr lang="cs-CZ" sz="2400" dirty="0"/>
              <a:t>Vedoucí práce: Ing. Martin Havránek, Ph.D.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B51D7296-FACF-6F88-9C66-19863651EF50}"/>
              </a:ext>
            </a:extLst>
          </p:cNvPr>
          <p:cNvSpPr txBox="1"/>
          <p:nvPr/>
        </p:nvSpPr>
        <p:spPr>
          <a:xfrm>
            <a:off x="5330445" y="6357454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tx2"/>
                </a:solidFill>
              </a:rPr>
              <a:t>Praha 2024</a:t>
            </a:r>
          </a:p>
        </p:txBody>
      </p:sp>
      <p:pic>
        <p:nvPicPr>
          <p:cNvPr id="10" name="Obrázek 9" descr="Obsah obrázku Písmo, text, Grafika, logo&#10;&#10;Popis byl vytvořen automaticky">
            <a:extLst>
              <a:ext uri="{FF2B5EF4-FFF2-40B4-BE49-F238E27FC236}">
                <a16:creationId xmlns:a16="http://schemas.microsoft.com/office/drawing/2014/main" id="{30940189-A8F0-37A7-F332-620DBFF5859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8894" y="-113491"/>
            <a:ext cx="6633000" cy="22367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8B78F345-08A5-23CD-96E4-897ED557910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7" t="-2278" r="-1404" b="-3227"/>
          <a:stretch>
            <a:fillRect/>
          </a:stretch>
        </p:blipFill>
        <p:spPr bwMode="auto">
          <a:xfrm>
            <a:off x="8733898" y="380660"/>
            <a:ext cx="2848452" cy="12776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21964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D1942232-83D0-49E2-AF9B-1F97E3C1E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9E70D72-6E23-4015-A4A6-85C120C191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28A977F-B603-4D81-B0FC-C8DE048A7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1"/>
            <a:ext cx="3362070" cy="252284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0183CE8C-E039-4B2F-A36E-5FD5CD5DE1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EB77281-FAB4-40D0-B3F3-264EC4AB20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815E59F3-75FC-494F-8737-5F00A4964F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43ADDCFA-B066-4D79-AB71-062E66E58F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78D9229-E61D-4FEE-8321-2F8B64A8CA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 flipH="1">
            <a:off x="10186037" y="4852038"/>
            <a:ext cx="2151670" cy="1860256"/>
            <a:chOff x="-305" y="-4155"/>
            <a:chExt cx="2514948" cy="2174333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1FDD3CCB-26A3-4D79-AEB6-7A60CF980D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E9AC4470-5113-4709-B29F-CDB937F254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E0D146C-9DAB-421E-AE88-5F854BF3F7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12EB32A5-4408-4F6C-84B2-F9A908237A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" name="Nadpis 1">
            <a:extLst>
              <a:ext uri="{FF2B5EF4-FFF2-40B4-BE49-F238E27FC236}">
                <a16:creationId xmlns:a16="http://schemas.microsoft.com/office/drawing/2014/main" id="{7ACC8823-887F-2F45-AA09-1355F2A620D9}"/>
              </a:ext>
            </a:extLst>
          </p:cNvPr>
          <p:cNvSpPr txBox="1">
            <a:spLocks/>
          </p:cNvSpPr>
          <p:nvPr/>
        </p:nvSpPr>
        <p:spPr>
          <a:xfrm>
            <a:off x="1226917" y="319797"/>
            <a:ext cx="8641820" cy="1585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lt"/>
              </a:rPr>
              <a:t>Cíl práce</a:t>
            </a:r>
            <a:endParaRPr lang="en-US" b="1" dirty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n-lt"/>
            </a:endParaRPr>
          </a:p>
        </p:txBody>
      </p:sp>
      <p:pic>
        <p:nvPicPr>
          <p:cNvPr id="13" name="Obrázek 12" descr="Obsah obrázku text, diagram, snímek obrazovky, design&#10;&#10;Popis byl vytvořen automaticky">
            <a:extLst>
              <a:ext uri="{FF2B5EF4-FFF2-40B4-BE49-F238E27FC236}">
                <a16:creationId xmlns:a16="http://schemas.microsoft.com/office/drawing/2014/main" id="{162C59A4-5B57-EBB6-EEAD-6EC876D005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20"/>
          <a:stretch/>
        </p:blipFill>
        <p:spPr>
          <a:xfrm>
            <a:off x="3773347" y="624296"/>
            <a:ext cx="6307993" cy="337421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6517168F-33A4-BBCC-1597-77B435763250}"/>
              </a:ext>
            </a:extLst>
          </p:cNvPr>
          <p:cNvPicPr>
            <a:picLocks/>
          </p:cNvPicPr>
          <p:nvPr/>
        </p:nvPicPr>
        <p:blipFill>
          <a:blip r:embed="rId3" cstate="print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096159" y="17088"/>
            <a:ext cx="2092286" cy="145289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3225DD-F638-DF19-D8E3-8E30FAB7F8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3948" y="4221739"/>
            <a:ext cx="6916838" cy="2151671"/>
          </a:xfrm>
        </p:spPr>
        <p:txBody>
          <a:bodyPr>
            <a:normAutofit/>
          </a:bodyPr>
          <a:lstStyle/>
          <a:p>
            <a:r>
              <a:rPr lang="cs-CZ" dirty="0"/>
              <a:t>zhodnocení implementace bezpečnostního systému DLP ve vybraném podniku</a:t>
            </a:r>
          </a:p>
          <a:p>
            <a:pPr lvl="1"/>
            <a:r>
              <a:rPr lang="cs-CZ" dirty="0"/>
              <a:t>Byla naplněna očekávání?</a:t>
            </a:r>
          </a:p>
          <a:p>
            <a:pPr lvl="1"/>
            <a:r>
              <a:rPr lang="cs-CZ" dirty="0"/>
              <a:t>Jak se ověřuje účinnost systému?</a:t>
            </a:r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2950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D1942232-83D0-49E2-AF9B-1F97E3C1E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9E70D72-6E23-4015-A4A6-85C120C191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28A977F-B603-4D81-B0FC-C8DE048A7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1"/>
            <a:ext cx="3362070" cy="252284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0183CE8C-E039-4B2F-A36E-5FD5CD5DE1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EB77281-FAB4-40D0-B3F3-264EC4AB20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815E59F3-75FC-494F-8737-5F00A4964F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43ADDCFA-B066-4D79-AB71-062E66E58F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78D9229-E61D-4FEE-8321-2F8B64A8CA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 flipH="1">
            <a:off x="10186037" y="4852038"/>
            <a:ext cx="2151670" cy="1860256"/>
            <a:chOff x="-305" y="-4155"/>
            <a:chExt cx="2514948" cy="2174333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1FDD3CCB-26A3-4D79-AEB6-7A60CF980D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E9AC4470-5113-4709-B29F-CDB937F254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E0D146C-9DAB-421E-AE88-5F854BF3F7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12EB32A5-4408-4F6C-84B2-F9A908237A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" name="Nadpis 1">
            <a:extLst>
              <a:ext uri="{FF2B5EF4-FFF2-40B4-BE49-F238E27FC236}">
                <a16:creationId xmlns:a16="http://schemas.microsoft.com/office/drawing/2014/main" id="{7ACC8823-887F-2F45-AA09-1355F2A620D9}"/>
              </a:ext>
            </a:extLst>
          </p:cNvPr>
          <p:cNvSpPr txBox="1">
            <a:spLocks/>
          </p:cNvSpPr>
          <p:nvPr/>
        </p:nvSpPr>
        <p:spPr>
          <a:xfrm>
            <a:off x="1226917" y="319797"/>
            <a:ext cx="8641820" cy="1585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lt"/>
              </a:rPr>
              <a:t>Metodika práce</a:t>
            </a:r>
            <a:endParaRPr lang="en-US" b="1" dirty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n-lt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517168F-33A4-BBCC-1597-77B435763250}"/>
              </a:ext>
            </a:extLst>
          </p:cNvPr>
          <p:cNvPicPr>
            <a:picLocks/>
          </p:cNvPicPr>
          <p:nvPr/>
        </p:nvPicPr>
        <p:blipFill>
          <a:blip r:embed="rId2" cstate="print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096159" y="17088"/>
            <a:ext cx="2092286" cy="1452897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Obdélník 14">
            <a:extLst>
              <a:ext uri="{FF2B5EF4-FFF2-40B4-BE49-F238E27FC236}">
                <a16:creationId xmlns:a16="http://schemas.microsoft.com/office/drawing/2014/main" id="{1C28EF5A-F279-7CAD-6237-4DC94A4035AD}"/>
              </a:ext>
            </a:extLst>
          </p:cNvPr>
          <p:cNvSpPr/>
          <p:nvPr/>
        </p:nvSpPr>
        <p:spPr>
          <a:xfrm>
            <a:off x="740781" y="2539935"/>
            <a:ext cx="5153780" cy="3998268"/>
          </a:xfrm>
          <a:prstGeom prst="rect">
            <a:avLst/>
          </a:prstGeom>
          <a:solidFill>
            <a:srgbClr val="00206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ástupný obsah 2">
            <a:extLst>
              <a:ext uri="{FF2B5EF4-FFF2-40B4-BE49-F238E27FC236}">
                <a16:creationId xmlns:a16="http://schemas.microsoft.com/office/drawing/2014/main" id="{A6F5F75B-CCF3-FC4A-988E-107E47B37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7242" y="2769936"/>
            <a:ext cx="4599418" cy="2182536"/>
          </a:xfrm>
        </p:spPr>
        <p:txBody>
          <a:bodyPr>
            <a:normAutofit/>
          </a:bodyPr>
          <a:lstStyle/>
          <a:p>
            <a:r>
              <a:rPr lang="cs-CZ" dirty="0"/>
              <a:t>Respondent A </a:t>
            </a:r>
          </a:p>
          <a:p>
            <a:pPr marL="457200" lvl="1" indent="0">
              <a:buNone/>
            </a:pPr>
            <a:r>
              <a:rPr lang="cs-CZ" dirty="0"/>
              <a:t>– metodik IKB</a:t>
            </a:r>
          </a:p>
        </p:txBody>
      </p:sp>
      <p:sp>
        <p:nvSpPr>
          <p:cNvPr id="12" name="Zástupný obsah 2">
            <a:extLst>
              <a:ext uri="{FF2B5EF4-FFF2-40B4-BE49-F238E27FC236}">
                <a16:creationId xmlns:a16="http://schemas.microsoft.com/office/drawing/2014/main" id="{DAFBF713-3B25-F97C-CFE0-1CCE4A0CCB45}"/>
              </a:ext>
            </a:extLst>
          </p:cNvPr>
          <p:cNvSpPr txBox="1">
            <a:spLocks/>
          </p:cNvSpPr>
          <p:nvPr/>
        </p:nvSpPr>
        <p:spPr>
          <a:xfrm>
            <a:off x="957242" y="3881380"/>
            <a:ext cx="4937319" cy="2182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Respondent B </a:t>
            </a:r>
          </a:p>
          <a:p>
            <a:pPr marL="457200" lvl="1" indent="0">
              <a:buNone/>
            </a:pPr>
            <a:r>
              <a:rPr lang="cs-CZ" dirty="0"/>
              <a:t>– gestor bezpečnostní politiky</a:t>
            </a:r>
          </a:p>
          <a:p>
            <a:pPr marL="457200" lvl="1" indent="0">
              <a:buNone/>
            </a:pPr>
            <a:endParaRPr lang="cs-CZ" dirty="0"/>
          </a:p>
        </p:txBody>
      </p:sp>
      <p:sp>
        <p:nvSpPr>
          <p:cNvPr id="17" name="Obdélník 16">
            <a:extLst>
              <a:ext uri="{FF2B5EF4-FFF2-40B4-BE49-F238E27FC236}">
                <a16:creationId xmlns:a16="http://schemas.microsoft.com/office/drawing/2014/main" id="{FF53BD76-97E2-CE06-EBF8-8745E3D53A48}"/>
              </a:ext>
            </a:extLst>
          </p:cNvPr>
          <p:cNvSpPr/>
          <p:nvPr/>
        </p:nvSpPr>
        <p:spPr>
          <a:xfrm>
            <a:off x="6428524" y="2539935"/>
            <a:ext cx="5153779" cy="2265455"/>
          </a:xfrm>
          <a:prstGeom prst="rect">
            <a:avLst/>
          </a:prstGeom>
          <a:solidFill>
            <a:srgbClr val="00206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3" name="Zástupný obsah 2">
            <a:extLst>
              <a:ext uri="{FF2B5EF4-FFF2-40B4-BE49-F238E27FC236}">
                <a16:creationId xmlns:a16="http://schemas.microsoft.com/office/drawing/2014/main" id="{1F2B5AD9-9045-1194-05A3-F0C32BE64704}"/>
              </a:ext>
            </a:extLst>
          </p:cNvPr>
          <p:cNvSpPr txBox="1">
            <a:spLocks/>
          </p:cNvSpPr>
          <p:nvPr/>
        </p:nvSpPr>
        <p:spPr>
          <a:xfrm>
            <a:off x="6639612" y="2899861"/>
            <a:ext cx="4599418" cy="2182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Statistiky záchytů DLP systémem </a:t>
            </a:r>
          </a:p>
          <a:p>
            <a:r>
              <a:rPr lang="cs-CZ" dirty="0"/>
              <a:t>Počty bezpečnostních politik</a:t>
            </a:r>
          </a:p>
        </p:txBody>
      </p:sp>
      <p:sp>
        <p:nvSpPr>
          <p:cNvPr id="29" name="Zástupný obsah 2">
            <a:extLst>
              <a:ext uri="{FF2B5EF4-FFF2-40B4-BE49-F238E27FC236}">
                <a16:creationId xmlns:a16="http://schemas.microsoft.com/office/drawing/2014/main" id="{5DC1B8DB-D225-BB07-7F89-189E57DA0A07}"/>
              </a:ext>
            </a:extLst>
          </p:cNvPr>
          <p:cNvSpPr txBox="1">
            <a:spLocks/>
          </p:cNvSpPr>
          <p:nvPr/>
        </p:nvSpPr>
        <p:spPr>
          <a:xfrm>
            <a:off x="397508" y="2107075"/>
            <a:ext cx="4599418" cy="2182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cs-CZ" b="1" dirty="0"/>
              <a:t>Polostrukturované interview:</a:t>
            </a:r>
          </a:p>
        </p:txBody>
      </p:sp>
      <p:sp>
        <p:nvSpPr>
          <p:cNvPr id="31" name="Zástupný obsah 2">
            <a:extLst>
              <a:ext uri="{FF2B5EF4-FFF2-40B4-BE49-F238E27FC236}">
                <a16:creationId xmlns:a16="http://schemas.microsoft.com/office/drawing/2014/main" id="{56A902E2-8642-6469-25F8-7D5FDC46D1B4}"/>
              </a:ext>
            </a:extLst>
          </p:cNvPr>
          <p:cNvSpPr txBox="1">
            <a:spLocks/>
          </p:cNvSpPr>
          <p:nvPr/>
        </p:nvSpPr>
        <p:spPr>
          <a:xfrm>
            <a:off x="6030220" y="2127541"/>
            <a:ext cx="4599418" cy="2182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cs-CZ" b="1" dirty="0"/>
              <a:t>Použitá data: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93A1D1-8560-3AD6-F77D-361417CB7397}"/>
              </a:ext>
            </a:extLst>
          </p:cNvPr>
          <p:cNvSpPr txBox="1">
            <a:spLocks/>
          </p:cNvSpPr>
          <p:nvPr/>
        </p:nvSpPr>
        <p:spPr>
          <a:xfrm>
            <a:off x="937730" y="5007748"/>
            <a:ext cx="4937319" cy="2182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Respondent C </a:t>
            </a:r>
          </a:p>
          <a:p>
            <a:pPr marL="457200" lvl="1" indent="0">
              <a:buNone/>
            </a:pPr>
            <a:r>
              <a:rPr lang="cs-CZ" dirty="0"/>
              <a:t>– f</a:t>
            </a:r>
            <a:r>
              <a:rPr lang="cs-CZ" dirty="0">
                <a:effectLst/>
                <a:ea typeface="Times New Roman" panose="02020603050405020304" pitchFamily="18" charset="0"/>
              </a:rPr>
              <a:t>orenzní auditor DLP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7260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D1942232-83D0-49E2-AF9B-1F97E3C1E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9E70D72-6E23-4015-A4A6-85C120C191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28A977F-B603-4D81-B0FC-C8DE048A7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1"/>
            <a:ext cx="3362070" cy="252284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0183CE8C-E039-4B2F-A36E-5FD5CD5DE1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EB77281-FAB4-40D0-B3F3-264EC4AB20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815E59F3-75FC-494F-8737-5F00A4964F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43ADDCFA-B066-4D79-AB71-062E66E58F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78D9229-E61D-4FEE-8321-2F8B64A8CA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 flipH="1">
            <a:off x="10186037" y="4852038"/>
            <a:ext cx="2151670" cy="1860256"/>
            <a:chOff x="-305" y="-4155"/>
            <a:chExt cx="2514948" cy="2174333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1FDD3CCB-26A3-4D79-AEB6-7A60CF980D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E9AC4470-5113-4709-B29F-CDB937F254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E0D146C-9DAB-421E-AE88-5F854BF3F7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12EB32A5-4408-4F6C-84B2-F9A908237A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" name="Nadpis 1">
            <a:extLst>
              <a:ext uri="{FF2B5EF4-FFF2-40B4-BE49-F238E27FC236}">
                <a16:creationId xmlns:a16="http://schemas.microsoft.com/office/drawing/2014/main" id="{7ACC8823-887F-2F45-AA09-1355F2A620D9}"/>
              </a:ext>
            </a:extLst>
          </p:cNvPr>
          <p:cNvSpPr txBox="1">
            <a:spLocks/>
          </p:cNvSpPr>
          <p:nvPr/>
        </p:nvSpPr>
        <p:spPr>
          <a:xfrm>
            <a:off x="1226917" y="319797"/>
            <a:ext cx="8641820" cy="1585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lt"/>
              </a:rPr>
              <a:t>Literární rešerše</a:t>
            </a:r>
            <a:endParaRPr lang="en-US" b="1" dirty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n-lt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517168F-33A4-BBCC-1597-77B435763250}"/>
              </a:ext>
            </a:extLst>
          </p:cNvPr>
          <p:cNvPicPr>
            <a:picLocks/>
          </p:cNvPicPr>
          <p:nvPr/>
        </p:nvPicPr>
        <p:blipFill>
          <a:blip r:embed="rId2" cstate="print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096159" y="17088"/>
            <a:ext cx="2092286" cy="1452897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ástupný obsah 2">
            <a:extLst>
              <a:ext uri="{FF2B5EF4-FFF2-40B4-BE49-F238E27FC236}">
                <a16:creationId xmlns:a16="http://schemas.microsoft.com/office/drawing/2014/main" id="{A6F5F75B-CCF3-FC4A-988E-107E47B37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0106" y="2667696"/>
            <a:ext cx="10953366" cy="2182536"/>
          </a:xfrm>
        </p:spPr>
        <p:txBody>
          <a:bodyPr>
            <a:normAutofit/>
          </a:bodyPr>
          <a:lstStyle/>
          <a:p>
            <a:r>
              <a:rPr lang="en-US" i="1" dirty="0"/>
              <a:t>Data Loss Prevention and Challenges Faced in their Deployments</a:t>
            </a:r>
            <a:r>
              <a:rPr lang="cs-CZ" i="1" dirty="0"/>
              <a:t> (2016)</a:t>
            </a:r>
          </a:p>
          <a:p>
            <a:pPr marL="457200" lvl="1" indent="0">
              <a:buNone/>
            </a:pPr>
            <a:r>
              <a:rPr lang="cs-CZ" dirty="0"/>
              <a:t>				          V. O. </a:t>
            </a:r>
            <a:r>
              <a:rPr lang="cs-CZ" dirty="0" err="1"/>
              <a:t>Waziri</a:t>
            </a:r>
            <a:r>
              <a:rPr lang="cs-CZ" dirty="0"/>
              <a:t>, I. </a:t>
            </a:r>
            <a:r>
              <a:rPr lang="cs-CZ" dirty="0" err="1"/>
              <a:t>Idris</a:t>
            </a:r>
            <a:r>
              <a:rPr lang="cs-CZ" dirty="0"/>
              <a:t>, J. K. </a:t>
            </a:r>
            <a:r>
              <a:rPr lang="cs-CZ" dirty="0" err="1"/>
              <a:t>Alhassan</a:t>
            </a:r>
            <a:r>
              <a:rPr lang="cs-CZ" dirty="0"/>
              <a:t> a B. O. </a:t>
            </a:r>
            <a:r>
              <a:rPr lang="cs-CZ" dirty="0" err="1"/>
              <a:t>Adedayo</a:t>
            </a:r>
            <a:r>
              <a:rPr lang="cs-CZ" dirty="0"/>
              <a:t> </a:t>
            </a:r>
          </a:p>
        </p:txBody>
      </p:sp>
      <p:pic>
        <p:nvPicPr>
          <p:cNvPr id="5" name="Obrázek 4" descr="Obsah obrázku text, snímek obrazovky, Písmo, Obdélník&#10;&#10;Popis byl vytvořen automaticky">
            <a:extLst>
              <a:ext uri="{FF2B5EF4-FFF2-40B4-BE49-F238E27FC236}">
                <a16:creationId xmlns:a16="http://schemas.microsoft.com/office/drawing/2014/main" id="{91131013-C92C-61F0-EDD9-F4AA47DAD3A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521" b="48409"/>
          <a:stretch/>
        </p:blipFill>
        <p:spPr>
          <a:xfrm>
            <a:off x="388117" y="4079651"/>
            <a:ext cx="8987378" cy="2309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570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D1942232-83D0-49E2-AF9B-1F97E3C1E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9E70D72-6E23-4015-A4A6-85C120C191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28A977F-B603-4D81-B0FC-C8DE048A7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1"/>
            <a:ext cx="3362070" cy="252284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0183CE8C-E039-4B2F-A36E-5FD5CD5DE1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EB77281-FAB4-40D0-B3F3-264EC4AB20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815E59F3-75FC-494F-8737-5F00A4964F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43ADDCFA-B066-4D79-AB71-062E66E58F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78D9229-E61D-4FEE-8321-2F8B64A8CA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 flipH="1">
            <a:off x="10186037" y="4852038"/>
            <a:ext cx="2151670" cy="1860256"/>
            <a:chOff x="-305" y="-4155"/>
            <a:chExt cx="2514948" cy="2174333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1FDD3CCB-26A3-4D79-AEB6-7A60CF980D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E9AC4470-5113-4709-B29F-CDB937F254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E0D146C-9DAB-421E-AE88-5F854BF3F7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12EB32A5-4408-4F6C-84B2-F9A908237A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" name="Nadpis 1">
            <a:extLst>
              <a:ext uri="{FF2B5EF4-FFF2-40B4-BE49-F238E27FC236}">
                <a16:creationId xmlns:a16="http://schemas.microsoft.com/office/drawing/2014/main" id="{7ACC8823-887F-2F45-AA09-1355F2A620D9}"/>
              </a:ext>
            </a:extLst>
          </p:cNvPr>
          <p:cNvSpPr txBox="1">
            <a:spLocks/>
          </p:cNvSpPr>
          <p:nvPr/>
        </p:nvSpPr>
        <p:spPr>
          <a:xfrm>
            <a:off x="1226917" y="319797"/>
            <a:ext cx="8641820" cy="1585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lt"/>
              </a:rPr>
              <a:t>Vlastní práce</a:t>
            </a:r>
            <a:endParaRPr lang="en-US" b="1" dirty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n-lt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517168F-33A4-BBCC-1597-77B435763250}"/>
              </a:ext>
            </a:extLst>
          </p:cNvPr>
          <p:cNvPicPr>
            <a:picLocks/>
          </p:cNvPicPr>
          <p:nvPr/>
        </p:nvPicPr>
        <p:blipFill>
          <a:blip r:embed="rId2" cstate="print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096159" y="17088"/>
            <a:ext cx="2092286" cy="145289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78EFB22B-2C9D-CA61-E92C-BFE3EB4679A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03536037"/>
              </p:ext>
            </p:extLst>
          </p:nvPr>
        </p:nvGraphicFramePr>
        <p:xfrm>
          <a:off x="257088" y="1798334"/>
          <a:ext cx="12192000" cy="50199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TextovéPole 12">
            <a:extLst>
              <a:ext uri="{FF2B5EF4-FFF2-40B4-BE49-F238E27FC236}">
                <a16:creationId xmlns:a16="http://schemas.microsoft.com/office/drawing/2014/main" id="{BFC9740A-F194-7CE0-4249-3C6982641C42}"/>
              </a:ext>
            </a:extLst>
          </p:cNvPr>
          <p:cNvSpPr txBox="1"/>
          <p:nvPr/>
        </p:nvSpPr>
        <p:spPr>
          <a:xfrm>
            <a:off x="5221383" y="2221987"/>
            <a:ext cx="5791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Odkud přišel podnět k zavedení DLP systému?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Jak probíhal výběr a příprava před implementací?</a:t>
            </a:r>
          </a:p>
          <a:p>
            <a:endParaRPr lang="cs-CZ" sz="2000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7920E37D-CA1D-95AF-6016-98745B63D93E}"/>
              </a:ext>
            </a:extLst>
          </p:cNvPr>
          <p:cNvSpPr txBox="1"/>
          <p:nvPr/>
        </p:nvSpPr>
        <p:spPr>
          <a:xfrm>
            <a:off x="6166862" y="3279898"/>
            <a:ext cx="5791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Jak probíhalo počáteční testování DLP systému?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Co bylo nejtěžší výzvou při integraci systému?</a:t>
            </a:r>
          </a:p>
          <a:p>
            <a:endParaRPr lang="cs-CZ" sz="2000" dirty="0"/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659C1B9F-AA50-3A49-D13D-67ACDDF23A6F}"/>
              </a:ext>
            </a:extLst>
          </p:cNvPr>
          <p:cNvSpPr txBox="1"/>
          <p:nvPr/>
        </p:nvSpPr>
        <p:spPr>
          <a:xfrm>
            <a:off x="7134503" y="4314659"/>
            <a:ext cx="56670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Jak na systém reagovali koncoví uživatelé?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Byly nalezeny nějaké slabé stránky systému?</a:t>
            </a:r>
          </a:p>
          <a:p>
            <a:endParaRPr lang="cs-CZ" sz="2000" dirty="0"/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B5A08717-E2B7-4878-05A4-45FB19B300FF}"/>
              </a:ext>
            </a:extLst>
          </p:cNvPr>
          <p:cNvSpPr txBox="1"/>
          <p:nvPr/>
        </p:nvSpPr>
        <p:spPr>
          <a:xfrm>
            <a:off x="8063054" y="5384623"/>
            <a:ext cx="41289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Jak je systém udržován aktuální?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Jaký je váš pohled na další rozvoj </a:t>
            </a:r>
            <a:br>
              <a:rPr lang="cs-CZ" sz="2000" dirty="0"/>
            </a:br>
            <a:r>
              <a:rPr lang="cs-CZ" sz="2000" dirty="0"/>
              <a:t>systému DLP v podniku?</a:t>
            </a:r>
          </a:p>
        </p:txBody>
      </p:sp>
    </p:spTree>
    <p:extLst>
      <p:ext uri="{BB962C8B-B14F-4D97-AF65-F5344CB8AC3E}">
        <p14:creationId xmlns:p14="http://schemas.microsoft.com/office/powerpoint/2010/main" val="97381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D1942232-83D0-49E2-AF9B-1F97E3C1E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9E70D72-6E23-4015-A4A6-85C120C191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28A977F-B603-4D81-B0FC-C8DE048A7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1"/>
            <a:ext cx="3362070" cy="252284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0183CE8C-E039-4B2F-A36E-5FD5CD5DE1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EB77281-FAB4-40D0-B3F3-264EC4AB20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815E59F3-75FC-494F-8737-5F00A4964F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43ADDCFA-B066-4D79-AB71-062E66E58F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78D9229-E61D-4FEE-8321-2F8B64A8CA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 flipH="1">
            <a:off x="10186037" y="4852038"/>
            <a:ext cx="2151670" cy="1860256"/>
            <a:chOff x="-305" y="-4155"/>
            <a:chExt cx="2514948" cy="2174333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1FDD3CCB-26A3-4D79-AEB6-7A60CF980D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E9AC4470-5113-4709-B29F-CDB937F254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E0D146C-9DAB-421E-AE88-5F854BF3F7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12EB32A5-4408-4F6C-84B2-F9A908237A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" name="Nadpis 1">
            <a:extLst>
              <a:ext uri="{FF2B5EF4-FFF2-40B4-BE49-F238E27FC236}">
                <a16:creationId xmlns:a16="http://schemas.microsoft.com/office/drawing/2014/main" id="{7ACC8823-887F-2F45-AA09-1355F2A620D9}"/>
              </a:ext>
            </a:extLst>
          </p:cNvPr>
          <p:cNvSpPr txBox="1">
            <a:spLocks/>
          </p:cNvSpPr>
          <p:nvPr/>
        </p:nvSpPr>
        <p:spPr>
          <a:xfrm>
            <a:off x="1226917" y="319797"/>
            <a:ext cx="8641820" cy="1585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lt"/>
              </a:rPr>
              <a:t>Vlastní práce</a:t>
            </a:r>
            <a:endParaRPr lang="en-US" b="1" dirty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n-lt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517168F-33A4-BBCC-1597-77B435763250}"/>
              </a:ext>
            </a:extLst>
          </p:cNvPr>
          <p:cNvPicPr>
            <a:picLocks/>
          </p:cNvPicPr>
          <p:nvPr/>
        </p:nvPicPr>
        <p:blipFill>
          <a:blip r:embed="rId2" cstate="print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096159" y="17088"/>
            <a:ext cx="2092286" cy="145289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0" name="Graf 9">
            <a:extLst>
              <a:ext uri="{FF2B5EF4-FFF2-40B4-BE49-F238E27FC236}">
                <a16:creationId xmlns:a16="http://schemas.microsoft.com/office/drawing/2014/main" id="{1AE15D5C-E255-D99C-F182-E36CE24FA5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4170760"/>
              </p:ext>
            </p:extLst>
          </p:nvPr>
        </p:nvGraphicFramePr>
        <p:xfrm>
          <a:off x="902825" y="1616345"/>
          <a:ext cx="9622495" cy="50952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16424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D1942232-83D0-49E2-AF9B-1F97E3C1E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9E70D72-6E23-4015-A4A6-85C120C191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28A977F-B603-4D81-B0FC-C8DE048A7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1"/>
            <a:ext cx="3362070" cy="252284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0183CE8C-E039-4B2F-A36E-5FD5CD5DE1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EB77281-FAB4-40D0-B3F3-264EC4AB20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815E59F3-75FC-494F-8737-5F00A4964F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43ADDCFA-B066-4D79-AB71-062E66E58F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78D9229-E61D-4FEE-8321-2F8B64A8CA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 flipH="1">
            <a:off x="10186037" y="4852038"/>
            <a:ext cx="2151670" cy="1860256"/>
            <a:chOff x="-305" y="-4155"/>
            <a:chExt cx="2514948" cy="2174333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1FDD3CCB-26A3-4D79-AEB6-7A60CF980D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E9AC4470-5113-4709-B29F-CDB937F254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E0D146C-9DAB-421E-AE88-5F854BF3F7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12EB32A5-4408-4F6C-84B2-F9A908237A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" name="Nadpis 1">
            <a:extLst>
              <a:ext uri="{FF2B5EF4-FFF2-40B4-BE49-F238E27FC236}">
                <a16:creationId xmlns:a16="http://schemas.microsoft.com/office/drawing/2014/main" id="{7ACC8823-887F-2F45-AA09-1355F2A620D9}"/>
              </a:ext>
            </a:extLst>
          </p:cNvPr>
          <p:cNvSpPr txBox="1">
            <a:spLocks/>
          </p:cNvSpPr>
          <p:nvPr/>
        </p:nvSpPr>
        <p:spPr>
          <a:xfrm>
            <a:off x="1226917" y="319797"/>
            <a:ext cx="8641820" cy="1585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lt"/>
              </a:rPr>
              <a:t>Vlastní práce</a:t>
            </a:r>
            <a:endParaRPr lang="en-US" b="1" dirty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n-lt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517168F-33A4-BBCC-1597-77B435763250}"/>
              </a:ext>
            </a:extLst>
          </p:cNvPr>
          <p:cNvPicPr>
            <a:picLocks/>
          </p:cNvPicPr>
          <p:nvPr/>
        </p:nvPicPr>
        <p:blipFill>
          <a:blip r:embed="rId2" cstate="print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096159" y="17088"/>
            <a:ext cx="2092286" cy="145289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id="{E11EF67E-6668-29B1-1599-48DC52C52C8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7661934"/>
              </p:ext>
            </p:extLst>
          </p:nvPr>
        </p:nvGraphicFramePr>
        <p:xfrm>
          <a:off x="1905000" y="1447801"/>
          <a:ext cx="8840511" cy="53839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44011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D1942232-83D0-49E2-AF9B-1F97E3C1E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9E70D72-6E23-4015-A4A6-85C120C191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28A977F-B603-4D81-B0FC-C8DE048A7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1"/>
            <a:ext cx="3362070" cy="252284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0183CE8C-E039-4B2F-A36E-5FD5CD5DE1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EB77281-FAB4-40D0-B3F3-264EC4AB20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815E59F3-75FC-494F-8737-5F00A4964F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43ADDCFA-B066-4D79-AB71-062E66E58F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78D9229-E61D-4FEE-8321-2F8B64A8CA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 flipH="1">
            <a:off x="10186037" y="4852038"/>
            <a:ext cx="2151670" cy="1860256"/>
            <a:chOff x="-305" y="-4155"/>
            <a:chExt cx="2514948" cy="2174333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1FDD3CCB-26A3-4D79-AEB6-7A60CF980D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E9AC4470-5113-4709-B29F-CDB937F254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E0D146C-9DAB-421E-AE88-5F854BF3F7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12EB32A5-4408-4F6C-84B2-F9A908237A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" name="Nadpis 1">
            <a:extLst>
              <a:ext uri="{FF2B5EF4-FFF2-40B4-BE49-F238E27FC236}">
                <a16:creationId xmlns:a16="http://schemas.microsoft.com/office/drawing/2014/main" id="{7ACC8823-887F-2F45-AA09-1355F2A620D9}"/>
              </a:ext>
            </a:extLst>
          </p:cNvPr>
          <p:cNvSpPr txBox="1">
            <a:spLocks/>
          </p:cNvSpPr>
          <p:nvPr/>
        </p:nvSpPr>
        <p:spPr>
          <a:xfrm>
            <a:off x="1226917" y="319797"/>
            <a:ext cx="8641820" cy="1585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lt"/>
              </a:rPr>
              <a:t>Výsledky</a:t>
            </a:r>
            <a:endParaRPr lang="en-US" b="1" dirty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n-lt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517168F-33A4-BBCC-1597-77B435763250}"/>
              </a:ext>
            </a:extLst>
          </p:cNvPr>
          <p:cNvPicPr>
            <a:picLocks/>
          </p:cNvPicPr>
          <p:nvPr/>
        </p:nvPicPr>
        <p:blipFill>
          <a:blip r:embed="rId2" cstate="print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096159" y="17088"/>
            <a:ext cx="2092286" cy="145289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32767858-6BDE-7D2F-B423-EC3CBD65CE0A}"/>
              </a:ext>
            </a:extLst>
          </p:cNvPr>
          <p:cNvSpPr txBox="1">
            <a:spLocks/>
          </p:cNvSpPr>
          <p:nvPr/>
        </p:nvSpPr>
        <p:spPr>
          <a:xfrm>
            <a:off x="530824" y="2356143"/>
            <a:ext cx="12192000" cy="799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b="1" dirty="0"/>
              <a:t>Klíčové poznatky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E8A99AD1-FD6D-ABCD-9557-6A6371B0A58C}"/>
              </a:ext>
            </a:extLst>
          </p:cNvPr>
          <p:cNvSpPr/>
          <p:nvPr/>
        </p:nvSpPr>
        <p:spPr>
          <a:xfrm>
            <a:off x="648183" y="2925605"/>
            <a:ext cx="4884515" cy="1780726"/>
          </a:xfrm>
          <a:prstGeom prst="rect">
            <a:avLst/>
          </a:prstGeom>
          <a:solidFill>
            <a:srgbClr val="00206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ástupný obsah 2">
            <a:extLst>
              <a:ext uri="{FF2B5EF4-FFF2-40B4-BE49-F238E27FC236}">
                <a16:creationId xmlns:a16="http://schemas.microsoft.com/office/drawing/2014/main" id="{46D7F9AD-1DC1-B1C5-704B-D530F91BDD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9010" y="3105153"/>
            <a:ext cx="4482859" cy="15784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Příprava před implementací, je kritická pro zajištění účinnosti systému!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C048C186-31E5-A7BE-80A4-D273B3B08915}"/>
              </a:ext>
            </a:extLst>
          </p:cNvPr>
          <p:cNvSpPr/>
          <p:nvPr/>
        </p:nvSpPr>
        <p:spPr>
          <a:xfrm>
            <a:off x="5733525" y="2925028"/>
            <a:ext cx="5723640" cy="1780726"/>
          </a:xfrm>
          <a:prstGeom prst="rect">
            <a:avLst/>
          </a:prstGeom>
          <a:solidFill>
            <a:srgbClr val="00206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Zástupný obsah 2">
                <a:extLst>
                  <a:ext uri="{FF2B5EF4-FFF2-40B4-BE49-F238E27FC236}">
                    <a16:creationId xmlns:a16="http://schemas.microsoft.com/office/drawing/2014/main" id="{E5F9B1DC-361B-3505-9E8F-E046A0FC1D7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848572" y="3091390"/>
                <a:ext cx="5958221" cy="15784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cs-CZ" b="1" dirty="0"/>
                  <a:t>Efektivita systému (politika):</a:t>
                </a:r>
                <a:br>
                  <a:rPr lang="cs-CZ" b="1" dirty="0"/>
                </a:br>
                <a:endParaRPr lang="cs-CZ" b="1" dirty="0"/>
              </a:p>
              <a:p>
                <a:pPr marL="0" indent="0" algn="just">
                  <a:lnSpc>
                    <a:spcPct val="115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cs-CZ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𝑚𝑎𝑥</m:t>
                          </m:r>
                        </m:sub>
                      </m:sSub>
                      <m:r>
                        <a:rPr lang="cs-CZ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−</m:t>
                      </m:r>
                      <m:r>
                        <a:rPr lang="cs-CZ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𝑓𝑎𝑙𝑠𝑒</m:t>
                      </m:r>
                      <m:r>
                        <a:rPr lang="cs-CZ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</m:t>
                      </m:r>
                      <m:r>
                        <a:rPr lang="cs-CZ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𝑝𝑜𝑠𝑖𝑡𝑖𝑣𝑒</m:t>
                      </m:r>
                      <m:r>
                        <a:rPr lang="cs-CZ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&gt;</m:t>
                      </m:r>
                      <m:sSub>
                        <m:sSubPr>
                          <m:ctrlPr>
                            <a:rPr lang="cs-CZ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cs-CZ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𝑚𝑖𝑛</m:t>
                          </m:r>
                        </m:sub>
                      </m:sSub>
                      <m:r>
                        <a:rPr lang="cs-CZ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&gt;0</m:t>
                      </m:r>
                    </m:oMath>
                  </m:oMathPara>
                </a14:m>
                <a:endParaRPr lang="cs-CZ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2" name="Zástupný obsah 2">
                <a:extLst>
                  <a:ext uri="{FF2B5EF4-FFF2-40B4-BE49-F238E27FC236}">
                    <a16:creationId xmlns:a16="http://schemas.microsoft.com/office/drawing/2014/main" id="{E5F9B1DC-361B-3505-9E8F-E046A0FC1D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8572" y="3091390"/>
                <a:ext cx="5958221" cy="1578492"/>
              </a:xfrm>
              <a:prstGeom prst="rect">
                <a:avLst/>
              </a:prstGeom>
              <a:blipFill>
                <a:blip r:embed="rId3"/>
                <a:stretch>
                  <a:fillRect l="-2045" t="-617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Zástupný obsah 2">
            <a:extLst>
              <a:ext uri="{FF2B5EF4-FFF2-40B4-BE49-F238E27FC236}">
                <a16:creationId xmlns:a16="http://schemas.microsoft.com/office/drawing/2014/main" id="{93DD0F19-E028-C4BF-9DEC-2B6A9E6E5645}"/>
              </a:ext>
            </a:extLst>
          </p:cNvPr>
          <p:cNvSpPr txBox="1">
            <a:spLocks/>
          </p:cNvSpPr>
          <p:nvPr/>
        </p:nvSpPr>
        <p:spPr>
          <a:xfrm>
            <a:off x="2095018" y="5002282"/>
            <a:ext cx="8393288" cy="15784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dirty="0"/>
              <a:t>Technicky funkční systém ≠ efektivní systém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dirty="0"/>
              <a:t>		=&gt; jsou nutné kvalitně zpracované vstupy</a:t>
            </a:r>
          </a:p>
        </p:txBody>
      </p:sp>
    </p:spTree>
    <p:extLst>
      <p:ext uri="{BB962C8B-B14F-4D97-AF65-F5344CB8AC3E}">
        <p14:creationId xmlns:p14="http://schemas.microsoft.com/office/powerpoint/2010/main" val="2467051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D1942232-83D0-49E2-AF9B-1F97E3C1E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9E70D72-6E23-4015-A4A6-85C120C191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28A977F-B603-4D81-B0FC-C8DE048A7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1"/>
            <a:ext cx="3362070" cy="252284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0183CE8C-E039-4B2F-A36E-5FD5CD5DE1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EB77281-FAB4-40D0-B3F3-264EC4AB20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815E59F3-75FC-494F-8737-5F00A4964F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43ADDCFA-B066-4D79-AB71-062E66E58F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78D9229-E61D-4FEE-8321-2F8B64A8CA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 flipH="1">
            <a:off x="10186037" y="4852038"/>
            <a:ext cx="2151670" cy="1860256"/>
            <a:chOff x="-305" y="-4155"/>
            <a:chExt cx="2514948" cy="2174333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1FDD3CCB-26A3-4D79-AEB6-7A60CF980D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E9AC4470-5113-4709-B29F-CDB937F254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E0D146C-9DAB-421E-AE88-5F854BF3F7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12EB32A5-4408-4F6C-84B2-F9A908237A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" name="Nadpis 1">
            <a:extLst>
              <a:ext uri="{FF2B5EF4-FFF2-40B4-BE49-F238E27FC236}">
                <a16:creationId xmlns:a16="http://schemas.microsoft.com/office/drawing/2014/main" id="{7ACC8823-887F-2F45-AA09-1355F2A620D9}"/>
              </a:ext>
            </a:extLst>
          </p:cNvPr>
          <p:cNvSpPr txBox="1">
            <a:spLocks/>
          </p:cNvSpPr>
          <p:nvPr/>
        </p:nvSpPr>
        <p:spPr>
          <a:xfrm>
            <a:off x="1226917" y="319797"/>
            <a:ext cx="8641820" cy="1585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lt"/>
              </a:rPr>
              <a:t>Závěr</a:t>
            </a:r>
            <a:endParaRPr lang="en-US" b="1" dirty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n-lt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517168F-33A4-BBCC-1597-77B435763250}"/>
              </a:ext>
            </a:extLst>
          </p:cNvPr>
          <p:cNvPicPr>
            <a:picLocks/>
          </p:cNvPicPr>
          <p:nvPr/>
        </p:nvPicPr>
        <p:blipFill>
          <a:blip r:embed="rId2" cstate="print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096159" y="17088"/>
            <a:ext cx="2092286" cy="145289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8F7F44F3-E81C-CA7D-5FD5-84229E4F6378}"/>
              </a:ext>
            </a:extLst>
          </p:cNvPr>
          <p:cNvSpPr txBox="1">
            <a:spLocks/>
          </p:cNvSpPr>
          <p:nvPr/>
        </p:nvSpPr>
        <p:spPr>
          <a:xfrm>
            <a:off x="-3555" y="5571229"/>
            <a:ext cx="12192000" cy="1269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3600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lt"/>
              </a:rPr>
              <a:t>Děkuji za pozornost</a:t>
            </a:r>
            <a:endParaRPr lang="en-US" sz="3600" b="1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FBA2B048-51BA-11FA-31FF-90FE2B2B9B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9921" y="3247950"/>
            <a:ext cx="12192000" cy="7990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„DLP systém je tak dobrý, jak dobře jsou nastaveny bezpečnostní politiky“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82891B34-9D4F-A732-2F20-FB060B0E0478}"/>
              </a:ext>
            </a:extLst>
          </p:cNvPr>
          <p:cNvSpPr txBox="1">
            <a:spLocks/>
          </p:cNvSpPr>
          <p:nvPr/>
        </p:nvSpPr>
        <p:spPr>
          <a:xfrm>
            <a:off x="9397116" y="3755283"/>
            <a:ext cx="2617405" cy="6000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2400" i="1" dirty="0"/>
              <a:t>Respondent A</a:t>
            </a:r>
          </a:p>
        </p:txBody>
      </p:sp>
    </p:spTree>
    <p:extLst>
      <p:ext uri="{BB962C8B-B14F-4D97-AF65-F5344CB8AC3E}">
        <p14:creationId xmlns:p14="http://schemas.microsoft.com/office/powerpoint/2010/main" val="5698408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2992</TotalTime>
  <Words>288</Words>
  <Application>Microsoft Office PowerPoint</Application>
  <PresentationFormat>Širokoúhlá obrazovka</PresentationFormat>
  <Paragraphs>51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Times New Roman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Jiráčková Veronika (S-PEF)</dc:creator>
  <cp:lastModifiedBy>Jiráčková Veronika (S-PEF)</cp:lastModifiedBy>
  <cp:revision>43</cp:revision>
  <dcterms:created xsi:type="dcterms:W3CDTF">2024-01-10T21:50:18Z</dcterms:created>
  <dcterms:modified xsi:type="dcterms:W3CDTF">2024-03-14T13:06:20Z</dcterms:modified>
</cp:coreProperties>
</file>