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  <p:sldId id="270" r:id="rId4"/>
    <p:sldId id="274" r:id="rId5"/>
    <p:sldId id="271" r:id="rId6"/>
    <p:sldId id="273" r:id="rId7"/>
    <p:sldId id="272" r:id="rId8"/>
    <p:sldId id="276" r:id="rId9"/>
    <p:sldId id="27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5EC"/>
    <a:srgbClr val="F3F5F7"/>
    <a:srgbClr val="D6DCE5"/>
    <a:srgbClr val="E8E8E8"/>
    <a:srgbClr val="CF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>
        <p:scale>
          <a:sx n="50" d="100"/>
          <a:sy n="50" d="100"/>
        </p:scale>
        <p:origin x="499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eron\Downloads\Statistika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eron\OneDrive\Plocha\Bakalarka\evidence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400" b="1" dirty="0"/>
              <a:t>Záchyty v roce 2023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List1!$C$17</c:f>
              <c:strCache>
                <c:ptCount val="1"/>
                <c:pt idx="0">
                  <c:v>Network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List1!$B$18:$B$29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List1!$C$18:$C$29</c:f>
              <c:numCache>
                <c:formatCode>General</c:formatCode>
                <c:ptCount val="12"/>
                <c:pt idx="0">
                  <c:v>855918</c:v>
                </c:pt>
                <c:pt idx="1">
                  <c:v>700980</c:v>
                </c:pt>
                <c:pt idx="2">
                  <c:v>823998</c:v>
                </c:pt>
                <c:pt idx="3">
                  <c:v>1435434</c:v>
                </c:pt>
                <c:pt idx="4">
                  <c:v>1922928</c:v>
                </c:pt>
                <c:pt idx="5">
                  <c:v>1876140</c:v>
                </c:pt>
                <c:pt idx="6">
                  <c:v>1876560</c:v>
                </c:pt>
                <c:pt idx="7">
                  <c:v>1751442</c:v>
                </c:pt>
                <c:pt idx="8">
                  <c:v>1955856</c:v>
                </c:pt>
                <c:pt idx="9">
                  <c:v>2094204</c:v>
                </c:pt>
                <c:pt idx="10">
                  <c:v>2736174</c:v>
                </c:pt>
                <c:pt idx="11">
                  <c:v>1718724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32-4547-A9C5-AD434685F54B}"/>
            </c:ext>
          </c:extLst>
        </c:ser>
        <c:ser>
          <c:idx val="3"/>
          <c:order val="3"/>
          <c:tx>
            <c:strRef>
              <c:f>List1!$E$17</c:f>
              <c:strCache>
                <c:ptCount val="1"/>
                <c:pt idx="0">
                  <c:v>Endpoint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List1!$B$18:$B$29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List1!$E$18:$E$29</c:f>
              <c:numCache>
                <c:formatCode>General</c:formatCode>
                <c:ptCount val="12"/>
                <c:pt idx="0">
                  <c:v>1654548</c:v>
                </c:pt>
                <c:pt idx="1">
                  <c:v>288708</c:v>
                </c:pt>
                <c:pt idx="2">
                  <c:v>557424</c:v>
                </c:pt>
                <c:pt idx="3">
                  <c:v>2779434</c:v>
                </c:pt>
                <c:pt idx="4">
                  <c:v>1106070</c:v>
                </c:pt>
                <c:pt idx="5">
                  <c:v>1446816</c:v>
                </c:pt>
                <c:pt idx="6">
                  <c:v>1604652</c:v>
                </c:pt>
                <c:pt idx="7">
                  <c:v>2930508</c:v>
                </c:pt>
                <c:pt idx="8">
                  <c:v>935298</c:v>
                </c:pt>
                <c:pt idx="9">
                  <c:v>5181540</c:v>
                </c:pt>
                <c:pt idx="10">
                  <c:v>2010876</c:v>
                </c:pt>
                <c:pt idx="11">
                  <c:v>1398642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32-4547-A9C5-AD434685F5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4611136"/>
        <c:axId val="5646114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List1!$B$17</c15:sqref>
                        </c15:formulaRef>
                      </c:ext>
                    </c:extLst>
                    <c:strCache>
                      <c:ptCount val="1"/>
                      <c:pt idx="0">
                        <c:v>Měsíc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List1!$B$18:$B$29</c15:sqref>
                        </c15:formulaRef>
                      </c:ext>
                    </c:extLst>
                    <c:strCache>
                      <c:ptCount val="12"/>
                      <c:pt idx="0">
                        <c:v>leden</c:v>
                      </c:pt>
                      <c:pt idx="1">
                        <c:v>únor</c:v>
                      </c:pt>
                      <c:pt idx="2">
                        <c:v>březen</c:v>
                      </c:pt>
                      <c:pt idx="3">
                        <c:v>duben</c:v>
                      </c:pt>
                      <c:pt idx="4">
                        <c:v>květen</c:v>
                      </c:pt>
                      <c:pt idx="5">
                        <c:v>červen</c:v>
                      </c:pt>
                      <c:pt idx="6">
                        <c:v>červenec</c:v>
                      </c:pt>
                      <c:pt idx="7">
                        <c:v>srpen</c:v>
                      </c:pt>
                      <c:pt idx="8">
                        <c:v>září</c:v>
                      </c:pt>
                      <c:pt idx="9">
                        <c:v>říjen</c:v>
                      </c:pt>
                      <c:pt idx="10">
                        <c:v>listopad</c:v>
                      </c:pt>
                      <c:pt idx="11">
                        <c:v>prosinec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List1!$B$18:$B$29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AF32-4547-A9C5-AD434685F54B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List1!$D$17</c15:sqref>
                        </c15:formulaRef>
                      </c:ext>
                    </c:extLst>
                    <c:strCache>
                      <c:ptCount val="1"/>
                      <c:pt idx="0">
                        <c:v>TEMP*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List1!$B$18:$B$29</c15:sqref>
                        </c15:formulaRef>
                      </c:ext>
                    </c:extLst>
                    <c:strCache>
                      <c:ptCount val="12"/>
                      <c:pt idx="0">
                        <c:v>leden</c:v>
                      </c:pt>
                      <c:pt idx="1">
                        <c:v>únor</c:v>
                      </c:pt>
                      <c:pt idx="2">
                        <c:v>březen</c:v>
                      </c:pt>
                      <c:pt idx="3">
                        <c:v>duben</c:v>
                      </c:pt>
                      <c:pt idx="4">
                        <c:v>květen</c:v>
                      </c:pt>
                      <c:pt idx="5">
                        <c:v>červen</c:v>
                      </c:pt>
                      <c:pt idx="6">
                        <c:v>červenec</c:v>
                      </c:pt>
                      <c:pt idx="7">
                        <c:v>srpen</c:v>
                      </c:pt>
                      <c:pt idx="8">
                        <c:v>září</c:v>
                      </c:pt>
                      <c:pt idx="9">
                        <c:v>říjen</c:v>
                      </c:pt>
                      <c:pt idx="10">
                        <c:v>listopad</c:v>
                      </c:pt>
                      <c:pt idx="11">
                        <c:v>prosinec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List1!$D$18:$D$29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86394</c:v>
                      </c:pt>
                      <c:pt idx="1">
                        <c:v>184212</c:v>
                      </c:pt>
                      <c:pt idx="2">
                        <c:v>209202</c:v>
                      </c:pt>
                      <c:pt idx="3">
                        <c:v>174132</c:v>
                      </c:pt>
                      <c:pt idx="4">
                        <c:v>199752</c:v>
                      </c:pt>
                      <c:pt idx="5">
                        <c:v>222264</c:v>
                      </c:pt>
                      <c:pt idx="6">
                        <c:v>196728</c:v>
                      </c:pt>
                      <c:pt idx="7">
                        <c:v>187530</c:v>
                      </c:pt>
                      <c:pt idx="8">
                        <c:v>177450</c:v>
                      </c:pt>
                      <c:pt idx="9">
                        <c:v>346290</c:v>
                      </c:pt>
                      <c:pt idx="10">
                        <c:v>468678</c:v>
                      </c:pt>
                      <c:pt idx="11">
                        <c:v>200214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AF32-4547-A9C5-AD434685F54B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List1!$F$17</c15:sqref>
                        </c15:formulaRef>
                      </c:ext>
                    </c:extLst>
                    <c:strCache>
                      <c:ptCount val="1"/>
                      <c:pt idx="0">
                        <c:v>TEMP*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List1!$B$18:$B$29</c15:sqref>
                        </c15:formulaRef>
                      </c:ext>
                    </c:extLst>
                    <c:strCache>
                      <c:ptCount val="12"/>
                      <c:pt idx="0">
                        <c:v>leden</c:v>
                      </c:pt>
                      <c:pt idx="1">
                        <c:v>únor</c:v>
                      </c:pt>
                      <c:pt idx="2">
                        <c:v>březen</c:v>
                      </c:pt>
                      <c:pt idx="3">
                        <c:v>duben</c:v>
                      </c:pt>
                      <c:pt idx="4">
                        <c:v>květen</c:v>
                      </c:pt>
                      <c:pt idx="5">
                        <c:v>červen</c:v>
                      </c:pt>
                      <c:pt idx="6">
                        <c:v>červenec</c:v>
                      </c:pt>
                      <c:pt idx="7">
                        <c:v>srpen</c:v>
                      </c:pt>
                      <c:pt idx="8">
                        <c:v>září</c:v>
                      </c:pt>
                      <c:pt idx="9">
                        <c:v>říjen</c:v>
                      </c:pt>
                      <c:pt idx="10">
                        <c:v>listopad</c:v>
                      </c:pt>
                      <c:pt idx="11">
                        <c:v>prosinec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List1!$F$18:$F$29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84</c:v>
                      </c:pt>
                      <c:pt idx="2">
                        <c:v>0</c:v>
                      </c:pt>
                      <c:pt idx="3">
                        <c:v>42</c:v>
                      </c:pt>
                      <c:pt idx="4">
                        <c:v>0</c:v>
                      </c:pt>
                      <c:pt idx="5">
                        <c:v>84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1050</c:v>
                      </c:pt>
                      <c:pt idx="9">
                        <c:v>0</c:v>
                      </c:pt>
                      <c:pt idx="10">
                        <c:v>168</c:v>
                      </c:pt>
                      <c:pt idx="11">
                        <c:v>15078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AF32-4547-A9C5-AD434685F54B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List1!$G$17</c15:sqref>
                        </c15:formulaRef>
                      </c:ext>
                    </c:extLst>
                    <c:strCache>
                      <c:ptCount val="1"/>
                      <c:pt idx="0">
                        <c:v>CELKEM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List1!$B$18:$B$29</c15:sqref>
                        </c15:formulaRef>
                      </c:ext>
                    </c:extLst>
                    <c:strCache>
                      <c:ptCount val="12"/>
                      <c:pt idx="0">
                        <c:v>leden</c:v>
                      </c:pt>
                      <c:pt idx="1">
                        <c:v>únor</c:v>
                      </c:pt>
                      <c:pt idx="2">
                        <c:v>březen</c:v>
                      </c:pt>
                      <c:pt idx="3">
                        <c:v>duben</c:v>
                      </c:pt>
                      <c:pt idx="4">
                        <c:v>květen</c:v>
                      </c:pt>
                      <c:pt idx="5">
                        <c:v>červen</c:v>
                      </c:pt>
                      <c:pt idx="6">
                        <c:v>červenec</c:v>
                      </c:pt>
                      <c:pt idx="7">
                        <c:v>srpen</c:v>
                      </c:pt>
                      <c:pt idx="8">
                        <c:v>září</c:v>
                      </c:pt>
                      <c:pt idx="9">
                        <c:v>říjen</c:v>
                      </c:pt>
                      <c:pt idx="10">
                        <c:v>listopad</c:v>
                      </c:pt>
                      <c:pt idx="11">
                        <c:v>prosinec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List1!$G$18:$G$29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2510466</c:v>
                      </c:pt>
                      <c:pt idx="1">
                        <c:v>989688</c:v>
                      </c:pt>
                      <c:pt idx="2">
                        <c:v>1381422</c:v>
                      </c:pt>
                      <c:pt idx="3">
                        <c:v>4214868</c:v>
                      </c:pt>
                      <c:pt idx="4">
                        <c:v>3028998</c:v>
                      </c:pt>
                      <c:pt idx="5">
                        <c:v>3322956</c:v>
                      </c:pt>
                      <c:pt idx="6">
                        <c:v>3481212</c:v>
                      </c:pt>
                      <c:pt idx="7">
                        <c:v>4681950</c:v>
                      </c:pt>
                      <c:pt idx="8">
                        <c:v>2891154</c:v>
                      </c:pt>
                      <c:pt idx="9">
                        <c:v>7275744</c:v>
                      </c:pt>
                      <c:pt idx="10">
                        <c:v>4747050</c:v>
                      </c:pt>
                      <c:pt idx="11">
                        <c:v>3117366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AF32-4547-A9C5-AD434685F54B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List1!$H$17</c15:sqref>
                        </c15:formulaRef>
                      </c:ext>
                    </c:extLst>
                    <c:strCache>
                      <c:ptCount val="1"/>
                      <c:pt idx="0">
                        <c:v>Network bez testů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List1!$B$18:$B$29</c15:sqref>
                        </c15:formulaRef>
                      </c:ext>
                    </c:extLst>
                    <c:strCache>
                      <c:ptCount val="12"/>
                      <c:pt idx="0">
                        <c:v>leden</c:v>
                      </c:pt>
                      <c:pt idx="1">
                        <c:v>únor</c:v>
                      </c:pt>
                      <c:pt idx="2">
                        <c:v>březen</c:v>
                      </c:pt>
                      <c:pt idx="3">
                        <c:v>duben</c:v>
                      </c:pt>
                      <c:pt idx="4">
                        <c:v>květen</c:v>
                      </c:pt>
                      <c:pt idx="5">
                        <c:v>červen</c:v>
                      </c:pt>
                      <c:pt idx="6">
                        <c:v>červenec</c:v>
                      </c:pt>
                      <c:pt idx="7">
                        <c:v>srpen</c:v>
                      </c:pt>
                      <c:pt idx="8">
                        <c:v>září</c:v>
                      </c:pt>
                      <c:pt idx="9">
                        <c:v>říjen</c:v>
                      </c:pt>
                      <c:pt idx="10">
                        <c:v>listopad</c:v>
                      </c:pt>
                      <c:pt idx="11">
                        <c:v>prosinec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List1!$H$18:$H$29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769524</c:v>
                      </c:pt>
                      <c:pt idx="1">
                        <c:v>516768</c:v>
                      </c:pt>
                      <c:pt idx="2">
                        <c:v>614796</c:v>
                      </c:pt>
                      <c:pt idx="3">
                        <c:v>1261302</c:v>
                      </c:pt>
                      <c:pt idx="4">
                        <c:v>1723176</c:v>
                      </c:pt>
                      <c:pt idx="5">
                        <c:v>1653876</c:v>
                      </c:pt>
                      <c:pt idx="6">
                        <c:v>1679832</c:v>
                      </c:pt>
                      <c:pt idx="7">
                        <c:v>1563912</c:v>
                      </c:pt>
                      <c:pt idx="8">
                        <c:v>1778406</c:v>
                      </c:pt>
                      <c:pt idx="9">
                        <c:v>1747914</c:v>
                      </c:pt>
                      <c:pt idx="10">
                        <c:v>2267496</c:v>
                      </c:pt>
                      <c:pt idx="11">
                        <c:v>1518510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AF32-4547-A9C5-AD434685F54B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List1!$I$17</c15:sqref>
                        </c15:formulaRef>
                      </c:ext>
                    </c:extLst>
                    <c:strCache>
                      <c:ptCount val="1"/>
                      <c:pt idx="0">
                        <c:v>Endpoint bez testů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List1!$B$18:$B$29</c15:sqref>
                        </c15:formulaRef>
                      </c:ext>
                    </c:extLst>
                    <c:strCache>
                      <c:ptCount val="12"/>
                      <c:pt idx="0">
                        <c:v>leden</c:v>
                      </c:pt>
                      <c:pt idx="1">
                        <c:v>únor</c:v>
                      </c:pt>
                      <c:pt idx="2">
                        <c:v>březen</c:v>
                      </c:pt>
                      <c:pt idx="3">
                        <c:v>duben</c:v>
                      </c:pt>
                      <c:pt idx="4">
                        <c:v>květen</c:v>
                      </c:pt>
                      <c:pt idx="5">
                        <c:v>červen</c:v>
                      </c:pt>
                      <c:pt idx="6">
                        <c:v>červenec</c:v>
                      </c:pt>
                      <c:pt idx="7">
                        <c:v>srpen</c:v>
                      </c:pt>
                      <c:pt idx="8">
                        <c:v>září</c:v>
                      </c:pt>
                      <c:pt idx="9">
                        <c:v>říjen</c:v>
                      </c:pt>
                      <c:pt idx="10">
                        <c:v>listopad</c:v>
                      </c:pt>
                      <c:pt idx="11">
                        <c:v>prosinec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List1!$I$18:$I$29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1654548</c:v>
                      </c:pt>
                      <c:pt idx="1">
                        <c:v>288624</c:v>
                      </c:pt>
                      <c:pt idx="2">
                        <c:v>557424</c:v>
                      </c:pt>
                      <c:pt idx="3">
                        <c:v>2779392</c:v>
                      </c:pt>
                      <c:pt idx="4">
                        <c:v>1106070</c:v>
                      </c:pt>
                      <c:pt idx="5">
                        <c:v>1446732</c:v>
                      </c:pt>
                      <c:pt idx="6">
                        <c:v>1604652</c:v>
                      </c:pt>
                      <c:pt idx="7">
                        <c:v>2930508</c:v>
                      </c:pt>
                      <c:pt idx="8">
                        <c:v>934248</c:v>
                      </c:pt>
                      <c:pt idx="9">
                        <c:v>5181540</c:v>
                      </c:pt>
                      <c:pt idx="10">
                        <c:v>2010708</c:v>
                      </c:pt>
                      <c:pt idx="11">
                        <c:v>1383564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AF32-4547-A9C5-AD434685F54B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List1!$J$17</c15:sqref>
                        </c15:formulaRef>
                      </c:ext>
                    </c:extLst>
                    <c:strCache>
                      <c:ptCount val="1"/>
                      <c:pt idx="0">
                        <c:v>CELKEM bez testů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List1!$B$18:$B$29</c15:sqref>
                        </c15:formulaRef>
                      </c:ext>
                    </c:extLst>
                    <c:strCache>
                      <c:ptCount val="12"/>
                      <c:pt idx="0">
                        <c:v>leden</c:v>
                      </c:pt>
                      <c:pt idx="1">
                        <c:v>únor</c:v>
                      </c:pt>
                      <c:pt idx="2">
                        <c:v>březen</c:v>
                      </c:pt>
                      <c:pt idx="3">
                        <c:v>duben</c:v>
                      </c:pt>
                      <c:pt idx="4">
                        <c:v>květen</c:v>
                      </c:pt>
                      <c:pt idx="5">
                        <c:v>červen</c:v>
                      </c:pt>
                      <c:pt idx="6">
                        <c:v>červenec</c:v>
                      </c:pt>
                      <c:pt idx="7">
                        <c:v>srpen</c:v>
                      </c:pt>
                      <c:pt idx="8">
                        <c:v>září</c:v>
                      </c:pt>
                      <c:pt idx="9">
                        <c:v>říjen</c:v>
                      </c:pt>
                      <c:pt idx="10">
                        <c:v>listopad</c:v>
                      </c:pt>
                      <c:pt idx="11">
                        <c:v>prosinec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List1!$J$18:$J$29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2424072</c:v>
                      </c:pt>
                      <c:pt idx="1">
                        <c:v>805392</c:v>
                      </c:pt>
                      <c:pt idx="2">
                        <c:v>1172220</c:v>
                      </c:pt>
                      <c:pt idx="3">
                        <c:v>4040694</c:v>
                      </c:pt>
                      <c:pt idx="4">
                        <c:v>2829246</c:v>
                      </c:pt>
                      <c:pt idx="5">
                        <c:v>3100608</c:v>
                      </c:pt>
                      <c:pt idx="6">
                        <c:v>3284484</c:v>
                      </c:pt>
                      <c:pt idx="7">
                        <c:v>4494420</c:v>
                      </c:pt>
                      <c:pt idx="8">
                        <c:v>2712654</c:v>
                      </c:pt>
                      <c:pt idx="9">
                        <c:v>6929454</c:v>
                      </c:pt>
                      <c:pt idx="10">
                        <c:v>4278204</c:v>
                      </c:pt>
                      <c:pt idx="11">
                        <c:v>2902074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AF32-4547-A9C5-AD434685F54B}"/>
                  </c:ext>
                </c:extLst>
              </c15:ser>
            </c15:filteredLineSeries>
          </c:ext>
        </c:extLst>
      </c:lineChart>
      <c:catAx>
        <c:axId val="56461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4611464"/>
        <c:crosses val="autoZero"/>
        <c:auto val="1"/>
        <c:lblAlgn val="ctr"/>
        <c:lblOffset val="100"/>
        <c:noMultiLvlLbl val="0"/>
      </c:catAx>
      <c:valAx>
        <c:axId val="564611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461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cs-CZ" sz="2400" b="1" i="0" u="none" strike="noStrike" baseline="0" dirty="0">
                <a:effectLst/>
                <a:latin typeface="+mn-lt"/>
              </a:rPr>
              <a:t>Průměrné složení záchytů ve vybrané politice v 2023</a:t>
            </a:r>
            <a:endParaRPr lang="cs-CZ" sz="2400" b="1" dirty="0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12"/>
          <c:order val="12"/>
          <c:tx>
            <c:strRef>
              <c:f>'List1 (2)'!$A$29</c:f>
              <c:strCache>
                <c:ptCount val="1"/>
                <c:pt idx="0">
                  <c:v>Průměr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C73-4589-BE34-A1D280745B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73-4589-BE34-A1D280745B02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73-4589-BE34-A1D280745B02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73-4589-BE34-A1D280745B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'List1 (2)'!$B$16:$E$16</c:f>
              <c:strCache>
                <c:ptCount val="4"/>
                <c:pt idx="0">
                  <c:v>False positive</c:v>
                </c:pt>
                <c:pt idx="1">
                  <c:v>Chyba uživatele</c:v>
                </c:pt>
                <c:pt idx="2">
                  <c:v>Neoprávněná činnost</c:v>
                </c:pt>
                <c:pt idx="3">
                  <c:v>Ostatní</c:v>
                </c:pt>
              </c:strCache>
            </c:strRef>
          </c:cat>
          <c:val>
            <c:numRef>
              <c:f>'List1 (2)'!$B$29:$E$29</c:f>
              <c:numCache>
                <c:formatCode>0.00%</c:formatCode>
                <c:ptCount val="4"/>
                <c:pt idx="0">
                  <c:v>0.27727156904281747</c:v>
                </c:pt>
                <c:pt idx="1">
                  <c:v>0.25525084482160115</c:v>
                </c:pt>
                <c:pt idx="2">
                  <c:v>0.28510133052581604</c:v>
                </c:pt>
                <c:pt idx="3">
                  <c:v>0.17457746648681491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C73-4589-BE34-A1D280745B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'List1 (2)'!$A$17</c15:sqref>
                        </c15:formulaRef>
                      </c:ext>
                    </c:extLst>
                    <c:strCache>
                      <c:ptCount val="1"/>
                      <c:pt idx="0">
                        <c:v>01/2023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FC73-4589-BE34-A1D280745B0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FC73-4589-BE34-A1D280745B0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E-FC73-4589-BE34-A1D280745B02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FC73-4589-BE34-A1D280745B0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cs-CZ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'List1 (2)'!$B$16:$E$16</c15:sqref>
                        </c15:formulaRef>
                      </c:ext>
                    </c:extLst>
                    <c:strCache>
                      <c:ptCount val="4"/>
                      <c:pt idx="0">
                        <c:v>False positive</c:v>
                      </c:pt>
                      <c:pt idx="1">
                        <c:v>Chyba uživatele</c:v>
                      </c:pt>
                      <c:pt idx="2">
                        <c:v>Neoprávněná činnost</c:v>
                      </c:pt>
                      <c:pt idx="3">
                        <c:v>Ostatní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'List1 (2)'!$B$17:$E$17</c15:sqref>
                        </c15:formulaRef>
                      </c:ext>
                    </c:extLst>
                    <c:numCache>
                      <c:formatCode>0.00%</c:formatCode>
                      <c:ptCount val="4"/>
                      <c:pt idx="0">
                        <c:v>0.2558139534883721</c:v>
                      </c:pt>
                      <c:pt idx="1">
                        <c:v>0.27906976744186046</c:v>
                      </c:pt>
                      <c:pt idx="2">
                        <c:v>0.53488372093023251</c:v>
                      </c:pt>
                      <c:pt idx="3">
                        <c:v>9.3023255813953487E-2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FC73-4589-BE34-A1D280745B02}"/>
                  </c:ext>
                </c:extLst>
              </c15:ser>
            </c15:filteredPieSeries>
            <c15:filteredPi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(2)'!$A$18</c15:sqref>
                        </c15:formulaRef>
                      </c:ext>
                    </c:extLst>
                    <c:strCache>
                      <c:ptCount val="1"/>
                      <c:pt idx="0">
                        <c:v>02/2023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FC73-4589-BE34-A1D280745B0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FC73-4589-BE34-A1D280745B0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FC73-4589-BE34-A1D280745B02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FC73-4589-BE34-A1D280745B0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cs-CZ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(2)'!$B$16:$E$16</c15:sqref>
                        </c15:formulaRef>
                      </c:ext>
                    </c:extLst>
                    <c:strCache>
                      <c:ptCount val="4"/>
                      <c:pt idx="0">
                        <c:v>False positive</c:v>
                      </c:pt>
                      <c:pt idx="1">
                        <c:v>Chyba uživatele</c:v>
                      </c:pt>
                      <c:pt idx="2">
                        <c:v>Neoprávněná činnost</c:v>
                      </c:pt>
                      <c:pt idx="3">
                        <c:v>Ostatní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(2)'!$B$18:$E$18</c15:sqref>
                        </c15:formulaRef>
                      </c:ext>
                    </c:extLst>
                    <c:numCache>
                      <c:formatCode>0.00%</c:formatCode>
                      <c:ptCount val="4"/>
                      <c:pt idx="0">
                        <c:v>0.41666666666666663</c:v>
                      </c:pt>
                      <c:pt idx="1">
                        <c:v>0.22916666666666666</c:v>
                      </c:pt>
                      <c:pt idx="2">
                        <c:v>0.27083333333333331</c:v>
                      </c:pt>
                      <c:pt idx="3">
                        <c:v>0.10416666666666666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FC73-4589-BE34-A1D280745B02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(2)'!$A$19</c15:sqref>
                        </c15:formulaRef>
                      </c:ext>
                    </c:extLst>
                    <c:strCache>
                      <c:ptCount val="1"/>
                      <c:pt idx="0">
                        <c:v>03/2023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FC73-4589-BE34-A1D280745B0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FC73-4589-BE34-A1D280745B0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FC73-4589-BE34-A1D280745B02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FC73-4589-BE34-A1D280745B0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cs-CZ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(2)'!$B$16:$E$16</c15:sqref>
                        </c15:formulaRef>
                      </c:ext>
                    </c:extLst>
                    <c:strCache>
                      <c:ptCount val="4"/>
                      <c:pt idx="0">
                        <c:v>False positive</c:v>
                      </c:pt>
                      <c:pt idx="1">
                        <c:v>Chyba uživatele</c:v>
                      </c:pt>
                      <c:pt idx="2">
                        <c:v>Neoprávněná činnost</c:v>
                      </c:pt>
                      <c:pt idx="3">
                        <c:v>Ostatní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(2)'!$B$19:$E$19</c15:sqref>
                        </c15:formulaRef>
                      </c:ext>
                    </c:extLst>
                    <c:numCache>
                      <c:formatCode>0.00%</c:formatCode>
                      <c:ptCount val="4"/>
                      <c:pt idx="0">
                        <c:v>0.33333333333333331</c:v>
                      </c:pt>
                      <c:pt idx="1">
                        <c:v>0.21428571428571427</c:v>
                      </c:pt>
                      <c:pt idx="2">
                        <c:v>0.23809523809523808</c:v>
                      </c:pt>
                      <c:pt idx="3">
                        <c:v>0.16666666666666666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FC73-4589-BE34-A1D280745B02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(2)'!$A$20</c15:sqref>
                        </c15:formulaRef>
                      </c:ext>
                    </c:extLst>
                    <c:strCache>
                      <c:ptCount val="1"/>
                      <c:pt idx="0">
                        <c:v>04/2023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FC73-4589-BE34-A1D280745B0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FC73-4589-BE34-A1D280745B0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FC73-4589-BE34-A1D280745B02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FC73-4589-BE34-A1D280745B0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cs-CZ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(2)'!$B$16:$E$16</c15:sqref>
                        </c15:formulaRef>
                      </c:ext>
                    </c:extLst>
                    <c:strCache>
                      <c:ptCount val="4"/>
                      <c:pt idx="0">
                        <c:v>False positive</c:v>
                      </c:pt>
                      <c:pt idx="1">
                        <c:v>Chyba uživatele</c:v>
                      </c:pt>
                      <c:pt idx="2">
                        <c:v>Neoprávněná činnost</c:v>
                      </c:pt>
                      <c:pt idx="3">
                        <c:v>Ostatní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(2)'!$B$20:$E$20</c15:sqref>
                        </c15:formulaRef>
                      </c:ext>
                    </c:extLst>
                    <c:numCache>
                      <c:formatCode>0.00%</c:formatCode>
                      <c:ptCount val="4"/>
                      <c:pt idx="0">
                        <c:v>0.29411764705882354</c:v>
                      </c:pt>
                      <c:pt idx="1">
                        <c:v>0.35294117647058826</c:v>
                      </c:pt>
                      <c:pt idx="2">
                        <c:v>5.8823529411764705E-2</c:v>
                      </c:pt>
                      <c:pt idx="3">
                        <c:v>0.1764705882352941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FC73-4589-BE34-A1D280745B02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(2)'!$A$21</c15:sqref>
                        </c15:formulaRef>
                      </c:ext>
                    </c:extLst>
                    <c:strCache>
                      <c:ptCount val="1"/>
                      <c:pt idx="0">
                        <c:v>05/2023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FC73-4589-BE34-A1D280745B0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FC73-4589-BE34-A1D280745B0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FC73-4589-BE34-A1D280745B02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FC73-4589-BE34-A1D280745B0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cs-CZ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(2)'!$B$16:$E$16</c15:sqref>
                        </c15:formulaRef>
                      </c:ext>
                    </c:extLst>
                    <c:strCache>
                      <c:ptCount val="4"/>
                      <c:pt idx="0">
                        <c:v>False positive</c:v>
                      </c:pt>
                      <c:pt idx="1">
                        <c:v>Chyba uživatele</c:v>
                      </c:pt>
                      <c:pt idx="2">
                        <c:v>Neoprávněná činnost</c:v>
                      </c:pt>
                      <c:pt idx="3">
                        <c:v>Ostatní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(2)'!$B$21:$E$21</c15:sqref>
                        </c15:formulaRef>
                      </c:ext>
                    </c:extLst>
                    <c:numCache>
                      <c:formatCode>0.00%</c:formatCode>
                      <c:ptCount val="4"/>
                      <c:pt idx="0">
                        <c:v>0.25454545454545452</c:v>
                      </c:pt>
                      <c:pt idx="1">
                        <c:v>0.18181818181818182</c:v>
                      </c:pt>
                      <c:pt idx="2">
                        <c:v>0.38181818181818183</c:v>
                      </c:pt>
                      <c:pt idx="3">
                        <c:v>0.16363636363636364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FC73-4589-BE34-A1D280745B02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(2)'!$A$22</c15:sqref>
                        </c15:formulaRef>
                      </c:ext>
                    </c:extLst>
                    <c:strCache>
                      <c:ptCount val="1"/>
                      <c:pt idx="0">
                        <c:v>06/2023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FC73-4589-BE34-A1D280745B0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FC73-4589-BE34-A1D280745B0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FC73-4589-BE34-A1D280745B02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FC73-4589-BE34-A1D280745B0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cs-CZ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(2)'!$B$16:$E$16</c15:sqref>
                        </c15:formulaRef>
                      </c:ext>
                    </c:extLst>
                    <c:strCache>
                      <c:ptCount val="4"/>
                      <c:pt idx="0">
                        <c:v>False positive</c:v>
                      </c:pt>
                      <c:pt idx="1">
                        <c:v>Chyba uživatele</c:v>
                      </c:pt>
                      <c:pt idx="2">
                        <c:v>Neoprávněná činnost</c:v>
                      </c:pt>
                      <c:pt idx="3">
                        <c:v>Ostatní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(2)'!$B$22:$E$22</c15:sqref>
                        </c15:formulaRef>
                      </c:ext>
                    </c:extLst>
                    <c:numCache>
                      <c:formatCode>0.00%</c:formatCode>
                      <c:ptCount val="4"/>
                      <c:pt idx="0">
                        <c:v>0.21621621621621623</c:v>
                      </c:pt>
                      <c:pt idx="1">
                        <c:v>0.27027027027027029</c:v>
                      </c:pt>
                      <c:pt idx="2">
                        <c:v>0.27027027027027029</c:v>
                      </c:pt>
                      <c:pt idx="3">
                        <c:v>0.1891891891891892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E-FC73-4589-BE34-A1D280745B02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(2)'!$A$23</c15:sqref>
                        </c15:formulaRef>
                      </c:ext>
                    </c:extLst>
                    <c:strCache>
                      <c:ptCount val="1"/>
                      <c:pt idx="0">
                        <c:v>07/2023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FC73-4589-BE34-A1D280745B0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2-FC73-4589-BE34-A1D280745B0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4-FC73-4589-BE34-A1D280745B02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FC73-4589-BE34-A1D280745B0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cs-CZ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(2)'!$B$16:$E$16</c15:sqref>
                        </c15:formulaRef>
                      </c:ext>
                    </c:extLst>
                    <c:strCache>
                      <c:ptCount val="4"/>
                      <c:pt idx="0">
                        <c:v>False positive</c:v>
                      </c:pt>
                      <c:pt idx="1">
                        <c:v>Chyba uživatele</c:v>
                      </c:pt>
                      <c:pt idx="2">
                        <c:v>Neoprávněná činnost</c:v>
                      </c:pt>
                      <c:pt idx="3">
                        <c:v>Ostatní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(2)'!$B$23:$E$23</c15:sqref>
                        </c15:formulaRef>
                      </c:ext>
                    </c:extLst>
                    <c:numCache>
                      <c:formatCode>0.00%</c:formatCode>
                      <c:ptCount val="4"/>
                      <c:pt idx="0">
                        <c:v>0.39130434782608692</c:v>
                      </c:pt>
                      <c:pt idx="1">
                        <c:v>0.17391304347826086</c:v>
                      </c:pt>
                      <c:pt idx="2">
                        <c:v>8.6956521739130432E-2</c:v>
                      </c:pt>
                      <c:pt idx="3">
                        <c:v>0.30434782608695654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7-FC73-4589-BE34-A1D280745B02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(2)'!$A$24</c15:sqref>
                        </c15:formulaRef>
                      </c:ext>
                    </c:extLst>
                    <c:strCache>
                      <c:ptCount val="1"/>
                      <c:pt idx="0">
                        <c:v>08/2023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FC73-4589-BE34-A1D280745B0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FC73-4589-BE34-A1D280745B0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D-FC73-4589-BE34-A1D280745B02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F-FC73-4589-BE34-A1D280745B0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cs-CZ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(2)'!$B$16:$E$16</c15:sqref>
                        </c15:formulaRef>
                      </c:ext>
                    </c:extLst>
                    <c:strCache>
                      <c:ptCount val="4"/>
                      <c:pt idx="0">
                        <c:v>False positive</c:v>
                      </c:pt>
                      <c:pt idx="1">
                        <c:v>Chyba uživatele</c:v>
                      </c:pt>
                      <c:pt idx="2">
                        <c:v>Neoprávněná činnost</c:v>
                      </c:pt>
                      <c:pt idx="3">
                        <c:v>Ostatní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(2)'!$B$24:$E$24</c15:sqref>
                        </c15:formulaRef>
                      </c:ext>
                    </c:extLst>
                    <c:numCache>
                      <c:formatCode>0.00%</c:formatCode>
                      <c:ptCount val="4"/>
                      <c:pt idx="0">
                        <c:v>0.14705882352941177</c:v>
                      </c:pt>
                      <c:pt idx="1">
                        <c:v>0.35294117647058826</c:v>
                      </c:pt>
                      <c:pt idx="2">
                        <c:v>0.29411764705882354</c:v>
                      </c:pt>
                      <c:pt idx="3">
                        <c:v>0.20588235294117646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0-FC73-4589-BE34-A1D280745B02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(2)'!$A$25</c15:sqref>
                        </c15:formulaRef>
                      </c:ext>
                    </c:extLst>
                    <c:strCache>
                      <c:ptCount val="1"/>
                      <c:pt idx="0">
                        <c:v>09/2023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FC73-4589-BE34-A1D280745B0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FC73-4589-BE34-A1D280745B0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FC73-4589-BE34-A1D280745B02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8-FC73-4589-BE34-A1D280745B0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cs-CZ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(2)'!$B$16:$E$16</c15:sqref>
                        </c15:formulaRef>
                      </c:ext>
                    </c:extLst>
                    <c:strCache>
                      <c:ptCount val="4"/>
                      <c:pt idx="0">
                        <c:v>False positive</c:v>
                      </c:pt>
                      <c:pt idx="1">
                        <c:v>Chyba uživatele</c:v>
                      </c:pt>
                      <c:pt idx="2">
                        <c:v>Neoprávněná činnost</c:v>
                      </c:pt>
                      <c:pt idx="3">
                        <c:v>Ostatní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(2)'!$B$25:$E$25</c15:sqref>
                        </c15:formulaRef>
                      </c:ext>
                    </c:extLst>
                    <c:numCache>
                      <c:formatCode>0.00%</c:formatCode>
                      <c:ptCount val="4"/>
                      <c:pt idx="0">
                        <c:v>0.23076923076923075</c:v>
                      </c:pt>
                      <c:pt idx="1">
                        <c:v>0.20512820512820512</c:v>
                      </c:pt>
                      <c:pt idx="2">
                        <c:v>0.38461538461538464</c:v>
                      </c:pt>
                      <c:pt idx="3">
                        <c:v>0.15384615384615385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9-FC73-4589-BE34-A1D280745B02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(2)'!$A$26</c15:sqref>
                        </c15:formulaRef>
                      </c:ext>
                    </c:extLst>
                    <c:strCache>
                      <c:ptCount val="1"/>
                      <c:pt idx="0">
                        <c:v>10/2023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FC73-4589-BE34-A1D280745B0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FC73-4589-BE34-A1D280745B0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FC73-4589-BE34-A1D280745B02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FC73-4589-BE34-A1D280745B0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cs-CZ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(2)'!$B$16:$E$16</c15:sqref>
                        </c15:formulaRef>
                      </c:ext>
                    </c:extLst>
                    <c:strCache>
                      <c:ptCount val="4"/>
                      <c:pt idx="0">
                        <c:v>False positive</c:v>
                      </c:pt>
                      <c:pt idx="1">
                        <c:v>Chyba uživatele</c:v>
                      </c:pt>
                      <c:pt idx="2">
                        <c:v>Neoprávněná činnost</c:v>
                      </c:pt>
                      <c:pt idx="3">
                        <c:v>Ostatní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(2)'!$B$26:$E$26</c15:sqref>
                        </c15:formulaRef>
                      </c:ext>
                    </c:extLst>
                    <c:numCache>
                      <c:formatCode>0.00%</c:formatCode>
                      <c:ptCount val="4"/>
                      <c:pt idx="0">
                        <c:v>0.18181818181818182</c:v>
                      </c:pt>
                      <c:pt idx="1">
                        <c:v>0.27272727272727271</c:v>
                      </c:pt>
                      <c:pt idx="2">
                        <c:v>0.32727272727272727</c:v>
                      </c:pt>
                      <c:pt idx="3">
                        <c:v>0.21818181818181817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FC73-4589-BE34-A1D280745B02}"/>
                  </c:ext>
                </c:extLst>
              </c15:ser>
            </c15:filteredPieSeries>
            <c15:filteredPi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(2)'!$A$27</c15:sqref>
                        </c15:formulaRef>
                      </c:ext>
                    </c:extLst>
                    <c:strCache>
                      <c:ptCount val="1"/>
                      <c:pt idx="0">
                        <c:v>11/2023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FC73-4589-BE34-A1D280745B0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FC73-4589-BE34-A1D280745B0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FC73-4589-BE34-A1D280745B02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FC73-4589-BE34-A1D280745B0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cs-CZ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(2)'!$B$16:$E$16</c15:sqref>
                        </c15:formulaRef>
                      </c:ext>
                    </c:extLst>
                    <c:strCache>
                      <c:ptCount val="4"/>
                      <c:pt idx="0">
                        <c:v>False positive</c:v>
                      </c:pt>
                      <c:pt idx="1">
                        <c:v>Chyba uživatele</c:v>
                      </c:pt>
                      <c:pt idx="2">
                        <c:v>Neoprávněná činnost</c:v>
                      </c:pt>
                      <c:pt idx="3">
                        <c:v>Ostatní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(2)'!$B$27:$E$27</c15:sqref>
                        </c15:formulaRef>
                      </c:ext>
                    </c:extLst>
                    <c:numCache>
                      <c:formatCode>0.00%</c:formatCode>
                      <c:ptCount val="4"/>
                      <c:pt idx="0">
                        <c:v>0.34090909090909094</c:v>
                      </c:pt>
                      <c:pt idx="1">
                        <c:v>0.29545454545454547</c:v>
                      </c:pt>
                      <c:pt idx="2" formatCode="0%">
                        <c:v>0.25</c:v>
                      </c:pt>
                      <c:pt idx="3">
                        <c:v>0.11363636363636363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B-FC73-4589-BE34-A1D280745B02}"/>
                  </c:ext>
                </c:extLst>
              </c15:ser>
            </c15:filteredPieSeries>
            <c15:filteredPie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(2)'!$A$28</c15:sqref>
                        </c15:formulaRef>
                      </c:ext>
                    </c:extLst>
                    <c:strCache>
                      <c:ptCount val="1"/>
                      <c:pt idx="0">
                        <c:v>12/2023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D-FC73-4589-BE34-A1D280745B0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FC73-4589-BE34-A1D280745B0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FC73-4589-BE34-A1D280745B02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FC73-4589-BE34-A1D280745B0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cs-CZ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(2)'!$B$16:$E$16</c15:sqref>
                        </c15:formulaRef>
                      </c:ext>
                    </c:extLst>
                    <c:strCache>
                      <c:ptCount val="4"/>
                      <c:pt idx="0">
                        <c:v>False positive</c:v>
                      </c:pt>
                      <c:pt idx="1">
                        <c:v>Chyba uživatele</c:v>
                      </c:pt>
                      <c:pt idx="2">
                        <c:v>Neoprávněná činnost</c:v>
                      </c:pt>
                      <c:pt idx="3">
                        <c:v>Ostatní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'List1 (2)'!$B$28:$E$28</c15:sqref>
                        </c15:formulaRef>
                      </c:ext>
                    </c:extLst>
                    <c:numCache>
                      <c:formatCode>0.00%</c:formatCode>
                      <c:ptCount val="4"/>
                      <c:pt idx="0">
                        <c:v>0.26470588235294118</c:v>
                      </c:pt>
                      <c:pt idx="1">
                        <c:v>0.23529411764705882</c:v>
                      </c:pt>
                      <c:pt idx="2">
                        <c:v>0.3235294117647059</c:v>
                      </c:pt>
                      <c:pt idx="3">
                        <c:v>0.20588235294117649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4-FC73-4589-BE34-A1D280745B02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858432040458484"/>
          <c:y val="0.34709375642683254"/>
          <c:w val="0.29182575477844303"/>
          <c:h val="0.38161411742949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76719-FB5D-44C8-AFD3-1823B47446D7}" type="doc">
      <dgm:prSet loTypeId="urn:microsoft.com/office/officeart/2005/8/layout/StepDownProcess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95F0E5-4137-45A4-B0BB-2D7E502B6CF7}">
      <dgm:prSet phldrT="[Text]" custT="1"/>
      <dgm:spPr/>
      <dgm:t>
        <a:bodyPr/>
        <a:lstStyle/>
        <a:p>
          <a:r>
            <a:rPr lang="cs-CZ" sz="2400" b="1" u="none" dirty="0"/>
            <a:t>Podnět a příprava před implementací</a:t>
          </a:r>
        </a:p>
      </dgm:t>
    </dgm:pt>
    <dgm:pt modelId="{605F5872-AA83-4E03-8E07-088B85ECC293}" type="parTrans" cxnId="{4E1BF837-89F1-43F5-A809-C134228A7644}">
      <dgm:prSet/>
      <dgm:spPr/>
      <dgm:t>
        <a:bodyPr/>
        <a:lstStyle/>
        <a:p>
          <a:endParaRPr lang="cs-CZ"/>
        </a:p>
      </dgm:t>
    </dgm:pt>
    <dgm:pt modelId="{37C89EA8-4350-4539-B05D-AC440E6C7F39}" type="sibTrans" cxnId="{4E1BF837-89F1-43F5-A809-C134228A7644}">
      <dgm:prSet/>
      <dgm:spPr/>
      <dgm:t>
        <a:bodyPr/>
        <a:lstStyle/>
        <a:p>
          <a:endParaRPr lang="cs-CZ"/>
        </a:p>
      </dgm:t>
    </dgm:pt>
    <dgm:pt modelId="{901B3CB8-8FEE-4FBD-8AAB-C8DD22EA5789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cs-CZ" sz="2400" b="1" u="none" dirty="0"/>
            <a:t>Průběh implementace</a:t>
          </a:r>
        </a:p>
      </dgm:t>
    </dgm:pt>
    <dgm:pt modelId="{622C2781-FA8E-4733-A23C-9EC89B845EF1}" type="parTrans" cxnId="{C9C12C4F-7295-4CD1-B118-6EFBF0A86C11}">
      <dgm:prSet/>
      <dgm:spPr/>
      <dgm:t>
        <a:bodyPr/>
        <a:lstStyle/>
        <a:p>
          <a:endParaRPr lang="cs-CZ"/>
        </a:p>
      </dgm:t>
    </dgm:pt>
    <dgm:pt modelId="{001B55EF-6D7F-4340-A270-51C55092D850}" type="sibTrans" cxnId="{C9C12C4F-7295-4CD1-B118-6EFBF0A86C11}">
      <dgm:prSet/>
      <dgm:spPr/>
      <dgm:t>
        <a:bodyPr/>
        <a:lstStyle/>
        <a:p>
          <a:endParaRPr lang="cs-CZ"/>
        </a:p>
      </dgm:t>
    </dgm:pt>
    <dgm:pt modelId="{262CE986-28E5-473C-BB98-128A6507B796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cs-CZ" sz="2350" b="1" u="none" dirty="0"/>
            <a:t>Výsledky implementace a zhodnocení </a:t>
          </a:r>
        </a:p>
      </dgm:t>
    </dgm:pt>
    <dgm:pt modelId="{C50E63E0-49DF-4C88-94AF-28B7921D55B8}" type="parTrans" cxnId="{6DBFCB2B-8620-4D31-988C-64631AB07B16}">
      <dgm:prSet/>
      <dgm:spPr/>
      <dgm:t>
        <a:bodyPr/>
        <a:lstStyle/>
        <a:p>
          <a:endParaRPr lang="cs-CZ"/>
        </a:p>
      </dgm:t>
    </dgm:pt>
    <dgm:pt modelId="{DF420E22-8F1A-4BB5-A649-3F80E1A03AC6}" type="sibTrans" cxnId="{6DBFCB2B-8620-4D31-988C-64631AB07B16}">
      <dgm:prSet/>
      <dgm:spPr/>
      <dgm:t>
        <a:bodyPr/>
        <a:lstStyle/>
        <a:p>
          <a:endParaRPr lang="cs-CZ"/>
        </a:p>
      </dgm:t>
    </dgm:pt>
    <dgm:pt modelId="{0FB8C486-5A3C-4061-B161-4CC1ED9F15D1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cs-CZ" sz="2400" b="1" u="none" dirty="0"/>
            <a:t>Aktuální stav a plány do budoucna</a:t>
          </a:r>
        </a:p>
      </dgm:t>
    </dgm:pt>
    <dgm:pt modelId="{D3963952-F5A0-46A9-BE2E-43A84169813A}" type="parTrans" cxnId="{B446AAA1-3C60-4F7B-9082-1E01FAD09FE0}">
      <dgm:prSet/>
      <dgm:spPr/>
      <dgm:t>
        <a:bodyPr/>
        <a:lstStyle/>
        <a:p>
          <a:endParaRPr lang="cs-CZ"/>
        </a:p>
      </dgm:t>
    </dgm:pt>
    <dgm:pt modelId="{894A97EB-9FE7-48C3-835F-CAEFB08EAE00}" type="sibTrans" cxnId="{B446AAA1-3C60-4F7B-9082-1E01FAD09FE0}">
      <dgm:prSet/>
      <dgm:spPr/>
      <dgm:t>
        <a:bodyPr/>
        <a:lstStyle/>
        <a:p>
          <a:endParaRPr lang="cs-CZ"/>
        </a:p>
      </dgm:t>
    </dgm:pt>
    <dgm:pt modelId="{9C7DBE34-E2F9-4313-91D1-71C1AC039C88}" type="pres">
      <dgm:prSet presAssocID="{5B476719-FB5D-44C8-AFD3-1823B47446D7}" presName="rootnode" presStyleCnt="0">
        <dgm:presLayoutVars>
          <dgm:chMax/>
          <dgm:chPref/>
          <dgm:dir/>
          <dgm:animLvl val="lvl"/>
        </dgm:presLayoutVars>
      </dgm:prSet>
      <dgm:spPr/>
    </dgm:pt>
    <dgm:pt modelId="{0A6CF25D-07BA-4BCB-8B8B-01C6E749BDB4}" type="pres">
      <dgm:prSet presAssocID="{2195F0E5-4137-45A4-B0BB-2D7E502B6CF7}" presName="composite" presStyleCnt="0"/>
      <dgm:spPr/>
    </dgm:pt>
    <dgm:pt modelId="{BB97CCCD-57DD-4B19-B214-843CE8AA496A}" type="pres">
      <dgm:prSet presAssocID="{2195F0E5-4137-45A4-B0BB-2D7E502B6CF7}" presName="bentUpArrow1" presStyleLbl="alignImgPlace1" presStyleIdx="0" presStyleCnt="3" custScaleX="62093" custScaleY="62093" custLinFactX="-47941" custLinFactNeighborX="-100000" custLinFactNeighborY="-33124"/>
      <dgm:spPr/>
    </dgm:pt>
    <dgm:pt modelId="{27154547-B0F4-4B19-8DDF-C6542B30FD1A}" type="pres">
      <dgm:prSet presAssocID="{2195F0E5-4137-45A4-B0BB-2D7E502B6CF7}" presName="ParentText" presStyleLbl="node1" presStyleIdx="0" presStyleCnt="4" custScaleX="256177" custScaleY="50492">
        <dgm:presLayoutVars>
          <dgm:chMax val="1"/>
          <dgm:chPref val="1"/>
          <dgm:bulletEnabled val="1"/>
        </dgm:presLayoutVars>
      </dgm:prSet>
      <dgm:spPr/>
    </dgm:pt>
    <dgm:pt modelId="{250D9956-1A5F-4EC3-897F-4690C1E2F2D0}" type="pres">
      <dgm:prSet presAssocID="{2195F0E5-4137-45A4-B0BB-2D7E502B6CF7}" presName="ChildText" presStyleLbl="revTx" presStyleIdx="0" presStyleCnt="3" custLinFactX="200000" custLinFactNeighborX="215161" custLinFactNeighborY="8400">
        <dgm:presLayoutVars>
          <dgm:chMax val="0"/>
          <dgm:chPref val="0"/>
          <dgm:bulletEnabled val="1"/>
        </dgm:presLayoutVars>
      </dgm:prSet>
      <dgm:spPr/>
    </dgm:pt>
    <dgm:pt modelId="{F1CC9FE1-E2B9-4917-9CF5-81C500579A4D}" type="pres">
      <dgm:prSet presAssocID="{37C89EA8-4350-4539-B05D-AC440E6C7F39}" presName="sibTrans" presStyleCnt="0"/>
      <dgm:spPr/>
    </dgm:pt>
    <dgm:pt modelId="{7E23A48E-9186-41D0-AE33-0053FE3F4B15}" type="pres">
      <dgm:prSet presAssocID="{901B3CB8-8FEE-4FBD-8AAB-C8DD22EA5789}" presName="composite" presStyleCnt="0"/>
      <dgm:spPr/>
    </dgm:pt>
    <dgm:pt modelId="{E99E4C7E-6FB7-456D-BFF4-942C10B4F79E}" type="pres">
      <dgm:prSet presAssocID="{901B3CB8-8FEE-4FBD-8AAB-C8DD22EA5789}" presName="bentUpArrow1" presStyleLbl="alignImgPlace1" presStyleIdx="1" presStyleCnt="3" custScaleX="62093" custScaleY="62093" custLinFactX="-100000" custLinFactNeighborX="-157251" custLinFactNeighborY="-48081"/>
      <dgm:spPr/>
    </dgm:pt>
    <dgm:pt modelId="{0F2FEF6D-4177-44DA-9CA5-E11F484E0FBB}" type="pres">
      <dgm:prSet presAssocID="{901B3CB8-8FEE-4FBD-8AAB-C8DD22EA5789}" presName="ParentText" presStyleLbl="node1" presStyleIdx="1" presStyleCnt="4" custScaleX="256177" custScaleY="50492" custLinFactNeighborX="-75010" custLinFactNeighborY="-11319">
        <dgm:presLayoutVars>
          <dgm:chMax val="1"/>
          <dgm:chPref val="1"/>
          <dgm:bulletEnabled val="1"/>
        </dgm:presLayoutVars>
      </dgm:prSet>
      <dgm:spPr/>
    </dgm:pt>
    <dgm:pt modelId="{02918D73-ECC7-483B-BB5C-90761709170E}" type="pres">
      <dgm:prSet presAssocID="{901B3CB8-8FEE-4FBD-8AAB-C8DD22EA5789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5CD02E8-DBD6-4431-90C1-4FB970CF62FA}" type="pres">
      <dgm:prSet presAssocID="{001B55EF-6D7F-4340-A270-51C55092D850}" presName="sibTrans" presStyleCnt="0"/>
      <dgm:spPr/>
    </dgm:pt>
    <dgm:pt modelId="{9D4E05B1-1E86-46E4-88CC-74F9A76F8114}" type="pres">
      <dgm:prSet presAssocID="{262CE986-28E5-473C-BB98-128A6507B796}" presName="composite" presStyleCnt="0"/>
      <dgm:spPr/>
    </dgm:pt>
    <dgm:pt modelId="{C2CAA748-838F-42DE-B417-61F3C7EFFA64}" type="pres">
      <dgm:prSet presAssocID="{262CE986-28E5-473C-BB98-128A6507B796}" presName="bentUpArrow1" presStyleLbl="alignImgPlace1" presStyleIdx="2" presStyleCnt="3" custScaleX="62093" custScaleY="62093" custLinFactX="-165850" custLinFactNeighborX="-200000" custLinFactNeighborY="-57365"/>
      <dgm:spPr/>
    </dgm:pt>
    <dgm:pt modelId="{A62FBA0D-8144-4E4C-89AC-73A643398028}" type="pres">
      <dgm:prSet presAssocID="{262CE986-28E5-473C-BB98-128A6507B796}" presName="ParentText" presStyleLbl="node1" presStyleIdx="2" presStyleCnt="4" custScaleX="256177" custScaleY="50492" custLinFactX="-48195" custLinFactNeighborX="-100000" custLinFactNeighborY="-23028">
        <dgm:presLayoutVars>
          <dgm:chMax val="1"/>
          <dgm:chPref val="1"/>
          <dgm:bulletEnabled val="1"/>
        </dgm:presLayoutVars>
      </dgm:prSet>
      <dgm:spPr/>
    </dgm:pt>
    <dgm:pt modelId="{6D04F501-1294-4CEB-82ED-F02D42336C44}" type="pres">
      <dgm:prSet presAssocID="{262CE986-28E5-473C-BB98-128A6507B796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88C65CDA-BD44-4C01-9384-D5AF577FCBDD}" type="pres">
      <dgm:prSet presAssocID="{DF420E22-8F1A-4BB5-A649-3F80E1A03AC6}" presName="sibTrans" presStyleCnt="0"/>
      <dgm:spPr/>
    </dgm:pt>
    <dgm:pt modelId="{76187A7D-32F5-465C-982E-CF637EE24829}" type="pres">
      <dgm:prSet presAssocID="{0FB8C486-5A3C-4061-B161-4CC1ED9F15D1}" presName="composite" presStyleCnt="0"/>
      <dgm:spPr/>
    </dgm:pt>
    <dgm:pt modelId="{786D2BD4-CF2F-4948-B4E6-86DFF6A008E6}" type="pres">
      <dgm:prSet presAssocID="{0FB8C486-5A3C-4061-B161-4CC1ED9F15D1}" presName="ParentText" presStyleLbl="node1" presStyleIdx="3" presStyleCnt="4" custScaleX="256177" custScaleY="50492" custLinFactX="-100000" custLinFactNeighborX="-122490" custLinFactNeighborY="-15034">
        <dgm:presLayoutVars>
          <dgm:chMax val="1"/>
          <dgm:chPref val="1"/>
          <dgm:bulletEnabled val="1"/>
        </dgm:presLayoutVars>
      </dgm:prSet>
      <dgm:spPr/>
    </dgm:pt>
  </dgm:ptLst>
  <dgm:cxnLst>
    <dgm:cxn modelId="{40A15603-A3EA-4EBE-BE73-B60CC0753F9D}" type="presOf" srcId="{5B476719-FB5D-44C8-AFD3-1823B47446D7}" destId="{9C7DBE34-E2F9-4313-91D1-71C1AC039C88}" srcOrd="0" destOrd="0" presId="urn:microsoft.com/office/officeart/2005/8/layout/StepDownProcess"/>
    <dgm:cxn modelId="{46FF121F-5E05-40D3-96EB-AF0E90F409A4}" type="presOf" srcId="{0FB8C486-5A3C-4061-B161-4CC1ED9F15D1}" destId="{786D2BD4-CF2F-4948-B4E6-86DFF6A008E6}" srcOrd="0" destOrd="0" presId="urn:microsoft.com/office/officeart/2005/8/layout/StepDownProcess"/>
    <dgm:cxn modelId="{6DBFCB2B-8620-4D31-988C-64631AB07B16}" srcId="{5B476719-FB5D-44C8-AFD3-1823B47446D7}" destId="{262CE986-28E5-473C-BB98-128A6507B796}" srcOrd="2" destOrd="0" parTransId="{C50E63E0-49DF-4C88-94AF-28B7921D55B8}" sibTransId="{DF420E22-8F1A-4BB5-A649-3F80E1A03AC6}"/>
    <dgm:cxn modelId="{4E1BF837-89F1-43F5-A809-C134228A7644}" srcId="{5B476719-FB5D-44C8-AFD3-1823B47446D7}" destId="{2195F0E5-4137-45A4-B0BB-2D7E502B6CF7}" srcOrd="0" destOrd="0" parTransId="{605F5872-AA83-4E03-8E07-088B85ECC293}" sibTransId="{37C89EA8-4350-4539-B05D-AC440E6C7F39}"/>
    <dgm:cxn modelId="{2132CE4B-F60E-4553-810D-BB4B0BCE7647}" type="presOf" srcId="{901B3CB8-8FEE-4FBD-8AAB-C8DD22EA5789}" destId="{0F2FEF6D-4177-44DA-9CA5-E11F484E0FBB}" srcOrd="0" destOrd="0" presId="urn:microsoft.com/office/officeart/2005/8/layout/StepDownProcess"/>
    <dgm:cxn modelId="{C9C12C4F-7295-4CD1-B118-6EFBF0A86C11}" srcId="{5B476719-FB5D-44C8-AFD3-1823B47446D7}" destId="{901B3CB8-8FEE-4FBD-8AAB-C8DD22EA5789}" srcOrd="1" destOrd="0" parTransId="{622C2781-FA8E-4733-A23C-9EC89B845EF1}" sibTransId="{001B55EF-6D7F-4340-A270-51C55092D850}"/>
    <dgm:cxn modelId="{B446AAA1-3C60-4F7B-9082-1E01FAD09FE0}" srcId="{5B476719-FB5D-44C8-AFD3-1823B47446D7}" destId="{0FB8C486-5A3C-4061-B161-4CC1ED9F15D1}" srcOrd="3" destOrd="0" parTransId="{D3963952-F5A0-46A9-BE2E-43A84169813A}" sibTransId="{894A97EB-9FE7-48C3-835F-CAEFB08EAE00}"/>
    <dgm:cxn modelId="{BAAC1CCB-0B10-46F0-8901-1B6FD32A188D}" type="presOf" srcId="{262CE986-28E5-473C-BB98-128A6507B796}" destId="{A62FBA0D-8144-4E4C-89AC-73A643398028}" srcOrd="0" destOrd="0" presId="urn:microsoft.com/office/officeart/2005/8/layout/StepDownProcess"/>
    <dgm:cxn modelId="{74761BEA-8894-402C-BD04-A7042455FA07}" type="presOf" srcId="{2195F0E5-4137-45A4-B0BB-2D7E502B6CF7}" destId="{27154547-B0F4-4B19-8DDF-C6542B30FD1A}" srcOrd="0" destOrd="0" presId="urn:microsoft.com/office/officeart/2005/8/layout/StepDownProcess"/>
    <dgm:cxn modelId="{3B4A2CA4-714D-4C07-9468-9F05D58628DC}" type="presParOf" srcId="{9C7DBE34-E2F9-4313-91D1-71C1AC039C88}" destId="{0A6CF25D-07BA-4BCB-8B8B-01C6E749BDB4}" srcOrd="0" destOrd="0" presId="urn:microsoft.com/office/officeart/2005/8/layout/StepDownProcess"/>
    <dgm:cxn modelId="{C7F549D2-9BF3-47D8-AC85-D539469D8351}" type="presParOf" srcId="{0A6CF25D-07BA-4BCB-8B8B-01C6E749BDB4}" destId="{BB97CCCD-57DD-4B19-B214-843CE8AA496A}" srcOrd="0" destOrd="0" presId="urn:microsoft.com/office/officeart/2005/8/layout/StepDownProcess"/>
    <dgm:cxn modelId="{DAD4336D-97BC-4159-8647-5D714ECE3EB5}" type="presParOf" srcId="{0A6CF25D-07BA-4BCB-8B8B-01C6E749BDB4}" destId="{27154547-B0F4-4B19-8DDF-C6542B30FD1A}" srcOrd="1" destOrd="0" presId="urn:microsoft.com/office/officeart/2005/8/layout/StepDownProcess"/>
    <dgm:cxn modelId="{115D403C-C324-4943-9B06-1AA0A8C70A67}" type="presParOf" srcId="{0A6CF25D-07BA-4BCB-8B8B-01C6E749BDB4}" destId="{250D9956-1A5F-4EC3-897F-4690C1E2F2D0}" srcOrd="2" destOrd="0" presId="urn:microsoft.com/office/officeart/2005/8/layout/StepDownProcess"/>
    <dgm:cxn modelId="{DBED6BF8-B4BB-44B3-A0D6-48C554921F39}" type="presParOf" srcId="{9C7DBE34-E2F9-4313-91D1-71C1AC039C88}" destId="{F1CC9FE1-E2B9-4917-9CF5-81C500579A4D}" srcOrd="1" destOrd="0" presId="urn:microsoft.com/office/officeart/2005/8/layout/StepDownProcess"/>
    <dgm:cxn modelId="{561CA05F-2E60-43EA-B9E8-B8F3C9DD62CD}" type="presParOf" srcId="{9C7DBE34-E2F9-4313-91D1-71C1AC039C88}" destId="{7E23A48E-9186-41D0-AE33-0053FE3F4B15}" srcOrd="2" destOrd="0" presId="urn:microsoft.com/office/officeart/2005/8/layout/StepDownProcess"/>
    <dgm:cxn modelId="{6A86558A-5BE6-4195-A5B0-702D6CF5A807}" type="presParOf" srcId="{7E23A48E-9186-41D0-AE33-0053FE3F4B15}" destId="{E99E4C7E-6FB7-456D-BFF4-942C10B4F79E}" srcOrd="0" destOrd="0" presId="urn:microsoft.com/office/officeart/2005/8/layout/StepDownProcess"/>
    <dgm:cxn modelId="{C873BDD6-A268-49F7-83C7-96BAA6B3A420}" type="presParOf" srcId="{7E23A48E-9186-41D0-AE33-0053FE3F4B15}" destId="{0F2FEF6D-4177-44DA-9CA5-E11F484E0FBB}" srcOrd="1" destOrd="0" presId="urn:microsoft.com/office/officeart/2005/8/layout/StepDownProcess"/>
    <dgm:cxn modelId="{3B874CFC-A542-4552-A231-320442FF0E51}" type="presParOf" srcId="{7E23A48E-9186-41D0-AE33-0053FE3F4B15}" destId="{02918D73-ECC7-483B-BB5C-90761709170E}" srcOrd="2" destOrd="0" presId="urn:microsoft.com/office/officeart/2005/8/layout/StepDownProcess"/>
    <dgm:cxn modelId="{DF9FC1A4-A878-459A-A8C1-157CC6694E19}" type="presParOf" srcId="{9C7DBE34-E2F9-4313-91D1-71C1AC039C88}" destId="{75CD02E8-DBD6-4431-90C1-4FB970CF62FA}" srcOrd="3" destOrd="0" presId="urn:microsoft.com/office/officeart/2005/8/layout/StepDownProcess"/>
    <dgm:cxn modelId="{F7F6F83B-5D53-4BAB-852B-1B7303E596B1}" type="presParOf" srcId="{9C7DBE34-E2F9-4313-91D1-71C1AC039C88}" destId="{9D4E05B1-1E86-46E4-88CC-74F9A76F8114}" srcOrd="4" destOrd="0" presId="urn:microsoft.com/office/officeart/2005/8/layout/StepDownProcess"/>
    <dgm:cxn modelId="{9E7C9D6E-CE95-46A0-8D7E-C5EEF7A88522}" type="presParOf" srcId="{9D4E05B1-1E86-46E4-88CC-74F9A76F8114}" destId="{C2CAA748-838F-42DE-B417-61F3C7EFFA64}" srcOrd="0" destOrd="0" presId="urn:microsoft.com/office/officeart/2005/8/layout/StepDownProcess"/>
    <dgm:cxn modelId="{D0DB46AA-806B-4327-95AC-C157D8FA7E9F}" type="presParOf" srcId="{9D4E05B1-1E86-46E4-88CC-74F9A76F8114}" destId="{A62FBA0D-8144-4E4C-89AC-73A643398028}" srcOrd="1" destOrd="0" presId="urn:microsoft.com/office/officeart/2005/8/layout/StepDownProcess"/>
    <dgm:cxn modelId="{5C005C5D-49C5-4381-83D5-061CF8F94075}" type="presParOf" srcId="{9D4E05B1-1E86-46E4-88CC-74F9A76F8114}" destId="{6D04F501-1294-4CEB-82ED-F02D42336C44}" srcOrd="2" destOrd="0" presId="urn:microsoft.com/office/officeart/2005/8/layout/StepDownProcess"/>
    <dgm:cxn modelId="{1EDD4CF6-FB47-407B-9C63-2964E246083B}" type="presParOf" srcId="{9C7DBE34-E2F9-4313-91D1-71C1AC039C88}" destId="{88C65CDA-BD44-4C01-9384-D5AF577FCBDD}" srcOrd="5" destOrd="0" presId="urn:microsoft.com/office/officeart/2005/8/layout/StepDownProcess"/>
    <dgm:cxn modelId="{080EA4DF-FDDA-4A56-8678-E69B2C234544}" type="presParOf" srcId="{9C7DBE34-E2F9-4313-91D1-71C1AC039C88}" destId="{76187A7D-32F5-465C-982E-CF637EE24829}" srcOrd="6" destOrd="0" presId="urn:microsoft.com/office/officeart/2005/8/layout/StepDownProcess"/>
    <dgm:cxn modelId="{E6A90FA0-82DA-4864-B37D-B49A7306124A}" type="presParOf" srcId="{76187A7D-32F5-465C-982E-CF637EE24829}" destId="{786D2BD4-CF2F-4948-B4E6-86DFF6A008E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7CCCD-57DD-4B19-B214-843CE8AA496A}">
      <dsp:nvSpPr>
        <dsp:cNvPr id="0" name=""/>
        <dsp:cNvSpPr/>
      </dsp:nvSpPr>
      <dsp:spPr>
        <a:xfrm rot="5400000">
          <a:off x="106093" y="1261442"/>
          <a:ext cx="718499" cy="81798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7154547-B0F4-4B19-8DDF-C6542B30FD1A}">
      <dsp:nvSpPr>
        <dsp:cNvPr id="0" name=""/>
        <dsp:cNvSpPr/>
      </dsp:nvSpPr>
      <dsp:spPr>
        <a:xfrm>
          <a:off x="8004" y="449857"/>
          <a:ext cx="4990160" cy="68845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u="none" kern="1200" dirty="0"/>
            <a:t>Podnět a příprava před implementací</a:t>
          </a:r>
        </a:p>
      </dsp:txBody>
      <dsp:txXfrm>
        <a:off x="41618" y="483471"/>
        <a:ext cx="4922932" cy="621225"/>
      </dsp:txXfrm>
    </dsp:sp>
    <dsp:sp modelId="{250D9956-1A5F-4EC3-897F-4690C1E2F2D0}">
      <dsp:nvSpPr>
        <dsp:cNvPr id="0" name=""/>
        <dsp:cNvSpPr/>
      </dsp:nvSpPr>
      <dsp:spPr>
        <a:xfrm>
          <a:off x="9358811" y="334949"/>
          <a:ext cx="1416741" cy="1102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E4C7E-6FB7-456D-BFF4-942C10B4F79E}">
      <dsp:nvSpPr>
        <dsp:cNvPr id="0" name=""/>
        <dsp:cNvSpPr/>
      </dsp:nvSpPr>
      <dsp:spPr>
        <a:xfrm rot="5400000">
          <a:off x="1061367" y="2270662"/>
          <a:ext cx="718499" cy="81798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F2FEF6D-4177-44DA-9CA5-E11F484E0FBB}">
      <dsp:nvSpPr>
        <dsp:cNvPr id="0" name=""/>
        <dsp:cNvSpPr/>
      </dsp:nvSpPr>
      <dsp:spPr>
        <a:xfrm>
          <a:off x="942135" y="1477816"/>
          <a:ext cx="4990160" cy="68845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2400" b="1" u="none" kern="1200" dirty="0"/>
            <a:t>Průběh implementace</a:t>
          </a:r>
        </a:p>
      </dsp:txBody>
      <dsp:txXfrm>
        <a:off x="975749" y="1511430"/>
        <a:ext cx="4922932" cy="621225"/>
      </dsp:txXfrm>
    </dsp:sp>
    <dsp:sp modelId="{02918D73-ECC7-483B-BB5C-90761709170E}">
      <dsp:nvSpPr>
        <dsp:cNvPr id="0" name=""/>
        <dsp:cNvSpPr/>
      </dsp:nvSpPr>
      <dsp:spPr>
        <a:xfrm>
          <a:off x="5872328" y="1424671"/>
          <a:ext cx="1416741" cy="1102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AA748-838F-42DE-B417-61F3C7EFFA64}">
      <dsp:nvSpPr>
        <dsp:cNvPr id="0" name=""/>
        <dsp:cNvSpPr/>
      </dsp:nvSpPr>
      <dsp:spPr>
        <a:xfrm rot="5400000">
          <a:off x="2026006" y="3345526"/>
          <a:ext cx="718499" cy="81798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62FBA0D-8144-4E4C-89AC-73A643398028}">
      <dsp:nvSpPr>
        <dsp:cNvPr id="0" name=""/>
        <dsp:cNvSpPr/>
      </dsp:nvSpPr>
      <dsp:spPr>
        <a:xfrm>
          <a:off x="1911816" y="2500457"/>
          <a:ext cx="4990160" cy="68845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4457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2350" b="1" u="none" kern="1200" dirty="0"/>
            <a:t>Výsledky implementace a zhodnocení </a:t>
          </a:r>
        </a:p>
      </dsp:txBody>
      <dsp:txXfrm>
        <a:off x="1945430" y="2534071"/>
        <a:ext cx="4922932" cy="621225"/>
      </dsp:txXfrm>
    </dsp:sp>
    <dsp:sp modelId="{6D04F501-1294-4CEB-82ED-F02D42336C44}">
      <dsp:nvSpPr>
        <dsp:cNvPr id="0" name=""/>
        <dsp:cNvSpPr/>
      </dsp:nvSpPr>
      <dsp:spPr>
        <a:xfrm>
          <a:off x="8267605" y="2606964"/>
          <a:ext cx="1416741" cy="1102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D2BD4-CF2F-4948-B4E6-86DFF6A008E6}">
      <dsp:nvSpPr>
        <dsp:cNvPr id="0" name=""/>
        <dsp:cNvSpPr/>
      </dsp:nvSpPr>
      <dsp:spPr>
        <a:xfrm>
          <a:off x="2859875" y="3584269"/>
          <a:ext cx="4990160" cy="68845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2400" b="1" u="none" kern="1200" dirty="0"/>
            <a:t>Aktuální stav a plány do budoucna</a:t>
          </a:r>
        </a:p>
      </dsp:txBody>
      <dsp:txXfrm>
        <a:off x="2893489" y="3617883"/>
        <a:ext cx="4922932" cy="621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A8FD7-E017-E453-189E-DE56DAB04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70C047-F6D6-B89C-9D1B-59221C84A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0A63F4-D0CE-F9B8-0E01-5499C10C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59A3-CB3B-4658-AC8B-D4C4CDD33CED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D8656A-5BBB-BE6F-0D26-164F7B168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0F04D4-52E9-F8D3-C9C0-A92C9EC6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6E9C0-DFEB-4C22-894A-4F70D8445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06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30BDC-F9B7-7C4F-880F-943588445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C26C673-6FAA-4ED4-4775-AFF0BC928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81F382-D91C-C761-D9E6-ED6725D70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59A3-CB3B-4658-AC8B-D4C4CDD33CED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5B01D8-4166-BA89-57F2-7BD8918E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03F115-CB30-C862-A022-128CBFF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6E9C0-DFEB-4C22-894A-4F70D8445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8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96E202-7B4C-C2DC-1DD3-FB722C62C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2251BE-B9D0-0FF5-32E4-5D07A414F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463940-4495-AFC9-6699-DBE223B3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59A3-CB3B-4658-AC8B-D4C4CDD33CED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10F959-FD31-37CC-2D1F-B24A0DD5B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7400F4-7446-964E-C5BF-898DCA6D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6E9C0-DFEB-4C22-894A-4F70D8445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16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BA1D6-6086-AC0B-7B5C-DC5C39A05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E063E6-F9CC-C172-D879-0B764C478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DC62A5-9088-ABD5-2132-2B9A65887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59A3-CB3B-4658-AC8B-D4C4CDD33CED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BD50D4-C08D-1E4F-2F17-10EA7189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83C3E7-6A4B-F261-985C-5863FB863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6E9C0-DFEB-4C22-894A-4F70D8445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58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AB9C2-172C-14E2-4CC6-C06B4324A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A615E9-E53D-E4A9-CEE8-489C4D2DC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8938CD-D542-FE55-AF89-E0F8DF89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59A3-CB3B-4658-AC8B-D4C4CDD33CED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CA2CB9-F6D1-6D4C-D387-C94A60FCE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EB150A-05C0-A60E-B8FB-DC653BF7D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6E9C0-DFEB-4C22-894A-4F70D8445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14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CF1E7C-2C42-3409-E225-303B5F86C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86906C-280C-E9F7-66B9-6D91870E2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E43A2B2-DBE0-0A67-0B34-DE676DE6B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FCE82C-CC42-9B47-92DE-86AE8F9B9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59A3-CB3B-4658-AC8B-D4C4CDD33CED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556D16-8079-C7CE-D8A9-6BFBDA96B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0D0182-B0E4-6DA6-38E3-D3D210A3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6E9C0-DFEB-4C22-894A-4F70D8445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21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019E4F-134F-776E-F754-121A119FE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83D524-C3F8-0051-438E-AC395D4AF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8869F7-22BC-E7B5-13D4-EAC445748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76CA956-478F-F889-0716-D128D0F88F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2CED666-45ED-360A-9C9B-6D5CC7BEF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601D69B-0C2A-3AF0-F845-DBFF68EFD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59A3-CB3B-4658-AC8B-D4C4CDD33CED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F2195F1-B39A-E0E3-D031-D0BDD9B5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B021111-88A6-5DE0-BABF-80D62D2C6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6E9C0-DFEB-4C22-894A-4F70D8445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74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F082C7-7A3B-5D19-E44A-FFA76BFD0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2ECD768-E14C-3B65-4726-DFCA5713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59A3-CB3B-4658-AC8B-D4C4CDD33CED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18D0C9B-383F-9547-7CA1-C42DCACB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F28700D-D0CF-2B2A-4EEE-B093BDA1B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6E9C0-DFEB-4C22-894A-4F70D8445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80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27870C6-B144-B5F2-C8FC-30BD73F3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59A3-CB3B-4658-AC8B-D4C4CDD33CED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10EFBFC-655E-B9E3-456D-9E5215141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3508A7-6D0C-0191-BF0E-12AE206E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6E9C0-DFEB-4C22-894A-4F70D8445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60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481DF-B8D1-06BA-356C-F7E48D8AB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3E419D-6248-9A9B-0632-708221C26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B035C1B-B58C-2180-A50C-882042CC9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07531B-9807-8F8C-6F34-517726A47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59A3-CB3B-4658-AC8B-D4C4CDD33CED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2ABA6D-16F1-E728-44F8-7A10C980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125E83-7FC5-9AAD-F634-774BD9670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6E9C0-DFEB-4C22-894A-4F70D8445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25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3EE665-D114-AC27-97BC-D322EA3AD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973384E-B74A-F30B-20C7-6BB1ACAE2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E3FF8E0-6917-17C5-5824-775FD45A5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0E90E5-7BAF-6D5C-5DCB-47C4B84E6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59A3-CB3B-4658-AC8B-D4C4CDD33CED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93496F-E7E0-4B79-6EBA-EFBF92322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CD359D-C4D5-9768-8FB9-1EC9D4544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6E9C0-DFEB-4C22-894A-4F70D8445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6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3A330BC-EBEE-0909-6B0B-F2350F592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4FC322-52AF-983E-4310-4ECDA9B5E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32E9D0-EFE3-6BE2-89FA-3D57218BD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859A3-CB3B-4658-AC8B-D4C4CDD33CED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66DE9B-C267-A736-B0AF-771E28680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4A74B4-B157-85FC-99C3-444EADC3E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6E9C0-DFEB-4C22-894A-4F70D8445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07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Nadpis 1">
            <a:extLst>
              <a:ext uri="{FF2B5EF4-FFF2-40B4-BE49-F238E27FC236}">
                <a16:creationId xmlns:a16="http://schemas.microsoft.com/office/drawing/2014/main" id="{1256C7EB-961A-5FD0-7CF7-6CD88F0B7484}"/>
              </a:ext>
            </a:extLst>
          </p:cNvPr>
          <p:cNvSpPr txBox="1">
            <a:spLocks/>
          </p:cNvSpPr>
          <p:nvPr/>
        </p:nvSpPr>
        <p:spPr>
          <a:xfrm>
            <a:off x="-3555" y="2469153"/>
            <a:ext cx="12192000" cy="1269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36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</a:br>
            <a:r>
              <a:rPr lang="en-US" sz="36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Implementace DLP (Data Loss Prevention) řešení ve firmě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563ABFFB-DD49-21B5-1631-075723602C66}"/>
              </a:ext>
            </a:extLst>
          </p:cNvPr>
          <p:cNvSpPr txBox="1">
            <a:spLocks/>
          </p:cNvSpPr>
          <p:nvPr/>
        </p:nvSpPr>
        <p:spPr>
          <a:xfrm>
            <a:off x="0" y="3608599"/>
            <a:ext cx="12192000" cy="6010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Bakalářská práce</a:t>
            </a:r>
            <a:endParaRPr lang="en-US" sz="2800" b="1" dirty="0"/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1578DB5C-5101-4230-15DF-1E186F027F8B}"/>
              </a:ext>
            </a:extLst>
          </p:cNvPr>
          <p:cNvSpPr txBox="1">
            <a:spLocks/>
          </p:cNvSpPr>
          <p:nvPr/>
        </p:nvSpPr>
        <p:spPr>
          <a:xfrm>
            <a:off x="3554" y="5466238"/>
            <a:ext cx="12191694" cy="1410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dirty="0"/>
              <a:t>Autor práce: Veronika Jiráčková, DiS.</a:t>
            </a:r>
          </a:p>
          <a:p>
            <a:pPr marL="0" indent="0" algn="ctr">
              <a:buNone/>
            </a:pPr>
            <a:r>
              <a:rPr lang="cs-CZ" sz="2400" dirty="0"/>
              <a:t>Vedoucí práce: Ing. Martin Havránek, Ph.D.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51D7296-FACF-6F88-9C66-19863651EF50}"/>
              </a:ext>
            </a:extLst>
          </p:cNvPr>
          <p:cNvSpPr txBox="1"/>
          <p:nvPr/>
        </p:nvSpPr>
        <p:spPr>
          <a:xfrm>
            <a:off x="5330445" y="635745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tx2"/>
                </a:solidFill>
              </a:rPr>
              <a:t>Praha 2024</a:t>
            </a:r>
          </a:p>
        </p:txBody>
      </p:sp>
      <p:pic>
        <p:nvPicPr>
          <p:cNvPr id="10" name="Obrázek 9" descr="Obsah obrázku Písmo, text, Grafika, logo&#10;&#10;Popis byl vytvořen automaticky">
            <a:extLst>
              <a:ext uri="{FF2B5EF4-FFF2-40B4-BE49-F238E27FC236}">
                <a16:creationId xmlns:a16="http://schemas.microsoft.com/office/drawing/2014/main" id="{30940189-A8F0-37A7-F332-620DBFF585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894" y="-113491"/>
            <a:ext cx="6633000" cy="223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8B78F345-08A5-23CD-96E4-897ED55791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7" t="-2278" r="-1404" b="-3227"/>
          <a:stretch>
            <a:fillRect/>
          </a:stretch>
        </p:blipFill>
        <p:spPr bwMode="auto">
          <a:xfrm>
            <a:off x="8733898" y="380660"/>
            <a:ext cx="2848452" cy="1277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196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Nadpis 1">
            <a:extLst>
              <a:ext uri="{FF2B5EF4-FFF2-40B4-BE49-F238E27FC236}">
                <a16:creationId xmlns:a16="http://schemas.microsoft.com/office/drawing/2014/main" id="{7ACC8823-887F-2F45-AA09-1355F2A620D9}"/>
              </a:ext>
            </a:extLst>
          </p:cNvPr>
          <p:cNvSpPr txBox="1">
            <a:spLocks/>
          </p:cNvSpPr>
          <p:nvPr/>
        </p:nvSpPr>
        <p:spPr>
          <a:xfrm>
            <a:off x="1226917" y="319797"/>
            <a:ext cx="8641820" cy="1585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Cíl práce</a:t>
            </a:r>
            <a:endParaRPr lang="en-US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pic>
        <p:nvPicPr>
          <p:cNvPr id="13" name="Obrázek 12" descr="Obsah obrázku text, diagram, snímek obrazovky, design&#10;&#10;Popis byl vytvořen automaticky">
            <a:extLst>
              <a:ext uri="{FF2B5EF4-FFF2-40B4-BE49-F238E27FC236}">
                <a16:creationId xmlns:a16="http://schemas.microsoft.com/office/drawing/2014/main" id="{162C59A4-5B57-EBB6-EEAD-6EC876D005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20"/>
          <a:stretch/>
        </p:blipFill>
        <p:spPr>
          <a:xfrm>
            <a:off x="3773347" y="624296"/>
            <a:ext cx="6307993" cy="337421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517168F-33A4-BBCC-1597-77B435763250}"/>
              </a:ext>
            </a:extLst>
          </p:cNvPr>
          <p:cNvPicPr>
            <a:picLocks/>
          </p:cNvPicPr>
          <p:nvPr/>
        </p:nvPicPr>
        <p:blipFill>
          <a:blip r:embed="rId3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96159" y="17088"/>
            <a:ext cx="2092286" cy="14528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3225DD-F638-DF19-D8E3-8E30FAB7F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948" y="4221739"/>
            <a:ext cx="6916838" cy="2151671"/>
          </a:xfrm>
        </p:spPr>
        <p:txBody>
          <a:bodyPr>
            <a:normAutofit/>
          </a:bodyPr>
          <a:lstStyle/>
          <a:p>
            <a:r>
              <a:rPr lang="cs-CZ" dirty="0"/>
              <a:t>zhodnocení implementace bezpečnostního systému DLP ve vybraném podniku</a:t>
            </a:r>
          </a:p>
          <a:p>
            <a:pPr lvl="1"/>
            <a:r>
              <a:rPr lang="cs-CZ" dirty="0"/>
              <a:t>Byla naplněna očekávání?</a:t>
            </a:r>
          </a:p>
          <a:p>
            <a:pPr lvl="1"/>
            <a:r>
              <a:rPr lang="cs-CZ" dirty="0"/>
              <a:t>Jak se ověřuje účinnost systému?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95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Nadpis 1">
            <a:extLst>
              <a:ext uri="{FF2B5EF4-FFF2-40B4-BE49-F238E27FC236}">
                <a16:creationId xmlns:a16="http://schemas.microsoft.com/office/drawing/2014/main" id="{7ACC8823-887F-2F45-AA09-1355F2A620D9}"/>
              </a:ext>
            </a:extLst>
          </p:cNvPr>
          <p:cNvSpPr txBox="1">
            <a:spLocks/>
          </p:cNvSpPr>
          <p:nvPr/>
        </p:nvSpPr>
        <p:spPr>
          <a:xfrm>
            <a:off x="1226917" y="319797"/>
            <a:ext cx="8641820" cy="1585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Metodika práce</a:t>
            </a:r>
            <a:endParaRPr lang="en-US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17168F-33A4-BBCC-1597-77B435763250}"/>
              </a:ext>
            </a:extLst>
          </p:cNvPr>
          <p:cNvPicPr>
            <a:picLocks/>
          </p:cNvPicPr>
          <p:nvPr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96159" y="17088"/>
            <a:ext cx="2092286" cy="145289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1C28EF5A-F279-7CAD-6237-4DC94A4035AD}"/>
              </a:ext>
            </a:extLst>
          </p:cNvPr>
          <p:cNvSpPr/>
          <p:nvPr/>
        </p:nvSpPr>
        <p:spPr>
          <a:xfrm>
            <a:off x="740781" y="2539935"/>
            <a:ext cx="5153780" cy="3998268"/>
          </a:xfrm>
          <a:prstGeom prst="rect">
            <a:avLst/>
          </a:prstGeom>
          <a:solidFill>
            <a:srgbClr val="00206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A6F5F75B-CCF3-FC4A-988E-107E47B3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242" y="2769936"/>
            <a:ext cx="4599418" cy="2182536"/>
          </a:xfrm>
        </p:spPr>
        <p:txBody>
          <a:bodyPr>
            <a:normAutofit/>
          </a:bodyPr>
          <a:lstStyle/>
          <a:p>
            <a:r>
              <a:rPr lang="cs-CZ" dirty="0"/>
              <a:t>Respondent A </a:t>
            </a:r>
          </a:p>
          <a:p>
            <a:pPr marL="457200" lvl="1" indent="0">
              <a:buNone/>
            </a:pPr>
            <a:r>
              <a:rPr lang="cs-CZ" dirty="0"/>
              <a:t>– metodik IKB</a:t>
            </a:r>
          </a:p>
        </p:txBody>
      </p:sp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DAFBF713-3B25-F97C-CFE0-1CCE4A0CCB45}"/>
              </a:ext>
            </a:extLst>
          </p:cNvPr>
          <p:cNvSpPr txBox="1">
            <a:spLocks/>
          </p:cNvSpPr>
          <p:nvPr/>
        </p:nvSpPr>
        <p:spPr>
          <a:xfrm>
            <a:off x="957242" y="3881380"/>
            <a:ext cx="4937319" cy="2182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Respondent B </a:t>
            </a:r>
          </a:p>
          <a:p>
            <a:pPr marL="457200" lvl="1" indent="0">
              <a:buNone/>
            </a:pPr>
            <a:r>
              <a:rPr lang="cs-CZ" dirty="0"/>
              <a:t>– gestor bezpečnostní politiky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FF53BD76-97E2-CE06-EBF8-8745E3D53A48}"/>
              </a:ext>
            </a:extLst>
          </p:cNvPr>
          <p:cNvSpPr/>
          <p:nvPr/>
        </p:nvSpPr>
        <p:spPr>
          <a:xfrm>
            <a:off x="6428524" y="2539935"/>
            <a:ext cx="5153779" cy="2265455"/>
          </a:xfrm>
          <a:prstGeom prst="rect">
            <a:avLst/>
          </a:prstGeom>
          <a:solidFill>
            <a:srgbClr val="00206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3" name="Zástupný obsah 2">
            <a:extLst>
              <a:ext uri="{FF2B5EF4-FFF2-40B4-BE49-F238E27FC236}">
                <a16:creationId xmlns:a16="http://schemas.microsoft.com/office/drawing/2014/main" id="{1F2B5AD9-9045-1194-05A3-F0C32BE64704}"/>
              </a:ext>
            </a:extLst>
          </p:cNvPr>
          <p:cNvSpPr txBox="1">
            <a:spLocks/>
          </p:cNvSpPr>
          <p:nvPr/>
        </p:nvSpPr>
        <p:spPr>
          <a:xfrm>
            <a:off x="6639612" y="2899861"/>
            <a:ext cx="4599418" cy="2182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Statistiky záchytů DLP systémem </a:t>
            </a:r>
          </a:p>
          <a:p>
            <a:r>
              <a:rPr lang="cs-CZ" dirty="0"/>
              <a:t>Počty bezpečnostních politik</a:t>
            </a:r>
          </a:p>
        </p:txBody>
      </p:sp>
      <p:sp>
        <p:nvSpPr>
          <p:cNvPr id="29" name="Zástupný obsah 2">
            <a:extLst>
              <a:ext uri="{FF2B5EF4-FFF2-40B4-BE49-F238E27FC236}">
                <a16:creationId xmlns:a16="http://schemas.microsoft.com/office/drawing/2014/main" id="{5DC1B8DB-D225-BB07-7F89-189E57DA0A07}"/>
              </a:ext>
            </a:extLst>
          </p:cNvPr>
          <p:cNvSpPr txBox="1">
            <a:spLocks/>
          </p:cNvSpPr>
          <p:nvPr/>
        </p:nvSpPr>
        <p:spPr>
          <a:xfrm>
            <a:off x="397508" y="2107075"/>
            <a:ext cx="4599418" cy="2182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cs-CZ" b="1" dirty="0"/>
              <a:t>Polostrukturované interview:</a:t>
            </a:r>
          </a:p>
        </p:txBody>
      </p:sp>
      <p:sp>
        <p:nvSpPr>
          <p:cNvPr id="31" name="Zástupný obsah 2">
            <a:extLst>
              <a:ext uri="{FF2B5EF4-FFF2-40B4-BE49-F238E27FC236}">
                <a16:creationId xmlns:a16="http://schemas.microsoft.com/office/drawing/2014/main" id="{56A902E2-8642-6469-25F8-7D5FDC46D1B4}"/>
              </a:ext>
            </a:extLst>
          </p:cNvPr>
          <p:cNvSpPr txBox="1">
            <a:spLocks/>
          </p:cNvSpPr>
          <p:nvPr/>
        </p:nvSpPr>
        <p:spPr>
          <a:xfrm>
            <a:off x="6030220" y="2127541"/>
            <a:ext cx="4599418" cy="2182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cs-CZ" b="1" dirty="0"/>
              <a:t>Použitá data: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93A1D1-8560-3AD6-F77D-361417CB7397}"/>
              </a:ext>
            </a:extLst>
          </p:cNvPr>
          <p:cNvSpPr txBox="1">
            <a:spLocks/>
          </p:cNvSpPr>
          <p:nvPr/>
        </p:nvSpPr>
        <p:spPr>
          <a:xfrm>
            <a:off x="937730" y="5007748"/>
            <a:ext cx="4937319" cy="2182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Respondent C </a:t>
            </a:r>
          </a:p>
          <a:p>
            <a:pPr marL="457200" lvl="1" indent="0">
              <a:buNone/>
            </a:pPr>
            <a:r>
              <a:rPr lang="cs-CZ" dirty="0"/>
              <a:t>– f</a:t>
            </a:r>
            <a:r>
              <a:rPr lang="cs-CZ" dirty="0">
                <a:effectLst/>
                <a:ea typeface="Times New Roman" panose="02020603050405020304" pitchFamily="18" charset="0"/>
              </a:rPr>
              <a:t>orenzní auditor DLP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26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Nadpis 1">
            <a:extLst>
              <a:ext uri="{FF2B5EF4-FFF2-40B4-BE49-F238E27FC236}">
                <a16:creationId xmlns:a16="http://schemas.microsoft.com/office/drawing/2014/main" id="{7ACC8823-887F-2F45-AA09-1355F2A620D9}"/>
              </a:ext>
            </a:extLst>
          </p:cNvPr>
          <p:cNvSpPr txBox="1">
            <a:spLocks/>
          </p:cNvSpPr>
          <p:nvPr/>
        </p:nvSpPr>
        <p:spPr>
          <a:xfrm>
            <a:off x="1226917" y="319797"/>
            <a:ext cx="8641820" cy="1585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Literární rešerše</a:t>
            </a:r>
            <a:endParaRPr lang="en-US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17168F-33A4-BBCC-1597-77B435763250}"/>
              </a:ext>
            </a:extLst>
          </p:cNvPr>
          <p:cNvPicPr>
            <a:picLocks/>
          </p:cNvPicPr>
          <p:nvPr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96159" y="17088"/>
            <a:ext cx="2092286" cy="14528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A6F5F75B-CCF3-FC4A-988E-107E47B3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106" y="2667696"/>
            <a:ext cx="10953366" cy="2182536"/>
          </a:xfrm>
        </p:spPr>
        <p:txBody>
          <a:bodyPr>
            <a:normAutofit/>
          </a:bodyPr>
          <a:lstStyle/>
          <a:p>
            <a:r>
              <a:rPr lang="en-US" i="1" dirty="0"/>
              <a:t>Data Loss Prevention and Challenges Faced in their Deployments</a:t>
            </a:r>
            <a:r>
              <a:rPr lang="cs-CZ" i="1" dirty="0"/>
              <a:t> (2016)</a:t>
            </a:r>
          </a:p>
          <a:p>
            <a:pPr marL="457200" lvl="1" indent="0">
              <a:buNone/>
            </a:pPr>
            <a:r>
              <a:rPr lang="cs-CZ" dirty="0"/>
              <a:t>				          V. O. </a:t>
            </a:r>
            <a:r>
              <a:rPr lang="cs-CZ" dirty="0" err="1"/>
              <a:t>Waziri</a:t>
            </a:r>
            <a:r>
              <a:rPr lang="cs-CZ" dirty="0"/>
              <a:t>, I. </a:t>
            </a:r>
            <a:r>
              <a:rPr lang="cs-CZ" dirty="0" err="1"/>
              <a:t>Idris</a:t>
            </a:r>
            <a:r>
              <a:rPr lang="cs-CZ" dirty="0"/>
              <a:t>, J. K. </a:t>
            </a:r>
            <a:r>
              <a:rPr lang="cs-CZ" dirty="0" err="1"/>
              <a:t>Alhassan</a:t>
            </a:r>
            <a:r>
              <a:rPr lang="cs-CZ" dirty="0"/>
              <a:t> a B. O. </a:t>
            </a:r>
            <a:r>
              <a:rPr lang="cs-CZ" dirty="0" err="1"/>
              <a:t>Adedayo</a:t>
            </a:r>
            <a:r>
              <a:rPr lang="cs-CZ" dirty="0"/>
              <a:t> </a:t>
            </a:r>
          </a:p>
        </p:txBody>
      </p:sp>
      <p:pic>
        <p:nvPicPr>
          <p:cNvPr id="5" name="Obrázek 4" descr="Obsah obrázku text, snímek obrazovky, Písmo, Obdélník&#10;&#10;Popis byl vytvořen automaticky">
            <a:extLst>
              <a:ext uri="{FF2B5EF4-FFF2-40B4-BE49-F238E27FC236}">
                <a16:creationId xmlns:a16="http://schemas.microsoft.com/office/drawing/2014/main" id="{91131013-C92C-61F0-EDD9-F4AA47DAD3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21" b="48409"/>
          <a:stretch/>
        </p:blipFill>
        <p:spPr>
          <a:xfrm>
            <a:off x="388117" y="4079651"/>
            <a:ext cx="8987378" cy="230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7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Nadpis 1">
            <a:extLst>
              <a:ext uri="{FF2B5EF4-FFF2-40B4-BE49-F238E27FC236}">
                <a16:creationId xmlns:a16="http://schemas.microsoft.com/office/drawing/2014/main" id="{7ACC8823-887F-2F45-AA09-1355F2A620D9}"/>
              </a:ext>
            </a:extLst>
          </p:cNvPr>
          <p:cNvSpPr txBox="1">
            <a:spLocks/>
          </p:cNvSpPr>
          <p:nvPr/>
        </p:nvSpPr>
        <p:spPr>
          <a:xfrm>
            <a:off x="1226917" y="319797"/>
            <a:ext cx="8641820" cy="1585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Vlastní práce</a:t>
            </a:r>
            <a:endParaRPr lang="en-US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17168F-33A4-BBCC-1597-77B435763250}"/>
              </a:ext>
            </a:extLst>
          </p:cNvPr>
          <p:cNvPicPr>
            <a:picLocks/>
          </p:cNvPicPr>
          <p:nvPr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96159" y="17088"/>
            <a:ext cx="2092286" cy="14528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78EFB22B-2C9D-CA61-E92C-BFE3EB4679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3536037"/>
              </p:ext>
            </p:extLst>
          </p:nvPr>
        </p:nvGraphicFramePr>
        <p:xfrm>
          <a:off x="257088" y="1798334"/>
          <a:ext cx="12192000" cy="501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ovéPole 12">
            <a:extLst>
              <a:ext uri="{FF2B5EF4-FFF2-40B4-BE49-F238E27FC236}">
                <a16:creationId xmlns:a16="http://schemas.microsoft.com/office/drawing/2014/main" id="{BFC9740A-F194-7CE0-4249-3C6982641C42}"/>
              </a:ext>
            </a:extLst>
          </p:cNvPr>
          <p:cNvSpPr txBox="1"/>
          <p:nvPr/>
        </p:nvSpPr>
        <p:spPr>
          <a:xfrm>
            <a:off x="5221383" y="2221987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Odkud přišel podnět k zavedení DLP systému?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Jak probíhal výběr a příprava před implementací?</a:t>
            </a:r>
          </a:p>
          <a:p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920E37D-CA1D-95AF-6016-98745B63D93E}"/>
              </a:ext>
            </a:extLst>
          </p:cNvPr>
          <p:cNvSpPr txBox="1"/>
          <p:nvPr/>
        </p:nvSpPr>
        <p:spPr>
          <a:xfrm>
            <a:off x="6166862" y="3279898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Jak probíhalo počáteční testování DLP systému?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Co bylo nejtěžší výzvou při integraci systému?</a:t>
            </a:r>
          </a:p>
          <a:p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59C1B9F-AA50-3A49-D13D-67ACDDF23A6F}"/>
              </a:ext>
            </a:extLst>
          </p:cNvPr>
          <p:cNvSpPr txBox="1"/>
          <p:nvPr/>
        </p:nvSpPr>
        <p:spPr>
          <a:xfrm>
            <a:off x="7134503" y="4314659"/>
            <a:ext cx="56670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Jak na systém reagovali koncoví uživatelé?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Byly nalezeny nějaké slabé stránky systému?</a:t>
            </a:r>
          </a:p>
          <a:p>
            <a:endParaRPr lang="cs-CZ" sz="20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B5A08717-E2B7-4878-05A4-45FB19B300FF}"/>
              </a:ext>
            </a:extLst>
          </p:cNvPr>
          <p:cNvSpPr txBox="1"/>
          <p:nvPr/>
        </p:nvSpPr>
        <p:spPr>
          <a:xfrm>
            <a:off x="8063054" y="5384623"/>
            <a:ext cx="41289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Jak je systém udržován aktuální?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Jaký je váš pohled na další rozvoj </a:t>
            </a:r>
            <a:br>
              <a:rPr lang="cs-CZ" sz="2000" dirty="0"/>
            </a:br>
            <a:r>
              <a:rPr lang="cs-CZ" sz="2000" dirty="0"/>
              <a:t>systému DLP v podniku?</a:t>
            </a:r>
          </a:p>
        </p:txBody>
      </p:sp>
    </p:spTree>
    <p:extLst>
      <p:ext uri="{BB962C8B-B14F-4D97-AF65-F5344CB8AC3E}">
        <p14:creationId xmlns:p14="http://schemas.microsoft.com/office/powerpoint/2010/main" val="9738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Nadpis 1">
            <a:extLst>
              <a:ext uri="{FF2B5EF4-FFF2-40B4-BE49-F238E27FC236}">
                <a16:creationId xmlns:a16="http://schemas.microsoft.com/office/drawing/2014/main" id="{7ACC8823-887F-2F45-AA09-1355F2A620D9}"/>
              </a:ext>
            </a:extLst>
          </p:cNvPr>
          <p:cNvSpPr txBox="1">
            <a:spLocks/>
          </p:cNvSpPr>
          <p:nvPr/>
        </p:nvSpPr>
        <p:spPr>
          <a:xfrm>
            <a:off x="1226917" y="319797"/>
            <a:ext cx="8641820" cy="1585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Vlastní práce</a:t>
            </a:r>
            <a:endParaRPr lang="en-US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17168F-33A4-BBCC-1597-77B435763250}"/>
              </a:ext>
            </a:extLst>
          </p:cNvPr>
          <p:cNvPicPr>
            <a:picLocks/>
          </p:cNvPicPr>
          <p:nvPr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96159" y="17088"/>
            <a:ext cx="2092286" cy="14528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1AE15D5C-E255-D99C-F182-E36CE24FA5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170760"/>
              </p:ext>
            </p:extLst>
          </p:nvPr>
        </p:nvGraphicFramePr>
        <p:xfrm>
          <a:off x="902825" y="1616345"/>
          <a:ext cx="9622495" cy="5095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6424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Nadpis 1">
            <a:extLst>
              <a:ext uri="{FF2B5EF4-FFF2-40B4-BE49-F238E27FC236}">
                <a16:creationId xmlns:a16="http://schemas.microsoft.com/office/drawing/2014/main" id="{7ACC8823-887F-2F45-AA09-1355F2A620D9}"/>
              </a:ext>
            </a:extLst>
          </p:cNvPr>
          <p:cNvSpPr txBox="1">
            <a:spLocks/>
          </p:cNvSpPr>
          <p:nvPr/>
        </p:nvSpPr>
        <p:spPr>
          <a:xfrm>
            <a:off x="1226917" y="319797"/>
            <a:ext cx="8641820" cy="1585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Vlastní práce</a:t>
            </a:r>
            <a:endParaRPr lang="en-US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17168F-33A4-BBCC-1597-77B435763250}"/>
              </a:ext>
            </a:extLst>
          </p:cNvPr>
          <p:cNvPicPr>
            <a:picLocks/>
          </p:cNvPicPr>
          <p:nvPr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96159" y="17088"/>
            <a:ext cx="2092286" cy="14528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E11EF67E-6668-29B1-1599-48DC52C52C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661934"/>
              </p:ext>
            </p:extLst>
          </p:nvPr>
        </p:nvGraphicFramePr>
        <p:xfrm>
          <a:off x="1905000" y="1447801"/>
          <a:ext cx="8840511" cy="5383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4011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Nadpis 1">
            <a:extLst>
              <a:ext uri="{FF2B5EF4-FFF2-40B4-BE49-F238E27FC236}">
                <a16:creationId xmlns:a16="http://schemas.microsoft.com/office/drawing/2014/main" id="{7ACC8823-887F-2F45-AA09-1355F2A620D9}"/>
              </a:ext>
            </a:extLst>
          </p:cNvPr>
          <p:cNvSpPr txBox="1">
            <a:spLocks/>
          </p:cNvSpPr>
          <p:nvPr/>
        </p:nvSpPr>
        <p:spPr>
          <a:xfrm>
            <a:off x="1226917" y="319797"/>
            <a:ext cx="8641820" cy="1585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Výsledky</a:t>
            </a:r>
            <a:endParaRPr lang="en-US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17168F-33A4-BBCC-1597-77B435763250}"/>
              </a:ext>
            </a:extLst>
          </p:cNvPr>
          <p:cNvPicPr>
            <a:picLocks/>
          </p:cNvPicPr>
          <p:nvPr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96159" y="17088"/>
            <a:ext cx="2092286" cy="145289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32767858-6BDE-7D2F-B423-EC3CBD65CE0A}"/>
              </a:ext>
            </a:extLst>
          </p:cNvPr>
          <p:cNvSpPr txBox="1">
            <a:spLocks/>
          </p:cNvSpPr>
          <p:nvPr/>
        </p:nvSpPr>
        <p:spPr>
          <a:xfrm>
            <a:off x="530824" y="2356143"/>
            <a:ext cx="12192000" cy="799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Klíčové poznatky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8A99AD1-FD6D-ABCD-9557-6A6371B0A58C}"/>
              </a:ext>
            </a:extLst>
          </p:cNvPr>
          <p:cNvSpPr/>
          <p:nvPr/>
        </p:nvSpPr>
        <p:spPr>
          <a:xfrm>
            <a:off x="648183" y="2925605"/>
            <a:ext cx="4884515" cy="1780726"/>
          </a:xfrm>
          <a:prstGeom prst="rect">
            <a:avLst/>
          </a:prstGeom>
          <a:solidFill>
            <a:srgbClr val="00206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46D7F9AD-1DC1-B1C5-704B-D530F91BD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10" y="3105153"/>
            <a:ext cx="4482859" cy="1578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Příprava před implementací, je kritická pro zajištění účinnosti systému!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C048C186-31E5-A7BE-80A4-D273B3B08915}"/>
              </a:ext>
            </a:extLst>
          </p:cNvPr>
          <p:cNvSpPr/>
          <p:nvPr/>
        </p:nvSpPr>
        <p:spPr>
          <a:xfrm>
            <a:off x="5733525" y="2925028"/>
            <a:ext cx="5723640" cy="1780726"/>
          </a:xfrm>
          <a:prstGeom prst="rect">
            <a:avLst/>
          </a:prstGeom>
          <a:solidFill>
            <a:srgbClr val="00206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ástupný obsah 2">
                <a:extLst>
                  <a:ext uri="{FF2B5EF4-FFF2-40B4-BE49-F238E27FC236}">
                    <a16:creationId xmlns:a16="http://schemas.microsoft.com/office/drawing/2014/main" id="{E5F9B1DC-361B-3505-9E8F-E046A0FC1D7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48572" y="3091390"/>
                <a:ext cx="5958221" cy="15784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cs-CZ" b="1" dirty="0"/>
                  <a:t>Efektivita systému (politika):</a:t>
                </a:r>
                <a:br>
                  <a:rPr lang="cs-CZ" b="1" dirty="0"/>
                </a:br>
                <a:endParaRPr lang="cs-CZ" b="1" dirty="0"/>
              </a:p>
              <a:p>
                <a:pPr marL="0" indent="0" algn="just">
                  <a:lnSpc>
                    <a:spcPct val="11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cs-CZ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𝑓𝑎𝑙𝑠𝑒</m:t>
                      </m:r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𝑝𝑜𝑠𝑖𝑡𝑖𝑣𝑒</m:t>
                      </m:r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cs-CZ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cs-CZ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&gt;0</m:t>
                      </m:r>
                    </m:oMath>
                  </m:oMathPara>
                </a14:m>
                <a:endParaRPr lang="cs-CZ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Zástupný obsah 2">
                <a:extLst>
                  <a:ext uri="{FF2B5EF4-FFF2-40B4-BE49-F238E27FC236}">
                    <a16:creationId xmlns:a16="http://schemas.microsoft.com/office/drawing/2014/main" id="{E5F9B1DC-361B-3505-9E8F-E046A0FC1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572" y="3091390"/>
                <a:ext cx="5958221" cy="1578492"/>
              </a:xfrm>
              <a:prstGeom prst="rect">
                <a:avLst/>
              </a:prstGeom>
              <a:blipFill>
                <a:blip r:embed="rId3"/>
                <a:stretch>
                  <a:fillRect l="-2045" t="-61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93DD0F19-E028-C4BF-9DEC-2B6A9E6E5645}"/>
              </a:ext>
            </a:extLst>
          </p:cNvPr>
          <p:cNvSpPr txBox="1">
            <a:spLocks/>
          </p:cNvSpPr>
          <p:nvPr/>
        </p:nvSpPr>
        <p:spPr>
          <a:xfrm>
            <a:off x="2095018" y="5002282"/>
            <a:ext cx="8393288" cy="1578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Technicky funkční systém ≠ efektivní systém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		=&gt; jsou nutné kvalitně zpracované vstupy</a:t>
            </a:r>
          </a:p>
        </p:txBody>
      </p:sp>
    </p:spTree>
    <p:extLst>
      <p:ext uri="{BB962C8B-B14F-4D97-AF65-F5344CB8AC3E}">
        <p14:creationId xmlns:p14="http://schemas.microsoft.com/office/powerpoint/2010/main" val="2467051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Nadpis 1">
            <a:extLst>
              <a:ext uri="{FF2B5EF4-FFF2-40B4-BE49-F238E27FC236}">
                <a16:creationId xmlns:a16="http://schemas.microsoft.com/office/drawing/2014/main" id="{7ACC8823-887F-2F45-AA09-1355F2A620D9}"/>
              </a:ext>
            </a:extLst>
          </p:cNvPr>
          <p:cNvSpPr txBox="1">
            <a:spLocks/>
          </p:cNvSpPr>
          <p:nvPr/>
        </p:nvSpPr>
        <p:spPr>
          <a:xfrm>
            <a:off x="1226917" y="319797"/>
            <a:ext cx="8641820" cy="1585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Závěr</a:t>
            </a:r>
            <a:endParaRPr lang="en-US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17168F-33A4-BBCC-1597-77B435763250}"/>
              </a:ext>
            </a:extLst>
          </p:cNvPr>
          <p:cNvPicPr>
            <a:picLocks/>
          </p:cNvPicPr>
          <p:nvPr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96159" y="17088"/>
            <a:ext cx="2092286" cy="14528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8F7F44F3-E81C-CA7D-5FD5-84229E4F6378}"/>
              </a:ext>
            </a:extLst>
          </p:cNvPr>
          <p:cNvSpPr txBox="1">
            <a:spLocks/>
          </p:cNvSpPr>
          <p:nvPr/>
        </p:nvSpPr>
        <p:spPr>
          <a:xfrm>
            <a:off x="-3555" y="5571229"/>
            <a:ext cx="12192000" cy="1269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6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Děkuji za pozornost</a:t>
            </a:r>
            <a:endParaRPr lang="en-US" sz="36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FBA2B048-51BA-11FA-31FF-90FE2B2B9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921" y="3247950"/>
            <a:ext cx="12192000" cy="799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„DLP systém je tak dobrý, jak dobře jsou nastaveny bezpečnostní politiky“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82891B34-9D4F-A732-2F20-FB060B0E0478}"/>
              </a:ext>
            </a:extLst>
          </p:cNvPr>
          <p:cNvSpPr txBox="1">
            <a:spLocks/>
          </p:cNvSpPr>
          <p:nvPr/>
        </p:nvSpPr>
        <p:spPr>
          <a:xfrm>
            <a:off x="9397116" y="3755283"/>
            <a:ext cx="2617405" cy="600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i="1" dirty="0"/>
              <a:t>Respondent A</a:t>
            </a:r>
          </a:p>
        </p:txBody>
      </p:sp>
    </p:spTree>
    <p:extLst>
      <p:ext uri="{BB962C8B-B14F-4D97-AF65-F5344CB8AC3E}">
        <p14:creationId xmlns:p14="http://schemas.microsoft.com/office/powerpoint/2010/main" val="5698408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2992</TotalTime>
  <Words>288</Words>
  <Application>Microsoft Office PowerPoint</Application>
  <PresentationFormat>Širokoúhlá obrazovka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Jiráčková Veronika (S-PEF)</dc:creator>
  <cp:lastModifiedBy>Jiráčková Veronika (S-PEF)</cp:lastModifiedBy>
  <cp:revision>43</cp:revision>
  <dcterms:created xsi:type="dcterms:W3CDTF">2024-01-10T21:50:18Z</dcterms:created>
  <dcterms:modified xsi:type="dcterms:W3CDTF">2024-03-14T13:06:20Z</dcterms:modified>
</cp:coreProperties>
</file>