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8" r:id="rId4"/>
    <p:sldId id="288" r:id="rId5"/>
    <p:sldId id="289" r:id="rId6"/>
    <p:sldId id="290" r:id="rId7"/>
    <p:sldId id="262" r:id="rId8"/>
    <p:sldId id="264" r:id="rId9"/>
    <p:sldId id="270" r:id="rId10"/>
    <p:sldId id="265" r:id="rId11"/>
    <p:sldId id="266" r:id="rId12"/>
    <p:sldId id="277" r:id="rId13"/>
    <p:sldId id="267" r:id="rId14"/>
    <p:sldId id="268" r:id="rId15"/>
    <p:sldId id="291" r:id="rId16"/>
    <p:sldId id="292" r:id="rId17"/>
    <p:sldId id="287" r:id="rId18"/>
    <p:sldId id="279" r:id="rId19"/>
    <p:sldId id="284" r:id="rId20"/>
    <p:sldId id="286" r:id="rId21"/>
    <p:sldId id="293" r:id="rId22"/>
    <p:sldId id="271" r:id="rId23"/>
    <p:sldId id="272" r:id="rId24"/>
    <p:sldId id="273" r:id="rId25"/>
    <p:sldId id="274" r:id="rId26"/>
    <p:sldId id="275" r:id="rId27"/>
    <p:sldId id="276" r:id="rId28"/>
    <p:sldId id="28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965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1678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6529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293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2312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9428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1486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07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9233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3493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8597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44ED-B521-4C6A-BAE9-AD83579288F1}" type="datetimeFigureOut">
              <a:rPr lang="cs-CZ" smtClean="0"/>
              <a:pPr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45447-2FA3-4F87-BB8F-746ECAA69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1752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rborista.mendelu.cz/wp-content/uploads/2013/09/lesnicka_a_drevarska_fakulta_-a_mendelova_univerzi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8" t="9208" r="5129" b="9356"/>
          <a:stretch/>
        </p:blipFill>
        <p:spPr bwMode="auto">
          <a:xfrm>
            <a:off x="3169227" y="548680"/>
            <a:ext cx="2815938" cy="11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2740" y="2212512"/>
            <a:ext cx="8208912" cy="244827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Monitoring a ověření metodiky hodnocení chřadnutí </a:t>
            </a:r>
            <a:r>
              <a:rPr lang="cs-CZ" b="1" dirty="0" smtClean="0"/>
              <a:t>jasanů </a:t>
            </a:r>
            <a:r>
              <a:rPr lang="cs-CZ" b="1" i="1" dirty="0" err="1"/>
              <a:t>Chalara</a:t>
            </a:r>
            <a:r>
              <a:rPr lang="cs-CZ" b="1" i="1" dirty="0"/>
              <a:t> </a:t>
            </a:r>
            <a:r>
              <a:rPr lang="cs-CZ" b="1" i="1" dirty="0" err="1"/>
              <a:t>fraxinea</a:t>
            </a:r>
            <a:r>
              <a:rPr lang="cs-CZ" b="1" dirty="0"/>
              <a:t> na vybraných územích</a:t>
            </a:r>
            <a:endParaRPr lang="cs-CZ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-108520" y="5925881"/>
            <a:ext cx="4896544" cy="432048"/>
          </a:xfrm>
        </p:spPr>
        <p:txBody>
          <a:bodyPr>
            <a:normAutofit/>
          </a:bodyPr>
          <a:lstStyle/>
          <a:p>
            <a:pPr fontAlgn="ctr"/>
            <a:r>
              <a:rPr lang="cs-CZ" sz="1800" dirty="0">
                <a:solidFill>
                  <a:schemeClr val="tx1"/>
                </a:solidFill>
              </a:rPr>
              <a:t>Vedoucí </a:t>
            </a:r>
            <a:r>
              <a:rPr lang="cs-CZ" sz="1800" dirty="0" smtClean="0">
                <a:solidFill>
                  <a:schemeClr val="tx1"/>
                </a:solidFill>
              </a:rPr>
              <a:t>práce:	Ing</a:t>
            </a:r>
            <a:r>
              <a:rPr lang="cs-CZ" sz="1800" dirty="0">
                <a:solidFill>
                  <a:schemeClr val="tx1"/>
                </a:solidFill>
              </a:rPr>
              <a:t>. Dagmar </a:t>
            </a:r>
            <a:r>
              <a:rPr lang="cs-CZ" sz="1800" dirty="0" err="1" smtClean="0">
                <a:solidFill>
                  <a:schemeClr val="tx1"/>
                </a:solidFill>
              </a:rPr>
              <a:t>Palovčíková</a:t>
            </a:r>
            <a:endParaRPr lang="cs-CZ" sz="1800" dirty="0" smtClean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6357929"/>
            <a:ext cx="370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cs-CZ" dirty="0"/>
              <a:t>Konzultant:	Bc. Jiří </a:t>
            </a:r>
            <a:r>
              <a:rPr lang="cs-CZ" dirty="0" err="1"/>
              <a:t>Rozsypálek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464987" y="5619485"/>
            <a:ext cx="361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cs-CZ" dirty="0" smtClean="0"/>
              <a:t>Autor:		Michal Prouza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410353" y="5981795"/>
            <a:ext cx="375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cs-CZ" dirty="0" smtClean="0"/>
              <a:t>Studijní obor:	Lesnictví, 3. ročník</a:t>
            </a:r>
            <a:endParaRPr lang="cs-CZ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843808" y="1736360"/>
            <a:ext cx="3197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Ústav ochrany lesů a myslivosti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</a:t>
            </a:r>
          </a:p>
        </p:txBody>
      </p:sp>
      <p:sp>
        <p:nvSpPr>
          <p:cNvPr id="16" name="Podnadpis 5"/>
          <p:cNvSpPr txBox="1">
            <a:spLocks/>
          </p:cNvSpPr>
          <p:nvPr/>
        </p:nvSpPr>
        <p:spPr>
          <a:xfrm>
            <a:off x="4860032" y="6326571"/>
            <a:ext cx="4218843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smtClean="0">
                <a:solidFill>
                  <a:schemeClr val="tx1"/>
                </a:solidFill>
              </a:rPr>
              <a:t>Rok:		2014 - 2015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5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Ukázka stupně poškození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94699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5. stupeň: Strom se zřetelně narušenou vitalitou a silně narušenou architekturou koruny. Vyskytují se suché větve II. řádu (do 25 %), III. řádu (do 50 %) a IV. řádu (převážně nad 50 %). Zřetelný ústup a deformace především periferie koruny, absentuje terminální výhon. U starších porostů prosychání prostupuje od spodních částí koruny až k vrcholu, terminál nezřetelný. V koruně se v hojné míře (do 50 %) vyskytují adventivní výhony především na větvích III. a II. řádu. Primární koruna začíná být postupně nahrazována korunou sekundární. Na větvích mohou být ve velkém rozsahu pozorovány letošní podkorní nekrózy (objevují se i na bázích větví IV. řádu), na suchých větvích jsou patrné nekrózy z předešlých let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3074" name="Picture 2" descr="C:\Users\Miky\Desktop\Obrázek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243262" cy="52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alibri" pitchFamily="34" charset="0"/>
              </a:rPr>
              <a:t>Silné stránky metodiky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Calibri" pitchFamily="34" charset="0"/>
              </a:rPr>
              <a:t>Defoliace </a:t>
            </a:r>
            <a:r>
              <a:rPr lang="cs-CZ" dirty="0">
                <a:latin typeface="Calibri" pitchFamily="34" charset="0"/>
              </a:rPr>
              <a:t>korun pouze doplňujícím faktorem hodnocení </a:t>
            </a:r>
            <a:r>
              <a:rPr lang="cs-CZ" dirty="0" smtClean="0">
                <a:latin typeface="Calibri" pitchFamily="34" charset="0"/>
              </a:rPr>
              <a:t>(rozhodující je architektura </a:t>
            </a:r>
            <a:r>
              <a:rPr lang="cs-CZ" dirty="0">
                <a:latin typeface="Calibri" pitchFamily="34" charset="0"/>
              </a:rPr>
              <a:t>koruny + sekundární výhony + zjevné symptomy)</a:t>
            </a:r>
          </a:p>
          <a:p>
            <a:r>
              <a:rPr lang="cs-CZ" dirty="0">
                <a:latin typeface="Calibri" pitchFamily="34" charset="0"/>
              </a:rPr>
              <a:t>Hodnocené porosty rozděleny do tří kategorií dle věku (rozdíly v možnostech hodnocení, architektuře koruny a závažnosti symptomů)</a:t>
            </a:r>
          </a:p>
          <a:p>
            <a:r>
              <a:rPr lang="cs-CZ" dirty="0">
                <a:latin typeface="Calibri" pitchFamily="34" charset="0"/>
              </a:rPr>
              <a:t>Každý strom ohodnocen stupni 1 - 10 dle míry poškození zdravotního </a:t>
            </a:r>
            <a:r>
              <a:rPr lang="cs-CZ" dirty="0" smtClean="0">
                <a:latin typeface="Calibri" pitchFamily="34" charset="0"/>
              </a:rPr>
              <a:t>stavu – přesnější hodnocení</a:t>
            </a:r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Aplikace </a:t>
            </a:r>
            <a:r>
              <a:rPr lang="cs-CZ" dirty="0">
                <a:latin typeface="Calibri" pitchFamily="34" charset="0"/>
              </a:rPr>
              <a:t>pro praktické lesnictví – návrh </a:t>
            </a:r>
            <a:r>
              <a:rPr lang="cs-CZ" dirty="0" smtClean="0">
                <a:latin typeface="Calibri" pitchFamily="34" charset="0"/>
              </a:rPr>
              <a:t>lesnických hospodářských opatření v infikovaných porostech</a:t>
            </a:r>
          </a:p>
          <a:p>
            <a:r>
              <a:rPr lang="cs-CZ" dirty="0" smtClean="0">
                <a:latin typeface="Calibri" pitchFamily="34" charset="0"/>
              </a:rPr>
              <a:t>Metodiku lze využít i mimo vegetační dobu – nezávisí na defoliaci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alibri" pitchFamily="34" charset="0"/>
              </a:rPr>
              <a:t>Slabé stránky </a:t>
            </a:r>
            <a:r>
              <a:rPr lang="cs-CZ" b="1" dirty="0" smtClean="0">
                <a:latin typeface="Calibri" pitchFamily="34" charset="0"/>
              </a:rPr>
              <a:t>metodiky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>
                <a:latin typeface="Calibri" pitchFamily="34" charset="0"/>
              </a:rPr>
              <a:t>Potřeba více času </a:t>
            </a:r>
            <a:r>
              <a:rPr lang="cs-CZ" dirty="0">
                <a:latin typeface="Calibri" pitchFamily="34" charset="0"/>
              </a:rPr>
              <a:t>pro zvládnutí a zažití </a:t>
            </a:r>
            <a:r>
              <a:rPr lang="cs-CZ" dirty="0" smtClean="0">
                <a:latin typeface="Calibri" pitchFamily="34" charset="0"/>
              </a:rPr>
              <a:t>metodiky</a:t>
            </a:r>
            <a:endParaRPr lang="cs-CZ" dirty="0">
              <a:latin typeface="Calibri" pitchFamily="34" charset="0"/>
            </a:endParaRPr>
          </a:p>
          <a:p>
            <a:pPr lvl="1"/>
            <a:r>
              <a:rPr lang="cs-CZ" dirty="0">
                <a:latin typeface="Calibri" pitchFamily="34" charset="0"/>
              </a:rPr>
              <a:t>Poměrně velký rozsah metodiky, vzhledem k nutnosti zohlednit velkou škálu faktorů</a:t>
            </a:r>
          </a:p>
          <a:p>
            <a:pPr lvl="1"/>
            <a:r>
              <a:rPr lang="cs-CZ" dirty="0">
                <a:latin typeface="Calibri" pitchFamily="34" charset="0"/>
              </a:rPr>
              <a:t>Zhodnocení jednoho porostu o </a:t>
            </a:r>
            <a:r>
              <a:rPr lang="cs-CZ" dirty="0" smtClean="0">
                <a:latin typeface="Calibri" pitchFamily="34" charset="0"/>
              </a:rPr>
              <a:t>velikosti 1 ha trvá cca </a:t>
            </a:r>
            <a:r>
              <a:rPr lang="cs-CZ" dirty="0">
                <a:latin typeface="Calibri" pitchFamily="34" charset="0"/>
              </a:rPr>
              <a:t>2 hodiny</a:t>
            </a:r>
          </a:p>
          <a:p>
            <a:pPr lvl="1"/>
            <a:r>
              <a:rPr lang="cs-CZ" dirty="0">
                <a:latin typeface="Calibri" pitchFamily="34" charset="0"/>
              </a:rPr>
              <a:t>Mírné nepřesnosti u jasanů v podúrovni a málo vitálních jedinců, potažmo přestárlých porostů (změna architektury koruny vlivem zastínění a sekundární výhony)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347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Ověření metodiky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základě měření přírůstu označených </a:t>
            </a:r>
            <a:r>
              <a:rPr lang="cs-CZ" dirty="0" smtClean="0"/>
              <a:t>jedinců vzhledem ke zdravotnímu stavu</a:t>
            </a:r>
          </a:p>
          <a:p>
            <a:r>
              <a:rPr lang="cs-CZ" dirty="0" smtClean="0"/>
              <a:t>Posouzení možnosti vzniku subjektivní chyby v hodnocení v závislosti na hodnotiteli</a:t>
            </a:r>
          </a:p>
          <a:p>
            <a:pPr lvl="1"/>
            <a:r>
              <a:rPr lang="cs-CZ" dirty="0" smtClean="0"/>
              <a:t>tvůrce</a:t>
            </a:r>
          </a:p>
          <a:p>
            <a:pPr lvl="1"/>
            <a:r>
              <a:rPr lang="cs-CZ" dirty="0" smtClean="0"/>
              <a:t>odborník</a:t>
            </a:r>
          </a:p>
          <a:p>
            <a:pPr lvl="1"/>
            <a:r>
              <a:rPr lang="cs-CZ" dirty="0" smtClean="0"/>
              <a:t>laik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94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26" y="-174266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Vyloučení subjektivní chyby v hodnocení</a:t>
            </a:r>
            <a:endParaRPr lang="cs-CZ" b="1" dirty="0"/>
          </a:p>
        </p:txBody>
      </p:sp>
      <p:pic>
        <p:nvPicPr>
          <p:cNvPr id="10" name="Obrázek 9" descr="C:\Users\Miky\Desktop\Michal Grafy\jaro 8 let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68" y="1331954"/>
            <a:ext cx="355992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iky\Desktop\Michal Grafy\8 let léto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823" y="1371602"/>
            <a:ext cx="3559924" cy="226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Miky\Desktop\Michal Grafy\8 let podzim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0184" y="4019136"/>
            <a:ext cx="3554164" cy="2486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67544" y="363049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Jarní hodnocení 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783224" y="363049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Letní hodnocení 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85763" y="6504381"/>
            <a:ext cx="223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Podzimní hodnocení 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23262" y="627218"/>
            <a:ext cx="382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Mladí jedinci (porost stáří 8 let)</a:t>
            </a:r>
            <a:endParaRPr lang="cs-CZ" b="1" dirty="0"/>
          </a:p>
        </p:txBody>
      </p:sp>
      <p:sp>
        <p:nvSpPr>
          <p:cNvPr id="19" name="Obdélník 18"/>
          <p:cNvSpPr/>
          <p:nvPr/>
        </p:nvSpPr>
        <p:spPr>
          <a:xfrm>
            <a:off x="2447823" y="10126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Porovnání hodnocení třech hodnotitelů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94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-146450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Vyloučení subjektivní chyby v hodnocení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0424" y="379113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Jarní hodnocení 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831648" y="378583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Letní hodnocení 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600184" y="6508160"/>
            <a:ext cx="223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Podzimní hodnocení 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764965" y="646622"/>
            <a:ext cx="382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Dospívající jedinci (porost stáří 18 let)</a:t>
            </a:r>
            <a:endParaRPr lang="cs-CZ" b="1" dirty="0"/>
          </a:p>
        </p:txBody>
      </p:sp>
      <p:pic>
        <p:nvPicPr>
          <p:cNvPr id="12" name="Obrázek 11" descr="C:\Users\Miky\Desktop\Michal Grafy\jaro 18 let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24" y="1353306"/>
            <a:ext cx="3248371" cy="24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C:\Users\Miky\Desktop\Michal Grafy\18 let léto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6398" y="1365882"/>
            <a:ext cx="3259379" cy="241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Miky\Desktop\Michal Grafy\18 let podzim.t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32"/>
          <a:stretch/>
        </p:blipFill>
        <p:spPr bwMode="auto">
          <a:xfrm>
            <a:off x="2600184" y="4166712"/>
            <a:ext cx="3225492" cy="2341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2600184" y="9839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Porovnání hodnocení třech hodnotitelů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184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08" y="-15296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42286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Vyloučení subjektivní chyby v hodnocení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857205" y="6139825"/>
            <a:ext cx="223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Podzimní hodnocení 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796582" y="1200620"/>
            <a:ext cx="382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Dospělí jedinci (porost stáří 90 let)</a:t>
            </a:r>
            <a:endParaRPr lang="cs-CZ" b="1" dirty="0"/>
          </a:p>
        </p:txBody>
      </p:sp>
      <p:pic>
        <p:nvPicPr>
          <p:cNvPr id="11" name="Obrázek 10" descr="C:\Users\Miky\Desktop\Michal Grafy\podzim 90 let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77"/>
          <a:stretch/>
        </p:blipFill>
        <p:spPr bwMode="auto">
          <a:xfrm>
            <a:off x="1857205" y="2204864"/>
            <a:ext cx="5409191" cy="3934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49607" y="1569952"/>
            <a:ext cx="4024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Porovnání hodnocení třech hodnotitelů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136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94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994122"/>
          </a:xfrm>
        </p:spPr>
        <p:txBody>
          <a:bodyPr>
            <a:normAutofit/>
          </a:bodyPr>
          <a:lstStyle/>
          <a:p>
            <a:pPr lvl="2"/>
            <a:r>
              <a:rPr lang="cs-CZ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Ověření metodiky dle výčetní tloušťky</a:t>
            </a:r>
          </a:p>
        </p:txBody>
      </p:sp>
      <p:pic>
        <p:nvPicPr>
          <p:cNvPr id="7" name="Obrázek 6" descr="C:\Users\Miky\Desktop\tloustka 8 le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910" y="2204864"/>
            <a:ext cx="6693785" cy="44706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651241" y="1835532"/>
            <a:ext cx="382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Mladí jedinci (porost stáří 8 let)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925399" y="144792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Porovnání zdravotního stavu jedinců vzhledem k jejich výčetní </a:t>
            </a:r>
            <a:r>
              <a:rPr lang="cs-CZ" b="1" dirty="0" smtClean="0"/>
              <a:t>tloušťce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498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23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6444208" y="6360939"/>
            <a:ext cx="1872208" cy="497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35184" y="188640"/>
            <a:ext cx="8424936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cs-CZ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Ověření metodiky dle výčetní tloušťky</a:t>
            </a:r>
            <a:endParaRPr lang="cs-CZ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05" r="5006" b="4336"/>
          <a:stretch/>
        </p:blipFill>
        <p:spPr bwMode="auto">
          <a:xfrm>
            <a:off x="761538" y="1877330"/>
            <a:ext cx="7776582" cy="4732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71600" y="1182762"/>
            <a:ext cx="756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Porovnání zdravotního stavu jedinců vzhledem k jejich výčetní </a:t>
            </a:r>
            <a:r>
              <a:rPr lang="cs-CZ" b="1" dirty="0" smtClean="0"/>
              <a:t>tloušťce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85346" y="1507236"/>
            <a:ext cx="458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Dospívající jedinci (porost stáří 18 let)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3043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1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Aplikační část – návrh lesnických hospodářských opatření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ůvod vytvoření:</a:t>
            </a:r>
          </a:p>
          <a:p>
            <a:pPr lvl="1"/>
            <a:r>
              <a:rPr lang="cs-CZ" dirty="0" smtClean="0"/>
              <a:t>omezit rekonstrukce a přeměny JS porostů infikovaných  patogenem </a:t>
            </a:r>
            <a:r>
              <a:rPr lang="cs-CZ" i="1" dirty="0" err="1" smtClean="0"/>
              <a:t>Hymenoscyphus</a:t>
            </a:r>
            <a:r>
              <a:rPr lang="cs-CZ" i="1" dirty="0"/>
              <a:t> </a:t>
            </a:r>
            <a:r>
              <a:rPr lang="cs-CZ" i="1" dirty="0" err="1" smtClean="0"/>
              <a:t>fraxineus</a:t>
            </a:r>
            <a:endParaRPr lang="cs-CZ" i="1" dirty="0"/>
          </a:p>
          <a:p>
            <a:pPr lvl="1"/>
            <a:r>
              <a:rPr lang="cs-CZ" dirty="0"/>
              <a:t>s</a:t>
            </a:r>
            <a:r>
              <a:rPr lang="cs-CZ" dirty="0" smtClean="0"/>
              <a:t>naha nalézt způsob efektivního pěstování jasanu</a:t>
            </a:r>
          </a:p>
          <a:p>
            <a:r>
              <a:rPr lang="cs-CZ" dirty="0" smtClean="0"/>
              <a:t>rozdělen na základě stadia porostu – podobně jako v metodice, stanoveny odlišné věkové intervaly: </a:t>
            </a:r>
          </a:p>
          <a:p>
            <a:pPr lvl="1"/>
            <a:r>
              <a:rPr lang="cs-CZ" b="1" dirty="0"/>
              <a:t>Nové výsadby</a:t>
            </a:r>
          </a:p>
          <a:p>
            <a:pPr lvl="1"/>
            <a:r>
              <a:rPr lang="cs-CZ" b="1" dirty="0" smtClean="0"/>
              <a:t>Porosty </a:t>
            </a:r>
            <a:r>
              <a:rPr lang="cs-CZ" b="1" dirty="0"/>
              <a:t>do fáze mlaziny (1-15 let</a:t>
            </a:r>
            <a:r>
              <a:rPr lang="cs-CZ" b="1" dirty="0" smtClean="0"/>
              <a:t>)</a:t>
            </a:r>
            <a:endParaRPr lang="cs-CZ" sz="3600" b="1" dirty="0"/>
          </a:p>
          <a:p>
            <a:pPr lvl="1"/>
            <a:r>
              <a:rPr lang="cs-CZ" b="1" dirty="0"/>
              <a:t>Porosty do fáze nastávající kmenoviny (16-79 let)</a:t>
            </a:r>
          </a:p>
          <a:p>
            <a:pPr lvl="1"/>
            <a:r>
              <a:rPr lang="cs-CZ" b="1" dirty="0"/>
              <a:t>Porosty ve fázi kmenoviny (80 a více let)</a:t>
            </a:r>
          </a:p>
          <a:p>
            <a:r>
              <a:rPr lang="cs-CZ" dirty="0" smtClean="0"/>
              <a:t>V každém stadiu rozdělen </a:t>
            </a:r>
            <a:r>
              <a:rPr lang="cs-CZ" dirty="0"/>
              <a:t>podle stupně poškození porostu (průměr hodnocení dle metodiky) do 3 až 5 intervalů -</a:t>
            </a:r>
            <a:r>
              <a:rPr lang="cs-CZ" dirty="0" smtClean="0"/>
              <a:t> </a:t>
            </a:r>
            <a:r>
              <a:rPr lang="cs-CZ" dirty="0"/>
              <a:t>pro každý interval navrženo </a:t>
            </a:r>
            <a:r>
              <a:rPr lang="cs-CZ" dirty="0" smtClean="0"/>
              <a:t>opatření</a:t>
            </a:r>
          </a:p>
        </p:txBody>
      </p:sp>
    </p:spTree>
    <p:extLst>
      <p:ext uri="{BB962C8B-B14F-4D97-AF65-F5344CB8AC3E}">
        <p14:creationId xmlns:p14="http://schemas.microsoft.com/office/powerpoint/2010/main" xmlns="" val="18065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23872" y="984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Nekróza jasanů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107504" y="1052736"/>
            <a:ext cx="49667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houbové onemocnění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patogen </a:t>
            </a:r>
            <a:r>
              <a:rPr lang="cs-CZ" sz="2000" dirty="0"/>
              <a:t>napadá </a:t>
            </a:r>
            <a:r>
              <a:rPr lang="cs-CZ" sz="2000" dirty="0" smtClean="0"/>
              <a:t>kambium, znemožňuje transport </a:t>
            </a:r>
            <a:r>
              <a:rPr lang="cs-CZ" sz="2000" dirty="0"/>
              <a:t>látek </a:t>
            </a:r>
            <a:r>
              <a:rPr lang="cs-CZ" sz="2000" dirty="0" smtClean="0"/>
              <a:t>rostlinou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infekce způsobuje tvorbu nekrotických lézí na prýtech, ztrátu asimilačního aparátu, </a:t>
            </a:r>
            <a:r>
              <a:rPr lang="cs-CZ" sz="2000" dirty="0"/>
              <a:t>prosychání </a:t>
            </a:r>
            <a:r>
              <a:rPr lang="cs-CZ" sz="2000" dirty="0" smtClean="0"/>
              <a:t>letorostů, odumírání všech řádů větvení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strom </a:t>
            </a:r>
            <a:r>
              <a:rPr lang="cs-CZ" sz="2000" dirty="0"/>
              <a:t>vzhledem ke své geneticky podmíněné vitalitě opakovaně regeneruje asimilační aparát a sekundárními výmladky nahrazuje odumřelou část </a:t>
            </a:r>
            <a:r>
              <a:rPr lang="cs-CZ" sz="2000" dirty="0" smtClean="0"/>
              <a:t>koruny, čímž dochází </a:t>
            </a:r>
            <a:r>
              <a:rPr lang="cs-CZ" sz="2000" dirty="0"/>
              <a:t>ke kritickému oslabení napadených jedinců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postupující </a:t>
            </a:r>
            <a:r>
              <a:rPr lang="cs-CZ" sz="2000" dirty="0"/>
              <a:t>infekce </a:t>
            </a:r>
            <a:r>
              <a:rPr lang="cs-CZ" sz="2000" dirty="0" smtClean="0"/>
              <a:t>vede </a:t>
            </a:r>
            <a:r>
              <a:rPr lang="cs-CZ" sz="2000" dirty="0"/>
              <a:t>k celkovému vyčerpání jedince, zpravidla i k napadení sekundárními patogeny a následuje odumření celého stromu (Košťálová, </a:t>
            </a:r>
            <a:r>
              <a:rPr lang="cs-CZ" sz="2000" dirty="0" err="1"/>
              <a:t>Sázelová</a:t>
            </a:r>
            <a:r>
              <a:rPr lang="cs-CZ" sz="2000" dirty="0"/>
              <a:t> 2010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7170" name="Picture 2" descr="G:\lesárna\bc n\foto JS výběry\js Luka\P306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029" y="1240599"/>
            <a:ext cx="394243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82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smtClean="0"/>
              <a:t>Nové výsadby:</a:t>
            </a:r>
          </a:p>
          <a:p>
            <a:pPr lvl="1"/>
            <a:r>
              <a:rPr lang="cs-CZ" dirty="0" smtClean="0"/>
              <a:t>Ekologické </a:t>
            </a:r>
            <a:r>
              <a:rPr lang="cs-CZ" dirty="0"/>
              <a:t>optimum</a:t>
            </a:r>
          </a:p>
          <a:p>
            <a:pPr lvl="1"/>
            <a:r>
              <a:rPr lang="cs-CZ" dirty="0"/>
              <a:t>Zastoupení max. 25 %</a:t>
            </a:r>
          </a:p>
          <a:p>
            <a:pPr lvl="1"/>
            <a:r>
              <a:rPr lang="cs-CZ" dirty="0"/>
              <a:t>Výchovou dospět k jednotlivému smíšení</a:t>
            </a:r>
          </a:p>
          <a:p>
            <a:pPr lvl="1"/>
            <a:r>
              <a:rPr lang="cs-CZ" dirty="0" smtClean="0"/>
              <a:t>Více geneticky odlišných </a:t>
            </a:r>
            <a:r>
              <a:rPr lang="cs-CZ" dirty="0"/>
              <a:t>zdrojů </a:t>
            </a:r>
            <a:r>
              <a:rPr lang="cs-CZ" dirty="0" smtClean="0"/>
              <a:t>reprodukčního materiálu</a:t>
            </a:r>
            <a:endParaRPr lang="cs-CZ" dirty="0"/>
          </a:p>
          <a:p>
            <a:pPr lvl="1"/>
            <a:r>
              <a:rPr lang="cs-CZ" dirty="0"/>
              <a:t>Preferovat přirozenou obnovu </a:t>
            </a:r>
            <a:r>
              <a:rPr lang="cs-CZ" dirty="0" smtClean="0"/>
              <a:t>(mateřský porost z jedinců stupně </a:t>
            </a:r>
            <a:r>
              <a:rPr lang="cs-CZ" dirty="0"/>
              <a:t>1 a 2)</a:t>
            </a:r>
          </a:p>
          <a:p>
            <a:r>
              <a:rPr lang="cs-CZ" b="1" dirty="0" smtClean="0"/>
              <a:t>Stávající porosty</a:t>
            </a:r>
          </a:p>
          <a:p>
            <a:pPr lvl="1"/>
            <a:r>
              <a:rPr lang="cs-CZ" dirty="0" smtClean="0"/>
              <a:t>Nutno sledovat zdravotní stav v intervalu 3-5 let</a:t>
            </a:r>
          </a:p>
          <a:p>
            <a:pPr lvl="1"/>
            <a:r>
              <a:rPr lang="cs-CZ" dirty="0" smtClean="0"/>
              <a:t>Obecně při výchově uplatňovat negativní výběr napadených jedinců, v porostech ponechávat jedince, kteří nejsou napadeni i když se jedná o stromy, které by byly při běžné výchově odstraněny</a:t>
            </a:r>
            <a:endParaRPr lang="cs-CZ" dirty="0"/>
          </a:p>
          <a:p>
            <a:pPr lvl="1"/>
            <a:r>
              <a:rPr lang="cs-CZ" b="1" dirty="0" smtClean="0"/>
              <a:t>Porosty do fáze mlaziny: </a:t>
            </a:r>
            <a:r>
              <a:rPr lang="cs-CZ" dirty="0" smtClean="0"/>
              <a:t>odstraňování jedinců s hodnocením </a:t>
            </a:r>
            <a:r>
              <a:rPr lang="cs-CZ" dirty="0" err="1" smtClean="0"/>
              <a:t>zdr</a:t>
            </a:r>
            <a:r>
              <a:rPr lang="cs-CZ" dirty="0" smtClean="0"/>
              <a:t>. stavu 4 až 10 - neschopni produkce</a:t>
            </a:r>
          </a:p>
          <a:p>
            <a:pPr lvl="1"/>
            <a:r>
              <a:rPr lang="cs-CZ" b="1" dirty="0" smtClean="0"/>
              <a:t>Porosty do fáze nastávající kmenoviny: </a:t>
            </a:r>
            <a:r>
              <a:rPr lang="cs-CZ" dirty="0"/>
              <a:t>odstraňování jedinců s hodnocením </a:t>
            </a:r>
            <a:r>
              <a:rPr lang="cs-CZ" dirty="0" err="1"/>
              <a:t>zdr</a:t>
            </a:r>
            <a:r>
              <a:rPr lang="cs-CZ" dirty="0"/>
              <a:t>. stavu </a:t>
            </a:r>
            <a:r>
              <a:rPr lang="cs-CZ" dirty="0" smtClean="0"/>
              <a:t>5 </a:t>
            </a:r>
            <a:r>
              <a:rPr lang="cs-CZ" dirty="0"/>
              <a:t>až </a:t>
            </a:r>
            <a:r>
              <a:rPr lang="cs-CZ" dirty="0" smtClean="0"/>
              <a:t>10</a:t>
            </a:r>
          </a:p>
          <a:p>
            <a:pPr lvl="1"/>
            <a:r>
              <a:rPr lang="cs-CZ" b="1" dirty="0" smtClean="0"/>
              <a:t>Porosty ve fázi kmenoviny: </a:t>
            </a:r>
            <a:r>
              <a:rPr lang="cs-CZ" dirty="0" smtClean="0"/>
              <a:t>ponechání pouze jedinců s hodnocením 1 a 2 – předpoklad k přirozené obnově </a:t>
            </a:r>
            <a:r>
              <a:rPr lang="cs-CZ" b="1" dirty="0" smtClean="0"/>
              <a:t> </a:t>
            </a:r>
            <a:endParaRPr lang="cs-CZ" sz="36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096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Aplikační část – návrh lesnických hospodářských opatření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8065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58055" y="620688"/>
            <a:ext cx="5739099" cy="623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1159" y="620688"/>
            <a:ext cx="5745995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86164" y="8767"/>
            <a:ext cx="82828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Aplikační část – Tabulka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8078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Monitoring porostů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Bylo zhodnoceno 100 porostů a 17 alejí, v každém maximálně 100 stromů hlavní úrovně a maximálně 50 jedinců zmlazení (pokud bylo přítomno)</a:t>
            </a:r>
          </a:p>
          <a:p>
            <a:r>
              <a:rPr lang="cs-CZ" dirty="0" smtClean="0"/>
              <a:t>Vypovídající hodnocení za porost je průměr stupňů hodnocení zdravotního stavu</a:t>
            </a:r>
          </a:p>
          <a:p>
            <a:r>
              <a:rPr lang="cs-CZ" dirty="0" smtClean="0"/>
              <a:t>Lokality hodnocení:</a:t>
            </a:r>
          </a:p>
          <a:p>
            <a:pPr lvl="1"/>
            <a:r>
              <a:rPr lang="cs-CZ" dirty="0" smtClean="0"/>
              <a:t>LS Strážnice</a:t>
            </a:r>
          </a:p>
          <a:p>
            <a:pPr lvl="1"/>
            <a:r>
              <a:rPr lang="cs-CZ" dirty="0" smtClean="0"/>
              <a:t>LS Prostějov</a:t>
            </a:r>
          </a:p>
          <a:p>
            <a:pPr lvl="1"/>
            <a:r>
              <a:rPr lang="cs-CZ" dirty="0" smtClean="0"/>
              <a:t>LS Luhačovice</a:t>
            </a:r>
          </a:p>
          <a:p>
            <a:pPr lvl="1"/>
            <a:r>
              <a:rPr lang="cs-CZ" dirty="0" smtClean="0"/>
              <a:t>okolí města Uppsala, Švédsko</a:t>
            </a:r>
          </a:p>
          <a:p>
            <a:pPr lvl="1"/>
            <a:r>
              <a:rPr lang="cs-CZ" dirty="0" smtClean="0"/>
              <a:t>okolí města Rokytnice nad Jizerou</a:t>
            </a:r>
          </a:p>
          <a:p>
            <a:pPr lvl="1"/>
            <a:r>
              <a:rPr lang="cs-CZ" dirty="0" smtClean="0"/>
              <a:t>CHKO Broumovsko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94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 descr="Věkové třídy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785" y="1332538"/>
            <a:ext cx="7416824" cy="53314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20797" y="260648"/>
            <a:ext cx="792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  <a:ea typeface="+mj-ea"/>
                <a:cs typeface="+mj-cs"/>
              </a:rPr>
              <a:t>Porovnání poškození zdravotního stavu jasanů dle věkových tříd</a:t>
            </a:r>
          </a:p>
        </p:txBody>
      </p:sp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LVS plíva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1265858"/>
            <a:ext cx="7416824" cy="53314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536" y="18864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  <a:ea typeface="+mj-ea"/>
                <a:cs typeface="+mj-cs"/>
              </a:rPr>
              <a:t>Porovnání poškození zdravotního stavu jasanů dle </a:t>
            </a:r>
            <a:r>
              <a:rPr lang="cs-CZ" sz="3200" b="1" dirty="0" smtClean="0">
                <a:latin typeface="+mj-lt"/>
                <a:ea typeface="+mj-ea"/>
                <a:cs typeface="+mj-cs"/>
              </a:rPr>
              <a:t>LVS dle Plívy</a:t>
            </a:r>
            <a:endParaRPr lang="cs-CZ" sz="3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94" y="-15296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00" b="6383"/>
          <a:stretch/>
        </p:blipFill>
        <p:spPr bwMode="auto">
          <a:xfrm>
            <a:off x="863587" y="1556792"/>
            <a:ext cx="7416824" cy="5161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63587" y="332656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  <a:ea typeface="+mj-ea"/>
                <a:cs typeface="+mj-cs"/>
              </a:rPr>
              <a:t>Porovnání poškození zdravotního stavu jasanů dle lokalit</a:t>
            </a:r>
          </a:p>
        </p:txBody>
      </p:sp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11560" y="332656"/>
            <a:ext cx="8064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/>
              <a:t>Porovnání poškození zdravotního stavu porostů a alejí dle druhu jasanu</a:t>
            </a:r>
            <a:endParaRPr lang="cs-CZ" sz="3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ruhy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1409874"/>
            <a:ext cx="6912768" cy="51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zastoupení jasanu.tif"/>
          <p:cNvPicPr/>
          <p:nvPr/>
        </p:nvPicPr>
        <p:blipFill rotWithShape="1">
          <a:blip r:embed="rId3" cstate="print"/>
          <a:srcRect t="5305"/>
          <a:stretch/>
        </p:blipFill>
        <p:spPr bwMode="auto">
          <a:xfrm>
            <a:off x="863588" y="1412777"/>
            <a:ext cx="7200800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83568" y="224880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  <a:ea typeface="+mj-ea"/>
                <a:cs typeface="+mj-cs"/>
              </a:rPr>
              <a:t>Porovnání poškození zdravotního stavu porostů dle zastoupení jasanu</a:t>
            </a:r>
          </a:p>
        </p:txBody>
      </p:sp>
    </p:spTree>
    <p:extLst>
      <p:ext uri="{BB962C8B-B14F-4D97-AF65-F5344CB8AC3E}">
        <p14:creationId xmlns:p14="http://schemas.microsoft.com/office/powerpoint/2010/main" xmlns="" val="40384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548680"/>
            <a:ext cx="4392488" cy="79208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Děkuji za pozornost</a:t>
            </a:r>
            <a:endParaRPr lang="cs-CZ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 </a:t>
            </a:r>
            <a:r>
              <a:rPr lang="cs-CZ" b="1" dirty="0" smtClean="0"/>
              <a:t>práce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dle </a:t>
            </a:r>
            <a:r>
              <a:rPr lang="cs-CZ" dirty="0"/>
              <a:t>doporučené metodiky </a:t>
            </a:r>
            <a:r>
              <a:rPr lang="cs-CZ" dirty="0" smtClean="0"/>
              <a:t>(</a:t>
            </a:r>
            <a:r>
              <a:rPr lang="cs-CZ" dirty="0" err="1" smtClean="0"/>
              <a:t>Rozsypálek</a:t>
            </a:r>
            <a:r>
              <a:rPr lang="cs-CZ" dirty="0" smtClean="0"/>
              <a:t> 2015)zhodnotit </a:t>
            </a:r>
            <a:r>
              <a:rPr lang="cs-CZ" dirty="0"/>
              <a:t>zdravotní stav jasanů ve vybraných porostech se zaměřením na výskyt </a:t>
            </a:r>
            <a:r>
              <a:rPr lang="cs-CZ" dirty="0" smtClean="0"/>
              <a:t>nekrózy jasanů </a:t>
            </a:r>
            <a:r>
              <a:rPr lang="cs-CZ" i="1" dirty="0" err="1"/>
              <a:t>Chalara</a:t>
            </a:r>
            <a:r>
              <a:rPr lang="cs-CZ" i="1" dirty="0"/>
              <a:t> </a:t>
            </a:r>
            <a:r>
              <a:rPr lang="cs-CZ" i="1" dirty="0" err="1" smtClean="0"/>
              <a:t>fraxinea</a:t>
            </a:r>
            <a:endParaRPr lang="cs-CZ" i="1" dirty="0" smtClean="0"/>
          </a:p>
          <a:p>
            <a:r>
              <a:rPr lang="cs-CZ" dirty="0" smtClean="0"/>
              <a:t>ověřit metodiku </a:t>
            </a:r>
            <a:r>
              <a:rPr lang="cs-CZ" dirty="0"/>
              <a:t>v praxi a doporučit její </a:t>
            </a:r>
            <a:r>
              <a:rPr lang="cs-CZ" dirty="0" smtClean="0"/>
              <a:t>případné úpravy</a:t>
            </a:r>
          </a:p>
          <a:p>
            <a:r>
              <a:rPr lang="cs-CZ" dirty="0"/>
              <a:t>n</a:t>
            </a:r>
            <a:r>
              <a:rPr lang="cs-CZ" dirty="0" smtClean="0"/>
              <a:t>a základě zjištěných skutečností porovnat míru poškození v porostech mladých, dospívajících a dospělých</a:t>
            </a:r>
          </a:p>
          <a:p>
            <a:r>
              <a:rPr lang="cs-CZ" dirty="0"/>
              <a:t>zhodnotit celkovou situaci a navrhnout konkrétní ochranná opatření pro lokality s pozitivními </a:t>
            </a:r>
            <a:r>
              <a:rPr lang="cs-CZ" dirty="0" smtClean="0"/>
              <a:t>nálezy (návrh aplikační části metodiky)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855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397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latin typeface="Calibri" pitchFamily="34" charset="0"/>
              </a:rPr>
              <a:t>Důvody k tvorbě </a:t>
            </a:r>
            <a:r>
              <a:rPr lang="cs-CZ" b="1" dirty="0" smtClean="0">
                <a:latin typeface="Calibri" pitchFamily="34" charset="0"/>
              </a:rPr>
              <a:t>metodiky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itchFamily="34" charset="0"/>
              </a:rPr>
              <a:t>d</a:t>
            </a:r>
            <a:r>
              <a:rPr lang="cs-CZ" dirty="0" smtClean="0">
                <a:latin typeface="Calibri" pitchFamily="34" charset="0"/>
              </a:rPr>
              <a:t>oposud </a:t>
            </a:r>
            <a:r>
              <a:rPr lang="cs-CZ" dirty="0">
                <a:latin typeface="Calibri" pitchFamily="34" charset="0"/>
              </a:rPr>
              <a:t>vytvořené metodiky zakládají své hodnocení </a:t>
            </a:r>
            <a:r>
              <a:rPr lang="cs-CZ" dirty="0" smtClean="0">
                <a:latin typeface="Calibri" pitchFamily="34" charset="0"/>
              </a:rPr>
              <a:t>pouze na defoliaci koruny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např</a:t>
            </a:r>
            <a:r>
              <a:rPr lang="cs-CZ" dirty="0">
                <a:latin typeface="Calibri" pitchFamily="34" charset="0"/>
              </a:rPr>
              <a:t>. </a:t>
            </a:r>
            <a:r>
              <a:rPr lang="cs-CZ" dirty="0"/>
              <a:t>ICP </a:t>
            </a:r>
            <a:r>
              <a:rPr lang="cs-CZ" dirty="0" err="1"/>
              <a:t>Forests</a:t>
            </a:r>
            <a:r>
              <a:rPr lang="cs-CZ" dirty="0"/>
              <a:t> 2010; Havrdová,  Černý 2013; </a:t>
            </a:r>
            <a:r>
              <a:rPr lang="cs-CZ" dirty="0" err="1"/>
              <a:t>Forest</a:t>
            </a:r>
            <a:r>
              <a:rPr lang="cs-CZ" dirty="0"/>
              <a:t> </a:t>
            </a:r>
            <a:r>
              <a:rPr lang="cs-CZ" dirty="0" err="1"/>
              <a:t>Commission</a:t>
            </a:r>
            <a:r>
              <a:rPr lang="cs-CZ" dirty="0"/>
              <a:t> </a:t>
            </a:r>
            <a:r>
              <a:rPr lang="cs-CZ" dirty="0" smtClean="0"/>
              <a:t>2015</a:t>
            </a:r>
            <a:endParaRPr lang="cs-CZ" dirty="0" smtClean="0">
              <a:latin typeface="Calibri" pitchFamily="34" charset="0"/>
            </a:endParaRPr>
          </a:p>
          <a:p>
            <a:r>
              <a:rPr lang="cs-CZ" sz="3200" dirty="0" smtClean="0">
                <a:latin typeface="Calibri" pitchFamily="34" charset="0"/>
              </a:rPr>
              <a:t>nebo </a:t>
            </a:r>
            <a:r>
              <a:rPr lang="cs-CZ" sz="3200" dirty="0">
                <a:latin typeface="Calibri" pitchFamily="34" charset="0"/>
              </a:rPr>
              <a:t>pouze evidují výskyt choroby </a:t>
            </a:r>
            <a:endParaRPr lang="cs-CZ" dirty="0">
              <a:latin typeface="Calibri" pitchFamily="34" charset="0"/>
            </a:endParaRPr>
          </a:p>
          <a:p>
            <a:pPr lvl="1"/>
            <a:r>
              <a:rPr lang="cs-CZ" dirty="0" smtClean="0">
                <a:latin typeface="Calibri" pitchFamily="34" charset="0"/>
              </a:rPr>
              <a:t>např. </a:t>
            </a:r>
            <a:r>
              <a:rPr lang="cs-CZ" dirty="0" err="1" smtClean="0"/>
              <a:t>Halmschlager</a:t>
            </a:r>
            <a:r>
              <a:rPr lang="cs-CZ" dirty="0"/>
              <a:t>, </a:t>
            </a:r>
            <a:r>
              <a:rPr lang="cs-CZ" dirty="0" err="1"/>
              <a:t>Kirisits</a:t>
            </a:r>
            <a:r>
              <a:rPr lang="cs-CZ" dirty="0"/>
              <a:t> 2008; Cech </a:t>
            </a:r>
            <a:r>
              <a:rPr lang="cs-CZ" dirty="0" smtClean="0"/>
              <a:t>2006</a:t>
            </a:r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minimální </a:t>
            </a:r>
            <a:r>
              <a:rPr lang="cs-CZ" dirty="0">
                <a:latin typeface="Calibri" pitchFamily="34" charset="0"/>
              </a:rPr>
              <a:t>vypovídající schopnost pro potřeby </a:t>
            </a:r>
            <a:r>
              <a:rPr lang="cs-CZ" dirty="0" smtClean="0">
                <a:latin typeface="Calibri" pitchFamily="34" charset="0"/>
              </a:rPr>
              <a:t>výzkumu </a:t>
            </a:r>
            <a:r>
              <a:rPr lang="cs-CZ" dirty="0">
                <a:latin typeface="Calibri" pitchFamily="34" charset="0"/>
              </a:rPr>
              <a:t>potažmo lesnické praxe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338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of. Rozsi\Desktop\Obrázek2.jpg"/>
          <p:cNvPicPr>
            <a:picLocks noChangeAspect="1" noChangeArrowheads="1"/>
          </p:cNvPicPr>
          <p:nvPr/>
        </p:nvPicPr>
        <p:blipFill rotWithShape="1">
          <a:blip r:embed="rId3" cstate="print"/>
          <a:srcRect l="25407"/>
          <a:stretch/>
        </p:blipFill>
        <p:spPr bwMode="auto">
          <a:xfrm>
            <a:off x="5436096" y="918335"/>
            <a:ext cx="3077826" cy="5939665"/>
          </a:xfrm>
          <a:prstGeom prst="rect">
            <a:avLst/>
          </a:prstGeom>
          <a:noFill/>
        </p:spPr>
      </p:pic>
      <p:pic>
        <p:nvPicPr>
          <p:cNvPr id="1026" name="Picture 2" descr="C:\Users\prof. Rozsi\Desktop\Obrázek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42418"/>
            <a:ext cx="4572001" cy="5915582"/>
          </a:xfrm>
          <a:prstGeom prst="rect">
            <a:avLst/>
          </a:prstGeom>
          <a:noFill/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2195736" y="-31016"/>
            <a:ext cx="5330552" cy="94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FF0000"/>
                </a:solidFill>
              </a:rPr>
              <a:t>Zdravý jedinec?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ky\Desktop\IMG_4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8" r="127"/>
          <a:stretch/>
        </p:blipFill>
        <p:spPr bwMode="auto">
          <a:xfrm>
            <a:off x="4716016" y="1162254"/>
            <a:ext cx="3901135" cy="57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y\Desktop\P9102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5" t="17592" r="22021" b="558"/>
          <a:stretch/>
        </p:blipFill>
        <p:spPr bwMode="auto">
          <a:xfrm>
            <a:off x="683568" y="1137637"/>
            <a:ext cx="3528392" cy="57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325312" y="388"/>
            <a:ext cx="6580486" cy="121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FF0000"/>
                </a:solidFill>
              </a:rPr>
              <a:t>Defoliace není určující, nekróza jasanů se projevuje často zahuštěním korun.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Metodika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libri" pitchFamily="34" charset="0"/>
              </a:rPr>
              <a:t>s</a:t>
            </a:r>
            <a:r>
              <a:rPr lang="cs-CZ" dirty="0" smtClean="0">
                <a:latin typeface="Calibri" pitchFamily="34" charset="0"/>
              </a:rPr>
              <a:t>oustředné kruhové </a:t>
            </a:r>
            <a:r>
              <a:rPr lang="cs-CZ" dirty="0">
                <a:latin typeface="Calibri" pitchFamily="34" charset="0"/>
              </a:rPr>
              <a:t>inventarizační </a:t>
            </a:r>
            <a:r>
              <a:rPr lang="cs-CZ" dirty="0" smtClean="0">
                <a:latin typeface="Calibri" pitchFamily="34" charset="0"/>
              </a:rPr>
              <a:t>plochy, r=3m </a:t>
            </a:r>
            <a:r>
              <a:rPr lang="cs-CZ" dirty="0">
                <a:latin typeface="Calibri" pitchFamily="34" charset="0"/>
              </a:rPr>
              <a:t>a </a:t>
            </a:r>
            <a:r>
              <a:rPr lang="cs-CZ" dirty="0" smtClean="0">
                <a:latin typeface="Calibri" pitchFamily="34" charset="0"/>
              </a:rPr>
              <a:t>r=12m</a:t>
            </a:r>
            <a:endParaRPr lang="cs-CZ" dirty="0">
              <a:latin typeface="Calibri" pitchFamily="34" charset="0"/>
            </a:endParaRPr>
          </a:p>
          <a:p>
            <a:r>
              <a:rPr lang="cs-CZ" dirty="0">
                <a:latin typeface="Calibri" pitchFamily="34" charset="0"/>
              </a:rPr>
              <a:t>j</a:t>
            </a:r>
            <a:r>
              <a:rPr lang="cs-CZ" dirty="0" smtClean="0">
                <a:latin typeface="Calibri" pitchFamily="34" charset="0"/>
              </a:rPr>
              <a:t>edna inventarizační plocha reprezentuje max. </a:t>
            </a:r>
            <a:r>
              <a:rPr lang="cs-CZ" dirty="0">
                <a:latin typeface="Calibri" pitchFamily="34" charset="0"/>
              </a:rPr>
              <a:t>0,4 ha </a:t>
            </a:r>
            <a:r>
              <a:rPr lang="cs-CZ" dirty="0" smtClean="0">
                <a:latin typeface="Calibri" pitchFamily="34" charset="0"/>
              </a:rPr>
              <a:t>porostu</a:t>
            </a:r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minimum 2 </a:t>
            </a:r>
            <a:r>
              <a:rPr lang="cs-CZ" dirty="0">
                <a:latin typeface="Calibri" pitchFamily="34" charset="0"/>
              </a:rPr>
              <a:t>plochy na porost</a:t>
            </a:r>
          </a:p>
          <a:p>
            <a:r>
              <a:rPr lang="cs-CZ" dirty="0" smtClean="0">
                <a:latin typeface="Calibri" pitchFamily="34" charset="0"/>
              </a:rPr>
              <a:t>minimálně </a:t>
            </a:r>
            <a:r>
              <a:rPr lang="cs-CZ" dirty="0">
                <a:latin typeface="Calibri" pitchFamily="34" charset="0"/>
              </a:rPr>
              <a:t>zhodnotit </a:t>
            </a:r>
            <a:r>
              <a:rPr lang="cs-CZ" dirty="0" smtClean="0">
                <a:latin typeface="Calibri" pitchFamily="34" charset="0"/>
              </a:rPr>
              <a:t>50 (100) </a:t>
            </a:r>
            <a:r>
              <a:rPr lang="cs-CZ" dirty="0">
                <a:latin typeface="Calibri" pitchFamily="34" charset="0"/>
              </a:rPr>
              <a:t>stromů hlavní úrovně</a:t>
            </a:r>
          </a:p>
          <a:p>
            <a:r>
              <a:rPr lang="cs-CZ" dirty="0" smtClean="0"/>
              <a:t>rozlišuje 3 stadia vývoje porostů z důvodu rozdílného přístupu hodnocení a rozdílné závažnosti poškození</a:t>
            </a:r>
          </a:p>
          <a:p>
            <a:r>
              <a:rPr lang="cs-CZ" dirty="0" smtClean="0"/>
              <a:t>hodnocení zdravotního stavu stromů z hlediska napadení patogenem </a:t>
            </a:r>
            <a:r>
              <a:rPr lang="cs-CZ" i="1" dirty="0" err="1" smtClean="0"/>
              <a:t>Chalara</a:t>
            </a:r>
            <a:r>
              <a:rPr lang="cs-CZ" i="1" dirty="0" smtClean="0"/>
              <a:t> </a:t>
            </a:r>
            <a:r>
              <a:rPr lang="cs-CZ" i="1" dirty="0" err="1" smtClean="0"/>
              <a:t>fraxinea</a:t>
            </a:r>
            <a:r>
              <a:rPr lang="cs-CZ" i="1" dirty="0" smtClean="0"/>
              <a:t> </a:t>
            </a:r>
            <a:r>
              <a:rPr lang="cs-CZ" dirty="0" smtClean="0"/>
              <a:t>rozděleno do 10 stupňů (1 = zdravý jedinec,…, 9 + 10 mrtvý jedinec)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P5210114.JPG"/>
          <p:cNvPicPr>
            <a:picLocks noChangeAspect="1"/>
          </p:cNvPicPr>
          <p:nvPr/>
        </p:nvPicPr>
        <p:blipFill rotWithShape="1">
          <a:blip r:embed="rId3" cstate="print"/>
          <a:srcRect l="17122" r="16087"/>
          <a:stretch/>
        </p:blipFill>
        <p:spPr>
          <a:xfrm>
            <a:off x="-1" y="1042398"/>
            <a:ext cx="2888673" cy="5817059"/>
          </a:xfrm>
          <a:prstGeom prst="rect">
            <a:avLst/>
          </a:prstGeom>
        </p:spPr>
      </p:pic>
      <p:pic>
        <p:nvPicPr>
          <p:cNvPr id="4098" name="Picture 2" descr="C:\Users\Miky\Desktop\PB0715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31729"/>
          <a:stretch/>
        </p:blipFill>
        <p:spPr bwMode="auto">
          <a:xfrm>
            <a:off x="3059832" y="1016147"/>
            <a:ext cx="2998796" cy="58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iky\Desktop\P90925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5" r="11436" b="1166"/>
          <a:stretch/>
        </p:blipFill>
        <p:spPr bwMode="auto">
          <a:xfrm>
            <a:off x="6268972" y="1007408"/>
            <a:ext cx="2875028" cy="58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958" y="5962160"/>
            <a:ext cx="2154754" cy="749286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rgbClr val="FFC000"/>
                </a:solidFill>
              </a:rPr>
              <a:t>Mladí jedinci (1-10 let)</a:t>
            </a:r>
            <a:endParaRPr lang="cs-CZ" sz="3200" dirty="0">
              <a:solidFill>
                <a:srgbClr val="FFC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77917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Rozlišují se </a:t>
            </a:r>
            <a:r>
              <a:rPr lang="cs-CZ" sz="2800" dirty="0">
                <a:solidFill>
                  <a:srgbClr val="FF0000"/>
                </a:solidFill>
              </a:rPr>
              <a:t>3 stadia vývoje </a:t>
            </a:r>
            <a:r>
              <a:rPr lang="cs-CZ" sz="2800" dirty="0" smtClean="0">
                <a:solidFill>
                  <a:srgbClr val="FF0000"/>
                </a:solidFill>
              </a:rPr>
              <a:t>stromů </a:t>
            </a:r>
            <a:r>
              <a:rPr lang="cs-CZ" sz="2800" dirty="0">
                <a:solidFill>
                  <a:srgbClr val="FF0000"/>
                </a:solidFill>
              </a:rPr>
              <a:t>z důvodu rozdílného přístupu hodnocení a rozdílné závažnosti poškození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636246" y="5805264"/>
            <a:ext cx="2256234" cy="972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srgbClr val="FFC000"/>
                </a:solidFill>
              </a:rPr>
              <a:t>Dospělí jedinci (31 a více let)</a:t>
            </a:r>
            <a:endParaRPr lang="cs-CZ" sz="3200" dirty="0">
              <a:solidFill>
                <a:srgbClr val="FFC000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3203848" y="5805264"/>
            <a:ext cx="2664295" cy="974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srgbClr val="FFC000"/>
                </a:solidFill>
              </a:rPr>
              <a:t>Dospívající jedinci (11-30 let)</a:t>
            </a:r>
            <a:endParaRPr lang="cs-CZ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ky\Desktop\P9112709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394" cy="687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ky\Desktop\Obrázek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703"/>
          <a:stretch/>
        </p:blipFill>
        <p:spPr bwMode="auto">
          <a:xfrm>
            <a:off x="323528" y="1299734"/>
            <a:ext cx="2664296" cy="55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ky\Desktop\Obrázek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1215" y="1299734"/>
            <a:ext cx="2591804" cy="55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ky\Desktop\Obrázek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97424"/>
            <a:ext cx="2520280" cy="5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003537" y="116632"/>
            <a:ext cx="5400600" cy="115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FF0000"/>
                </a:solidFill>
              </a:rPr>
              <a:t>Problematika možnosti posuzování poškození zdravotního stavu vzhledem k vzrůstu jedinců a rozdíl závažnosti poškození koruny nekrózou jasanu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34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941</Words>
  <Application>Microsoft Office PowerPoint</Application>
  <PresentationFormat>Předvádění na obrazovce (4:3)</PresentationFormat>
  <Paragraphs>119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Monitoring a ověření metodiky hodnocení chřadnutí jasanů Chalara fraxinea na vybraných územích</vt:lpstr>
      <vt:lpstr>Snímek 2</vt:lpstr>
      <vt:lpstr>Cíl práce</vt:lpstr>
      <vt:lpstr>Důvody k tvorbě metodiky</vt:lpstr>
      <vt:lpstr>Snímek 5</vt:lpstr>
      <vt:lpstr>Snímek 6</vt:lpstr>
      <vt:lpstr>Metodika</vt:lpstr>
      <vt:lpstr>Mladí jedinci (1-10 let)</vt:lpstr>
      <vt:lpstr>Snímek 9</vt:lpstr>
      <vt:lpstr>Ukázka stupně poškození</vt:lpstr>
      <vt:lpstr>Silné stránky metodiky</vt:lpstr>
      <vt:lpstr>Slabé stránky metodiky</vt:lpstr>
      <vt:lpstr>Ověření metodiky</vt:lpstr>
      <vt:lpstr>Vyloučení subjektivní chyby v hodnocení</vt:lpstr>
      <vt:lpstr>Vyloučení subjektivní chyby v hodnocení</vt:lpstr>
      <vt:lpstr>Vyloučení subjektivní chyby v hodnocení</vt:lpstr>
      <vt:lpstr>Ověření metodiky dle výčetní tloušťky</vt:lpstr>
      <vt:lpstr>Snímek 18</vt:lpstr>
      <vt:lpstr>Aplikační část – návrh lesnických hospodářských opatření</vt:lpstr>
      <vt:lpstr>Snímek 20</vt:lpstr>
      <vt:lpstr>Snímek 21</vt:lpstr>
      <vt:lpstr>Monitoring porostů</vt:lpstr>
      <vt:lpstr>Snímek 23</vt:lpstr>
      <vt:lpstr>Snímek 24</vt:lpstr>
      <vt:lpstr>Snímek 25</vt:lpstr>
      <vt:lpstr>Snímek 26</vt:lpstr>
      <vt:lpstr>Snímek 27</vt:lpstr>
      <vt:lpstr>Děkuji za pozornost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Miky</dc:creator>
  <cp:lastModifiedBy>OVV Nachod</cp:lastModifiedBy>
  <cp:revision>96</cp:revision>
  <dcterms:created xsi:type="dcterms:W3CDTF">2015-03-17T14:26:25Z</dcterms:created>
  <dcterms:modified xsi:type="dcterms:W3CDTF">2015-04-30T20:46:39Z</dcterms:modified>
</cp:coreProperties>
</file>