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BBA0C2-4876-41E0-B541-C0EE957499BD}" type="datetimeFigureOut">
              <a:rPr lang="cs-CZ" smtClean="0"/>
              <a:t>21.2.2017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58A59F3-7FF1-4266-AB5C-72F1A6B432A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437417" cy="2611418"/>
          </a:xfrm>
        </p:spPr>
        <p:txBody>
          <a:bodyPr>
            <a:noAutofit/>
          </a:bodyPr>
          <a:lstStyle/>
          <a:p>
            <a:r>
              <a:rPr lang="cs-CZ" sz="8000" dirty="0" smtClean="0">
                <a:ea typeface="GungsuhChe" pitchFamily="49" charset="-127"/>
              </a:rPr>
              <a:t>ZÁKLADY KRYPTOLOGIE</a:t>
            </a:r>
            <a:endParaRPr lang="cs-CZ" sz="8000" dirty="0"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5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Kryptografie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i="1" dirty="0" err="1" smtClean="0"/>
              <a:t>kryptos</a:t>
            </a:r>
            <a:r>
              <a:rPr lang="cs-CZ" sz="2800" dirty="0"/>
              <a:t> </a:t>
            </a:r>
            <a:r>
              <a:rPr lang="cs-CZ" sz="2800" dirty="0" smtClean="0"/>
              <a:t>= skrytý</a:t>
            </a:r>
          </a:p>
          <a:p>
            <a:r>
              <a:rPr lang="cs-CZ" sz="2800" dirty="0" smtClean="0"/>
              <a:t>změna podoby textu</a:t>
            </a:r>
          </a:p>
          <a:p>
            <a:r>
              <a:rPr lang="cs-CZ" sz="2800" dirty="0" smtClean="0"/>
              <a:t>domluvená pravidla šifrování účastníků komunikace</a:t>
            </a:r>
          </a:p>
          <a:p>
            <a:endParaRPr lang="cs-CZ" sz="2800" dirty="0"/>
          </a:p>
          <a:p>
            <a:r>
              <a:rPr lang="cs-CZ" sz="2800" dirty="0" smtClean="0"/>
              <a:t>př.: </a:t>
            </a:r>
            <a:r>
              <a:rPr lang="cs-CZ" sz="2800" dirty="0" err="1" smtClean="0"/>
              <a:t>Skytala</a:t>
            </a:r>
            <a:r>
              <a:rPr lang="cs-CZ" sz="2800" dirty="0" smtClean="0"/>
              <a:t> (tyče o stejném průměru)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66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Kryptoanalýza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luštění tajných zpráv bez znalosti šifrovacího klíče</a:t>
            </a:r>
          </a:p>
          <a:p>
            <a:r>
              <a:rPr lang="cs-CZ" sz="2800" dirty="0" smtClean="0"/>
              <a:t>nutná výborná znalost jazyka, poznatků z oblasti kryptologie, dostatek trpělivosti</a:t>
            </a:r>
          </a:p>
        </p:txBody>
      </p:sp>
    </p:spTree>
    <p:extLst>
      <p:ext uri="{BB962C8B-B14F-4D97-AF65-F5344CB8AC3E}">
        <p14:creationId xmlns:p14="http://schemas.microsoft.com/office/powerpoint/2010/main" val="29821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šifra</a:t>
            </a:r>
            <a:r>
              <a:rPr lang="cs-CZ" dirty="0" smtClean="0"/>
              <a:t> = nahrazování písmen textu jinými písmeny, číslicemi nebo znaky</a:t>
            </a:r>
          </a:p>
          <a:p>
            <a:pPr algn="just"/>
            <a:r>
              <a:rPr lang="cs-CZ" dirty="0" err="1" smtClean="0"/>
              <a:t>např</a:t>
            </a:r>
            <a:r>
              <a:rPr lang="cs-CZ" dirty="0" smtClean="0"/>
              <a:t>: SOBOTA </a:t>
            </a:r>
            <a:r>
              <a:rPr lang="cs-CZ" dirty="0" smtClean="0">
                <a:sym typeface="Wingdings" pitchFamily="2" charset="2"/>
              </a:rPr>
              <a:t> </a:t>
            </a:r>
            <a:r>
              <a:rPr lang="cs-CZ" dirty="0"/>
              <a:t>1814114190</a:t>
            </a:r>
            <a:endParaRPr lang="cs-CZ" dirty="0" smtClean="0"/>
          </a:p>
          <a:p>
            <a:pPr algn="just"/>
            <a:r>
              <a:rPr lang="cs-CZ" b="1" dirty="0" smtClean="0"/>
              <a:t>kód</a:t>
            </a:r>
            <a:r>
              <a:rPr lang="cs-CZ" dirty="0" smtClean="0"/>
              <a:t> = slovo, číslo nebo symbol, které nahrazuje nějaké jiné slovo nebo skupinu slov </a:t>
            </a:r>
          </a:p>
          <a:p>
            <a:pPr algn="just"/>
            <a:r>
              <a:rPr lang="cs-CZ" b="1" dirty="0" smtClean="0"/>
              <a:t>otevřený text</a:t>
            </a:r>
            <a:r>
              <a:rPr lang="cs-CZ" dirty="0" smtClean="0"/>
              <a:t> = srozumitelný text psaný v běžném jazyce, který chceme zašifrovat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61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šifrový text</a:t>
            </a:r>
            <a:r>
              <a:rPr lang="cs-CZ" dirty="0" smtClean="0"/>
              <a:t> = text po zašifrování, jeví se jako náhodná kombinace znaků</a:t>
            </a:r>
          </a:p>
          <a:p>
            <a:pPr algn="just"/>
            <a:r>
              <a:rPr lang="cs-CZ" b="1" dirty="0" smtClean="0"/>
              <a:t>klíč</a:t>
            </a:r>
            <a:r>
              <a:rPr lang="cs-CZ" dirty="0" smtClean="0"/>
              <a:t> = souhrn pravidel, podle kterých probíhá šifrování; musí ho znát příjemce a odesílatel; před ostatními ale musí být bezpečně utajen</a:t>
            </a:r>
          </a:p>
          <a:p>
            <a:pPr algn="just"/>
            <a:r>
              <a:rPr lang="cs-CZ" dirty="0" smtClean="0"/>
              <a:t>např.: užití symbolů: </a:t>
            </a:r>
            <a:r>
              <a:rPr lang="cs-CZ" dirty="0" err="1" smtClean="0">
                <a:latin typeface="Webdings" pitchFamily="18" charset="2"/>
              </a:rPr>
              <a:t>abcdefghij</a:t>
            </a:r>
            <a:endParaRPr lang="cs-CZ" dirty="0" smtClean="0">
              <a:latin typeface="Webdings" pitchFamily="18" charset="2"/>
            </a:endParaRPr>
          </a:p>
          <a:p>
            <a:pPr algn="just"/>
            <a:r>
              <a:rPr lang="cs-CZ" b="1" dirty="0" smtClean="0"/>
              <a:t>šifrovací algoritmus </a:t>
            </a:r>
            <a:r>
              <a:rPr lang="cs-CZ" dirty="0" smtClean="0"/>
              <a:t>= postup vytváření šifrového textu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97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403244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 smtClean="0"/>
              <a:t>šifrování</a:t>
            </a:r>
            <a:r>
              <a:rPr lang="cs-CZ" dirty="0" smtClean="0"/>
              <a:t> = převedení otevřeného textu pomocí klíče a šifrovacího algoritmu na šifrový text</a:t>
            </a:r>
          </a:p>
          <a:p>
            <a:pPr algn="just"/>
            <a:r>
              <a:rPr lang="cs-CZ" b="1" dirty="0" smtClean="0"/>
              <a:t>dešifrování</a:t>
            </a:r>
            <a:r>
              <a:rPr lang="cs-CZ" dirty="0" smtClean="0"/>
              <a:t> = převedení ŠT na OT, příjemce zprávy musí znát klíč i algoritmus, který použil odesílatel</a:t>
            </a:r>
          </a:p>
          <a:p>
            <a:pPr algn="just"/>
            <a:r>
              <a:rPr lang="cs-CZ" b="1" dirty="0" smtClean="0"/>
              <a:t>luštění</a:t>
            </a:r>
            <a:r>
              <a:rPr lang="cs-CZ" dirty="0" smtClean="0"/>
              <a:t> = převedení ŠT na OT bez znalosti klíče a pravidel</a:t>
            </a:r>
          </a:p>
          <a:p>
            <a:pPr algn="just"/>
            <a:r>
              <a:rPr lang="cs-CZ" b="1" dirty="0" smtClean="0"/>
              <a:t>kódování</a:t>
            </a:r>
            <a:r>
              <a:rPr lang="cs-CZ" dirty="0" smtClean="0"/>
              <a:t> = převod textu do podoby vhodné pro vysílání elektrických, zvukových nebo optických signálů (Morseovka, binární kód)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6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šifrování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SUBSTITUČNÍ ŠIFRY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TRANSPOZIČNÍ ŠIFRY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nejrozšířenější</a:t>
            </a:r>
          </a:p>
          <a:p>
            <a:r>
              <a:rPr lang="cs-CZ" sz="2800" dirty="0" smtClean="0"/>
              <a:t>záměna znaků OT za znaky šifrové abecedy (písmena, čísla, symboly, …)</a:t>
            </a:r>
            <a:endParaRPr lang="cs-CZ" sz="28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změna pořadí znaků v OT podle určitých pravidel</a:t>
            </a:r>
          </a:p>
          <a:p>
            <a:r>
              <a:rPr lang="cs-CZ" sz="2800" dirty="0" smtClean="0"/>
              <a:t>počet a tvar znaků OT je stejný jako u ŠT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025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Substituční šifry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Jednoduchá záměna = jediná šifrovací abeceda</a:t>
            </a:r>
          </a:p>
          <a:p>
            <a:r>
              <a:rPr lang="cs-CZ" sz="2800" dirty="0" smtClean="0"/>
              <a:t>Převodová tabulka: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2800" dirty="0" smtClean="0"/>
              <a:t>př.: 	OT: Sabina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ŠT: HZYRMZ</a:t>
            </a:r>
          </a:p>
          <a:p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96511"/>
              </p:ext>
            </p:extLst>
          </p:nvPr>
        </p:nvGraphicFramePr>
        <p:xfrm>
          <a:off x="1115616" y="3645024"/>
          <a:ext cx="7065611" cy="73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/>
                <a:gridCol w="262836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  <a:gridCol w="251951"/>
              </a:tblGrid>
              <a:tr h="368300">
                <a:tc>
                  <a:txBody>
                    <a:bodyPr/>
                    <a:lstStyle/>
                    <a:p>
                      <a:r>
                        <a:rPr lang="cs-CZ" dirty="0" smtClean="0"/>
                        <a:t>OT: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r>
                        <a:rPr lang="cs-CZ" dirty="0" smtClean="0"/>
                        <a:t>ŠA: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>
            <a:off x="8316416" y="3645024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4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Substituční tabulky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04691"/>
              </p:ext>
            </p:extLst>
          </p:nvPr>
        </p:nvGraphicFramePr>
        <p:xfrm>
          <a:off x="899592" y="1916832"/>
          <a:ext cx="73368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</a:tblGrid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OT: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ŠA: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47502"/>
              </p:ext>
            </p:extLst>
          </p:nvPr>
        </p:nvGraphicFramePr>
        <p:xfrm>
          <a:off x="899592" y="2852936"/>
          <a:ext cx="73368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</a:tblGrid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OT: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ŠA: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364747"/>
              </p:ext>
            </p:extLst>
          </p:nvPr>
        </p:nvGraphicFramePr>
        <p:xfrm>
          <a:off x="899592" y="3789040"/>
          <a:ext cx="73368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</a:tblGrid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OT: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ŠA: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91367"/>
              </p:ext>
            </p:extLst>
          </p:nvPr>
        </p:nvGraphicFramePr>
        <p:xfrm>
          <a:off x="899592" y="4725144"/>
          <a:ext cx="73368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</a:tblGrid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OT: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ŠA: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a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b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c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d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e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f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g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h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i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j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k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l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m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n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o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p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q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r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s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t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u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v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w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x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y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Wingdings 3" pitchFamily="18" charset="2"/>
                        </a:rPr>
                        <a:t>z</a:t>
                      </a:r>
                      <a:endParaRPr lang="cs-CZ" dirty="0">
                        <a:latin typeface="Wingdings 3" pitchFamily="18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Dešifrování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603812"/>
          </a:xfrm>
        </p:spPr>
        <p:txBody>
          <a:bodyPr/>
          <a:lstStyle/>
          <a:p>
            <a:r>
              <a:rPr lang="cs-CZ" sz="2800" dirty="0" smtClean="0"/>
              <a:t>Stejný princip jako u šifrování, ale opačný postup hledání znaků</a:t>
            </a:r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př.:	ŠT: WVKWHYLGLT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OT: PODPAREZEM </a:t>
            </a:r>
            <a:r>
              <a:rPr lang="cs-CZ" sz="2800" dirty="0" smtClean="0">
                <a:sym typeface="Wingdings" pitchFamily="2" charset="2"/>
              </a:rPr>
              <a:t> pod pařezem</a:t>
            </a:r>
            <a:endParaRPr lang="cs-CZ" sz="28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10958"/>
              </p:ext>
            </p:extLst>
          </p:nvPr>
        </p:nvGraphicFramePr>
        <p:xfrm>
          <a:off x="827584" y="3147141"/>
          <a:ext cx="73368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40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  <a:gridCol w="262800"/>
              </a:tblGrid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OT: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cs-CZ" dirty="0" smtClean="0"/>
                        <a:t>ŠA:</a:t>
                      </a:r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Q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W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X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V="1">
            <a:off x="8316416" y="3068960"/>
            <a:ext cx="0" cy="8387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0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Transpoziční šifry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  <a:prstDash val="lgDash"/>
          </a:ln>
        </p:spPr>
        <p:txBody>
          <a:bodyPr>
            <a:normAutofit/>
          </a:bodyPr>
          <a:lstStyle/>
          <a:p>
            <a:r>
              <a:rPr lang="cs-CZ" sz="2800" dirty="0" smtClean="0"/>
              <a:t>Text psaný pozpátku</a:t>
            </a:r>
          </a:p>
          <a:p>
            <a:r>
              <a:rPr lang="cs-CZ" sz="2800" dirty="0" smtClean="0"/>
              <a:t>př.:	OT: HAJKOVA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dirty="0" smtClean="0"/>
              <a:t>ŠT:  AVOKJAH</a:t>
            </a:r>
          </a:p>
          <a:p>
            <a:r>
              <a:rPr lang="cs-CZ" sz="2800" dirty="0"/>
              <a:t>S</a:t>
            </a:r>
            <a:r>
              <a:rPr lang="cs-CZ" sz="2800" dirty="0" smtClean="0"/>
              <a:t>třídání první a poslední pozice</a:t>
            </a:r>
          </a:p>
          <a:p>
            <a:r>
              <a:rPr lang="cs-CZ" sz="2800" dirty="0" smtClean="0"/>
              <a:t>př.:	OT: heslo je klokan </a:t>
            </a:r>
            <a:r>
              <a:rPr lang="cs-CZ" sz="2800" dirty="0" smtClean="0">
                <a:sym typeface="Wingdings" pitchFamily="2" charset="2"/>
              </a:rPr>
              <a:t> 13 pozic</a:t>
            </a:r>
          </a:p>
          <a:p>
            <a:pPr marL="0" indent="0">
              <a:buNone/>
            </a:pPr>
            <a:r>
              <a:rPr lang="cs-CZ" sz="2800" dirty="0">
                <a:sym typeface="Wingdings" pitchFamily="2" charset="2"/>
              </a:rPr>
              <a:t>	</a:t>
            </a:r>
            <a:r>
              <a:rPr lang="cs-CZ" sz="2800" dirty="0" smtClean="0">
                <a:sym typeface="Wingdings" pitchFamily="2" charset="2"/>
              </a:rPr>
              <a:t>ŠT: </a:t>
            </a:r>
            <a:endParaRPr lang="cs-CZ" sz="2800" dirty="0" smtClean="0"/>
          </a:p>
          <a:p>
            <a:endParaRPr lang="cs-CZ" sz="28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987824" y="3645024"/>
            <a:ext cx="144016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987824" y="5085184"/>
            <a:ext cx="3816424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906072" y="4715755"/>
            <a:ext cx="39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516216" y="4715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158100" y="4715754"/>
            <a:ext cx="54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S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228184" y="4715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433002" y="4715755"/>
            <a:ext cx="46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 O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961463" y="4715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</a:t>
            </a:r>
            <a:endParaRPr lang="cs-CZ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812469" y="4715755"/>
            <a:ext cx="439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</a:t>
            </a:r>
            <a:endParaRPr lang="cs-CZ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637470" y="4715755"/>
            <a:ext cx="40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139952" y="4715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16008" y="4715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430383" y="4715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</a:t>
            </a:r>
            <a:endParaRPr lang="cs-CZ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027976" y="4715755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</a:t>
            </a:r>
            <a:endParaRPr lang="cs-CZ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718415" y="4723031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052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KRYPTOLOGIE</a:t>
            </a:r>
            <a:endParaRPr lang="cs-CZ" sz="6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= nauka o šifrování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64763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Transpoziční šifry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4539" y="1916832"/>
            <a:ext cx="6196405" cy="4032448"/>
          </a:xfrm>
        </p:spPr>
        <p:txBody>
          <a:bodyPr/>
          <a:lstStyle/>
          <a:p>
            <a:r>
              <a:rPr lang="cs-CZ" dirty="0" smtClean="0"/>
              <a:t>Zápis „ob tři“ pozice: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OT: TRANSPOZICE </a:t>
            </a:r>
            <a:r>
              <a:rPr lang="cs-CZ" dirty="0" smtClean="0">
                <a:sym typeface="Wingdings" pitchFamily="2" charset="2"/>
              </a:rPr>
              <a:t> 11 pozic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</a:t>
            </a:r>
            <a:r>
              <a:rPr lang="cs-CZ" dirty="0" smtClean="0">
                <a:sym typeface="Wingdings" pitchFamily="2" charset="2"/>
              </a:rPr>
              <a:t>ŠT: </a:t>
            </a:r>
          </a:p>
          <a:p>
            <a:r>
              <a:rPr lang="cs-CZ" dirty="0" smtClean="0">
                <a:sym typeface="Wingdings" pitchFamily="2" charset="2"/>
              </a:rPr>
              <a:t>Šifrovací systém podle plotu: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</a:t>
            </a:r>
            <a:r>
              <a:rPr lang="cs-CZ" dirty="0" smtClean="0">
                <a:sym typeface="Wingdings" pitchFamily="2" charset="2"/>
              </a:rPr>
              <a:t>OT: hledej kolem studny</a:t>
            </a: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 marL="0" indent="0">
              <a:buNone/>
            </a:pPr>
            <a:endParaRPr lang="cs-CZ" dirty="0" smtClean="0">
              <a:sym typeface="Wingdings" pitchFamily="2" charset="2"/>
            </a:endParaRPr>
          </a:p>
          <a:p>
            <a:pPr marL="0" indent="0">
              <a:buNone/>
            </a:pPr>
            <a:endParaRPr lang="cs-CZ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itchFamily="2" charset="2"/>
              </a:rPr>
              <a:t>	ŠT: HELTY LDJOE SUNEK MD</a:t>
            </a:r>
            <a:endParaRPr lang="cs-CZ" dirty="0">
              <a:sym typeface="Wingdings" pitchFamily="2" charset="2"/>
            </a:endParaRPr>
          </a:p>
        </p:txBody>
      </p:sp>
      <p:cxnSp>
        <p:nvCxnSpPr>
          <p:cNvPr id="5" name="Přímá spojnice 4"/>
          <p:cNvCxnSpPr/>
          <p:nvPr/>
        </p:nvCxnSpPr>
        <p:spPr>
          <a:xfrm>
            <a:off x="2902562" y="3196019"/>
            <a:ext cx="3240360" cy="0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2846245" y="27751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011948" y="27751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59413" y="27756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</a:t>
            </a:r>
            <a:endParaRPr lang="cs-CZ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140645" y="277513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354396" y="27756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553935" y="277473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423213" y="277473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629261" y="27756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Z</a:t>
            </a:r>
            <a:endParaRPr lang="cs-CZ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845446" y="277564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</a:t>
            </a:r>
            <a:endParaRPr lang="cs-CZ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726198" y="27751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899829" y="277473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</a:t>
            </a:r>
            <a:endParaRPr lang="cs-CZ" sz="2400" dirty="0"/>
          </a:p>
        </p:txBody>
      </p:sp>
      <p:graphicFrame>
        <p:nvGraphicFramePr>
          <p:cNvPr id="23" name="Tabulk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54729"/>
              </p:ext>
            </p:extLst>
          </p:nvPr>
        </p:nvGraphicFramePr>
        <p:xfrm>
          <a:off x="1789193" y="4221088"/>
          <a:ext cx="5467098" cy="1023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  <a:gridCol w="321594"/>
              </a:tblGrid>
              <a:tr h="336000"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H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E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L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T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Y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6000"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L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D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J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O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E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S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U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N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</a:tr>
              <a:tr h="336000"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E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K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M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 smtClean="0"/>
                        <a:t>D</a:t>
                      </a:r>
                      <a:endParaRPr lang="cs-CZ" sz="1700" dirty="0"/>
                    </a:p>
                  </a:txBody>
                  <a:tcPr marL="82163" marR="82163" marT="41081" marB="4108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700" dirty="0"/>
                    </a:p>
                  </a:txBody>
                  <a:tcPr marL="82163" marR="82163" marT="41081" marB="4108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17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transpoziční tabulky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Zápis znaků OT do tabulky po směru šipek </a:t>
            </a:r>
            <a:r>
              <a:rPr lang="cs-CZ" dirty="0" smtClean="0">
                <a:sym typeface="Wingdings" pitchFamily="2" charset="2"/>
              </a:rPr>
              <a:t> ŠT čteme po řádcích</a:t>
            </a:r>
          </a:p>
          <a:p>
            <a:endParaRPr lang="cs-CZ" dirty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 smtClean="0">
                <a:sym typeface="Wingdings" pitchFamily="2" charset="2"/>
              </a:rPr>
              <a:t>př.:		         </a:t>
            </a:r>
          </a:p>
          <a:p>
            <a:pPr marL="0" indent="0">
              <a:buNone/>
            </a:pPr>
            <a:r>
              <a:rPr lang="cs-CZ" dirty="0">
                <a:sym typeface="Wingdings" pitchFamily="2" charset="2"/>
              </a:rPr>
              <a:t>	</a:t>
            </a:r>
            <a:r>
              <a:rPr lang="cs-CZ" dirty="0" smtClean="0">
                <a:sym typeface="Wingdings" pitchFamily="2" charset="2"/>
              </a:rPr>
              <a:t>	         ŠT: LOJES TAOEU NRHGNA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78" y="3020827"/>
            <a:ext cx="11811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9401"/>
            <a:ext cx="11715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50" y="3073215"/>
            <a:ext cx="11049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14" y="3087500"/>
            <a:ext cx="1133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33034"/>
              </p:ext>
            </p:extLst>
          </p:nvPr>
        </p:nvGraphicFramePr>
        <p:xfrm>
          <a:off x="2483768" y="4293096"/>
          <a:ext cx="1440000" cy="1373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/>
                <a:gridCol w="360000"/>
                <a:gridCol w="360000"/>
                <a:gridCol w="360000"/>
              </a:tblGrid>
              <a:tr h="33663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L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J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</a:tr>
              <a:tr h="33663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A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</a:tr>
              <a:tr h="33663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U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R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</a:tr>
              <a:tr h="33663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H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G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A</a:t>
                      </a:r>
                      <a:endParaRPr lang="cs-CZ" sz="1800" dirty="0"/>
                    </a:p>
                  </a:txBody>
                  <a:tcPr marL="69015" marR="69015" marT="34501" marB="3450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0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Dešifrování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 smtClean="0"/>
              <a:t>u jednoduchých transpozic čteme text podle dohodnutého pravidla</a:t>
            </a:r>
          </a:p>
          <a:p>
            <a:pPr algn="just"/>
            <a:r>
              <a:rPr lang="cs-CZ" sz="2800" dirty="0" smtClean="0"/>
              <a:t>u tabulkových transpozic musíme nejprve připravit vhodnou tabulku, zapsat do ní ŠT po řádcích a OT přečíst podle předem dohodnutého pravidla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620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Dešifrování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př.: 	ŠT: KHRNI SROOE EAYVZ STNSE NAAJJ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dirty="0" smtClean="0">
                <a:sym typeface="Wingdings" pitchFamily="2" charset="2"/>
              </a:rPr>
              <a:t> 25 znaků  tabulka 5x5</a:t>
            </a: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 marL="0" indent="0">
              <a:buNone/>
            </a:pPr>
            <a:endParaRPr lang="cs-CZ" dirty="0" smtClean="0">
              <a:sym typeface="Wingdings" pitchFamily="2" charset="2"/>
            </a:endParaRPr>
          </a:p>
          <a:p>
            <a:pPr marL="0" indent="0">
              <a:buNone/>
            </a:pPr>
            <a:endParaRPr lang="cs-CZ" dirty="0">
              <a:sym typeface="Wingdings" pitchFamily="2" charset="2"/>
            </a:endParaRPr>
          </a:p>
          <a:p>
            <a:pPr marL="0" indent="0">
              <a:buNone/>
            </a:pPr>
            <a:r>
              <a:rPr lang="cs-CZ" dirty="0" smtClean="0">
                <a:sym typeface="Wingdings" pitchFamily="2" charset="2"/>
              </a:rPr>
              <a:t>			OT: naše tajná skrýš je v 			      ohrožení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11049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62096"/>
              </p:ext>
            </p:extLst>
          </p:nvPr>
        </p:nvGraphicFramePr>
        <p:xfrm>
          <a:off x="1950604" y="3861048"/>
          <a:ext cx="2124000" cy="18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00"/>
                <a:gridCol w="424800"/>
                <a:gridCol w="424800"/>
                <a:gridCol w="424800"/>
                <a:gridCol w="424800"/>
              </a:tblGrid>
              <a:tr h="36720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</a:tr>
              <a:tr h="367200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</a:tr>
              <a:tr h="367200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</a:tr>
              <a:tr h="367200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</a:tr>
              <a:tr h="367200"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46980" marR="46980" marT="23490" marB="23490"/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46980" marR="46980" marT="23490" marB="23490"/>
                </a:tc>
              </a:tr>
            </a:tbl>
          </a:graphicData>
        </a:graphic>
      </p:graphicFrame>
      <p:cxnSp>
        <p:nvCxnSpPr>
          <p:cNvPr id="8" name="Přímá spojnice 7"/>
          <p:cNvCxnSpPr/>
          <p:nvPr/>
        </p:nvCxnSpPr>
        <p:spPr>
          <a:xfrm>
            <a:off x="2123728" y="5517232"/>
            <a:ext cx="504056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 flipV="1">
            <a:off x="2123728" y="5157192"/>
            <a:ext cx="504056" cy="3600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 flipV="1">
            <a:off x="2159349" y="4797152"/>
            <a:ext cx="1" cy="3600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2159349" y="4797152"/>
            <a:ext cx="853255" cy="7200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3012604" y="5517232"/>
            <a:ext cx="40726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 flipV="1">
            <a:off x="2123728" y="4437112"/>
            <a:ext cx="1296144" cy="108012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2123728" y="4077072"/>
            <a:ext cx="0" cy="3600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2123728" y="4077072"/>
            <a:ext cx="1728192" cy="144016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 flipV="1">
            <a:off x="3851920" y="5157192"/>
            <a:ext cx="0" cy="3600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 flipH="1" flipV="1">
            <a:off x="2585976" y="4077072"/>
            <a:ext cx="1265944" cy="108012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/>
          <p:cNvCxnSpPr/>
          <p:nvPr/>
        </p:nvCxnSpPr>
        <p:spPr>
          <a:xfrm>
            <a:off x="2585976" y="4077072"/>
            <a:ext cx="426628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3012604" y="4077072"/>
            <a:ext cx="839316" cy="72008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V="1">
            <a:off x="3851920" y="4437112"/>
            <a:ext cx="0" cy="3600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 flipH="1" flipV="1">
            <a:off x="3419872" y="4077072"/>
            <a:ext cx="432048" cy="36004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3419872" y="4077072"/>
            <a:ext cx="576064" cy="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22078"/>
              </p:ext>
            </p:extLst>
          </p:nvPr>
        </p:nvGraphicFramePr>
        <p:xfrm>
          <a:off x="1937858" y="3861048"/>
          <a:ext cx="2124000" cy="183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800"/>
                <a:gridCol w="424800"/>
                <a:gridCol w="424800"/>
                <a:gridCol w="424800"/>
                <a:gridCol w="424800"/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K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H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R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I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R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A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Y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V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Z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T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S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E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A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A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J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J</a:t>
                      </a:r>
                      <a:endParaRPr lang="cs-CZ" sz="1800" dirty="0"/>
                    </a:p>
                  </a:txBody>
                  <a:tcPr marL="46980" marR="46980" marT="23490" marB="234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06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3040" y="2119257"/>
            <a:ext cx="6349320" cy="360381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/>
              <a:t>PELÁNEK, Radek. </a:t>
            </a:r>
            <a:r>
              <a:rPr lang="cs-CZ" i="1" dirty="0" err="1"/>
              <a:t>Hlavolamikon</a:t>
            </a:r>
            <a:r>
              <a:rPr lang="cs-CZ" i="1" dirty="0"/>
              <a:t>: [sbírka hlavolamů, hádanek, šifer a logických úloh]</a:t>
            </a:r>
            <a:r>
              <a:rPr lang="cs-CZ" dirty="0"/>
              <a:t>. Brno: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Press</a:t>
            </a:r>
            <a:r>
              <a:rPr lang="cs-CZ" dirty="0"/>
              <a:t>, 2014. </a:t>
            </a:r>
            <a:r>
              <a:rPr lang="cs-CZ" dirty="0" smtClean="0"/>
              <a:t>ISBN </a:t>
            </a:r>
            <a:r>
              <a:rPr lang="cs-CZ" dirty="0"/>
              <a:t>978-80-251-4303-2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HÁJKOVÁ, S. </a:t>
            </a:r>
            <a:r>
              <a:rPr lang="cs-CZ" i="1" dirty="0"/>
              <a:t>Luštění transpozičních šifer s podporou počítače</a:t>
            </a:r>
            <a:r>
              <a:rPr lang="cs-CZ" dirty="0"/>
              <a:t>. Hradec Králové, 2014. Bakalářská práce na Přírodovědecké fakultě Univerzity Hradec Králové. Vedoucí bakalářské práce PhDr. Michal Musílek, Ph.D. 41 s.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185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šifrování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800" dirty="0" smtClean="0"/>
              <a:t>zabezpečení dat a tajných informací (choulostivá data o osobách, vědecké objevy, hesla, …)</a:t>
            </a:r>
          </a:p>
          <a:p>
            <a:pPr algn="just"/>
            <a:endParaRPr lang="cs-CZ" sz="2800" dirty="0" smtClean="0"/>
          </a:p>
          <a:p>
            <a:pPr algn="just"/>
            <a:r>
              <a:rPr lang="cs-CZ" sz="2800" dirty="0" smtClean="0"/>
              <a:t>tajná korespondence (např. válečné depeše, milostná psaníčka, 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52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do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dirty="0" smtClean="0"/>
              <a:t>	</a:t>
            </a:r>
            <a:r>
              <a:rPr lang="cs-CZ" sz="3600" dirty="0" err="1" smtClean="0"/>
              <a:t>Skytala</a:t>
            </a:r>
            <a:endParaRPr lang="cs-CZ" sz="3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326707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0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Odvětví kryptologie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Kryptografie</a:t>
            </a:r>
          </a:p>
          <a:p>
            <a:r>
              <a:rPr lang="cs-CZ" sz="3600" dirty="0" err="1" smtClean="0"/>
              <a:t>Steganografie</a:t>
            </a:r>
            <a:endParaRPr lang="cs-CZ" sz="3600" dirty="0" smtClean="0"/>
          </a:p>
          <a:p>
            <a:r>
              <a:rPr lang="cs-CZ" sz="3600" dirty="0" smtClean="0"/>
              <a:t>Kryptoanalýza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430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Steganografie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i="1" dirty="0" err="1" smtClean="0"/>
              <a:t>steganos</a:t>
            </a:r>
            <a:r>
              <a:rPr lang="cs-CZ" sz="2800" dirty="0" smtClean="0"/>
              <a:t> = schovaný, </a:t>
            </a:r>
            <a:r>
              <a:rPr lang="cs-CZ" sz="2800" i="1" dirty="0" err="1" smtClean="0"/>
              <a:t>graphein</a:t>
            </a:r>
            <a:r>
              <a:rPr lang="cs-CZ" sz="2800" dirty="0" smtClean="0"/>
              <a:t> = psát</a:t>
            </a:r>
          </a:p>
          <a:p>
            <a:pPr algn="just"/>
            <a:r>
              <a:rPr lang="cs-CZ" sz="2800" dirty="0" smtClean="0"/>
              <a:t>utajování existence tajných zpráv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dirty="0" smtClean="0"/>
              <a:t>př.: </a:t>
            </a:r>
            <a:r>
              <a:rPr lang="cs-CZ" sz="2800" dirty="0" err="1" smtClean="0"/>
              <a:t>Histiaios</a:t>
            </a:r>
            <a:r>
              <a:rPr lang="cs-CZ" sz="2800" dirty="0" smtClean="0"/>
              <a:t> a oholená hlava; použití zprávy jako opasku, …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830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Některé </a:t>
            </a:r>
            <a:r>
              <a:rPr lang="cs-CZ" dirty="0" err="1" smtClean="0"/>
              <a:t>steganografické</a:t>
            </a:r>
            <a:r>
              <a:rPr lang="cs-CZ" dirty="0" smtClean="0"/>
              <a:t>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Neviditelný inkoust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27263" r="6567" b="14428"/>
          <a:stretch/>
        </p:blipFill>
        <p:spPr>
          <a:xfrm>
            <a:off x="2339752" y="2852936"/>
            <a:ext cx="5486508" cy="298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861920">
            <a:off x="4300104" y="4239214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chemeClr val="bg2">
                    <a:lumMod val="50000"/>
                  </a:schemeClr>
                </a:solidFill>
              </a:rPr>
              <a:t>PAŘEZ</a:t>
            </a:r>
            <a:endParaRPr lang="cs-CZ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Některé </a:t>
            </a:r>
            <a:r>
              <a:rPr lang="cs-CZ" dirty="0" err="1" smtClean="0"/>
              <a:t>steganografické</a:t>
            </a:r>
            <a:r>
              <a:rPr lang="cs-CZ" dirty="0" smtClean="0"/>
              <a:t>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cs-CZ" dirty="0" smtClean="0"/>
              <a:t>Ukrytí textu ve změti písmen:</a:t>
            </a:r>
            <a:endParaRPr lang="cs-CZ" dirty="0"/>
          </a:p>
          <a:p>
            <a:pPr algn="just"/>
            <a:r>
              <a:rPr lang="cs-CZ" sz="2800" dirty="0" smtClean="0"/>
              <a:t>Ská</a:t>
            </a:r>
            <a:r>
              <a:rPr lang="cs-CZ" dirty="0" smtClean="0"/>
              <a:t>ka</a:t>
            </a:r>
            <a:r>
              <a:rPr lang="cs-CZ" sz="2800" dirty="0" smtClean="0"/>
              <a:t>l </a:t>
            </a:r>
            <a:r>
              <a:rPr lang="cs-CZ" dirty="0" smtClean="0"/>
              <a:t>p</a:t>
            </a:r>
            <a:r>
              <a:rPr lang="cs-CZ" sz="2800" dirty="0" smtClean="0"/>
              <a:t>es př</a:t>
            </a:r>
            <a:r>
              <a:rPr lang="cs-CZ" dirty="0" smtClean="0"/>
              <a:t>e</a:t>
            </a:r>
            <a:r>
              <a:rPr lang="cs-CZ" sz="2800" dirty="0" smtClean="0"/>
              <a:t>s ove</a:t>
            </a:r>
            <a:r>
              <a:rPr lang="cs-CZ" dirty="0"/>
              <a:t>s</a:t>
            </a:r>
            <a:r>
              <a:rPr lang="cs-CZ" sz="2800" dirty="0" smtClean="0"/>
              <a:t>, přes zele</a:t>
            </a:r>
            <a:r>
              <a:rPr lang="cs-CZ" dirty="0" smtClean="0"/>
              <a:t>n</a:t>
            </a:r>
            <a:r>
              <a:rPr lang="cs-CZ" sz="2800" dirty="0" smtClean="0"/>
              <a:t>ou louku, šel za n</a:t>
            </a:r>
            <a:r>
              <a:rPr lang="cs-CZ" dirty="0" smtClean="0"/>
              <a:t>í</a:t>
            </a:r>
            <a:r>
              <a:rPr lang="cs-CZ" sz="2800" dirty="0" smtClean="0"/>
              <a:t>m myslivec, péro na </a:t>
            </a:r>
            <a:r>
              <a:rPr lang="cs-CZ" dirty="0" smtClean="0"/>
              <a:t>k</a:t>
            </a:r>
            <a:r>
              <a:rPr lang="cs-CZ" sz="2800" dirty="0" smtClean="0"/>
              <a:t>lobouku.			        </a:t>
            </a:r>
          </a:p>
          <a:p>
            <a:pPr marL="0" indent="0" algn="just">
              <a:buNone/>
            </a:pPr>
            <a:r>
              <a:rPr lang="cs-CZ" sz="2800" dirty="0"/>
              <a:t>	</a:t>
            </a:r>
            <a:r>
              <a:rPr lang="cs-CZ" sz="2800" dirty="0" smtClean="0"/>
              <a:t>				</a:t>
            </a:r>
            <a:r>
              <a:rPr lang="cs-CZ" dirty="0" smtClean="0"/>
              <a:t>(kapesník)</a:t>
            </a:r>
          </a:p>
          <a:p>
            <a:pPr algn="just"/>
            <a:r>
              <a:rPr lang="cs-CZ" sz="2800" dirty="0" smtClean="0"/>
              <a:t>Martin Olbracht ušel kus Ameriky.</a:t>
            </a:r>
          </a:p>
          <a:p>
            <a:pPr marL="0" indent="0" algn="just">
              <a:buNone/>
            </a:pPr>
            <a:r>
              <a:rPr lang="cs-CZ" sz="2800" dirty="0"/>
              <a:t>	</a:t>
            </a:r>
            <a:r>
              <a:rPr lang="cs-CZ" sz="2800" dirty="0" smtClean="0"/>
              <a:t>				</a:t>
            </a:r>
            <a:r>
              <a:rPr lang="cs-CZ" dirty="0" smtClean="0"/>
              <a:t>(mouka)</a:t>
            </a:r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2370692" y="2777713"/>
            <a:ext cx="360040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950784" y="2777713"/>
            <a:ext cx="325072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995936" y="2851328"/>
            <a:ext cx="216024" cy="284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5085023" y="2851328"/>
            <a:ext cx="216024" cy="284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7020272" y="2874664"/>
            <a:ext cx="216024" cy="284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4172708" y="3288545"/>
            <a:ext cx="216024" cy="284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1763688" y="3717032"/>
            <a:ext cx="216024" cy="2848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1763688" y="4725144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2843808" y="4725144"/>
            <a:ext cx="2695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211960" y="4740250"/>
            <a:ext cx="2695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4923523" y="4725144"/>
            <a:ext cx="2695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508104" y="4740250"/>
            <a:ext cx="2695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0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Některé </a:t>
            </a:r>
            <a:r>
              <a:rPr lang="cs-CZ" dirty="0" err="1" smtClean="0"/>
              <a:t>steganografické</a:t>
            </a:r>
            <a:r>
              <a:rPr lang="cs-CZ" dirty="0" smtClean="0"/>
              <a:t>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Ukrytí textu do obrázku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27263" r="6567" b="14428"/>
          <a:stretch/>
        </p:blipFill>
        <p:spPr>
          <a:xfrm>
            <a:off x="2339752" y="2852936"/>
            <a:ext cx="5486508" cy="298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861920">
            <a:off x="4297485" y="4144969"/>
            <a:ext cx="12691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solidFill>
                  <a:schemeClr val="bg2">
                    <a:lumMod val="50000"/>
                  </a:schemeClr>
                </a:solidFill>
              </a:rPr>
              <a:t>PAŘEZ</a:t>
            </a:r>
            <a:endParaRPr lang="cs-CZ" sz="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AC1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AC1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981</TotalTime>
  <Words>903</Words>
  <Application>Microsoft Office PowerPoint</Application>
  <PresentationFormat>Předvádění na obrazovce (4:3)</PresentationFormat>
  <Paragraphs>518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Špendlík</vt:lpstr>
      <vt:lpstr>ZÁKLADY KRYPTOLOGIE</vt:lpstr>
      <vt:lpstr>KRYPTOLOGIE</vt:lpstr>
      <vt:lpstr>Důvody šifrování</vt:lpstr>
      <vt:lpstr>Pohled do historie</vt:lpstr>
      <vt:lpstr>Odvětví kryptologie</vt:lpstr>
      <vt:lpstr>Steganografie</vt:lpstr>
      <vt:lpstr>Některé steganografické metody</vt:lpstr>
      <vt:lpstr>Některé steganografické metody</vt:lpstr>
      <vt:lpstr>Některé steganografické metody</vt:lpstr>
      <vt:lpstr>Kryptografie</vt:lpstr>
      <vt:lpstr>Kryptoanalýza</vt:lpstr>
      <vt:lpstr>Základní pojmy</vt:lpstr>
      <vt:lpstr>Základní pojmy</vt:lpstr>
      <vt:lpstr>Základní pojmy</vt:lpstr>
      <vt:lpstr>Základy šifrování</vt:lpstr>
      <vt:lpstr>Substituční šifry</vt:lpstr>
      <vt:lpstr>Substituční tabulky</vt:lpstr>
      <vt:lpstr>Dešifrování</vt:lpstr>
      <vt:lpstr>Transpoziční šifry</vt:lpstr>
      <vt:lpstr>Transpoziční šifry</vt:lpstr>
      <vt:lpstr>Další transpoziční tabulky</vt:lpstr>
      <vt:lpstr>Dešifrování</vt:lpstr>
      <vt:lpstr>Dešifrování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KRYPTOLOGIE</dc:title>
  <dc:creator>admin</dc:creator>
  <cp:lastModifiedBy>admin</cp:lastModifiedBy>
  <cp:revision>57</cp:revision>
  <dcterms:created xsi:type="dcterms:W3CDTF">2017-01-21T15:34:27Z</dcterms:created>
  <dcterms:modified xsi:type="dcterms:W3CDTF">2017-02-21T19:39:35Z</dcterms:modified>
</cp:coreProperties>
</file>