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884F2-C40F-4FD2-A42A-50E86205BD74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A5AB2DC9-1CB2-45AF-A282-F047036F85CB}">
      <dgm:prSet/>
      <dgm:spPr/>
      <dgm:t>
        <a:bodyPr/>
        <a:lstStyle/>
        <a:p>
          <a:pPr rtl="0"/>
          <a:r>
            <a:rPr lang="cs-CZ" smtClean="0"/>
            <a:t>Správce počítačů v Geologickém ústavu AV ČR.</a:t>
          </a:r>
          <a:endParaRPr lang="cs-CZ"/>
        </a:p>
      </dgm:t>
    </dgm:pt>
    <dgm:pt modelId="{7BAD43CB-A66B-4C2B-912E-2C1FBF9F0BD2}" type="parTrans" cxnId="{09CDE8A5-54E1-4E5B-B6A3-7D1324DFA639}">
      <dgm:prSet/>
      <dgm:spPr/>
      <dgm:t>
        <a:bodyPr/>
        <a:lstStyle/>
        <a:p>
          <a:endParaRPr lang="cs-CZ"/>
        </a:p>
      </dgm:t>
    </dgm:pt>
    <dgm:pt modelId="{A4418321-A8C0-4929-BE21-AEE70C915C9D}" type="sibTrans" cxnId="{09CDE8A5-54E1-4E5B-B6A3-7D1324DFA639}">
      <dgm:prSet/>
      <dgm:spPr/>
      <dgm:t>
        <a:bodyPr/>
        <a:lstStyle/>
        <a:p>
          <a:endParaRPr lang="cs-CZ"/>
        </a:p>
      </dgm:t>
    </dgm:pt>
    <dgm:pt modelId="{C5F422F9-DCAE-487A-BCF9-47D1B2F1BC99}">
      <dgm:prSet/>
      <dgm:spPr/>
      <dgm:t>
        <a:bodyPr/>
        <a:lstStyle/>
        <a:p>
          <a:pPr rtl="0"/>
          <a:r>
            <a:rPr lang="cs-CZ" smtClean="0"/>
            <a:t>Potřeba generovat telefonní seznam PDF.</a:t>
          </a:r>
          <a:endParaRPr lang="cs-CZ"/>
        </a:p>
      </dgm:t>
    </dgm:pt>
    <dgm:pt modelId="{0EF9A8CD-C8B3-45CC-8587-84CDD68E68D2}" type="parTrans" cxnId="{8985C68D-0A57-4A23-861E-4DAD4F4E3D62}">
      <dgm:prSet/>
      <dgm:spPr/>
      <dgm:t>
        <a:bodyPr/>
        <a:lstStyle/>
        <a:p>
          <a:endParaRPr lang="cs-CZ"/>
        </a:p>
      </dgm:t>
    </dgm:pt>
    <dgm:pt modelId="{31437DB0-4671-4777-A56F-363129161824}" type="sibTrans" cxnId="{8985C68D-0A57-4A23-861E-4DAD4F4E3D62}">
      <dgm:prSet/>
      <dgm:spPr/>
      <dgm:t>
        <a:bodyPr/>
        <a:lstStyle/>
        <a:p>
          <a:endParaRPr lang="cs-CZ"/>
        </a:p>
      </dgm:t>
    </dgm:pt>
    <dgm:pt modelId="{9B6078A5-9A51-49A8-8ED6-61DE09BAF071}">
      <dgm:prSet/>
      <dgm:spPr/>
      <dgm:t>
        <a:bodyPr/>
        <a:lstStyle/>
        <a:p>
          <a:pPr rtl="0"/>
          <a:r>
            <a:rPr lang="cs-CZ" smtClean="0"/>
            <a:t>Průzkum možností generování PDF.</a:t>
          </a:r>
          <a:endParaRPr lang="cs-CZ"/>
        </a:p>
      </dgm:t>
    </dgm:pt>
    <dgm:pt modelId="{EDCBC584-A125-4D67-AA32-504B8153460A}" type="parTrans" cxnId="{DB1E626A-BF28-4D5F-849C-05E98BC206D1}">
      <dgm:prSet/>
      <dgm:spPr/>
      <dgm:t>
        <a:bodyPr/>
        <a:lstStyle/>
        <a:p>
          <a:endParaRPr lang="cs-CZ"/>
        </a:p>
      </dgm:t>
    </dgm:pt>
    <dgm:pt modelId="{E63E3BC9-DA6F-41C3-911C-50E3847CA3C9}" type="sibTrans" cxnId="{DB1E626A-BF28-4D5F-849C-05E98BC206D1}">
      <dgm:prSet/>
      <dgm:spPr/>
      <dgm:t>
        <a:bodyPr/>
        <a:lstStyle/>
        <a:p>
          <a:endParaRPr lang="cs-CZ"/>
        </a:p>
      </dgm:t>
    </dgm:pt>
    <dgm:pt modelId="{92C8A009-36C7-4D3A-85EB-8E49EC19EA67}">
      <dgm:prSet/>
      <dgm:spPr/>
      <dgm:t>
        <a:bodyPr/>
        <a:lstStyle/>
        <a:p>
          <a:pPr rtl="0"/>
          <a:r>
            <a:rPr lang="cs-CZ" smtClean="0"/>
            <a:t>Zalíbila se mi knihovna Prawn.</a:t>
          </a:r>
          <a:endParaRPr lang="cs-CZ"/>
        </a:p>
      </dgm:t>
    </dgm:pt>
    <dgm:pt modelId="{F43945B4-6CF8-4332-BBD3-480B3540887E}" type="parTrans" cxnId="{6DB3D7D5-85E6-4867-B872-10FFE2F106BB}">
      <dgm:prSet/>
      <dgm:spPr/>
      <dgm:t>
        <a:bodyPr/>
        <a:lstStyle/>
        <a:p>
          <a:endParaRPr lang="cs-CZ"/>
        </a:p>
      </dgm:t>
    </dgm:pt>
    <dgm:pt modelId="{131C65ED-BA9D-4695-9E80-3B06A94370C0}" type="sibTrans" cxnId="{6DB3D7D5-85E6-4867-B872-10FFE2F106BB}">
      <dgm:prSet/>
      <dgm:spPr/>
      <dgm:t>
        <a:bodyPr/>
        <a:lstStyle/>
        <a:p>
          <a:endParaRPr lang="cs-CZ"/>
        </a:p>
      </dgm:t>
    </dgm:pt>
    <dgm:pt modelId="{C140FDF1-24CA-416C-A64C-069DBB80B3D1}">
      <dgm:prSet/>
      <dgm:spPr/>
      <dgm:t>
        <a:bodyPr/>
        <a:lstStyle/>
        <a:p>
          <a:pPr rtl="0"/>
          <a:r>
            <a:rPr lang="cs-CZ" smtClean="0"/>
            <a:t>Ta je ale pro Ruby, a já používám převážně Python 3.</a:t>
          </a:r>
          <a:endParaRPr lang="cs-CZ"/>
        </a:p>
      </dgm:t>
    </dgm:pt>
    <dgm:pt modelId="{6BD3567C-2A2A-402A-AE2D-36C0DE299AFE}" type="parTrans" cxnId="{89B32189-E50B-48DF-B3F4-11AAF4BBEE5E}">
      <dgm:prSet/>
      <dgm:spPr/>
      <dgm:t>
        <a:bodyPr/>
        <a:lstStyle/>
        <a:p>
          <a:endParaRPr lang="cs-CZ"/>
        </a:p>
      </dgm:t>
    </dgm:pt>
    <dgm:pt modelId="{DABE19D4-04A7-4F0F-ABA1-7C94713A7CCC}" type="sibTrans" cxnId="{89B32189-E50B-48DF-B3F4-11AAF4BBEE5E}">
      <dgm:prSet/>
      <dgm:spPr/>
      <dgm:t>
        <a:bodyPr/>
        <a:lstStyle/>
        <a:p>
          <a:endParaRPr lang="cs-CZ"/>
        </a:p>
      </dgm:t>
    </dgm:pt>
    <dgm:pt modelId="{B81218BA-2EB4-4B6D-ACA2-5ED1068B354E}" type="pres">
      <dgm:prSet presAssocID="{9F8884F2-C40F-4FD2-A42A-50E86205BD74}" presName="outerComposite" presStyleCnt="0">
        <dgm:presLayoutVars>
          <dgm:chMax val="5"/>
          <dgm:dir/>
          <dgm:resizeHandles val="exact"/>
        </dgm:presLayoutVars>
      </dgm:prSet>
      <dgm:spPr/>
    </dgm:pt>
    <dgm:pt modelId="{8E45FD62-0431-476B-BD68-BE87709D0F93}" type="pres">
      <dgm:prSet presAssocID="{9F8884F2-C40F-4FD2-A42A-50E86205BD74}" presName="dummyMaxCanvas" presStyleCnt="0">
        <dgm:presLayoutVars/>
      </dgm:prSet>
      <dgm:spPr/>
    </dgm:pt>
    <dgm:pt modelId="{33A49DDD-12BB-449A-B7B0-9CD19A27B838}" type="pres">
      <dgm:prSet presAssocID="{9F8884F2-C40F-4FD2-A42A-50E86205BD74}" presName="FiveNodes_1" presStyleLbl="node1" presStyleIdx="0" presStyleCnt="5">
        <dgm:presLayoutVars>
          <dgm:bulletEnabled val="1"/>
        </dgm:presLayoutVars>
      </dgm:prSet>
      <dgm:spPr/>
    </dgm:pt>
    <dgm:pt modelId="{62275D76-B339-423F-A527-DD9B3533538A}" type="pres">
      <dgm:prSet presAssocID="{9F8884F2-C40F-4FD2-A42A-50E86205BD74}" presName="FiveNodes_2" presStyleLbl="node1" presStyleIdx="1" presStyleCnt="5">
        <dgm:presLayoutVars>
          <dgm:bulletEnabled val="1"/>
        </dgm:presLayoutVars>
      </dgm:prSet>
      <dgm:spPr/>
    </dgm:pt>
    <dgm:pt modelId="{418219DB-ACB9-492A-9FB4-A03847DE974A}" type="pres">
      <dgm:prSet presAssocID="{9F8884F2-C40F-4FD2-A42A-50E86205BD74}" presName="FiveNodes_3" presStyleLbl="node1" presStyleIdx="2" presStyleCnt="5">
        <dgm:presLayoutVars>
          <dgm:bulletEnabled val="1"/>
        </dgm:presLayoutVars>
      </dgm:prSet>
      <dgm:spPr/>
    </dgm:pt>
    <dgm:pt modelId="{4733FC04-B573-4C96-BDCC-D54117137898}" type="pres">
      <dgm:prSet presAssocID="{9F8884F2-C40F-4FD2-A42A-50E86205BD74}" presName="FiveNodes_4" presStyleLbl="node1" presStyleIdx="3" presStyleCnt="5">
        <dgm:presLayoutVars>
          <dgm:bulletEnabled val="1"/>
        </dgm:presLayoutVars>
      </dgm:prSet>
      <dgm:spPr/>
    </dgm:pt>
    <dgm:pt modelId="{68A33614-3B87-4A6E-B911-9EEA01514597}" type="pres">
      <dgm:prSet presAssocID="{9F8884F2-C40F-4FD2-A42A-50E86205BD74}" presName="FiveNodes_5" presStyleLbl="node1" presStyleIdx="4" presStyleCnt="5">
        <dgm:presLayoutVars>
          <dgm:bulletEnabled val="1"/>
        </dgm:presLayoutVars>
      </dgm:prSet>
      <dgm:spPr/>
    </dgm:pt>
    <dgm:pt modelId="{16F5DC16-53B1-40A0-AF10-CB250DE6CE77}" type="pres">
      <dgm:prSet presAssocID="{9F8884F2-C40F-4FD2-A42A-50E86205BD74}" presName="FiveConn_1-2" presStyleLbl="fgAccFollowNode1" presStyleIdx="0" presStyleCnt="4">
        <dgm:presLayoutVars>
          <dgm:bulletEnabled val="1"/>
        </dgm:presLayoutVars>
      </dgm:prSet>
      <dgm:spPr/>
    </dgm:pt>
    <dgm:pt modelId="{3884E01D-44F2-4942-B88C-19944AFEC566}" type="pres">
      <dgm:prSet presAssocID="{9F8884F2-C40F-4FD2-A42A-50E86205BD74}" presName="FiveConn_2-3" presStyleLbl="fgAccFollowNode1" presStyleIdx="1" presStyleCnt="4">
        <dgm:presLayoutVars>
          <dgm:bulletEnabled val="1"/>
        </dgm:presLayoutVars>
      </dgm:prSet>
      <dgm:spPr/>
    </dgm:pt>
    <dgm:pt modelId="{9C7F414B-5538-4DE6-A1E4-924C62105D57}" type="pres">
      <dgm:prSet presAssocID="{9F8884F2-C40F-4FD2-A42A-50E86205BD74}" presName="FiveConn_3-4" presStyleLbl="fgAccFollowNode1" presStyleIdx="2" presStyleCnt="4">
        <dgm:presLayoutVars>
          <dgm:bulletEnabled val="1"/>
        </dgm:presLayoutVars>
      </dgm:prSet>
      <dgm:spPr/>
    </dgm:pt>
    <dgm:pt modelId="{3EFA9FBA-41B3-4F2C-BAEA-ACCFC182B8BF}" type="pres">
      <dgm:prSet presAssocID="{9F8884F2-C40F-4FD2-A42A-50E86205BD74}" presName="FiveConn_4-5" presStyleLbl="fgAccFollowNode1" presStyleIdx="3" presStyleCnt="4">
        <dgm:presLayoutVars>
          <dgm:bulletEnabled val="1"/>
        </dgm:presLayoutVars>
      </dgm:prSet>
      <dgm:spPr/>
    </dgm:pt>
    <dgm:pt modelId="{F6AD18D6-5106-4845-877D-C0FBFA7746B7}" type="pres">
      <dgm:prSet presAssocID="{9F8884F2-C40F-4FD2-A42A-50E86205BD74}" presName="FiveNodes_1_text" presStyleLbl="node1" presStyleIdx="4" presStyleCnt="5">
        <dgm:presLayoutVars>
          <dgm:bulletEnabled val="1"/>
        </dgm:presLayoutVars>
      </dgm:prSet>
      <dgm:spPr/>
    </dgm:pt>
    <dgm:pt modelId="{3478B1CA-1AB4-43E5-B645-FF82B5EAB5E2}" type="pres">
      <dgm:prSet presAssocID="{9F8884F2-C40F-4FD2-A42A-50E86205BD74}" presName="FiveNodes_2_text" presStyleLbl="node1" presStyleIdx="4" presStyleCnt="5">
        <dgm:presLayoutVars>
          <dgm:bulletEnabled val="1"/>
        </dgm:presLayoutVars>
      </dgm:prSet>
      <dgm:spPr/>
    </dgm:pt>
    <dgm:pt modelId="{36E1B994-6C4D-4954-91DD-6EBB295B7996}" type="pres">
      <dgm:prSet presAssocID="{9F8884F2-C40F-4FD2-A42A-50E86205BD74}" presName="FiveNodes_3_text" presStyleLbl="node1" presStyleIdx="4" presStyleCnt="5">
        <dgm:presLayoutVars>
          <dgm:bulletEnabled val="1"/>
        </dgm:presLayoutVars>
      </dgm:prSet>
      <dgm:spPr/>
    </dgm:pt>
    <dgm:pt modelId="{94C5A989-90CD-4536-A68A-A7B603021C85}" type="pres">
      <dgm:prSet presAssocID="{9F8884F2-C40F-4FD2-A42A-50E86205BD74}" presName="FiveNodes_4_text" presStyleLbl="node1" presStyleIdx="4" presStyleCnt="5">
        <dgm:presLayoutVars>
          <dgm:bulletEnabled val="1"/>
        </dgm:presLayoutVars>
      </dgm:prSet>
      <dgm:spPr/>
    </dgm:pt>
    <dgm:pt modelId="{BDDF1F11-ABCA-43A8-A50D-954334967266}" type="pres">
      <dgm:prSet presAssocID="{9F8884F2-C40F-4FD2-A42A-50E86205BD7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2413E1F-DA69-4897-81A2-A5CB11492A2C}" type="presOf" srcId="{31437DB0-4671-4777-A56F-363129161824}" destId="{3884E01D-44F2-4942-B88C-19944AFEC566}" srcOrd="0" destOrd="0" presId="urn:microsoft.com/office/officeart/2005/8/layout/vProcess5"/>
    <dgm:cxn modelId="{89B32189-E50B-48DF-B3F4-11AAF4BBEE5E}" srcId="{9F8884F2-C40F-4FD2-A42A-50E86205BD74}" destId="{C140FDF1-24CA-416C-A64C-069DBB80B3D1}" srcOrd="4" destOrd="0" parTransId="{6BD3567C-2A2A-402A-AE2D-36C0DE299AFE}" sibTransId="{DABE19D4-04A7-4F0F-ABA1-7C94713A7CCC}"/>
    <dgm:cxn modelId="{990055D8-D871-4EF0-82E3-C1C2B420D11E}" type="presOf" srcId="{C5F422F9-DCAE-487A-BCF9-47D1B2F1BC99}" destId="{62275D76-B339-423F-A527-DD9B3533538A}" srcOrd="0" destOrd="0" presId="urn:microsoft.com/office/officeart/2005/8/layout/vProcess5"/>
    <dgm:cxn modelId="{6C38289B-72D1-45BF-BE9A-990921CC72A3}" type="presOf" srcId="{131C65ED-BA9D-4695-9E80-3B06A94370C0}" destId="{3EFA9FBA-41B3-4F2C-BAEA-ACCFC182B8BF}" srcOrd="0" destOrd="0" presId="urn:microsoft.com/office/officeart/2005/8/layout/vProcess5"/>
    <dgm:cxn modelId="{09CDE8A5-54E1-4E5B-B6A3-7D1324DFA639}" srcId="{9F8884F2-C40F-4FD2-A42A-50E86205BD74}" destId="{A5AB2DC9-1CB2-45AF-A282-F047036F85CB}" srcOrd="0" destOrd="0" parTransId="{7BAD43CB-A66B-4C2B-912E-2C1FBF9F0BD2}" sibTransId="{A4418321-A8C0-4929-BE21-AEE70C915C9D}"/>
    <dgm:cxn modelId="{7D123C12-92E4-4460-9A6F-4531BCE5F389}" type="presOf" srcId="{C5F422F9-DCAE-487A-BCF9-47D1B2F1BC99}" destId="{3478B1CA-1AB4-43E5-B645-FF82B5EAB5E2}" srcOrd="1" destOrd="0" presId="urn:microsoft.com/office/officeart/2005/8/layout/vProcess5"/>
    <dgm:cxn modelId="{95471E49-6F85-4EDF-81E0-A4F7E5E5C947}" type="presOf" srcId="{92C8A009-36C7-4D3A-85EB-8E49EC19EA67}" destId="{4733FC04-B573-4C96-BDCC-D54117137898}" srcOrd="0" destOrd="0" presId="urn:microsoft.com/office/officeart/2005/8/layout/vProcess5"/>
    <dgm:cxn modelId="{3BDA5400-7C5A-41BD-9EA2-EBE1C0DEB1C4}" type="presOf" srcId="{9B6078A5-9A51-49A8-8ED6-61DE09BAF071}" destId="{418219DB-ACB9-492A-9FB4-A03847DE974A}" srcOrd="0" destOrd="0" presId="urn:microsoft.com/office/officeart/2005/8/layout/vProcess5"/>
    <dgm:cxn modelId="{2092FACF-8F4C-4ED7-8E0B-8E5C3866FBB4}" type="presOf" srcId="{9F8884F2-C40F-4FD2-A42A-50E86205BD74}" destId="{B81218BA-2EB4-4B6D-ACA2-5ED1068B354E}" srcOrd="0" destOrd="0" presId="urn:microsoft.com/office/officeart/2005/8/layout/vProcess5"/>
    <dgm:cxn modelId="{896AB205-CE88-4851-91BA-E01B8BC09DA0}" type="presOf" srcId="{A5AB2DC9-1CB2-45AF-A282-F047036F85CB}" destId="{33A49DDD-12BB-449A-B7B0-9CD19A27B838}" srcOrd="0" destOrd="0" presId="urn:microsoft.com/office/officeart/2005/8/layout/vProcess5"/>
    <dgm:cxn modelId="{C23BF685-8C7F-4BB6-9BAD-4065DD48F0B9}" type="presOf" srcId="{E63E3BC9-DA6F-41C3-911C-50E3847CA3C9}" destId="{9C7F414B-5538-4DE6-A1E4-924C62105D57}" srcOrd="0" destOrd="0" presId="urn:microsoft.com/office/officeart/2005/8/layout/vProcess5"/>
    <dgm:cxn modelId="{71FAF899-5918-4D46-908D-C34F87C059F1}" type="presOf" srcId="{9B6078A5-9A51-49A8-8ED6-61DE09BAF071}" destId="{36E1B994-6C4D-4954-91DD-6EBB295B7996}" srcOrd="1" destOrd="0" presId="urn:microsoft.com/office/officeart/2005/8/layout/vProcess5"/>
    <dgm:cxn modelId="{C50C6EBE-95C9-4D60-ADBF-0969FC10EFA0}" type="presOf" srcId="{92C8A009-36C7-4D3A-85EB-8E49EC19EA67}" destId="{94C5A989-90CD-4536-A68A-A7B603021C85}" srcOrd="1" destOrd="0" presId="urn:microsoft.com/office/officeart/2005/8/layout/vProcess5"/>
    <dgm:cxn modelId="{638359AA-D0B2-4498-820A-0BAE1CA78AB3}" type="presOf" srcId="{C140FDF1-24CA-416C-A64C-069DBB80B3D1}" destId="{68A33614-3B87-4A6E-B911-9EEA01514597}" srcOrd="0" destOrd="0" presId="urn:microsoft.com/office/officeart/2005/8/layout/vProcess5"/>
    <dgm:cxn modelId="{AA885CFB-C972-427C-A01A-A27CCD829441}" type="presOf" srcId="{A5AB2DC9-1CB2-45AF-A282-F047036F85CB}" destId="{F6AD18D6-5106-4845-877D-C0FBFA7746B7}" srcOrd="1" destOrd="0" presId="urn:microsoft.com/office/officeart/2005/8/layout/vProcess5"/>
    <dgm:cxn modelId="{6DB3D7D5-85E6-4867-B872-10FFE2F106BB}" srcId="{9F8884F2-C40F-4FD2-A42A-50E86205BD74}" destId="{92C8A009-36C7-4D3A-85EB-8E49EC19EA67}" srcOrd="3" destOrd="0" parTransId="{F43945B4-6CF8-4332-BBD3-480B3540887E}" sibTransId="{131C65ED-BA9D-4695-9E80-3B06A94370C0}"/>
    <dgm:cxn modelId="{8985C68D-0A57-4A23-861E-4DAD4F4E3D62}" srcId="{9F8884F2-C40F-4FD2-A42A-50E86205BD74}" destId="{C5F422F9-DCAE-487A-BCF9-47D1B2F1BC99}" srcOrd="1" destOrd="0" parTransId="{0EF9A8CD-C8B3-45CC-8587-84CDD68E68D2}" sibTransId="{31437DB0-4671-4777-A56F-363129161824}"/>
    <dgm:cxn modelId="{A5F78EA2-2194-4EDE-88B5-8D30A4A4CA42}" type="presOf" srcId="{C140FDF1-24CA-416C-A64C-069DBB80B3D1}" destId="{BDDF1F11-ABCA-43A8-A50D-954334967266}" srcOrd="1" destOrd="0" presId="urn:microsoft.com/office/officeart/2005/8/layout/vProcess5"/>
    <dgm:cxn modelId="{9E5FA609-57A2-402F-9655-22997D77DC93}" type="presOf" srcId="{A4418321-A8C0-4929-BE21-AEE70C915C9D}" destId="{16F5DC16-53B1-40A0-AF10-CB250DE6CE77}" srcOrd="0" destOrd="0" presId="urn:microsoft.com/office/officeart/2005/8/layout/vProcess5"/>
    <dgm:cxn modelId="{DB1E626A-BF28-4D5F-849C-05E98BC206D1}" srcId="{9F8884F2-C40F-4FD2-A42A-50E86205BD74}" destId="{9B6078A5-9A51-49A8-8ED6-61DE09BAF071}" srcOrd="2" destOrd="0" parTransId="{EDCBC584-A125-4D67-AA32-504B8153460A}" sibTransId="{E63E3BC9-DA6F-41C3-911C-50E3847CA3C9}"/>
    <dgm:cxn modelId="{951AE56B-9502-40E1-ABB8-FFB5AE3D8D5E}" type="presParOf" srcId="{B81218BA-2EB4-4B6D-ACA2-5ED1068B354E}" destId="{8E45FD62-0431-476B-BD68-BE87709D0F93}" srcOrd="0" destOrd="0" presId="urn:microsoft.com/office/officeart/2005/8/layout/vProcess5"/>
    <dgm:cxn modelId="{3669CFE2-6E18-4741-8777-9C09D5D13E3F}" type="presParOf" srcId="{B81218BA-2EB4-4B6D-ACA2-5ED1068B354E}" destId="{33A49DDD-12BB-449A-B7B0-9CD19A27B838}" srcOrd="1" destOrd="0" presId="urn:microsoft.com/office/officeart/2005/8/layout/vProcess5"/>
    <dgm:cxn modelId="{31456E67-E67C-44DD-91D9-4EC07AB720DE}" type="presParOf" srcId="{B81218BA-2EB4-4B6D-ACA2-5ED1068B354E}" destId="{62275D76-B339-423F-A527-DD9B3533538A}" srcOrd="2" destOrd="0" presId="urn:microsoft.com/office/officeart/2005/8/layout/vProcess5"/>
    <dgm:cxn modelId="{013BC91A-408B-4E3A-B469-5AFD92303A04}" type="presParOf" srcId="{B81218BA-2EB4-4B6D-ACA2-5ED1068B354E}" destId="{418219DB-ACB9-492A-9FB4-A03847DE974A}" srcOrd="3" destOrd="0" presId="urn:microsoft.com/office/officeart/2005/8/layout/vProcess5"/>
    <dgm:cxn modelId="{9827D566-789E-44A4-9DAF-46773E383BA4}" type="presParOf" srcId="{B81218BA-2EB4-4B6D-ACA2-5ED1068B354E}" destId="{4733FC04-B573-4C96-BDCC-D54117137898}" srcOrd="4" destOrd="0" presId="urn:microsoft.com/office/officeart/2005/8/layout/vProcess5"/>
    <dgm:cxn modelId="{078FB932-CA8C-43B8-B844-98585157BA3F}" type="presParOf" srcId="{B81218BA-2EB4-4B6D-ACA2-5ED1068B354E}" destId="{68A33614-3B87-4A6E-B911-9EEA01514597}" srcOrd="5" destOrd="0" presId="urn:microsoft.com/office/officeart/2005/8/layout/vProcess5"/>
    <dgm:cxn modelId="{D24CAB90-64DA-488B-B2B3-164618471968}" type="presParOf" srcId="{B81218BA-2EB4-4B6D-ACA2-5ED1068B354E}" destId="{16F5DC16-53B1-40A0-AF10-CB250DE6CE77}" srcOrd="6" destOrd="0" presId="urn:microsoft.com/office/officeart/2005/8/layout/vProcess5"/>
    <dgm:cxn modelId="{44DF6D1B-5A8F-4076-9DED-292D79115EF2}" type="presParOf" srcId="{B81218BA-2EB4-4B6D-ACA2-5ED1068B354E}" destId="{3884E01D-44F2-4942-B88C-19944AFEC566}" srcOrd="7" destOrd="0" presId="urn:microsoft.com/office/officeart/2005/8/layout/vProcess5"/>
    <dgm:cxn modelId="{42031E19-45DF-416A-B08D-4F5D9B16AA2C}" type="presParOf" srcId="{B81218BA-2EB4-4B6D-ACA2-5ED1068B354E}" destId="{9C7F414B-5538-4DE6-A1E4-924C62105D57}" srcOrd="8" destOrd="0" presId="urn:microsoft.com/office/officeart/2005/8/layout/vProcess5"/>
    <dgm:cxn modelId="{1654D210-E178-42BD-B4A2-A2F3697BDF14}" type="presParOf" srcId="{B81218BA-2EB4-4B6D-ACA2-5ED1068B354E}" destId="{3EFA9FBA-41B3-4F2C-BAEA-ACCFC182B8BF}" srcOrd="9" destOrd="0" presId="urn:microsoft.com/office/officeart/2005/8/layout/vProcess5"/>
    <dgm:cxn modelId="{F46F8909-134C-4685-AFAD-3A9163CC5B93}" type="presParOf" srcId="{B81218BA-2EB4-4B6D-ACA2-5ED1068B354E}" destId="{F6AD18D6-5106-4845-877D-C0FBFA7746B7}" srcOrd="10" destOrd="0" presId="urn:microsoft.com/office/officeart/2005/8/layout/vProcess5"/>
    <dgm:cxn modelId="{999DF8AF-F063-462E-AC50-413C37E9F4E0}" type="presParOf" srcId="{B81218BA-2EB4-4B6D-ACA2-5ED1068B354E}" destId="{3478B1CA-1AB4-43E5-B645-FF82B5EAB5E2}" srcOrd="11" destOrd="0" presId="urn:microsoft.com/office/officeart/2005/8/layout/vProcess5"/>
    <dgm:cxn modelId="{6A967335-AD74-4767-A5AC-1B963FCF627F}" type="presParOf" srcId="{B81218BA-2EB4-4B6D-ACA2-5ED1068B354E}" destId="{36E1B994-6C4D-4954-91DD-6EBB295B7996}" srcOrd="12" destOrd="0" presId="urn:microsoft.com/office/officeart/2005/8/layout/vProcess5"/>
    <dgm:cxn modelId="{8C876D80-510C-4811-9870-AF6F57B35464}" type="presParOf" srcId="{B81218BA-2EB4-4B6D-ACA2-5ED1068B354E}" destId="{94C5A989-90CD-4536-A68A-A7B603021C85}" srcOrd="13" destOrd="0" presId="urn:microsoft.com/office/officeart/2005/8/layout/vProcess5"/>
    <dgm:cxn modelId="{05DB9D4C-8FA2-40FD-8437-CF8D3FAD6AE9}" type="presParOf" srcId="{B81218BA-2EB4-4B6D-ACA2-5ED1068B354E}" destId="{BDDF1F11-ABCA-43A8-A50D-95433496726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49DDD-12BB-449A-B7B0-9CD19A27B838}">
      <dsp:nvSpPr>
        <dsp:cNvPr id="0" name=""/>
        <dsp:cNvSpPr/>
      </dsp:nvSpPr>
      <dsp:spPr>
        <a:xfrm>
          <a:off x="0" y="0"/>
          <a:ext cx="7744967" cy="72420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smtClean="0"/>
            <a:t>Správce počítačů v Geologickém ústavu AV ČR.</a:t>
          </a:r>
          <a:endParaRPr lang="cs-CZ" sz="2400" kern="1200"/>
        </a:p>
      </dsp:txBody>
      <dsp:txXfrm>
        <a:off x="21211" y="21211"/>
        <a:ext cx="6878763" cy="681782"/>
      </dsp:txXfrm>
    </dsp:sp>
    <dsp:sp modelId="{62275D76-B339-423F-A527-DD9B3533538A}">
      <dsp:nvSpPr>
        <dsp:cNvPr id="0" name=""/>
        <dsp:cNvSpPr/>
      </dsp:nvSpPr>
      <dsp:spPr>
        <a:xfrm>
          <a:off x="578358" y="824788"/>
          <a:ext cx="7744967" cy="72420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2773"/>
            <a:satOff val="-6478"/>
            <a:lumOff val="7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smtClean="0"/>
            <a:t>Potřeba generovat telefonní seznam PDF.</a:t>
          </a:r>
          <a:endParaRPr lang="cs-CZ" sz="2400" kern="1200"/>
        </a:p>
      </dsp:txBody>
      <dsp:txXfrm>
        <a:off x="599569" y="845999"/>
        <a:ext cx="6653454" cy="681782"/>
      </dsp:txXfrm>
    </dsp:sp>
    <dsp:sp modelId="{418219DB-ACB9-492A-9FB4-A03847DE974A}">
      <dsp:nvSpPr>
        <dsp:cNvPr id="0" name=""/>
        <dsp:cNvSpPr/>
      </dsp:nvSpPr>
      <dsp:spPr>
        <a:xfrm>
          <a:off x="1156716" y="1649577"/>
          <a:ext cx="7744967" cy="72420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65545"/>
            <a:satOff val="-12957"/>
            <a:lumOff val="154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smtClean="0"/>
            <a:t>Průzkum možností generování PDF.</a:t>
          </a:r>
          <a:endParaRPr lang="cs-CZ" sz="2400" kern="1200"/>
        </a:p>
      </dsp:txBody>
      <dsp:txXfrm>
        <a:off x="1177927" y="1670788"/>
        <a:ext cx="6653454" cy="681782"/>
      </dsp:txXfrm>
    </dsp:sp>
    <dsp:sp modelId="{4733FC04-B573-4C96-BDCC-D54117137898}">
      <dsp:nvSpPr>
        <dsp:cNvPr id="0" name=""/>
        <dsp:cNvSpPr/>
      </dsp:nvSpPr>
      <dsp:spPr>
        <a:xfrm>
          <a:off x="1735073" y="2474366"/>
          <a:ext cx="7744967" cy="72420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98318"/>
            <a:satOff val="-19435"/>
            <a:lumOff val="231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smtClean="0"/>
            <a:t>Zalíbila se mi knihovna Prawn.</a:t>
          </a:r>
          <a:endParaRPr lang="cs-CZ" sz="2400" kern="1200"/>
        </a:p>
      </dsp:txBody>
      <dsp:txXfrm>
        <a:off x="1756284" y="2495577"/>
        <a:ext cx="6653454" cy="681782"/>
      </dsp:txXfrm>
    </dsp:sp>
    <dsp:sp modelId="{68A33614-3B87-4A6E-B911-9EEA01514597}">
      <dsp:nvSpPr>
        <dsp:cNvPr id="0" name=""/>
        <dsp:cNvSpPr/>
      </dsp:nvSpPr>
      <dsp:spPr>
        <a:xfrm>
          <a:off x="2313432" y="3299155"/>
          <a:ext cx="7744967" cy="72420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31091"/>
            <a:satOff val="-25914"/>
            <a:lumOff val="309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smtClean="0"/>
            <a:t>Ta je ale pro Ruby, a já používám převážně Python 3.</a:t>
          </a:r>
          <a:endParaRPr lang="cs-CZ" sz="2400" kern="1200"/>
        </a:p>
      </dsp:txBody>
      <dsp:txXfrm>
        <a:off x="2334643" y="3320366"/>
        <a:ext cx="6653454" cy="681782"/>
      </dsp:txXfrm>
    </dsp:sp>
    <dsp:sp modelId="{16F5DC16-53B1-40A0-AF10-CB250DE6CE77}">
      <dsp:nvSpPr>
        <dsp:cNvPr id="0" name=""/>
        <dsp:cNvSpPr/>
      </dsp:nvSpPr>
      <dsp:spPr>
        <a:xfrm>
          <a:off x="7274234" y="529071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>
        <a:off x="7380149" y="529071"/>
        <a:ext cx="258903" cy="354227"/>
      </dsp:txXfrm>
    </dsp:sp>
    <dsp:sp modelId="{3884E01D-44F2-4942-B88C-19944AFEC566}">
      <dsp:nvSpPr>
        <dsp:cNvPr id="0" name=""/>
        <dsp:cNvSpPr/>
      </dsp:nvSpPr>
      <dsp:spPr>
        <a:xfrm>
          <a:off x="7852592" y="1353860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>
        <a:off x="7958507" y="1353860"/>
        <a:ext cx="258903" cy="354227"/>
      </dsp:txXfrm>
    </dsp:sp>
    <dsp:sp modelId="{9C7F414B-5538-4DE6-A1E4-924C62105D57}">
      <dsp:nvSpPr>
        <dsp:cNvPr id="0" name=""/>
        <dsp:cNvSpPr/>
      </dsp:nvSpPr>
      <dsp:spPr>
        <a:xfrm>
          <a:off x="8430950" y="2166579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>
        <a:off x="8536865" y="2166579"/>
        <a:ext cx="258903" cy="354227"/>
      </dsp:txXfrm>
    </dsp:sp>
    <dsp:sp modelId="{3EFA9FBA-41B3-4F2C-BAEA-ACCFC182B8BF}">
      <dsp:nvSpPr>
        <dsp:cNvPr id="0" name=""/>
        <dsp:cNvSpPr/>
      </dsp:nvSpPr>
      <dsp:spPr>
        <a:xfrm>
          <a:off x="9009308" y="2999414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>
        <a:off x="9115223" y="2999414"/>
        <a:ext cx="258903" cy="354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dirty="0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0" y="85482"/>
            <a:ext cx="6319520" cy="189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0051" y="1981338"/>
            <a:ext cx="10058400" cy="2582037"/>
          </a:xfrm>
        </p:spPr>
        <p:txBody>
          <a:bodyPr/>
          <a:lstStyle/>
          <a:p>
            <a:r>
              <a:rPr lang="pl-PL" smtClean="0"/>
              <a:t>Portace knihovny Prawn z Ruby do Pythonu 3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905375"/>
            <a:ext cx="10058400" cy="693246"/>
          </a:xfrm>
        </p:spPr>
        <p:txBody>
          <a:bodyPr/>
          <a:lstStyle/>
          <a:p>
            <a:r>
              <a:rPr lang="cs-CZ" smtClean="0"/>
              <a:t>Bc. Michal Molhanec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6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jsem se tématu dostal?</a:t>
            </a:r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21498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92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A49DDD-12BB-449A-B7B0-9CD19A27B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F5DC16-53B1-40A0-AF10-CB250DE6C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275D76-B339-423F-A527-DD9B35335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84E01D-44F2-4942-B88C-19944AFEC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8219DB-ACB9-492A-9FB4-A03847DE9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F414B-5538-4DE6-A1E4-924C62105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33FC04-B573-4C96-BDCC-D54117137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FA9FBA-41B3-4F2C-BAEA-ACCFC182B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33614-3B87-4A6E-B911-9EEA01514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jsem se tématu dostal?</a:t>
            </a:r>
            <a:endParaRPr lang="cs-CZ"/>
          </a:p>
        </p:txBody>
      </p:sp>
      <p:sp>
        <p:nvSpPr>
          <p:cNvPr id="3" name="Bublinový popisek ve tvaru obláčku 2"/>
          <p:cNvSpPr/>
          <p:nvPr/>
        </p:nvSpPr>
        <p:spPr>
          <a:xfrm>
            <a:off x="3017704" y="1905918"/>
            <a:ext cx="6156593" cy="3778786"/>
          </a:xfrm>
          <a:prstGeom prst="cloud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mtClean="0"/>
              <a:t>Napsat překladač z Ruby do Pythonu 3</a:t>
            </a:r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583017" y="3966072"/>
            <a:ext cx="3646583" cy="1299990"/>
          </a:xfrm>
          <a:prstGeom prst="ellipse">
            <a:avLst/>
          </a:prstGeom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Což je skoro nadlidský úkol…</a:t>
            </a:r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8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Ukázka </a:t>
            </a:r>
            <a:r>
              <a:rPr lang="cs-CZ" err="1" smtClean="0"/>
              <a:t>Prawn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nsolas" panose="020B0609020204030204" pitchFamily="49" charset="0"/>
              </a:rPr>
              <a:t>require "prawn"</a:t>
            </a:r>
          </a:p>
          <a:p>
            <a:endParaRPr lang="en-US" smtClean="0">
              <a:latin typeface="Consolas" panose="020B0609020204030204" pitchFamily="49" charset="0"/>
            </a:endParaRPr>
          </a:p>
          <a:p>
            <a:r>
              <a:rPr lang="en-US" smtClean="0">
                <a:latin typeface="Consolas" panose="020B0609020204030204" pitchFamily="49" charset="0"/>
              </a:rPr>
              <a:t>pdf = Prawn::</a:t>
            </a:r>
            <a:r>
              <a:rPr lang="en-US" err="1" smtClean="0">
                <a:latin typeface="Consolas" panose="020B0609020204030204" pitchFamily="49" charset="0"/>
              </a:rPr>
              <a:t>Document.new</a:t>
            </a:r>
            <a:endParaRPr lang="en-US" smtClean="0">
              <a:latin typeface="Consolas" panose="020B0609020204030204" pitchFamily="49" charset="0"/>
            </a:endParaRPr>
          </a:p>
          <a:p>
            <a:r>
              <a:rPr lang="en-US" err="1" smtClean="0">
                <a:latin typeface="Consolas" panose="020B0609020204030204" pitchFamily="49" charset="0"/>
              </a:rPr>
              <a:t>pdf.text</a:t>
            </a:r>
            <a:r>
              <a:rPr lang="en-US" smtClean="0">
                <a:latin typeface="Consolas" panose="020B0609020204030204" pitchFamily="49" charset="0"/>
              </a:rPr>
              <a:t> "Hello!"</a:t>
            </a:r>
          </a:p>
          <a:p>
            <a:r>
              <a:rPr lang="en-US" err="1" smtClean="0">
                <a:latin typeface="Consolas" panose="020B0609020204030204" pitchFamily="49" charset="0"/>
              </a:rPr>
              <a:t>pdf.image</a:t>
            </a:r>
            <a:r>
              <a:rPr lang="en-US" smtClean="0">
                <a:latin typeface="Consolas" panose="020B0609020204030204" pitchFamily="49" charset="0"/>
              </a:rPr>
              <a:t> "hello.jpg"</a:t>
            </a:r>
          </a:p>
          <a:p>
            <a:r>
              <a:rPr lang="en-US" err="1" smtClean="0">
                <a:latin typeface="Consolas" panose="020B0609020204030204" pitchFamily="49" charset="0"/>
              </a:rPr>
              <a:t>pdf.render_file</a:t>
            </a:r>
            <a:r>
              <a:rPr lang="en-US" smtClean="0">
                <a:latin typeface="Consolas" panose="020B0609020204030204" pitchFamily="49" charset="0"/>
              </a:rPr>
              <a:t> "hello_ruby.pdf"</a:t>
            </a:r>
          </a:p>
          <a:p>
            <a:endParaRPr lang="cs-CZ">
              <a:latin typeface="Consolas" panose="020B0609020204030204" pitchFamily="49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5684704" y="4296578"/>
            <a:ext cx="3646583" cy="1299990"/>
          </a:xfrm>
          <a:prstGeom prst="ellipse">
            <a:avLst/>
          </a:prstGeom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Jednoduché, elegantní</a:t>
            </a:r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48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Teoretická </a:t>
            </a:r>
            <a:r>
              <a:rPr lang="cs-CZ" smtClean="0"/>
              <a:t>východiska</a:t>
            </a:r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7" y="2049657"/>
            <a:ext cx="7837686" cy="3836274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7" y="1796215"/>
            <a:ext cx="7585503" cy="48728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04" y="1774649"/>
            <a:ext cx="9184192" cy="4916020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6676222" y="903382"/>
            <a:ext cx="3646583" cy="1299990"/>
          </a:xfrm>
          <a:prstGeom prst="ellipse">
            <a:avLst/>
          </a:prstGeom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Různé druhy překladačů</a:t>
            </a:r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5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Vlastní řešení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72" y="1701727"/>
            <a:ext cx="6963091" cy="3727132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966" y="546119"/>
            <a:ext cx="2616653" cy="5941869"/>
          </a:xfrm>
        </p:spPr>
      </p:pic>
    </p:spTree>
    <p:extLst>
      <p:ext uri="{BB962C8B-B14F-4D97-AF65-F5344CB8AC3E}">
        <p14:creationId xmlns:p14="http://schemas.microsoft.com/office/powerpoint/2010/main" val="207689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03704E-6 L -0.14739 -7.03704E-6 L -0.14818 0.00161 " pathEditMode="relative" ptsTypes="A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>
          <a:xfrm>
            <a:off x="6263663" y="4329953"/>
            <a:ext cx="3515083" cy="44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6875929" y="3056965"/>
            <a:ext cx="959224" cy="358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1434353" y="3478306"/>
            <a:ext cx="1622612" cy="3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7835153" y="3944471"/>
            <a:ext cx="3039035" cy="385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608729" y="2545976"/>
            <a:ext cx="2160495" cy="40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217920" y="2582334"/>
            <a:ext cx="3338456" cy="832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1075765" y="2545976"/>
            <a:ext cx="4186517" cy="1712259"/>
          </a:xfrm>
          <a:custGeom>
            <a:avLst/>
            <a:gdLst>
              <a:gd name="connsiteX0" fmla="*/ 3765176 w 4186517"/>
              <a:gd name="connsiteY0" fmla="*/ 0 h 1712259"/>
              <a:gd name="connsiteX1" fmla="*/ 4186517 w 4186517"/>
              <a:gd name="connsiteY1" fmla="*/ 0 h 1712259"/>
              <a:gd name="connsiteX2" fmla="*/ 4186517 w 4186517"/>
              <a:gd name="connsiteY2" fmla="*/ 1712259 h 1712259"/>
              <a:gd name="connsiteX3" fmla="*/ 0 w 4186517"/>
              <a:gd name="connsiteY3" fmla="*/ 1712259 h 1712259"/>
              <a:gd name="connsiteX4" fmla="*/ 0 w 4186517"/>
              <a:gd name="connsiteY4" fmla="*/ 466165 h 1712259"/>
              <a:gd name="connsiteX5" fmla="*/ 3756211 w 4186517"/>
              <a:gd name="connsiteY5" fmla="*/ 466165 h 1712259"/>
              <a:gd name="connsiteX6" fmla="*/ 3765176 w 4186517"/>
              <a:gd name="connsiteY6" fmla="*/ 0 h 17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6517" h="1712259">
                <a:moveTo>
                  <a:pt x="3765176" y="0"/>
                </a:moveTo>
                <a:lnTo>
                  <a:pt x="4186517" y="0"/>
                </a:lnTo>
                <a:lnTo>
                  <a:pt x="4186517" y="1712259"/>
                </a:lnTo>
                <a:lnTo>
                  <a:pt x="0" y="1712259"/>
                </a:lnTo>
                <a:lnTo>
                  <a:pt x="0" y="466165"/>
                </a:lnTo>
                <a:lnTo>
                  <a:pt x="3756211" y="466165"/>
                </a:lnTo>
                <a:lnTo>
                  <a:pt x="3765176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 – pole druhých mocnin</a:t>
            </a:r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cap="none" smtClean="0"/>
              <a:t>Ruby</a:t>
            </a:r>
            <a:endParaRPr lang="cs-CZ" cap="none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1097279" y="2582334"/>
            <a:ext cx="4600136" cy="3378200"/>
          </a:xfrm>
        </p:spPr>
        <p:txBody>
          <a:bodyPr/>
          <a:lstStyle/>
          <a:p>
            <a:r>
              <a:rPr lang="cs-CZ" smtClean="0">
                <a:latin typeface="Consolas" panose="020B0609020204030204" pitchFamily="49" charset="0"/>
              </a:rPr>
              <a:t>čtverce </a:t>
            </a:r>
            <a:r>
              <a:rPr lang="cs-CZ">
                <a:latin typeface="Consolas" panose="020B0609020204030204" pitchFamily="49" charset="0"/>
              </a:rPr>
              <a:t>= [1, 2, 3].map</a:t>
            </a:r>
            <a:r>
              <a:rPr lang="cs-CZ">
                <a:latin typeface="Consolas" panose="020B0609020204030204" pitchFamily="49" charset="0"/>
              </a:rPr>
              <a:t>() </a:t>
            </a:r>
            <a:r>
              <a:rPr lang="cs-CZ" smtClean="0">
                <a:solidFill>
                  <a:schemeClr val="tx1"/>
                </a:solidFill>
                <a:latin typeface="Consolas" panose="020B0609020204030204" pitchFamily="49" charset="0"/>
              </a:rPr>
              <a:t>do</a:t>
            </a:r>
          </a:p>
          <a:p>
            <a:r>
              <a:rPr lang="cs-CZ" smtClean="0">
                <a:solidFill>
                  <a:schemeClr val="tx1"/>
                </a:solidFill>
                <a:latin typeface="Consolas" panose="020B0609020204030204" pitchFamily="49" charset="0"/>
              </a:rPr>
              <a:t>  |hodnota|</a:t>
            </a:r>
          </a:p>
          <a:p>
            <a:r>
              <a:rPr lang="cs-CZ" smtClean="0">
                <a:solidFill>
                  <a:schemeClr val="tx1"/>
                </a:solidFill>
                <a:latin typeface="Consolas" panose="020B0609020204030204" pitchFamily="49" charset="0"/>
              </a:rPr>
              <a:t>  hodnota</a:t>
            </a:r>
            <a:r>
              <a:rPr lang="cs-CZ">
                <a:solidFill>
                  <a:schemeClr val="tx1"/>
                </a:solidFill>
                <a:latin typeface="Consolas" panose="020B0609020204030204" pitchFamily="49" charset="0"/>
              </a:rPr>
              <a:t>**</a:t>
            </a:r>
            <a:r>
              <a:rPr lang="cs-CZ" smtClean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endParaRPr lang="cs-CZ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cs-CZ" smtClean="0">
                <a:solidFill>
                  <a:schemeClr val="tx1"/>
                </a:solidFill>
                <a:latin typeface="Consolas" panose="020B0609020204030204" pitchFamily="49" charset="0"/>
              </a:rPr>
              <a:t>end</a:t>
            </a:r>
            <a:endParaRPr lang="cs-CZ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cap="none" smtClean="0"/>
              <a:t>Python 3</a:t>
            </a:r>
            <a:endParaRPr lang="cs-CZ" cap="none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5120640" cy="3378200"/>
          </a:xfrm>
        </p:spPr>
        <p:txBody>
          <a:bodyPr>
            <a:normAutofit/>
          </a:bodyPr>
          <a:lstStyle/>
          <a:p>
            <a:r>
              <a:rPr lang="cs-CZ">
                <a:latin typeface="Consolas" panose="020B0609020204030204" pitchFamily="49" charset="0"/>
              </a:rPr>
              <a:t>def _</a:t>
            </a:r>
            <a:r>
              <a:rPr lang="cs-CZ">
                <a:latin typeface="Consolas" panose="020B0609020204030204" pitchFamily="49" charset="0"/>
              </a:rPr>
              <a:t>blok(hodnota</a:t>
            </a:r>
            <a:r>
              <a:rPr lang="cs-CZ" smtClean="0">
                <a:latin typeface="Consolas" panose="020B0609020204030204" pitchFamily="49" charset="0"/>
              </a:rPr>
              <a:t>):</a:t>
            </a:r>
          </a:p>
          <a:p>
            <a:r>
              <a:rPr lang="cs-CZ" smtClean="0">
                <a:latin typeface="Consolas" panose="020B0609020204030204" pitchFamily="49" charset="0"/>
              </a:rPr>
              <a:t>    return </a:t>
            </a:r>
            <a:r>
              <a:rPr lang="cs-CZ">
                <a:latin typeface="Consolas" panose="020B0609020204030204" pitchFamily="49" charset="0"/>
              </a:rPr>
              <a:t>hodnota**2</a:t>
            </a:r>
          </a:p>
          <a:p>
            <a:endParaRPr lang="cs-CZ" smtClean="0">
              <a:latin typeface="Consolas" panose="020B0609020204030204" pitchFamily="49" charset="0"/>
            </a:endParaRPr>
          </a:p>
          <a:p>
            <a:r>
              <a:rPr lang="cs-CZ" smtClean="0">
                <a:latin typeface="Consolas" panose="020B0609020204030204" pitchFamily="49" charset="0"/>
              </a:rPr>
              <a:t>iterátor = </a:t>
            </a:r>
            <a:r>
              <a:rPr lang="cs-CZ">
                <a:latin typeface="Consolas" panose="020B0609020204030204" pitchFamily="49" charset="0"/>
              </a:rPr>
              <a:t>map(_blok, [1, 2, 3])</a:t>
            </a:r>
          </a:p>
          <a:p>
            <a:r>
              <a:rPr lang="cs-CZ">
                <a:latin typeface="Consolas" panose="020B0609020204030204" pitchFamily="49" charset="0"/>
              </a:rPr>
              <a:t>čtverce </a:t>
            </a:r>
            <a:r>
              <a:rPr lang="cs-CZ">
                <a:latin typeface="Consolas" panose="020B0609020204030204" pitchFamily="49" charset="0"/>
              </a:rPr>
              <a:t>= </a:t>
            </a:r>
            <a:r>
              <a:rPr lang="cs-CZ" smtClean="0">
                <a:latin typeface="Consolas" panose="020B0609020204030204" pitchFamily="49" charset="0"/>
              </a:rPr>
              <a:t>list(iterátor)</a:t>
            </a:r>
            <a:endParaRPr lang="cs-CZ">
              <a:latin typeface="Consolas" panose="020B0609020204030204" pitchFamily="49" charset="0"/>
            </a:endParaRPr>
          </a:p>
        </p:txBody>
      </p:sp>
      <p:cxnSp>
        <p:nvCxnSpPr>
          <p:cNvPr id="14" name="Přímá spojnice 13"/>
          <p:cNvCxnSpPr/>
          <p:nvPr/>
        </p:nvCxnSpPr>
        <p:spPr>
          <a:xfrm>
            <a:off x="5697415" y="1846052"/>
            <a:ext cx="0" cy="411448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3379233" y="4439713"/>
            <a:ext cx="4345354" cy="150836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bg1"/>
                </a:solidFill>
              </a:rPr>
              <a:t>V Pythonu nejsou bloky</a:t>
            </a:r>
            <a:br>
              <a:rPr lang="cs-CZ" smtClean="0">
                <a:solidFill>
                  <a:schemeClr val="bg1"/>
                </a:solidFill>
              </a:rPr>
            </a:br>
            <a:r>
              <a:rPr lang="cs-CZ" smtClean="0">
                <a:solidFill>
                  <a:schemeClr val="bg1"/>
                </a:solidFill>
              </a:rPr>
              <a:t>→ převod na obyčejnou funkci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3379233" y="4439713"/>
            <a:ext cx="4345354" cy="150836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bg1"/>
                </a:solidFill>
              </a:rPr>
              <a:t>metoda</a:t>
            </a:r>
          </a:p>
          <a:p>
            <a:pPr algn="ctr"/>
            <a:r>
              <a:rPr lang="cs-CZ" smtClean="0">
                <a:solidFill>
                  <a:schemeClr val="bg1"/>
                </a:solidFill>
              </a:rPr>
              <a:t>vs.</a:t>
            </a:r>
          </a:p>
          <a:p>
            <a:pPr algn="ctr"/>
            <a:r>
              <a:rPr lang="cs-CZ" smtClean="0">
                <a:solidFill>
                  <a:schemeClr val="bg1"/>
                </a:solidFill>
              </a:rPr>
              <a:t>funkce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384654" y="4240332"/>
            <a:ext cx="4345354" cy="150836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bg1"/>
                </a:solidFill>
              </a:rPr>
              <a:t>Hodnotou bloku je automaticky hodnota posledního výrazu</a:t>
            </a:r>
          </a:p>
        </p:txBody>
      </p:sp>
      <p:sp>
        <p:nvSpPr>
          <p:cNvPr id="25" name="Ovál 24"/>
          <p:cNvSpPr/>
          <p:nvPr/>
        </p:nvSpPr>
        <p:spPr>
          <a:xfrm>
            <a:off x="5686563" y="3571504"/>
            <a:ext cx="4345354" cy="150836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bg1"/>
                </a:solidFill>
              </a:rPr>
              <a:t>Nutný explicitní </a:t>
            </a:r>
            <a:r>
              <a:rPr lang="cs-CZ" smtClean="0">
                <a:solidFill>
                  <a:schemeClr val="bg1"/>
                </a:solidFill>
                <a:latin typeface="Consolas" panose="020B0609020204030204" pitchFamily="49" charset="0"/>
              </a:rPr>
              <a:t>return</a:t>
            </a:r>
          </a:p>
        </p:txBody>
      </p:sp>
      <p:sp>
        <p:nvSpPr>
          <p:cNvPr id="26" name="Ovál 25"/>
          <p:cNvSpPr/>
          <p:nvPr/>
        </p:nvSpPr>
        <p:spPr>
          <a:xfrm>
            <a:off x="6625607" y="5019584"/>
            <a:ext cx="4345354" cy="150836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bg1"/>
                </a:solidFill>
              </a:rPr>
              <a:t>Vrací iterátor</a:t>
            </a:r>
            <a:br>
              <a:rPr lang="cs-CZ" smtClean="0">
                <a:solidFill>
                  <a:schemeClr val="bg1"/>
                </a:solidFill>
              </a:rPr>
            </a:br>
            <a:r>
              <a:rPr lang="cs-CZ" smtClean="0">
                <a:solidFill>
                  <a:schemeClr val="bg1"/>
                </a:solidFill>
              </a:rPr>
              <a:t>→ nutná konverze na pole</a:t>
            </a:r>
            <a:endParaRPr lang="cs-CZ" smtClean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28" name="Ovál 27"/>
          <p:cNvSpPr/>
          <p:nvPr/>
        </p:nvSpPr>
        <p:spPr>
          <a:xfrm>
            <a:off x="1217408" y="3944471"/>
            <a:ext cx="4345354" cy="150836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bg1"/>
                </a:solidFill>
              </a:rPr>
              <a:t>Vrací přímo pole</a:t>
            </a:r>
          </a:p>
        </p:txBody>
      </p:sp>
    </p:spTree>
    <p:extLst>
      <p:ext uri="{BB962C8B-B14F-4D97-AF65-F5344CB8AC3E}">
        <p14:creationId xmlns:p14="http://schemas.microsoft.com/office/powerpoint/2010/main" val="26096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20" grpId="0" animBg="1"/>
      <p:bldP spid="20" grpId="1" animBg="1"/>
      <p:bldP spid="17" grpId="0" animBg="1"/>
      <p:bldP spid="17" grpId="1" animBg="1"/>
      <p:bldP spid="16" grpId="0" animBg="1"/>
      <p:bldP spid="16" grpId="1" animBg="1"/>
      <p:bldP spid="12" grpId="0" animBg="1"/>
      <p:bldP spid="12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nsolas" panose="020B0609020204030204" pitchFamily="49" charset="0"/>
              </a:rPr>
              <a:t>require "prawn"</a:t>
            </a:r>
          </a:p>
          <a:p>
            <a:endParaRPr lang="en-US" smtClean="0">
              <a:latin typeface="Consolas" panose="020B0609020204030204" pitchFamily="49" charset="0"/>
            </a:endParaRPr>
          </a:p>
          <a:p>
            <a:r>
              <a:rPr lang="en-US" smtClean="0">
                <a:latin typeface="Consolas" panose="020B0609020204030204" pitchFamily="49" charset="0"/>
              </a:rPr>
              <a:t>pdf = Prawn::</a:t>
            </a:r>
            <a:r>
              <a:rPr lang="en-US" err="1" smtClean="0">
                <a:latin typeface="Consolas" panose="020B0609020204030204" pitchFamily="49" charset="0"/>
              </a:rPr>
              <a:t>Document.new</a:t>
            </a:r>
            <a:endParaRPr lang="en-US" smtClean="0">
              <a:latin typeface="Consolas" panose="020B0609020204030204" pitchFamily="49" charset="0"/>
            </a:endParaRPr>
          </a:p>
          <a:p>
            <a:r>
              <a:rPr lang="en-US" err="1" smtClean="0">
                <a:latin typeface="Consolas" panose="020B0609020204030204" pitchFamily="49" charset="0"/>
              </a:rPr>
              <a:t>pdf.text</a:t>
            </a:r>
            <a:r>
              <a:rPr lang="en-US" smtClean="0">
                <a:latin typeface="Consolas" panose="020B0609020204030204" pitchFamily="49" charset="0"/>
              </a:rPr>
              <a:t> "Hello!"</a:t>
            </a:r>
          </a:p>
          <a:p>
            <a:r>
              <a:rPr lang="en-US" err="1" smtClean="0">
                <a:latin typeface="Consolas" panose="020B0609020204030204" pitchFamily="49" charset="0"/>
              </a:rPr>
              <a:t>pdf.image</a:t>
            </a:r>
            <a:r>
              <a:rPr lang="en-US" smtClean="0">
                <a:latin typeface="Consolas" panose="020B0609020204030204" pitchFamily="49" charset="0"/>
              </a:rPr>
              <a:t> "hello.jpg"</a:t>
            </a:r>
          </a:p>
          <a:p>
            <a:r>
              <a:rPr lang="en-US" err="1" smtClean="0">
                <a:latin typeface="Consolas" panose="020B0609020204030204" pitchFamily="49" charset="0"/>
              </a:rPr>
              <a:t>pdf.render_file</a:t>
            </a:r>
            <a:r>
              <a:rPr lang="en-US" smtClean="0">
                <a:latin typeface="Consolas" panose="020B0609020204030204" pitchFamily="49" charset="0"/>
              </a:rPr>
              <a:t> "hello_ruby.pdf"</a:t>
            </a:r>
          </a:p>
          <a:p>
            <a:endParaRPr lang="cs-CZ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mtClean="0">
                <a:latin typeface="Consolas" panose="020B0609020204030204" pitchFamily="49" charset="0"/>
              </a:rPr>
              <a:t>import </a:t>
            </a:r>
            <a:r>
              <a:rPr lang="cs-CZ">
                <a:latin typeface="Consolas" panose="020B0609020204030204" pitchFamily="49" charset="0"/>
              </a:rPr>
              <a:t>Prawn</a:t>
            </a:r>
          </a:p>
          <a:p>
            <a:pPr marL="0" indent="0">
              <a:buNone/>
            </a:pPr>
            <a:r>
              <a:rPr lang="cs-CZ">
                <a:latin typeface="Consolas" panose="020B0609020204030204" pitchFamily="49" charset="0"/>
              </a:rPr>
              <a:t>Prawn.image_handler().</a:t>
            </a:r>
            <a:r>
              <a:rPr lang="cs-CZ">
                <a:latin typeface="Consolas" panose="020B0609020204030204" pitchFamily="49" charset="0"/>
              </a:rPr>
              <a:t>register</a:t>
            </a:r>
            <a:r>
              <a:rPr lang="cs-CZ" smtClean="0">
                <a:latin typeface="Consolas" panose="020B0609020204030204" pitchFamily="49" charset="0"/>
              </a:rPr>
              <a:t>(</a:t>
            </a:r>
            <a:br>
              <a:rPr lang="cs-CZ" smtClean="0">
                <a:latin typeface="Consolas" panose="020B0609020204030204" pitchFamily="49" charset="0"/>
              </a:rPr>
            </a:br>
            <a:r>
              <a:rPr lang="cs-CZ" smtClean="0">
                <a:latin typeface="Consolas" panose="020B0609020204030204" pitchFamily="49" charset="0"/>
              </a:rPr>
              <a:t>  Prawn.JPG</a:t>
            </a:r>
            <a:r>
              <a:rPr lang="cs-CZ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cs-CZ" smtClean="0">
                <a:latin typeface="Consolas" panose="020B0609020204030204" pitchFamily="49" charset="0"/>
              </a:rPr>
              <a:t>from </a:t>
            </a:r>
            <a:r>
              <a:rPr lang="cs-CZ">
                <a:latin typeface="Consolas" panose="020B0609020204030204" pitchFamily="49" charset="0"/>
              </a:rPr>
              <a:t>rb2py import s</a:t>
            </a:r>
          </a:p>
          <a:p>
            <a:pPr marL="0" indent="0">
              <a:buNone/>
            </a:pPr>
            <a:endParaRPr lang="cs-CZ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>
                <a:latin typeface="Consolas" panose="020B0609020204030204" pitchFamily="49" charset="0"/>
              </a:rPr>
              <a:t>pdf = Prawn.Document()</a:t>
            </a:r>
          </a:p>
          <a:p>
            <a:pPr marL="0" indent="0">
              <a:buNone/>
            </a:pPr>
            <a:r>
              <a:rPr lang="cs-CZ">
                <a:latin typeface="Consolas" panose="020B0609020204030204" pitchFamily="49" charset="0"/>
              </a:rPr>
              <a:t>pdf.text(s("Hello!"))</a:t>
            </a:r>
          </a:p>
          <a:p>
            <a:pPr marL="0" indent="0">
              <a:buNone/>
            </a:pPr>
            <a:r>
              <a:rPr lang="cs-CZ">
                <a:latin typeface="Consolas" panose="020B0609020204030204" pitchFamily="49" charset="0"/>
              </a:rPr>
              <a:t>pdf.image(s("hello.jpg"))</a:t>
            </a:r>
          </a:p>
          <a:p>
            <a:pPr marL="0" indent="0">
              <a:buNone/>
            </a:pPr>
            <a:r>
              <a:rPr lang="cs-CZ">
                <a:latin typeface="Consolas" panose="020B0609020204030204" pitchFamily="49" charset="0"/>
              </a:rPr>
              <a:t>pdf.render_file("hello.pdf")</a:t>
            </a:r>
          </a:p>
          <a:p>
            <a:pPr marL="0" indent="0">
              <a:buNone/>
            </a:pPr>
            <a:endParaRPr lang="cs-CZ">
              <a:latin typeface="Consolas" panose="020B0609020204030204" pitchFamily="49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5378" y="537988"/>
            <a:ext cx="5242707" cy="53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5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Vlastní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4B0B3"/>
      </a:accent1>
      <a:accent2>
        <a:srgbClr val="B62B34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</TotalTime>
  <Words>215</Words>
  <Application>Microsoft Office PowerPoint</Application>
  <PresentationFormat>Širokoúhlá obrazovka</PresentationFormat>
  <Paragraphs>58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Consolas</vt:lpstr>
      <vt:lpstr>Retrospektiva</vt:lpstr>
      <vt:lpstr>Portace knihovny Prawn z Ruby do Pythonu 3</vt:lpstr>
      <vt:lpstr>Jak jsem se tématu dostal?</vt:lpstr>
      <vt:lpstr>Jak jsem se tématu dostal?</vt:lpstr>
      <vt:lpstr>Ukázka Prawn</vt:lpstr>
      <vt:lpstr>Teoretická východiska</vt:lpstr>
      <vt:lpstr>Vlastní řešení</vt:lpstr>
      <vt:lpstr>Příklad – pole druhých mocnin</vt:lpstr>
      <vt:lpstr>Výsledek</vt:lpstr>
      <vt:lpstr>Výsledek</vt:lpstr>
    </vt:vector>
  </TitlesOfParts>
  <Company>Geologický ústav AV ČR, v. v. 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Portace knihovny Prawn z Ruby do Pythonu 3</dc:title>
  <dc:creator>Michal Molhanec</dc:creator>
  <cp:lastModifiedBy>Michal Molhanec</cp:lastModifiedBy>
  <cp:revision>17</cp:revision>
  <dcterms:created xsi:type="dcterms:W3CDTF">2016-10-06T08:13:45Z</dcterms:created>
  <dcterms:modified xsi:type="dcterms:W3CDTF">2016-10-07T09:56:52Z</dcterms:modified>
</cp:coreProperties>
</file>