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2929BD-0900-4DD1-BB51-978ADE90E38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C559708-4721-4ABB-B6DF-DFAB822AB74E}">
      <dgm:prSet/>
      <dgm:spPr/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Vypracovat návrh v širším významu a ohledu na historický vývoj krajiny.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84ED0E-BB06-44EA-89BC-A109DCFAE0B8}" type="parTrans" cxnId="{E63D571E-F989-47ED-AD84-0F7A8EF00B7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499B86-F712-4D4D-9FBA-05FB83E0B0DF}" type="sibTrans" cxnId="{E63D571E-F989-47ED-AD84-0F7A8EF00B7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70516F-513C-444A-BA32-EDA6E12A0BD9}">
      <dgm:prSet/>
      <dgm:spPr/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Navrhnout opatření na zadržování vody v krajině, tak aby mělo logickou návaznost na další využití daného prostoru. 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FEBEB-1A41-430D-8D93-E8D92E8F2AD7}" type="parTrans" cxnId="{5583B947-840D-40C6-9B08-44C6096C0ED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27C3BB-D3F6-4F91-B25E-63450B59B04A}" type="sibTrans" cxnId="{5583B947-840D-40C6-9B08-44C6096C0ED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4833EA-16A0-4731-AB3C-1930021255FD}">
      <dgm:prSet/>
      <dgm:spPr/>
      <dgm:t>
        <a:bodyPr/>
        <a:lstStyle/>
        <a:p>
          <a:r>
            <a:rPr lang="cs-CZ">
              <a:latin typeface="Arial" panose="020B0604020202020204" pitchFamily="34" charset="0"/>
              <a:cs typeface="Arial" panose="020B0604020202020204" pitchFamily="34" charset="0"/>
            </a:rPr>
            <a:t>Zapojit veřejnost do dané problematiky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E7F4B5-C173-47DB-B758-E50EDED12433}" type="parTrans" cxnId="{CF86C54B-21D9-408A-858B-30195BA4A67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C140A0-75F6-437B-8450-08BF6BF962AD}" type="sibTrans" cxnId="{CF86C54B-21D9-408A-858B-30195BA4A67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7AAE66-1B60-4FD9-B589-1FBBC3FF7CAA}" type="pres">
      <dgm:prSet presAssocID="{F22929BD-0900-4DD1-BB51-978ADE90E385}" presName="linear" presStyleCnt="0">
        <dgm:presLayoutVars>
          <dgm:animLvl val="lvl"/>
          <dgm:resizeHandles val="exact"/>
        </dgm:presLayoutVars>
      </dgm:prSet>
      <dgm:spPr/>
    </dgm:pt>
    <dgm:pt modelId="{52B0B576-E7D7-471F-8418-BE0E217BFF6F}" type="pres">
      <dgm:prSet presAssocID="{DC559708-4721-4ABB-B6DF-DFAB822AB74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4B924CD-5B81-446B-A15A-EDFE045CB3C1}" type="pres">
      <dgm:prSet presAssocID="{C1499B86-F712-4D4D-9FBA-05FB83E0B0DF}" presName="spacer" presStyleCnt="0"/>
      <dgm:spPr/>
    </dgm:pt>
    <dgm:pt modelId="{A71C97BC-3D8E-4A0A-8B6B-59E86EB44CCE}" type="pres">
      <dgm:prSet presAssocID="{2C70516F-513C-444A-BA32-EDA6E12A0BD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E52D27B-5755-4D9C-B919-523C07B49ED2}" type="pres">
      <dgm:prSet presAssocID="{1827C3BB-D3F6-4F91-B25E-63450B59B04A}" presName="spacer" presStyleCnt="0"/>
      <dgm:spPr/>
    </dgm:pt>
    <dgm:pt modelId="{0EC3DABF-75CB-471B-BE09-C885168CE9AE}" type="pres">
      <dgm:prSet presAssocID="{2E4833EA-16A0-4731-AB3C-1930021255F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63D571E-F989-47ED-AD84-0F7A8EF00B7C}" srcId="{F22929BD-0900-4DD1-BB51-978ADE90E385}" destId="{DC559708-4721-4ABB-B6DF-DFAB822AB74E}" srcOrd="0" destOrd="0" parTransId="{D584ED0E-BB06-44EA-89BC-A109DCFAE0B8}" sibTransId="{C1499B86-F712-4D4D-9FBA-05FB83E0B0DF}"/>
    <dgm:cxn modelId="{F5A3051F-5066-4CD3-BCCB-D125297DB73E}" type="presOf" srcId="{F22929BD-0900-4DD1-BB51-978ADE90E385}" destId="{807AAE66-1B60-4FD9-B589-1FBBC3FF7CAA}" srcOrd="0" destOrd="0" presId="urn:microsoft.com/office/officeart/2005/8/layout/vList2"/>
    <dgm:cxn modelId="{5583B947-840D-40C6-9B08-44C6096C0EDB}" srcId="{F22929BD-0900-4DD1-BB51-978ADE90E385}" destId="{2C70516F-513C-444A-BA32-EDA6E12A0BD9}" srcOrd="1" destOrd="0" parTransId="{86EFEBEB-1A41-430D-8D93-E8D92E8F2AD7}" sibTransId="{1827C3BB-D3F6-4F91-B25E-63450B59B04A}"/>
    <dgm:cxn modelId="{540E8968-37CD-497D-866E-816F1534A6F5}" type="presOf" srcId="{2C70516F-513C-444A-BA32-EDA6E12A0BD9}" destId="{A71C97BC-3D8E-4A0A-8B6B-59E86EB44CCE}" srcOrd="0" destOrd="0" presId="urn:microsoft.com/office/officeart/2005/8/layout/vList2"/>
    <dgm:cxn modelId="{CF86C54B-21D9-408A-858B-30195BA4A67F}" srcId="{F22929BD-0900-4DD1-BB51-978ADE90E385}" destId="{2E4833EA-16A0-4731-AB3C-1930021255FD}" srcOrd="2" destOrd="0" parTransId="{C8E7F4B5-C173-47DB-B758-E50EDED12433}" sibTransId="{2DC140A0-75F6-437B-8450-08BF6BF962AD}"/>
    <dgm:cxn modelId="{F7B2D86D-C7E1-4DAD-B32C-7EF7DCC372CD}" type="presOf" srcId="{DC559708-4721-4ABB-B6DF-DFAB822AB74E}" destId="{52B0B576-E7D7-471F-8418-BE0E217BFF6F}" srcOrd="0" destOrd="0" presId="urn:microsoft.com/office/officeart/2005/8/layout/vList2"/>
    <dgm:cxn modelId="{8E311AE0-258E-4940-9823-38DECE4138FB}" type="presOf" srcId="{2E4833EA-16A0-4731-AB3C-1930021255FD}" destId="{0EC3DABF-75CB-471B-BE09-C885168CE9AE}" srcOrd="0" destOrd="0" presId="urn:microsoft.com/office/officeart/2005/8/layout/vList2"/>
    <dgm:cxn modelId="{856C01CA-627E-4846-B1CF-BF30C9D9F5FE}" type="presParOf" srcId="{807AAE66-1B60-4FD9-B589-1FBBC3FF7CAA}" destId="{52B0B576-E7D7-471F-8418-BE0E217BFF6F}" srcOrd="0" destOrd="0" presId="urn:microsoft.com/office/officeart/2005/8/layout/vList2"/>
    <dgm:cxn modelId="{B431C876-3AA8-4746-821C-CC33ACB8954B}" type="presParOf" srcId="{807AAE66-1B60-4FD9-B589-1FBBC3FF7CAA}" destId="{24B924CD-5B81-446B-A15A-EDFE045CB3C1}" srcOrd="1" destOrd="0" presId="urn:microsoft.com/office/officeart/2005/8/layout/vList2"/>
    <dgm:cxn modelId="{A90C5844-09FA-4DBB-95D3-0724BC418769}" type="presParOf" srcId="{807AAE66-1B60-4FD9-B589-1FBBC3FF7CAA}" destId="{A71C97BC-3D8E-4A0A-8B6B-59E86EB44CCE}" srcOrd="2" destOrd="0" presId="urn:microsoft.com/office/officeart/2005/8/layout/vList2"/>
    <dgm:cxn modelId="{6F03F56F-DECD-43C3-A32F-E31A85E3D629}" type="presParOf" srcId="{807AAE66-1B60-4FD9-B589-1FBBC3FF7CAA}" destId="{DE52D27B-5755-4D9C-B919-523C07B49ED2}" srcOrd="3" destOrd="0" presId="urn:microsoft.com/office/officeart/2005/8/layout/vList2"/>
    <dgm:cxn modelId="{9E737EBC-6E7D-48F9-BFC0-D021D54494FD}" type="presParOf" srcId="{807AAE66-1B60-4FD9-B589-1FBBC3FF7CAA}" destId="{0EC3DABF-75CB-471B-BE09-C885168CE9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0B576-E7D7-471F-8418-BE0E217BFF6F}">
      <dsp:nvSpPr>
        <dsp:cNvPr id="0" name=""/>
        <dsp:cNvSpPr/>
      </dsp:nvSpPr>
      <dsp:spPr>
        <a:xfrm>
          <a:off x="0" y="71216"/>
          <a:ext cx="6620505" cy="11679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>
              <a:latin typeface="Arial" panose="020B0604020202020204" pitchFamily="34" charset="0"/>
              <a:cs typeface="Arial" panose="020B0604020202020204" pitchFamily="34" charset="0"/>
            </a:rPr>
            <a:t>Vypracovat návrh v širším významu a ohledu na historický vývoj krajiny. </a:t>
          </a: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015" y="128231"/>
        <a:ext cx="6506475" cy="1053922"/>
      </dsp:txXfrm>
    </dsp:sp>
    <dsp:sp modelId="{A71C97BC-3D8E-4A0A-8B6B-59E86EB44CCE}">
      <dsp:nvSpPr>
        <dsp:cNvPr id="0" name=""/>
        <dsp:cNvSpPr/>
      </dsp:nvSpPr>
      <dsp:spPr>
        <a:xfrm>
          <a:off x="0" y="1302528"/>
          <a:ext cx="6620505" cy="116795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>
              <a:latin typeface="Arial" panose="020B0604020202020204" pitchFamily="34" charset="0"/>
              <a:cs typeface="Arial" panose="020B0604020202020204" pitchFamily="34" charset="0"/>
            </a:rPr>
            <a:t>Navrhnout opatření na zadržování vody v krajině, tak aby mělo logickou návaznost na další využití daného prostoru. 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015" y="1359543"/>
        <a:ext cx="6506475" cy="1053922"/>
      </dsp:txXfrm>
    </dsp:sp>
    <dsp:sp modelId="{0EC3DABF-75CB-471B-BE09-C885168CE9AE}">
      <dsp:nvSpPr>
        <dsp:cNvPr id="0" name=""/>
        <dsp:cNvSpPr/>
      </dsp:nvSpPr>
      <dsp:spPr>
        <a:xfrm>
          <a:off x="0" y="2533841"/>
          <a:ext cx="6620505" cy="11679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>
              <a:latin typeface="Arial" panose="020B0604020202020204" pitchFamily="34" charset="0"/>
              <a:cs typeface="Arial" panose="020B0604020202020204" pitchFamily="34" charset="0"/>
            </a:rPr>
            <a:t>Zapojit veřejnost do dané problematiky</a:t>
          </a:r>
          <a:endParaRPr lang="en-US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015" y="2590856"/>
        <a:ext cx="6506475" cy="1053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7A41C2-FDD1-4350-9717-377B6B695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F5F055-8B1C-4E27-8986-FC97D8E40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1569F5-7378-4947-AFCB-37F254A6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224275-4FF1-46C2-9B85-3B3F7D42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01580C-232B-4B86-84EE-15C7D3BA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15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1756A-7511-407A-90A8-C16361F8F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44C64E2-DB39-4C3F-BFCE-C301DDE3F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4AF874-C4B0-4E8A-AB94-5CC57D37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6527CF-4CF2-4682-9D68-FE273BEF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7A5EDA-8A5B-47A5-90E1-3632AE2A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66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BC170D-28E1-4E6B-B4C6-A61C2256A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A55ED6B-0EAA-4F8D-8E5F-FDBEC6405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6AB884-A1F0-4619-99C1-E0FE94B29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15C95F-3795-4725-9FE8-B1D745C9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CEA682-988F-46CF-A41D-2F3420DD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32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D20F2-D8E0-485D-AA44-4E6D1E92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178E2D-DA16-4F9F-94AE-2810F1D98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B020BD-51AB-4044-9C58-0E82F95F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A15218-9A13-42FE-993A-1A01B82A8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746E06-3DE3-478B-B568-CE8A627D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16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54661-4853-4C24-9C00-64BEA1DB7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F00F0E-815F-40E1-AA9B-05753B317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EC4835-EBC0-4EB8-9F83-2FCE9FCE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82A3BE-3C57-4C42-A507-ADB86493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61942A-5451-4AD0-93F5-4F57F7289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54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6EDB40-8121-4258-A2DF-5BF36A05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2BDF47-CBE1-4824-9D43-118DC1B3B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FC87E3-67AB-4840-8362-E71112E7A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AECBF4-E778-4A36-99C3-D8EC884A0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E491FD-05BA-40C9-8D68-B3385D83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67170B-3994-4B57-8DE2-8F3A6E64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64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82A1A-1DD1-4A22-9DFD-96969C7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0FC4D1-4B73-4C8C-8DCB-DF551F019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C30068-1684-421B-9F97-350485CA2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A8F2641-AEAA-43E2-8A0D-413F46F52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6008CC-466C-451F-8EC8-E4A870DFA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49FE59C-D46E-4D84-82AB-502DF2F9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7F34CD2-2F78-4CEF-B751-D33DF05A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FB8D8A-2905-4275-80AE-04C1315C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8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26554-D0D3-4B3B-A4D1-9DB2E3B8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7282489-15A4-4CE0-B329-77F66B5B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27FF67-68A2-4173-93A4-5720ECF10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1B2F7D-22EB-4D75-8362-CBE50445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636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01CD281-33D6-410B-AA13-1970E09F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B92C023-E15D-49C9-BC58-171A7CFE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1701EC0-E42C-4B74-B0CA-BEB82B31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55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7AA6A-9898-4B4D-B0FA-C5C457B17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DB20E3-4A00-4F35-98C4-5BBBFF84D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B176E4-43AE-4416-B69B-839034E9C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E5B62D-820C-422A-BC70-EA5C8F41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1503E2-164E-4FC3-AF3B-925717CC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95E55E-7432-42A2-861E-562FB728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5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4EF28-A800-4A13-8252-E8D5A68B1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43409B2-A827-424D-90C5-4D32E09F2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B157E9-D9A9-4B2F-8548-0413741D4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F5CD15-0A94-420A-8A59-3C6BC52E2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26991D9-C2A3-4DB2-BF1A-16762D4E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996A2F-8A50-497D-B65F-9C9400A0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81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691CCE1-C7D6-4AB3-ABD6-578D7CB4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F01484-38C0-4458-97C2-8BE83BF24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68F707-CD20-43AB-B342-7B193FDF3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61C99-031F-4932-B046-D962D453CAC5}" type="datetimeFigureOut">
              <a:rPr lang="cs-CZ" smtClean="0"/>
              <a:t>27.03.2021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D857E1-FE7B-4380-95BB-FE078348F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16272D-C808-4479-BFD3-A7CDB224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8834D-BE20-4CFF-99A9-A93D3E4349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6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696E947-1F3E-4F57-980A-54AE7FBC7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Zadržování vody v krajině</a:t>
            </a:r>
            <a:br>
              <a:rPr lang="cs-CZ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Veselá u Rokycan</a:t>
            </a:r>
            <a:br>
              <a:rPr lang="cs-CZ" sz="3400" dirty="0">
                <a:solidFill>
                  <a:srgbClr val="000000"/>
                </a:solidFill>
              </a:rPr>
            </a:br>
            <a:endParaRPr lang="cs-CZ" sz="3400" dirty="0">
              <a:solidFill>
                <a:srgbClr val="00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7458B4-087B-453B-968D-7A70A2C1C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cs-CZ" sz="1800">
              <a:solidFill>
                <a:srgbClr val="000000"/>
              </a:solidFill>
            </a:endParaRPr>
          </a:p>
          <a:p>
            <a:pPr algn="l"/>
            <a:endParaRPr lang="cs-CZ" sz="1800">
              <a:solidFill>
                <a:srgbClr val="000000"/>
              </a:solidFill>
            </a:endParaRPr>
          </a:p>
          <a:p>
            <a:pPr algn="l"/>
            <a:endParaRPr lang="cs-CZ" sz="1800">
              <a:solidFill>
                <a:srgbClr val="000000"/>
              </a:solidFill>
            </a:endParaRPr>
          </a:p>
          <a:p>
            <a:pPr algn="l"/>
            <a:endParaRPr lang="cs-CZ" sz="1800">
              <a:solidFill>
                <a:srgbClr val="000000"/>
              </a:solidFill>
            </a:endParaRPr>
          </a:p>
        </p:txBody>
      </p:sp>
      <p:sp>
        <p:nvSpPr>
          <p:cNvPr id="17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1C89E47-537E-48C0-B1D7-9D09E000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70" y="2983974"/>
            <a:ext cx="4141760" cy="180445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4AB74C9-FE30-4F0B-BA82-5EBAE781A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220" y="5947821"/>
            <a:ext cx="5219700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495020-1130-41B2-9C49-ADF05BE25F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1F5516-6D5E-4270-BBED-9210CF62D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  <a:r>
              <a:rPr lang="cs-CZ" sz="4000" dirty="0"/>
              <a:t>: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AAB82D7-A543-481C-8647-E9F4D254E5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225905"/>
              </p:ext>
            </p:extLst>
          </p:nvPr>
        </p:nvGraphicFramePr>
        <p:xfrm>
          <a:off x="594109" y="2121763"/>
          <a:ext cx="6620505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5407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70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5E59CC-7059-4455-9789-EDFBBE8F5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3" r="60644" b="14447"/>
          <a:stretch/>
        </p:blipFill>
        <p:spPr>
          <a:xfrm>
            <a:off x="2777490" y="2"/>
            <a:ext cx="6185757" cy="6857999"/>
          </a:xfrm>
          <a:custGeom>
            <a:avLst/>
            <a:gdLst>
              <a:gd name="connsiteX0" fmla="*/ 0 w 9414510"/>
              <a:gd name="connsiteY0" fmla="*/ 0 h 6857999"/>
              <a:gd name="connsiteX1" fmla="*/ 9414510 w 9414510"/>
              <a:gd name="connsiteY1" fmla="*/ 0 h 6857999"/>
              <a:gd name="connsiteX2" fmla="*/ 9414510 w 9414510"/>
              <a:gd name="connsiteY2" fmla="*/ 6857999 h 6857999"/>
              <a:gd name="connsiteX3" fmla="*/ 0 w 941451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4510" h="6857999">
                <a:moveTo>
                  <a:pt x="0" y="0"/>
                </a:moveTo>
                <a:lnTo>
                  <a:pt x="9414510" y="0"/>
                </a:lnTo>
                <a:lnTo>
                  <a:pt x="941451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67FAE0-9940-4CB3-BBFF-6E2CD6FE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Požadavek investora: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5B246D-831F-4416-874B-32748BD9D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550" y="1032987"/>
            <a:ext cx="5246370" cy="4792027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cs-CZ" sz="2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Celým projektem se zaměřit na komplexní řešení zadržování vody v krajině</a:t>
            </a:r>
          </a:p>
          <a:p>
            <a:pPr>
              <a:spcAft>
                <a:spcPts val="1000"/>
              </a:spcAft>
            </a:pPr>
            <a:r>
              <a:rPr lang="cs-CZ" sz="2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Využít pozemek obce v rámci protierozního opatření v krajině</a:t>
            </a:r>
          </a:p>
          <a:p>
            <a:pPr>
              <a:spcAft>
                <a:spcPts val="1000"/>
              </a:spcAft>
            </a:pPr>
            <a:r>
              <a:rPr lang="cs-CZ" sz="2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Vytvořit na tomto pozemku odpočinkovou, estetickou a vzdělávací zónu pro návštěvníky  a studenty  místní školy</a:t>
            </a:r>
          </a:p>
          <a:p>
            <a:pPr>
              <a:spcAft>
                <a:spcPts val="1000"/>
              </a:spcAft>
            </a:pPr>
            <a:r>
              <a:rPr lang="cs-CZ" sz="2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Podpořit rozmanitost přírody v celém území</a:t>
            </a:r>
          </a:p>
          <a:p>
            <a:pPr>
              <a:spcAft>
                <a:spcPts val="1000"/>
              </a:spcAft>
            </a:pPr>
            <a:r>
              <a:rPr lang="cs-CZ" sz="2200" dirty="0">
                <a:solidFill>
                  <a:srgbClr val="FFFFFF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Převést celý pozemek do systému ekozemědělství.</a:t>
            </a:r>
            <a:endParaRPr lang="cs-CZ" sz="2200" dirty="0">
              <a:solidFill>
                <a:srgbClr val="FFFFFF"/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cs-CZ" sz="2200" dirty="0">
              <a:solidFill>
                <a:srgbClr val="FFFFFF"/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cs-CZ" sz="2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81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CAA4BB0-60DD-4E09-8E01-6DDBD696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274" y="797029"/>
            <a:ext cx="4977976" cy="145405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Osnova práce: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D6D958-0178-4DF7-9C36-CA331B75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100788"/>
            <a:ext cx="3661831" cy="267662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4CADC-1602-4F82-A702-9B68D007F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Založení luk na přírodních principech a v přirozeném druhovém složení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Výsadba dřevin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Vybudování tůní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Vylepšení přístupové komunikace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Vybudování a obnova interakčních prvků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63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B0AD536-92DB-4347-BA9C-B73F820C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20918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Vybudování tůní</a:t>
            </a:r>
            <a:b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281138E-5CD8-4750-9F93-05E576F27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9" y="2450405"/>
            <a:ext cx="3661831" cy="1977388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63FFE6-A0CE-44D0-85A9-17CA879EC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219" y="2253460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dirty="0">
                <a:solidFill>
                  <a:srgbClr val="000000"/>
                </a:solidFill>
              </a:rPr>
              <a:t>tavbu provést ve vhodném období</a:t>
            </a:r>
          </a:p>
          <a:p>
            <a:r>
              <a:rPr lang="cs-CZ" sz="2000" dirty="0">
                <a:solidFill>
                  <a:srgbClr val="000000"/>
                </a:solidFill>
              </a:rPr>
              <a:t>Dodržet důsledně parametry dle opatření AOPK</a:t>
            </a:r>
          </a:p>
          <a:p>
            <a:r>
              <a:rPr lang="cs-CZ" sz="2000" dirty="0">
                <a:solidFill>
                  <a:srgbClr val="000000"/>
                </a:solidFill>
              </a:rPr>
              <a:t>Respektovat platné zákony týkající se stavby</a:t>
            </a:r>
          </a:p>
          <a:p>
            <a:r>
              <a:rPr lang="cs-CZ" sz="2000" dirty="0">
                <a:solidFill>
                  <a:srgbClr val="000000"/>
                </a:solidFill>
              </a:rPr>
              <a:t>Provádět monitoring jak stavu vody tak i vývoji organismů na stanovišti.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9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70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5E59CC-7059-4455-9789-EDFBBE8F5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3" r="60644" b="14447"/>
          <a:stretch/>
        </p:blipFill>
        <p:spPr>
          <a:xfrm>
            <a:off x="2777490" y="2"/>
            <a:ext cx="6185757" cy="6857999"/>
          </a:xfrm>
          <a:custGeom>
            <a:avLst/>
            <a:gdLst>
              <a:gd name="connsiteX0" fmla="*/ 0 w 9414510"/>
              <a:gd name="connsiteY0" fmla="*/ 0 h 6857999"/>
              <a:gd name="connsiteX1" fmla="*/ 9414510 w 9414510"/>
              <a:gd name="connsiteY1" fmla="*/ 0 h 6857999"/>
              <a:gd name="connsiteX2" fmla="*/ 9414510 w 9414510"/>
              <a:gd name="connsiteY2" fmla="*/ 6857999 h 6857999"/>
              <a:gd name="connsiteX3" fmla="*/ 0 w 941451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4510" h="6857999">
                <a:moveTo>
                  <a:pt x="0" y="0"/>
                </a:moveTo>
                <a:lnTo>
                  <a:pt x="9414510" y="0"/>
                </a:lnTo>
                <a:lnTo>
                  <a:pt x="941451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F2BA72F-BA21-4B55-8F73-DF85B78C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15820"/>
            <a:ext cx="3855720" cy="167951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Obnova a výsevy travních a bylinných směsí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2BE4E8-1DE7-413B-A93D-D83E3ABDF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550" y="1032987"/>
            <a:ext cx="5246370" cy="4792027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Použít směsi vhodné přímo k jednotlivým stanovištím</a:t>
            </a:r>
          </a:p>
          <a:p>
            <a:r>
              <a:rPr lang="cs-CZ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Využít rostliny z hlediska jejich vlastností</a:t>
            </a:r>
          </a:p>
          <a:p>
            <a:r>
              <a:rPr lang="cs-CZ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Podpořit výsevem trav a bylin hmyz a ptactvo</a:t>
            </a:r>
          </a:p>
          <a:p>
            <a:r>
              <a:rPr lang="cs-CZ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Seče pozemku provádět s ohledem na vývoj luk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5074931-34A4-4C72-B722-0D7CFD76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94" y="2654559"/>
            <a:ext cx="3522695" cy="381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16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6DEBA2-3B7A-4955-A100-B4B03719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Výsadba dřevin</a:t>
            </a:r>
          </a:p>
        </p:txBody>
      </p:sp>
      <p:sp>
        <p:nvSpPr>
          <p:cNvPr id="18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97D23A-8912-455E-BCAB-2E5A1AF07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384" r="23958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A98AAD-F287-45E4-9439-B2DF48270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Autochtonní dřeviny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Krajové odrůdy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Kvalitní výpěstky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9/2019 výsadba s občany obce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zapojení široké veřejnosti a dětí z místní školy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63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7027C52-EAEF-417D-B99C-DBFD6D13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9400" y="0"/>
            <a:ext cx="119126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0977BDD-F21B-4E52-8FAE-69AA18080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 flipH="1">
            <a:off x="5562194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FF39A25-DBCE-442D-A2E3-C0FE3312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576121-33EC-4DAE-A530-9A9ABCED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055098"/>
            <a:ext cx="5760719" cy="47478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  <a:br>
              <a:rPr lang="en-US" sz="26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Cílem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této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práce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bylo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vytvořit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smysluplný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mohl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být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dlouhodobě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udržitelný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Je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důležité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aby se o 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taková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opatření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která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zde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byla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uvedena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pečovalo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citem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pochopením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Je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potřeba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uvědomit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že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následující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péče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rostliny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budované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objekty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celkově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celou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naší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krajinu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náročná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Prozatím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částečně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realizovaný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projekt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byl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úspěšný</a:t>
            </a:r>
            <a:r>
              <a:rPr lang="cs-CZ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jak po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stránce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realizační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stránce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vnímání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veřejnosti</a:t>
            </a:r>
            <a:r>
              <a:rPr lang="en-US" sz="26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6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62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B17C41-9B3F-4F78-92DA-399BAA98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46D77-E0D5-4953-B30F-7A94A5CB3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718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</TotalTime>
  <Words>295</Words>
  <Application>Microsoft Office PowerPoint</Application>
  <PresentationFormat>Širokoúhlá obrazovka</PresentationFormat>
  <Paragraphs>38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Motiv Office</vt:lpstr>
      <vt:lpstr>Zadržování vody v krajině projekt Veselá u Rokycan </vt:lpstr>
      <vt:lpstr>Cíl práce:</vt:lpstr>
      <vt:lpstr>Požadavek investora:</vt:lpstr>
      <vt:lpstr>Osnova práce:</vt:lpstr>
      <vt:lpstr>Vybudování tůní </vt:lpstr>
      <vt:lpstr>Obnova a výsevy travních a bylinných směsí</vt:lpstr>
      <vt:lpstr>Výsadba dřevin</vt:lpstr>
      <vt:lpstr>Závěr Cílem této práce bylo vytvořit smysluplný projekt, který by mohl být dlouhodobě udržitelný. Je důležité aby se o  taková opatření, která zde byla uvedena pečovalo s citem a pochopením. Je potřeba si uvědomit , že následující péče o rostliny, budované objekty a celkově o celou naší krajinu je náročná. Prozatím částečně realizovaný projekt byl úspěšný, jak po stránce realizační, tak i po stránce vnímání veřejnosti. 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Zadržování vody v krajině projekt Veselá u Rokycan</dc:title>
  <dc:creator>Josef Huml</dc:creator>
  <cp:lastModifiedBy>Josef Huml</cp:lastModifiedBy>
  <cp:revision>13</cp:revision>
  <dcterms:created xsi:type="dcterms:W3CDTF">2021-03-27T00:23:24Z</dcterms:created>
  <dcterms:modified xsi:type="dcterms:W3CDTF">2021-03-27T02:31:05Z</dcterms:modified>
</cp:coreProperties>
</file>