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3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1199073"/>
            <a:ext cx="8915399" cy="301759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Dopady dodržování systémů kvality a bezpečnosti produktů na cenu finálního výrobku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Autor práce: Bc. Jan Fremuth</a:t>
            </a:r>
          </a:p>
          <a:p>
            <a:r>
              <a:rPr lang="cs-CZ" dirty="0" smtClean="0"/>
              <a:t>Vedoucí práce: Ing. Jaroslav Tomášek, Ph.D.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0441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br>
              <a:rPr lang="cs-CZ" dirty="0" smtClean="0"/>
            </a:br>
            <a:r>
              <a:rPr lang="cs-CZ" sz="2000" dirty="0" smtClean="0"/>
              <a:t>Závislost reklamací na celkových tržbách a zisku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2250024"/>
            <a:ext cx="4163096" cy="324653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7169" y="2250025"/>
            <a:ext cx="4455844" cy="324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67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br>
              <a:rPr lang="cs-CZ" dirty="0" smtClean="0"/>
            </a:br>
            <a:r>
              <a:rPr lang="cs-CZ" sz="2000" dirty="0" smtClean="0"/>
              <a:t>Certifikace dodavatelů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2860" y="2017698"/>
            <a:ext cx="6979484" cy="365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85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br>
              <a:rPr lang="cs-CZ" dirty="0" smtClean="0"/>
            </a:br>
            <a:r>
              <a:rPr lang="cs-CZ" sz="2000" dirty="0" smtClean="0"/>
              <a:t>Rozklady kalkulací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8700" y="1808480"/>
            <a:ext cx="7085380" cy="470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52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Výsledky</a:t>
            </a:r>
            <a:br>
              <a:rPr lang="cs-CZ" dirty="0" smtClean="0"/>
            </a:br>
            <a:r>
              <a:rPr lang="cs-CZ" sz="2000" dirty="0" smtClean="0"/>
              <a:t>Podíl nákladů na kvalitu v kontribuční marži, vyčíslení rozdílu na 1 ks výrobku u firmy dodržující IFS, BRC, HACCP a firmy nedodržující tyto standardy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4525" y="1996440"/>
            <a:ext cx="7788702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32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Certifikace má pozitivní vliv na počet reklamací</a:t>
            </a:r>
          </a:p>
          <a:p>
            <a:r>
              <a:rPr lang="cs-CZ" b="1" dirty="0" smtClean="0"/>
              <a:t>Hypotéza 1 je potvrzena</a:t>
            </a:r>
          </a:p>
          <a:p>
            <a:endParaRPr lang="cs-CZ" dirty="0"/>
          </a:p>
          <a:p>
            <a:r>
              <a:rPr lang="cs-CZ" dirty="0" smtClean="0"/>
              <a:t>Firma dodržující standardy kvality a bezpečnosti potravin má vyšší náklady na kvalitu</a:t>
            </a:r>
          </a:p>
          <a:p>
            <a:r>
              <a:rPr lang="cs-CZ" dirty="0" smtClean="0"/>
              <a:t>Větší část kontribuční marže připadá na tyto náklady</a:t>
            </a:r>
          </a:p>
          <a:p>
            <a:r>
              <a:rPr lang="cs-CZ" b="1" dirty="0" smtClean="0"/>
              <a:t>Hypotéza 2 je potvrzena</a:t>
            </a:r>
          </a:p>
        </p:txBody>
      </p:sp>
    </p:spTree>
    <p:extLst>
      <p:ext uri="{BB962C8B-B14F-4D97-AF65-F5344CB8AC3E}">
        <p14:creationId xmlns:p14="http://schemas.microsoft.com/office/powerpoint/2010/main" val="87873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14801" y="3379791"/>
            <a:ext cx="8944292" cy="1285240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26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Cíle práce</a:t>
            </a:r>
          </a:p>
          <a:p>
            <a:r>
              <a:rPr lang="cs-CZ" sz="2400" dirty="0" smtClean="0"/>
              <a:t>Hypotézy</a:t>
            </a:r>
          </a:p>
          <a:p>
            <a:r>
              <a:rPr lang="cs-CZ" sz="2400" dirty="0" smtClean="0"/>
              <a:t>Metodika provedení</a:t>
            </a:r>
          </a:p>
          <a:p>
            <a:r>
              <a:rPr lang="cs-CZ" sz="2400" dirty="0" smtClean="0"/>
              <a:t>Výsledky</a:t>
            </a:r>
          </a:p>
          <a:p>
            <a:r>
              <a:rPr lang="cs-CZ" sz="2400" dirty="0" smtClean="0"/>
              <a:t>Závěr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3846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Zjistit, zda má dodržování standardů kvality a bezpečnosti potravin vliv na cenu finálního výrobku?</a:t>
            </a:r>
          </a:p>
          <a:p>
            <a:r>
              <a:rPr lang="cs-CZ" sz="2400" dirty="0" smtClean="0"/>
              <a:t>Má úspěšně absolvovaná certifikace příznivý vliv na kvalitu produktu?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6270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cíle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Analýza počtu přijatých reklamací firmy </a:t>
            </a:r>
            <a:r>
              <a:rPr lang="cs-CZ" sz="2400" dirty="0" err="1" smtClean="0"/>
              <a:t>Frostfood</a:t>
            </a:r>
            <a:r>
              <a:rPr lang="cs-CZ" sz="2400" dirty="0" smtClean="0"/>
              <a:t> a.s. v letech 2011 – 2015</a:t>
            </a:r>
          </a:p>
          <a:p>
            <a:r>
              <a:rPr lang="cs-CZ" sz="2400" dirty="0" smtClean="0"/>
              <a:t>Zjištění závislosti reklamací k daným ukazatelům</a:t>
            </a:r>
          </a:p>
          <a:p>
            <a:pPr lvl="1"/>
            <a:r>
              <a:rPr lang="cs-CZ" sz="2400" dirty="0"/>
              <a:t>Prodané ks, celkový zisk, celkové </a:t>
            </a:r>
            <a:r>
              <a:rPr lang="cs-CZ" sz="2400" dirty="0" smtClean="0"/>
              <a:t>tržby</a:t>
            </a:r>
            <a:endParaRPr lang="cs-CZ" sz="2400" dirty="0"/>
          </a:p>
          <a:p>
            <a:r>
              <a:rPr lang="cs-CZ" sz="2400" dirty="0" smtClean="0"/>
              <a:t>Výpočet koeficientů růstu/poklesu mezi lety</a:t>
            </a:r>
          </a:p>
          <a:p>
            <a:pPr lvl="1"/>
            <a:r>
              <a:rPr lang="cs-CZ" sz="2400" dirty="0" smtClean="0"/>
              <a:t>Reklamace, prodané ks</a:t>
            </a:r>
          </a:p>
          <a:p>
            <a:pPr lvl="1"/>
            <a:r>
              <a:rPr lang="cs-CZ" sz="2400" dirty="0" smtClean="0"/>
              <a:t>Vytvoření trendových grafů</a:t>
            </a:r>
          </a:p>
          <a:p>
            <a:r>
              <a:rPr lang="cs-CZ" sz="2400" dirty="0" smtClean="0"/>
              <a:t>Analýza certifikací dodavatelů u vybraných surovin</a:t>
            </a:r>
          </a:p>
          <a:p>
            <a:r>
              <a:rPr lang="cs-CZ" sz="2400" dirty="0" smtClean="0"/>
              <a:t>Určení podílu nákladů na dodržování kvality z celkové kontribuční marže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74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Dopad dodržování certifikátů kvality bude mít přímý vliv na zvýšení kvality finálního produktu.</a:t>
            </a:r>
          </a:p>
          <a:p>
            <a:pPr lvl="1"/>
            <a:endParaRPr lang="cs-CZ" sz="2200" dirty="0" smtClean="0"/>
          </a:p>
          <a:p>
            <a:r>
              <a:rPr lang="cs-CZ" sz="2400" dirty="0" smtClean="0"/>
              <a:t>Dopad dodržování certifikátů kvality bude mít přímý vliv na zvýšení ceny finálního produktu.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452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a komparace vývoje zákaznických reklamací</a:t>
            </a:r>
          </a:p>
          <a:p>
            <a:pPr lvl="1"/>
            <a:r>
              <a:rPr lang="cs-CZ" dirty="0" smtClean="0"/>
              <a:t>Výpočet podílu reklamací na prodaných ks </a:t>
            </a:r>
            <a:r>
              <a:rPr lang="en-US" dirty="0" smtClean="0"/>
              <a:t>[</a:t>
            </a:r>
            <a:r>
              <a:rPr lang="cs-CZ" dirty="0" err="1" smtClean="0"/>
              <a:t>ppm</a:t>
            </a:r>
            <a:r>
              <a:rPr lang="en-US" dirty="0" smtClean="0"/>
              <a:t>]</a:t>
            </a:r>
            <a:endParaRPr lang="cs-CZ" dirty="0" smtClean="0"/>
          </a:p>
          <a:p>
            <a:pPr lvl="1"/>
            <a:r>
              <a:rPr lang="cs-CZ" dirty="0" smtClean="0"/>
              <a:t>Grafické srovnání relativních a absolutních hodnot</a:t>
            </a:r>
            <a:endParaRPr lang="cs-CZ" dirty="0"/>
          </a:p>
          <a:p>
            <a:r>
              <a:rPr lang="cs-CZ" dirty="0"/>
              <a:t>Výpočet koeficientů růstu a poklesu reklamací a prodaných ks mezi lety</a:t>
            </a:r>
          </a:p>
          <a:p>
            <a:pPr lvl="1"/>
            <a:r>
              <a:rPr lang="cs-CZ" dirty="0"/>
              <a:t>Grafické </a:t>
            </a:r>
            <a:r>
              <a:rPr lang="cs-CZ" dirty="0" smtClean="0"/>
              <a:t>znázornění těchto </a:t>
            </a:r>
            <a:r>
              <a:rPr lang="cs-CZ" dirty="0"/>
              <a:t>hodnot</a:t>
            </a:r>
          </a:p>
          <a:p>
            <a:pPr lvl="1"/>
            <a:r>
              <a:rPr lang="cs-CZ" dirty="0"/>
              <a:t>Tvorba trendového grafu pro nastínění budoucího vývoje</a:t>
            </a:r>
          </a:p>
          <a:p>
            <a:r>
              <a:rPr lang="cs-CZ" dirty="0"/>
              <a:t>Zjištění závislosti reklamací na celkových tržbách a na celkovém zisku</a:t>
            </a:r>
          </a:p>
          <a:p>
            <a:pPr lvl="1"/>
            <a:r>
              <a:rPr lang="cs-CZ" dirty="0"/>
              <a:t>Grafické znázornění</a:t>
            </a:r>
          </a:p>
          <a:p>
            <a:pPr lvl="1"/>
            <a:r>
              <a:rPr lang="cs-CZ" dirty="0"/>
              <a:t>Tvorba trendových křivek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6925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/>
            <a:r>
              <a:rPr lang="cs-CZ" dirty="0"/>
              <a:t>Rozklad kalkulací u vybraných výrobků a výpočet čistého zisku před zdaněním na ks </a:t>
            </a:r>
            <a:r>
              <a:rPr lang="cs-CZ" dirty="0" smtClean="0"/>
              <a:t>výrobku</a:t>
            </a:r>
          </a:p>
          <a:p>
            <a:r>
              <a:rPr lang="cs-CZ" dirty="0" smtClean="0"/>
              <a:t>Analýza </a:t>
            </a:r>
            <a:r>
              <a:rPr lang="cs-CZ" dirty="0"/>
              <a:t>a vytvoření přehledu nákladů na </a:t>
            </a:r>
            <a:r>
              <a:rPr lang="cs-CZ" dirty="0" smtClean="0"/>
              <a:t>kvalitu u </a:t>
            </a:r>
            <a:r>
              <a:rPr lang="cs-CZ" dirty="0"/>
              <a:t>firmy </a:t>
            </a:r>
            <a:r>
              <a:rPr lang="cs-CZ" dirty="0" err="1"/>
              <a:t>Frostfood</a:t>
            </a:r>
            <a:r>
              <a:rPr lang="cs-CZ" dirty="0"/>
              <a:t> za rok 2015</a:t>
            </a:r>
          </a:p>
          <a:p>
            <a:pPr lvl="1"/>
            <a:r>
              <a:rPr lang="cs-CZ" dirty="0"/>
              <a:t>Firma dodržující IFS, BRC a HACCP</a:t>
            </a:r>
          </a:p>
          <a:p>
            <a:r>
              <a:rPr lang="cs-CZ" dirty="0"/>
              <a:t>Vytvoření srovnatelného přehledu těchto nákladů pro firmu nedodržující IFS, BRC a </a:t>
            </a:r>
            <a:r>
              <a:rPr lang="cs-CZ" dirty="0" smtClean="0"/>
              <a:t>HACCP</a:t>
            </a:r>
          </a:p>
          <a:p>
            <a:pPr lvl="1"/>
            <a:r>
              <a:rPr lang="cs-CZ" dirty="0"/>
              <a:t>Za pomoci manažerů kvality společnosti </a:t>
            </a:r>
            <a:r>
              <a:rPr lang="cs-CZ" dirty="0" err="1"/>
              <a:t>Frostfood</a:t>
            </a:r>
            <a:r>
              <a:rPr lang="cs-CZ" dirty="0"/>
              <a:t> a </a:t>
            </a:r>
            <a:r>
              <a:rPr lang="cs-CZ" dirty="0" err="1"/>
              <a:t>Apetito</a:t>
            </a:r>
            <a:endParaRPr lang="cs-CZ" dirty="0"/>
          </a:p>
          <a:p>
            <a:pPr lvl="1"/>
            <a:r>
              <a:rPr lang="cs-CZ" dirty="0"/>
              <a:t>Pro srovnání je nutné dodržet stejný rozsah výroby, prodeje, zázemí, atd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Výpočet rozdílu na 1 ks produktu u obou firem </a:t>
            </a:r>
            <a:r>
              <a:rPr lang="en-US" dirty="0" smtClean="0"/>
              <a:t>[</a:t>
            </a:r>
            <a:r>
              <a:rPr lang="cs-CZ" dirty="0" smtClean="0"/>
              <a:t>Kč</a:t>
            </a:r>
            <a:r>
              <a:rPr lang="en-US" dirty="0" smtClean="0"/>
              <a:t>]</a:t>
            </a: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73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br>
              <a:rPr lang="cs-CZ" dirty="0" smtClean="0"/>
            </a:br>
            <a:r>
              <a:rPr lang="cs-CZ" sz="2000" dirty="0" smtClean="0"/>
              <a:t>Komparace a vývoj přijatých reklamací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2021457"/>
            <a:ext cx="4269983" cy="362884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7721" y="2021457"/>
            <a:ext cx="4208981" cy="318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32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br>
              <a:rPr lang="cs-CZ" dirty="0" smtClean="0"/>
            </a:br>
            <a:r>
              <a:rPr lang="cs-CZ" sz="2000" dirty="0" smtClean="0"/>
              <a:t>Srovnání mezi lety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9975" y="1723355"/>
            <a:ext cx="5980533" cy="4920859"/>
          </a:xfrm>
          <a:prstGeom prst="rect">
            <a:avLst/>
          </a:prstGeom>
        </p:spPr>
      </p:pic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12832" y="4092675"/>
            <a:ext cx="3457143" cy="208571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2832" y="1648785"/>
            <a:ext cx="2847619" cy="22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80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138</TotalTime>
  <Words>339</Words>
  <Application>Microsoft Office PowerPoint</Application>
  <PresentationFormat>Širokoúhlá obrazovka</PresentationFormat>
  <Paragraphs>60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Stébla</vt:lpstr>
      <vt:lpstr>Dopady dodržování systémů kvality a bezpečnosti produktů na cenu finálního výrobku</vt:lpstr>
      <vt:lpstr>Osnova</vt:lpstr>
      <vt:lpstr>Cíle práce</vt:lpstr>
      <vt:lpstr>Dílčí cíle práce</vt:lpstr>
      <vt:lpstr>Hypotézy</vt:lpstr>
      <vt:lpstr>Metodika</vt:lpstr>
      <vt:lpstr>Metodika</vt:lpstr>
      <vt:lpstr>Výsledky Komparace a vývoj přijatých reklamací</vt:lpstr>
      <vt:lpstr>Výsledky Srovnání mezi lety</vt:lpstr>
      <vt:lpstr>Výsledky Závislost reklamací na celkových tržbách a zisku</vt:lpstr>
      <vt:lpstr>Výsledky Certifikace dodavatelů</vt:lpstr>
      <vt:lpstr>Výsledky Rozklady kalkulací</vt:lpstr>
      <vt:lpstr>Výsledky Podíl nákladů na kvalitu v kontribuční marži, vyčíslení rozdílu na 1 ks výrobku u firmy dodržující IFS, BRC, HACCP a firmy nedodržující tyto standardy</vt:lpstr>
      <vt:lpstr>Závěr</vt:lpstr>
      <vt:lpstr>Děkuji za pozornost.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Fremuth</dc:creator>
  <cp:lastModifiedBy>Jan Fremuth</cp:lastModifiedBy>
  <cp:revision>16</cp:revision>
  <dcterms:created xsi:type="dcterms:W3CDTF">2016-04-08T09:08:59Z</dcterms:created>
  <dcterms:modified xsi:type="dcterms:W3CDTF">2016-04-08T11:27:32Z</dcterms:modified>
</cp:coreProperties>
</file>