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8803600" cy="36004500"/>
  <p:notesSz cx="6797675" cy="9926638"/>
  <p:defaultTextStyle>
    <a:defPPr>
      <a:defRPr lang="pl-PL"/>
    </a:defPPr>
    <a:lvl1pPr marL="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CC00"/>
    <a:srgbClr val="3CD843"/>
    <a:srgbClr val="00FF00"/>
    <a:srgbClr val="CCFFFF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2298" y="552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783225" y="7567613"/>
            <a:ext cx="20412551" cy="1612868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35568" y="7567613"/>
            <a:ext cx="60767595" cy="1612868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35570" y="44105513"/>
            <a:ext cx="40590072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605700" y="44105513"/>
            <a:ext cx="40590075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>
            <a:avLst/>
          </a:prstGeom>
        </p:spPr>
        <p:txBody>
          <a:bodyPr vert="horz" lIns="370332" tIns="185166" rIns="370332" bIns="185166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1DB39-0576-4BF3-ABDC-A335E3A98768}" type="datetimeFigureOut">
              <a:rPr lang="pl-PL" smtClean="0"/>
              <a:pPr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9C91D-89B3-4350-8F7E-5F942FFC29A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320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1008311" y="16844211"/>
            <a:ext cx="26856826" cy="14054945"/>
          </a:xfrm>
          <a:prstGeom prst="roundRect">
            <a:avLst>
              <a:gd name="adj" fmla="val 16667"/>
            </a:avLst>
          </a:prstGeom>
          <a:solidFill>
            <a:srgbClr val="DEEAF6"/>
          </a:solidFill>
          <a:ln w="12700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008311" y="583255"/>
            <a:ext cx="26765613" cy="2278357"/>
          </a:xfrm>
          <a:prstGeom prst="roundRect">
            <a:avLst>
              <a:gd name="adj" fmla="val 16667"/>
            </a:avLst>
          </a:prstGeom>
          <a:solidFill>
            <a:srgbClr val="DEEAF6"/>
          </a:solidFill>
          <a:ln w="19685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8000">
              <a:latin typeface="Cambria" panose="02040503050406030204" pitchFamily="18" charset="0"/>
            </a:endParaRPr>
          </a:p>
        </p:txBody>
      </p:sp>
      <p:sp>
        <p:nvSpPr>
          <p:cNvPr id="5" name="Textové pole 2"/>
          <p:cNvSpPr txBox="1">
            <a:spLocks noChangeArrowheads="1"/>
          </p:cNvSpPr>
          <p:nvPr/>
        </p:nvSpPr>
        <p:spPr bwMode="auto">
          <a:xfrm>
            <a:off x="4049517" y="814648"/>
            <a:ext cx="20691122" cy="2046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JAK SE NESTÁT OBĚTÍ</a:t>
            </a:r>
            <a:r>
              <a:rPr kumimoji="0" lang="cs-CZ" altLang="cs-CZ" sz="9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mbria" panose="02040503050406030204" pitchFamily="18" charset="0"/>
              </a:rPr>
              <a:t> KYBERŠIKANY!</a:t>
            </a:r>
            <a:endParaRPr kumimoji="0" lang="cs-CZ" altLang="cs-CZ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6" name="Textové pole 2"/>
          <p:cNvSpPr txBox="1">
            <a:spLocks noChangeArrowheads="1"/>
          </p:cNvSpPr>
          <p:nvPr/>
        </p:nvSpPr>
        <p:spPr bwMode="auto">
          <a:xfrm>
            <a:off x="2139077" y="3401672"/>
            <a:ext cx="24554728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Kyberšikana je forma šikany prostřednictvím elektronických médií, jako je internet a mobilní telefony, které slouží k agresivnímu a záměrnému poškození uživatele těchto médií.</a:t>
            </a:r>
            <a:endParaRPr kumimoji="0" lang="cs-CZ" altLang="cs-CZ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008311" y="3221652"/>
            <a:ext cx="26765613" cy="3096344"/>
          </a:xfrm>
          <a:prstGeom prst="roundRect">
            <a:avLst>
              <a:gd name="adj" fmla="val 16667"/>
            </a:avLst>
          </a:prstGeom>
          <a:noFill/>
          <a:ln w="1270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Obr Nadavky kybersikana final bez ramec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096" y="6390623"/>
            <a:ext cx="13303471" cy="1035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 pole 2"/>
          <p:cNvSpPr txBox="1">
            <a:spLocks noChangeArrowheads="1"/>
          </p:cNvSpPr>
          <p:nvPr/>
        </p:nvSpPr>
        <p:spPr bwMode="auto">
          <a:xfrm>
            <a:off x="2597337" y="17210161"/>
            <a:ext cx="24151962" cy="12857487"/>
          </a:xfrm>
          <a:prstGeom prst="rect">
            <a:avLst/>
          </a:prstGeom>
          <a:solidFill>
            <a:srgbClr val="DEEAF6"/>
          </a:solidFill>
          <a:ln w="9525">
            <a:solidFill>
              <a:srgbClr val="DEEAF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8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mbria" panose="02040503050406030204" pitchFamily="18" charset="0"/>
              </a:rPr>
              <a:t>ZÁKLADNÍ PRAVIDLA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Používej dostatečně bezpečné heslo.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Svoje přihlašovací údaje nikdy nikomu nedávej.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Jediné místo, kam přihlašovací údaje patří, je do políček na přihlašovací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6000" dirty="0">
                <a:latin typeface="Cambria" panose="02040503050406030204" pitchFamily="18" charset="0"/>
              </a:rPr>
              <a:t> </a:t>
            </a:r>
            <a:r>
              <a:rPr lang="cs-CZ" altLang="cs-CZ" sz="6000" dirty="0" smtClean="0">
                <a:latin typeface="Cambria" panose="02040503050406030204" pitchFamily="18" charset="0"/>
              </a:rPr>
              <a:t> 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stránce 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dané internetové služby.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Dobře si zabezpeč profil na sociální síti.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V seznamu přátel na sociální síti měj jen opravdové přátele.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Pokud skutečně nemusíš, neuváděj nikde na internetu své kontaktní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6000" dirty="0">
                <a:latin typeface="Cambria" panose="02040503050406030204" pitchFamily="18" charset="0"/>
              </a:rPr>
              <a:t> </a:t>
            </a:r>
            <a:r>
              <a:rPr lang="cs-CZ" altLang="cs-CZ" sz="6000" dirty="0" smtClean="0">
                <a:latin typeface="Cambria" panose="02040503050406030204" pitchFamily="18" charset="0"/>
              </a:rPr>
              <a:t> 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údaje.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Nechovej se na internetu tak, jak bys nechtěl, aby se k tobě chovali druzí.</a:t>
            </a:r>
          </a:p>
          <a:p>
            <a:pPr marL="336550" marR="0" lvl="0" indent="-3365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Pokud se staneš svědkem kyberútoku, neváhej to nahlásit  administrátorům, případně vyjádři svůj nesouhlas s jednáním agresora a pomůžeš tak oběti.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·"/>
              <a:tabLst/>
            </a:pP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Informacím na internetu přehnaně nedůvěřuj.</a:t>
            </a:r>
            <a:endParaRPr kumimoji="0" lang="cs-CZ" altLang="cs-CZ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748590" y="31323113"/>
            <a:ext cx="26765613" cy="16157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7" name="Textové pole 2"/>
          <p:cNvSpPr txBox="1">
            <a:spLocks noChangeArrowheads="1"/>
          </p:cNvSpPr>
          <p:nvPr/>
        </p:nvSpPr>
        <p:spPr bwMode="auto">
          <a:xfrm>
            <a:off x="5343433" y="31465314"/>
            <a:ext cx="18146016" cy="122524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KYBERŠIKANA JE ŠPATNÁ VĚC!</a:t>
            </a:r>
            <a:endParaRPr kumimoji="0" lang="cs-CZ" altLang="cs-CZ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ové pole 2"/>
          <p:cNvSpPr txBox="1">
            <a:spLocks noChangeArrowheads="1"/>
          </p:cNvSpPr>
          <p:nvPr/>
        </p:nvSpPr>
        <p:spPr bwMode="auto">
          <a:xfrm>
            <a:off x="1033635" y="33174697"/>
            <a:ext cx="26765612" cy="21455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4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mbria" panose="02040503050406030204" pitchFamily="18" charset="0"/>
              </a:rPr>
              <a:t>Další důležité informace najdeš: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4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mbria" panose="02040503050406030204" pitchFamily="18" charset="0"/>
              </a:rPr>
              <a:t>                                         www.e-bezpeci.cz                                      www.bezpecne-online.cz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4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mbria" panose="02040503050406030204" pitchFamily="18" charset="0"/>
              </a:rPr>
              <a:t>                                         www.linkabezpeci.cz                                www.saferinternet.cz</a:t>
            </a:r>
            <a:endParaRPr kumimoji="0" lang="cs-CZ" altLang="cs-C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ové pole 2"/>
          <p:cNvSpPr txBox="1">
            <a:spLocks noChangeArrowheads="1"/>
          </p:cNvSpPr>
          <p:nvPr/>
        </p:nvSpPr>
        <p:spPr bwMode="auto">
          <a:xfrm>
            <a:off x="1599017" y="35433964"/>
            <a:ext cx="25634848" cy="4977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Zdroje: ČERNÁ, Alena</a:t>
            </a:r>
            <a:r>
              <a:rPr lang="cs-CZ" altLang="cs-CZ" sz="2200" dirty="0">
                <a:latin typeface="Cambria" panose="02040503050406030204" pitchFamily="18" charset="0"/>
              </a:rPr>
              <a:t> </a:t>
            </a:r>
            <a:r>
              <a:rPr lang="cs-CZ" altLang="cs-CZ" sz="2200" dirty="0" smtClean="0">
                <a:latin typeface="Cambria" panose="02040503050406030204" pitchFamily="18" charset="0"/>
              </a:rPr>
              <a:t>et al</a:t>
            </a: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. </a:t>
            </a:r>
            <a:r>
              <a:rPr kumimoji="0" lang="cs-CZ" altLang="cs-CZ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Kyberšikana: Průvodce novým fenoménem</a:t>
            </a: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. Praha: Grada Publishing, a.s., 2013, 152 s. ISBN 978-80-247-4577-0.</a:t>
            </a:r>
            <a:endParaRPr kumimoji="0" lang="cs-CZ" altLang="cs-CZ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6086</TotalTime>
  <Words>116</Words>
  <Application>Microsoft Office PowerPoint</Application>
  <PresentationFormat>Vlastní</PresentationFormat>
  <Paragraphs>19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Symbol</vt:lpstr>
      <vt:lpstr>Motyw pakietu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Informacni poster Petr Adamec</dc:title>
  <dc:creator>Petr Adamec</dc:creator>
  <cp:revision>83</cp:revision>
  <dcterms:created xsi:type="dcterms:W3CDTF">2011-02-14T22:01:25Z</dcterms:created>
  <dcterms:modified xsi:type="dcterms:W3CDTF">2017-05-21T13:15:26Z</dcterms:modified>
</cp:coreProperties>
</file>