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povinného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ručení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Cena povinného ručení</c:v>
                </c:pt>
              </c:strCache>
            </c:strRef>
          </c:tx>
          <c:invertIfNegative val="0"/>
          <c:cat>
            <c:strRef>
              <c:f>List1!$A$2:$A$12</c:f>
              <c:strCache>
                <c:ptCount val="11"/>
                <c:pt idx="0">
                  <c:v>Uniqa</c:v>
                </c:pt>
                <c:pt idx="1">
                  <c:v>Triglav</c:v>
                </c:pt>
                <c:pt idx="2">
                  <c:v>ČPP</c:v>
                </c:pt>
                <c:pt idx="3">
                  <c:v>Slavia</c:v>
                </c:pt>
                <c:pt idx="4">
                  <c:v>ČSOB</c:v>
                </c:pt>
                <c:pt idx="5">
                  <c:v>Allianz</c:v>
                </c:pt>
                <c:pt idx="6">
                  <c:v>ČP</c:v>
                </c:pt>
                <c:pt idx="7">
                  <c:v>Generali</c:v>
                </c:pt>
                <c:pt idx="8">
                  <c:v>Wüstenrot</c:v>
                </c:pt>
                <c:pt idx="9">
                  <c:v>HVP</c:v>
                </c:pt>
                <c:pt idx="10">
                  <c:v>Kooperativa</c:v>
                </c:pt>
              </c:strCache>
            </c:strRef>
          </c:cat>
          <c:val>
            <c:numRef>
              <c:f>List1!$B$2:$B$12</c:f>
              <c:numCache>
                <c:formatCode>#,##0</c:formatCode>
                <c:ptCount val="11"/>
                <c:pt idx="0">
                  <c:v>33528</c:v>
                </c:pt>
                <c:pt idx="1">
                  <c:v>36939</c:v>
                </c:pt>
                <c:pt idx="2">
                  <c:v>41285</c:v>
                </c:pt>
                <c:pt idx="3">
                  <c:v>41740</c:v>
                </c:pt>
                <c:pt idx="4">
                  <c:v>42016</c:v>
                </c:pt>
                <c:pt idx="5">
                  <c:v>54905</c:v>
                </c:pt>
                <c:pt idx="6">
                  <c:v>56945</c:v>
                </c:pt>
                <c:pt idx="7">
                  <c:v>61333</c:v>
                </c:pt>
                <c:pt idx="8">
                  <c:v>62232</c:v>
                </c:pt>
                <c:pt idx="9">
                  <c:v>64215</c:v>
                </c:pt>
                <c:pt idx="10">
                  <c:v>68026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55232"/>
        <c:axId val="163242560"/>
        <c:axId val="0"/>
      </c:bar3DChart>
      <c:catAx>
        <c:axId val="8425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cs-CZ"/>
          </a:p>
        </c:txPr>
        <c:crossAx val="163242560"/>
        <c:crosses val="autoZero"/>
        <c:auto val="1"/>
        <c:lblAlgn val="ctr"/>
        <c:lblOffset val="100"/>
        <c:noMultiLvlLbl val="0"/>
      </c:catAx>
      <c:valAx>
        <c:axId val="1632425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cs-CZ"/>
          </a:p>
        </c:txPr>
        <c:crossAx val="8425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50947787410599E-2"/>
          <c:y val="1.8504770656367756E-2"/>
          <c:w val="0.80988127755919836"/>
          <c:h val="0.82133129275654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Cena</c:v>
                </c:pt>
              </c:strCache>
            </c:strRef>
          </c:tx>
          <c:invertIfNegative val="0"/>
          <c:cat>
            <c:strRef>
              <c:f>List1!$A$2:$A$12</c:f>
              <c:strCache>
                <c:ptCount val="11"/>
                <c:pt idx="0">
                  <c:v>Uniqa</c:v>
                </c:pt>
                <c:pt idx="1">
                  <c:v>Slavia</c:v>
                </c:pt>
                <c:pt idx="2">
                  <c:v>ČSOB</c:v>
                </c:pt>
                <c:pt idx="3">
                  <c:v>Triglav</c:v>
                </c:pt>
                <c:pt idx="4">
                  <c:v>ČPP</c:v>
                </c:pt>
                <c:pt idx="5">
                  <c:v>Kooperativa</c:v>
                </c:pt>
                <c:pt idx="6">
                  <c:v>ČP</c:v>
                </c:pt>
                <c:pt idx="7">
                  <c:v>Allianz</c:v>
                </c:pt>
                <c:pt idx="8">
                  <c:v>Generali</c:v>
                </c:pt>
                <c:pt idx="9">
                  <c:v>Wüstenrot</c:v>
                </c:pt>
                <c:pt idx="10">
                  <c:v>HVP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0.14134465999999998</c:v>
                </c:pt>
                <c:pt idx="1">
                  <c:v>6.9516540000000002E-2</c:v>
                </c:pt>
                <c:pt idx="2">
                  <c:v>6.1285060000000002E-2</c:v>
                </c:pt>
                <c:pt idx="3">
                  <c:v>0.1026116</c:v>
                </c:pt>
                <c:pt idx="4">
                  <c:v>8.7163479999999988E-2</c:v>
                </c:pt>
                <c:pt idx="5">
                  <c:v>7.6676799999999988E-3</c:v>
                </c:pt>
                <c:pt idx="6">
                  <c:v>2.0804220000000002E-2</c:v>
                </c:pt>
                <c:pt idx="7">
                  <c:v>3.3320579999999995E-2</c:v>
                </c:pt>
                <c:pt idx="8">
                  <c:v>1.764694E-2</c:v>
                </c:pt>
                <c:pt idx="9">
                  <c:v>1.3700339999999998E-2</c:v>
                </c:pt>
                <c:pt idx="10">
                  <c:v>8.6825199999999991E-3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Služby</c:v>
                </c:pt>
              </c:strCache>
            </c:strRef>
          </c:tx>
          <c:invertIfNegative val="0"/>
          <c:cat>
            <c:strRef>
              <c:f>List1!$A$2:$A$12</c:f>
              <c:strCache>
                <c:ptCount val="11"/>
                <c:pt idx="0">
                  <c:v>Uniqa</c:v>
                </c:pt>
                <c:pt idx="1">
                  <c:v>Slavia</c:v>
                </c:pt>
                <c:pt idx="2">
                  <c:v>ČSOB</c:v>
                </c:pt>
                <c:pt idx="3">
                  <c:v>Triglav</c:v>
                </c:pt>
                <c:pt idx="4">
                  <c:v>ČPP</c:v>
                </c:pt>
                <c:pt idx="5">
                  <c:v>Kooperativa</c:v>
                </c:pt>
                <c:pt idx="6">
                  <c:v>ČP</c:v>
                </c:pt>
                <c:pt idx="7">
                  <c:v>Allianz</c:v>
                </c:pt>
                <c:pt idx="8">
                  <c:v>Generali</c:v>
                </c:pt>
                <c:pt idx="9">
                  <c:v>Wüstenrot</c:v>
                </c:pt>
                <c:pt idx="10">
                  <c:v>HVP</c:v>
                </c:pt>
              </c:strCache>
            </c:strRef>
          </c:cat>
          <c:val>
            <c:numRef>
              <c:f>List1!$C$2:$C$12</c:f>
              <c:numCache>
                <c:formatCode>General</c:formatCode>
                <c:ptCount val="11"/>
                <c:pt idx="0">
                  <c:v>1.203738E-2</c:v>
                </c:pt>
                <c:pt idx="1">
                  <c:v>6.5665620000000008E-2</c:v>
                </c:pt>
                <c:pt idx="2">
                  <c:v>5.7421200000000006E-2</c:v>
                </c:pt>
                <c:pt idx="3">
                  <c:v>1.9307220000000003E-2</c:v>
                </c:pt>
                <c:pt idx="4">
                  <c:v>4.0827000000000007E-3</c:v>
                </c:pt>
                <c:pt idx="5">
                  <c:v>4.0142160000000003E-2</c:v>
                </c:pt>
                <c:pt idx="6">
                  <c:v>8.9029199999999999E-3</c:v>
                </c:pt>
                <c:pt idx="7">
                  <c:v>1.564596E-2</c:v>
                </c:pt>
                <c:pt idx="8">
                  <c:v>2.6998500000000002E-2</c:v>
                </c:pt>
                <c:pt idx="9">
                  <c:v>5.6630999999999999E-3</c:v>
                </c:pt>
                <c:pt idx="10">
                  <c:v>7.5595800000000006E-3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Velikost</c:v>
                </c:pt>
              </c:strCache>
            </c:strRef>
          </c:tx>
          <c:invertIfNegative val="0"/>
          <c:cat>
            <c:strRef>
              <c:f>List1!$A$2:$A$12</c:f>
              <c:strCache>
                <c:ptCount val="11"/>
                <c:pt idx="0">
                  <c:v>Uniqa</c:v>
                </c:pt>
                <c:pt idx="1">
                  <c:v>Slavia</c:v>
                </c:pt>
                <c:pt idx="2">
                  <c:v>ČSOB</c:v>
                </c:pt>
                <c:pt idx="3">
                  <c:v>Triglav</c:v>
                </c:pt>
                <c:pt idx="4">
                  <c:v>ČPP</c:v>
                </c:pt>
                <c:pt idx="5">
                  <c:v>Kooperativa</c:v>
                </c:pt>
                <c:pt idx="6">
                  <c:v>ČP</c:v>
                </c:pt>
                <c:pt idx="7">
                  <c:v>Allianz</c:v>
                </c:pt>
                <c:pt idx="8">
                  <c:v>Generali</c:v>
                </c:pt>
                <c:pt idx="9">
                  <c:v>Wüstenrot</c:v>
                </c:pt>
                <c:pt idx="10">
                  <c:v>HVP</c:v>
                </c:pt>
              </c:strCache>
            </c:strRef>
          </c:cat>
          <c:val>
            <c:numRef>
              <c:f>List1!$D$2:$D$12</c:f>
              <c:numCache>
                <c:formatCode>General</c:formatCode>
                <c:ptCount val="11"/>
                <c:pt idx="0">
                  <c:v>3.2450000000000001E-3</c:v>
                </c:pt>
                <c:pt idx="1">
                  <c:v>1.2595E-3</c:v>
                </c:pt>
                <c:pt idx="2">
                  <c:v>4.8070000000000005E-3</c:v>
                </c:pt>
                <c:pt idx="3">
                  <c:v>1.2595E-3</c:v>
                </c:pt>
                <c:pt idx="4">
                  <c:v>3.2450000000000001E-3</c:v>
                </c:pt>
                <c:pt idx="5">
                  <c:v>1.2067000000000001E-2</c:v>
                </c:pt>
                <c:pt idx="6">
                  <c:v>1.43275E-2</c:v>
                </c:pt>
                <c:pt idx="7">
                  <c:v>8.2389999999999998E-3</c:v>
                </c:pt>
                <c:pt idx="8">
                  <c:v>4.8070000000000005E-3</c:v>
                </c:pt>
                <c:pt idx="9">
                  <c:v>8.7450000000000006E-4</c:v>
                </c:pt>
                <c:pt idx="10">
                  <c:v>8.7450000000000006E-4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Podíl na trhu</c:v>
                </c:pt>
              </c:strCache>
            </c:strRef>
          </c:tx>
          <c:invertIfNegative val="0"/>
          <c:cat>
            <c:strRef>
              <c:f>List1!$A$2:$A$12</c:f>
              <c:strCache>
                <c:ptCount val="11"/>
                <c:pt idx="0">
                  <c:v>Uniqa</c:v>
                </c:pt>
                <c:pt idx="1">
                  <c:v>Slavia</c:v>
                </c:pt>
                <c:pt idx="2">
                  <c:v>ČSOB</c:v>
                </c:pt>
                <c:pt idx="3">
                  <c:v>Triglav</c:v>
                </c:pt>
                <c:pt idx="4">
                  <c:v>ČPP</c:v>
                </c:pt>
                <c:pt idx="5">
                  <c:v>Kooperativa</c:v>
                </c:pt>
                <c:pt idx="6">
                  <c:v>ČP</c:v>
                </c:pt>
                <c:pt idx="7">
                  <c:v>Allianz</c:v>
                </c:pt>
                <c:pt idx="8">
                  <c:v>Generali</c:v>
                </c:pt>
                <c:pt idx="9">
                  <c:v>Wüstenrot</c:v>
                </c:pt>
                <c:pt idx="10">
                  <c:v>HVP</c:v>
                </c:pt>
              </c:strCache>
            </c:strRef>
          </c:cat>
          <c:val>
            <c:numRef>
              <c:f>List1!$E$2:$E$12</c:f>
              <c:numCache>
                <c:formatCode>General</c:formatCode>
                <c:ptCount val="11"/>
                <c:pt idx="0">
                  <c:v>4.0523199999999999E-3</c:v>
                </c:pt>
                <c:pt idx="1">
                  <c:v>2.9803400000000002E-3</c:v>
                </c:pt>
                <c:pt idx="2">
                  <c:v>7.9515000000000002E-3</c:v>
                </c:pt>
                <c:pt idx="3">
                  <c:v>2.9803400000000002E-3</c:v>
                </c:pt>
                <c:pt idx="4">
                  <c:v>1.8577059999999999E-2</c:v>
                </c:pt>
                <c:pt idx="5">
                  <c:v>2.50914E-2</c:v>
                </c:pt>
                <c:pt idx="6">
                  <c:v>3.3113580000000004E-2</c:v>
                </c:pt>
                <c:pt idx="7">
                  <c:v>1.1897800000000002E-2</c:v>
                </c:pt>
                <c:pt idx="8">
                  <c:v>7.0090999999999999E-3</c:v>
                </c:pt>
                <c:pt idx="9">
                  <c:v>2.4738000000000004E-3</c:v>
                </c:pt>
                <c:pt idx="10">
                  <c:v>1.6492E-3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254464"/>
        <c:axId val="63188352"/>
        <c:axId val="0"/>
      </c:bar3DChart>
      <c:catAx>
        <c:axId val="13625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cs-CZ"/>
          </a:p>
        </c:txPr>
        <c:crossAx val="63188352"/>
        <c:crosses val="autoZero"/>
        <c:auto val="1"/>
        <c:lblAlgn val="ctr"/>
        <c:lblOffset val="100"/>
        <c:noMultiLvlLbl val="0"/>
      </c:catAx>
      <c:valAx>
        <c:axId val="6318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cs-CZ"/>
          </a:p>
        </c:txPr>
        <c:crossAx val="13625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697A-BB04-4DDE-8F8A-FCAD42A9E992}" type="datetimeFigureOut">
              <a:rPr lang="cs-CZ" smtClean="0"/>
              <a:t>10. 3. 2015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4306-2537-4317-909F-A3EB5EA434D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6172199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nabídek povinného ručení</a:t>
            </a:r>
            <a:endParaRPr lang="cs-CZ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172200" cy="4176464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Cíle: Analýza nabídek jednotlivých pojišťoven a doporučení vhodné kompromisní nabídky, vybrané pomocí vícekriteriální analýzy variant.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Získání nabídek od pojišťoven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Zvolení kritérií a jejich vah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Porovnání a analýza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a doporučení vítězné varianty 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815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814520" cy="50636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Kritéria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124744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1 - Cena pojištění</a:t>
            </a:r>
          </a:p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2 - Nabídka doplňkových sužeb</a:t>
            </a:r>
          </a:p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3 - Velikost pojišťovny</a:t>
            </a:r>
          </a:p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Podíl na trhu povinného ručení</a:t>
            </a:r>
            <a:endParaRPr lang="cs-CZ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03848" y="309929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VÁHY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789040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 – 0,5638</a:t>
            </a:r>
          </a:p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Služby – 0,2634</a:t>
            </a:r>
          </a:p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Podíl – 0,1178</a:t>
            </a:r>
          </a:p>
          <a:p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 – 0,0550</a:t>
            </a:r>
          </a:p>
        </p:txBody>
      </p:sp>
    </p:spTree>
    <p:extLst>
      <p:ext uri="{BB962C8B-B14F-4D97-AF65-F5344CB8AC3E}">
        <p14:creationId xmlns:p14="http://schemas.microsoft.com/office/powerpoint/2010/main" val="44319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439107360"/>
              </p:ext>
            </p:extLst>
          </p:nvPr>
        </p:nvGraphicFramePr>
        <p:xfrm>
          <a:off x="899592" y="476672"/>
          <a:ext cx="756084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59276" y="631282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Zdroj: Vlastní zpracování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39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280901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a výpočty</a:t>
            </a:r>
          </a:p>
          <a:p>
            <a:pPr algn="ctr"/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Saatyho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metoda – stanovení vah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 AHP – stanovení pořadí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477979658"/>
              </p:ext>
            </p:extLst>
          </p:nvPr>
        </p:nvGraphicFramePr>
        <p:xfrm>
          <a:off x="467544" y="2492896"/>
          <a:ext cx="83529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859276" y="64886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Zdroj: Vlastní zpracování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17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74560" cy="65038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  <a:b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2204864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Velké rozdíly v cenách i nabídce služeb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Velikost, síla značky a obecné povědomí neznamená nejvýhodnější nabídku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Zklamání největších pojišťoven na trhu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Navržený výpočet lze obecně použít v jiných firmách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8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TM01859861[[fn=Veletrh]]</Template>
  <TotalTime>37</TotalTime>
  <Words>132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Tradeshow</vt:lpstr>
      <vt:lpstr>Analýza nabídek povinného ručení</vt:lpstr>
      <vt:lpstr>Kritéria </vt:lpstr>
      <vt:lpstr>Prezentace aplikace PowerPoint</vt:lpstr>
      <vt:lpstr>Prezentace aplikace PowerPoint</vt:lpstr>
      <vt:lpstr>Závěr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nabídek povinného ručení</dc:title>
  <dc:creator>Gu-staf</dc:creator>
  <cp:lastModifiedBy>Gu-staf</cp:lastModifiedBy>
  <cp:revision>4</cp:revision>
  <dcterms:created xsi:type="dcterms:W3CDTF">2015-03-10T21:38:54Z</dcterms:created>
  <dcterms:modified xsi:type="dcterms:W3CDTF">2015-03-10T22:16:24Z</dcterms:modified>
</cp:coreProperties>
</file>