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2" r:id="rId2"/>
    <p:sldId id="258" r:id="rId3"/>
    <p:sldId id="271" r:id="rId4"/>
    <p:sldId id="259" r:id="rId5"/>
    <p:sldId id="265" r:id="rId6"/>
    <p:sldId id="262" r:id="rId7"/>
    <p:sldId id="263" r:id="rId8"/>
    <p:sldId id="266" r:id="rId9"/>
    <p:sldId id="273" r:id="rId10"/>
    <p:sldId id="264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řední styl 4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Střední sty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710" autoAdjust="0"/>
  </p:normalViewPr>
  <p:slideViewPr>
    <p:cSldViewPr snapToGrid="0">
      <p:cViewPr varScale="1">
        <p:scale>
          <a:sx n="81" d="100"/>
          <a:sy n="81" d="100"/>
        </p:scale>
        <p:origin x="686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00F4D-29FF-48DD-B04E-6B2A874D5803}" type="datetimeFigureOut">
              <a:rPr lang="cs-CZ" smtClean="0"/>
              <a:t>14.05.2021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19594-1259-499C-996C-D2080F0D4A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9649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19594-1259-499C-996C-D2080F0D4A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2945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C4678D-9BD1-4F2C-83E8-6583007A04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68AF2D5-A649-44C7-BB2D-90E32B7BD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58B85D-1D07-461B-ADBE-C3DB0DC4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BFADE-384A-4CF0-991C-2335A86CDB5D}" type="datetimeFigureOut">
              <a:rPr lang="cs-CZ" smtClean="0"/>
              <a:t>14.05.2021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B0657C3-0C7F-4401-AF06-056C4CA38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0978482-A80C-4F0B-8ACB-7549916A2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378B-C245-4482-AB21-04EF5867CC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032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37E28A-AC8E-4E08-B3D0-AADBEB45D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8773BF9-3022-4863-92B8-4961912322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0916B33-2EBE-40ED-B4AC-A42845CC6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BFADE-384A-4CF0-991C-2335A86CDB5D}" type="datetimeFigureOut">
              <a:rPr lang="cs-CZ" smtClean="0"/>
              <a:t>14.05.2021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AD97AD9-C485-4E1F-9757-E73553C31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AAA42B4-2ECC-4456-84B3-660F93B84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378B-C245-4482-AB21-04EF5867CC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3550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3FEB2CB-359F-478D-899E-A5D13DAC04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681F62C-BDC5-4F12-8E42-C982A6527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81BB2F2-5F71-46A1-B88C-E9F3827D2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BFADE-384A-4CF0-991C-2335A86CDB5D}" type="datetimeFigureOut">
              <a:rPr lang="cs-CZ" smtClean="0"/>
              <a:t>14.05.2021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87F858F-63AF-4A11-B0D5-BA5EBF305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A8952A4-5F9F-463D-9E88-42B45F421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378B-C245-4482-AB21-04EF5867CC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4934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53EEFB-63A5-4C19-8BAB-580C6AFBC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B4A250-6724-4321-BAC1-5311F3117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54FE356-7294-444A-AE07-BAFD4D0A5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BFADE-384A-4CF0-991C-2335A86CDB5D}" type="datetimeFigureOut">
              <a:rPr lang="cs-CZ" smtClean="0"/>
              <a:t>14.05.2021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A8F7B2A-4236-4F03-B659-D55BB506E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FD31CE8-B32A-4AA4-8A40-935168BE7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378B-C245-4482-AB21-04EF5867CC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200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9B701F-26F6-4950-9FDA-CF0A6361E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8857478-201D-44FF-8745-132242DE3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6567AF2-F351-40B5-9CCF-B8E1E7EBA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BFADE-384A-4CF0-991C-2335A86CDB5D}" type="datetimeFigureOut">
              <a:rPr lang="cs-CZ" smtClean="0"/>
              <a:t>14.05.2021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84C3469-6824-447D-9F95-A686EADCB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86C28B1-02D1-4D46-8BC6-AA98751B3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378B-C245-4482-AB21-04EF5867CC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0228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C77C17-9D69-46F4-B53C-39AB2D29B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1FE84D-CCF7-46BF-ADB9-26976F69D3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1B3ABAA-1992-41D4-A317-4D4D1C5A0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153318A-825C-4243-8A24-5CC6F19A5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BFADE-384A-4CF0-991C-2335A86CDB5D}" type="datetimeFigureOut">
              <a:rPr lang="cs-CZ" smtClean="0"/>
              <a:t>14.05.2021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41BF8E0-5997-4F6A-9B54-43BA026F3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350D15D-0F0D-4923-B430-EFFF43674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378B-C245-4482-AB21-04EF5867CC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4582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2F7C3B-9AF8-4CB4-8105-BB05F5032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2A2245D-CB59-4C00-A744-AF5CA8972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25BBB53-8144-40A3-9DE2-3310D40F6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FC26A24-EBB3-4151-94B3-35880E6682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71E9E07-6A97-4A5F-9DD5-F33F8E7A53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F0A24E4-9878-4DBF-9AB6-CAF5E32B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BFADE-384A-4CF0-991C-2335A86CDB5D}" type="datetimeFigureOut">
              <a:rPr lang="cs-CZ" smtClean="0"/>
              <a:t>14.05.2021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5A7EE28-FD65-443D-BA0E-C4D9A95FE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276875E-1E8D-4759-BFD1-AB2ECD15A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378B-C245-4482-AB21-04EF5867CC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9911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E3F4D5-64DA-40D4-A855-1A7316C91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A5B6525-1E24-40A3-98A8-CB70DFDE0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BFADE-384A-4CF0-991C-2335A86CDB5D}" type="datetimeFigureOut">
              <a:rPr lang="cs-CZ" smtClean="0"/>
              <a:t>14.05.2021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0E0DBEE-9783-4D1D-AC66-E4D7B6AB7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D9BA0A1-6409-4B34-9D90-2E1412026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378B-C245-4482-AB21-04EF5867CC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2150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DA2BE29-AE60-4AE0-A9CA-42D82B66B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BFADE-384A-4CF0-991C-2335A86CDB5D}" type="datetimeFigureOut">
              <a:rPr lang="cs-CZ" smtClean="0"/>
              <a:t>14.05.2021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CB9056A-1D13-41E4-B363-64D60A1E4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4D33A44-8B5D-45DC-ACC9-088DAB3F0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378B-C245-4482-AB21-04EF5867CC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1075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DE9793-47E4-4EF6-A2D0-E7FE61810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EB67D2-78C8-4142-A529-8A0A18B3E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5C58578-BFC6-4ABC-9B96-5B2CF4EA46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8244177-642B-4E13-B244-312E669AB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BFADE-384A-4CF0-991C-2335A86CDB5D}" type="datetimeFigureOut">
              <a:rPr lang="cs-CZ" smtClean="0"/>
              <a:t>14.05.2021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EBADBA9-05CB-4D44-BB56-1EDB82029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6E99604-FC44-48AA-86B2-A493BD8BA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378B-C245-4482-AB21-04EF5867CC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3491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40B5CE-90E7-40DE-8D2A-139E2C47F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483010D-DF3F-442F-B8B5-7AF8A8FCB3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0536DE6-E1CC-4B7A-A5A9-0175A4798A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12E2F4B-357B-49E5-93BC-56199076B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BFADE-384A-4CF0-991C-2335A86CDB5D}" type="datetimeFigureOut">
              <a:rPr lang="cs-CZ" smtClean="0"/>
              <a:t>14.05.2021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5446EE2-1009-4943-ACD9-F5BBA266E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AA9E39F-2D51-4AD3-812C-AF21F7888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378B-C245-4482-AB21-04EF5867CC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9044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6D72436-573D-4A69-8ADC-70CA01B6D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2E40D27-4BD8-4E61-A3FB-BC0A7BC963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80F2172-C341-4A23-8BF9-30371C543E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BFADE-384A-4CF0-991C-2335A86CDB5D}" type="datetimeFigureOut">
              <a:rPr lang="cs-CZ" smtClean="0"/>
              <a:t>14.05.2021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7410F66-0C6B-4CAD-BBD7-6A5C3A1F85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697C19D-05BB-4079-B1F0-53DDBA28E4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B378B-C245-4482-AB21-04EF5867CC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640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D918EC1-E5D1-491F-89A3-4567AA4D214E}"/>
              </a:ext>
            </a:extLst>
          </p:cNvPr>
          <p:cNvPicPr/>
          <p:nvPr/>
        </p:nvPicPr>
        <p:blipFill rotWithShape="1">
          <a:blip r:embed="rId2"/>
          <a:srcRect l="9852" r="10837"/>
          <a:stretch/>
        </p:blipFill>
        <p:spPr>
          <a:xfrm>
            <a:off x="0" y="10"/>
            <a:ext cx="9669642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ABE2142-501C-41B0-810C-187879A2EF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112" y="209550"/>
            <a:ext cx="8037893" cy="914400"/>
          </a:xfrm>
          <a:noFill/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Letecká nákladní doprava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4DE219B-C92B-487C-9646-142DC50221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77325" y="4191000"/>
            <a:ext cx="2784765" cy="2447927"/>
          </a:xfrm>
          <a:noFill/>
        </p:spPr>
        <p:txBody>
          <a:bodyPr>
            <a:normAutofit fontScale="92500" lnSpcReduction="20000"/>
          </a:bodyPr>
          <a:lstStyle/>
          <a:p>
            <a:pPr algn="l"/>
            <a:r>
              <a:rPr lang="cs-CZ" sz="1100" dirty="0">
                <a:latin typeface="+mj-lt"/>
              </a:rPr>
              <a:t>   </a:t>
            </a:r>
          </a:p>
          <a:p>
            <a:pPr algn="l"/>
            <a:r>
              <a:rPr lang="cs-CZ" sz="1600" dirty="0">
                <a:latin typeface="+mj-lt"/>
              </a:rPr>
              <a:t>   </a:t>
            </a:r>
            <a:r>
              <a:rPr lang="cs-CZ" sz="17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Autorka bakalářské práce</a:t>
            </a:r>
          </a:p>
          <a:p>
            <a:pPr algn="l"/>
            <a:r>
              <a:rPr lang="cs-CZ" sz="17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  Lucie Rosypalová</a:t>
            </a:r>
          </a:p>
          <a:p>
            <a:pPr algn="l"/>
            <a:r>
              <a:rPr lang="cs-CZ" sz="17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  </a:t>
            </a:r>
          </a:p>
          <a:p>
            <a:pPr algn="l"/>
            <a:r>
              <a:rPr lang="cs-CZ" sz="17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  Vedoucí bakalářské práce</a:t>
            </a:r>
          </a:p>
          <a:p>
            <a:pPr algn="l"/>
            <a:r>
              <a:rPr lang="cs-CZ" sz="17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  RNDr. Jan Sedláček, Ph.D.</a:t>
            </a:r>
          </a:p>
          <a:p>
            <a:pPr algn="l"/>
            <a:r>
              <a:rPr lang="cs-CZ" sz="17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  </a:t>
            </a:r>
          </a:p>
          <a:p>
            <a:pPr algn="l"/>
            <a:r>
              <a:rPr lang="cs-CZ" sz="17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  Praha 2021</a:t>
            </a:r>
          </a:p>
        </p:txBody>
      </p:sp>
    </p:spTree>
    <p:extLst>
      <p:ext uri="{BB962C8B-B14F-4D97-AF65-F5344CB8AC3E}">
        <p14:creationId xmlns:p14="http://schemas.microsoft.com/office/powerpoint/2010/main" val="656208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 descr="Stratolaunch má naději – kosmonautix.cz">
            <a:extLst>
              <a:ext uri="{FF2B5EF4-FFF2-40B4-BE49-F238E27FC236}">
                <a16:creationId xmlns:a16="http://schemas.microsoft.com/office/drawing/2014/main" id="{71CB8C6E-F658-4B87-81FC-0478C564D26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A5DAD5C-32DE-4D90-BF25-E698C3631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32437"/>
            <a:ext cx="12192000" cy="1325563"/>
          </a:xfr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36000">
                <a:schemeClr val="accent1">
                  <a:lumMod val="45000"/>
                  <a:lumOff val="55000"/>
                </a:schemeClr>
              </a:gs>
              <a:gs pos="41000">
                <a:schemeClr val="accent1">
                  <a:lumMod val="45000"/>
                  <a:lumOff val="55000"/>
                </a:schemeClr>
              </a:gs>
              <a:gs pos="69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cs-CZ" sz="6000" b="1" dirty="0"/>
              <a:t>Děkuji za Vaší pozornost</a:t>
            </a:r>
          </a:p>
        </p:txBody>
      </p:sp>
    </p:spTree>
    <p:extLst>
      <p:ext uri="{BB962C8B-B14F-4D97-AF65-F5344CB8AC3E}">
        <p14:creationId xmlns:p14="http://schemas.microsoft.com/office/powerpoint/2010/main" val="2113291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5DAD5C-32DE-4D90-BF25-E698C3631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10591"/>
          </a:xfr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36000">
                <a:schemeClr val="accent1">
                  <a:lumMod val="45000"/>
                  <a:lumOff val="55000"/>
                </a:schemeClr>
              </a:gs>
              <a:gs pos="41000">
                <a:schemeClr val="accent1">
                  <a:lumMod val="45000"/>
                  <a:lumOff val="55000"/>
                </a:schemeClr>
              </a:gs>
              <a:gs pos="69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cs-CZ" b="1" dirty="0"/>
              <a:t>Souhrn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A95E6C-4D05-4DB6-BDF5-724EB0EE7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37856"/>
            <a:ext cx="12192000" cy="5320144"/>
          </a:xfrm>
        </p:spPr>
        <p:txBody>
          <a:bodyPr anchor="ctr" anchorCtr="1">
            <a:normAutofit/>
          </a:bodyPr>
          <a:lstStyle/>
          <a:p>
            <a:pPr>
              <a:lnSpc>
                <a:spcPct val="100000"/>
              </a:lnSpc>
            </a:pPr>
            <a:endParaRPr lang="cs-CZ" sz="1800" dirty="0">
              <a:effectLst/>
              <a:latin typeface="+mj-lt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1800" dirty="0">
                <a:effectLst/>
                <a:latin typeface="+mj-lt"/>
                <a:ea typeface="Calibri" panose="020F0502020204030204" pitchFamily="34" charset="0"/>
              </a:rPr>
              <a:t>všeobecný přehled o fyzikálním principu létání, obtékání křídla vzduchem a principu fungování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1800" dirty="0">
                <a:latin typeface="+mj-lt"/>
                <a:ea typeface="Calibri" panose="020F0502020204030204" pitchFamily="34" charset="0"/>
              </a:rPr>
              <a:t>     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</a:rPr>
              <a:t>vrtule</a:t>
            </a:r>
          </a:p>
          <a:p>
            <a:pPr>
              <a:lnSpc>
                <a:spcPct val="100000"/>
              </a:lnSpc>
            </a:pPr>
            <a:r>
              <a:rPr lang="cs-CZ" sz="1800" dirty="0">
                <a:effectLst/>
                <a:latin typeface="+mj-lt"/>
                <a:ea typeface="Calibri" panose="020F0502020204030204" pitchFamily="34" charset="0"/>
              </a:rPr>
              <a:t>charakteristika letecké dopravy</a:t>
            </a:r>
            <a:endParaRPr lang="cs-CZ" sz="1800" dirty="0">
              <a:latin typeface="+mj-lt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1800" dirty="0">
                <a:effectLst/>
                <a:latin typeface="+mj-lt"/>
                <a:ea typeface="Calibri" panose="020F0502020204030204" pitchFamily="34" charset="0"/>
              </a:rPr>
              <a:t>stručné seznámení s organizacemi</a:t>
            </a:r>
          </a:p>
          <a:p>
            <a:pPr>
              <a:lnSpc>
                <a:spcPct val="100000"/>
              </a:lnSpc>
            </a:pPr>
            <a:r>
              <a:rPr lang="cs-CZ" sz="1800" dirty="0">
                <a:effectLst/>
                <a:latin typeface="+mj-lt"/>
                <a:ea typeface="Calibri" panose="020F0502020204030204" pitchFamily="34" charset="0"/>
              </a:rPr>
              <a:t>rozdělení v oblasti letecké přepravy</a:t>
            </a:r>
            <a:r>
              <a:rPr lang="cs-CZ" sz="1800" dirty="0">
                <a:latin typeface="+mj-lt"/>
                <a:ea typeface="Calibri" panose="020F0502020204030204" pitchFamily="34" charset="0"/>
              </a:rPr>
              <a:t> včetně kategorií dopravců</a:t>
            </a:r>
          </a:p>
          <a:p>
            <a:pPr>
              <a:lnSpc>
                <a:spcPct val="100000"/>
              </a:lnSpc>
            </a:pPr>
            <a:r>
              <a:rPr lang="cs-CZ" sz="1800" dirty="0">
                <a:effectLst/>
                <a:latin typeface="+mj-lt"/>
                <a:ea typeface="Calibri" panose="020F0502020204030204" pitchFamily="34" charset="0"/>
              </a:rPr>
              <a:t>leteckému nákladnímu prostoru, požadavkům a službám souvisejícími s přepravou nákladů,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1800" dirty="0">
                <a:effectLst/>
                <a:latin typeface="+mj-lt"/>
                <a:ea typeface="Calibri" panose="020F0502020204030204" pitchFamily="34" charset="0"/>
              </a:rPr>
              <a:t>    fungování letecké pošty, používání dokumentů a cen za přepravu</a:t>
            </a:r>
          </a:p>
          <a:p>
            <a:pPr>
              <a:lnSpc>
                <a:spcPct val="100000"/>
              </a:lnSpc>
            </a:pPr>
            <a:r>
              <a:rPr lang="cs-CZ" sz="1800" dirty="0">
                <a:effectLst/>
                <a:latin typeface="+mj-lt"/>
                <a:ea typeface="Calibri" panose="020F0502020204030204" pitchFamily="34" charset="0"/>
              </a:rPr>
              <a:t>velkokapacitních nákladních letounů, včetně technických </a:t>
            </a:r>
            <a:r>
              <a:rPr lang="cs-CZ" sz="1800" dirty="0">
                <a:latin typeface="+mj-lt"/>
                <a:ea typeface="Calibri" panose="020F0502020204030204" pitchFamily="34" charset="0"/>
              </a:rPr>
              <a:t>údajů</a:t>
            </a:r>
          </a:p>
          <a:p>
            <a:pPr>
              <a:lnSpc>
                <a:spcPct val="100000"/>
              </a:lnSpc>
            </a:pPr>
            <a:r>
              <a:rPr lang="cs-CZ" sz="1800" dirty="0">
                <a:latin typeface="+mj-lt"/>
              </a:rPr>
              <a:t>srovnání s ostatními druhy nákladní dopravy – jejich přínosy a náklady</a:t>
            </a:r>
          </a:p>
          <a:p>
            <a:pPr>
              <a:lnSpc>
                <a:spcPct val="100000"/>
              </a:lnSpc>
            </a:pPr>
            <a:r>
              <a:rPr lang="cs-CZ" sz="1800" dirty="0">
                <a:latin typeface="+mj-lt"/>
              </a:rPr>
              <a:t>ekonomické a ekologické zhodnocení</a:t>
            </a:r>
          </a:p>
        </p:txBody>
      </p:sp>
    </p:spTree>
    <p:extLst>
      <p:ext uri="{BB962C8B-B14F-4D97-AF65-F5344CB8AC3E}">
        <p14:creationId xmlns:p14="http://schemas.microsoft.com/office/powerpoint/2010/main" val="2050407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CC5BCD-2DA5-4BD8-B77A-5B82147F0B6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610591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36000">
                <a:schemeClr val="accent1">
                  <a:lumMod val="45000"/>
                  <a:lumOff val="55000"/>
                </a:schemeClr>
              </a:gs>
              <a:gs pos="41000">
                <a:schemeClr val="accent1">
                  <a:lumMod val="45000"/>
                  <a:lumOff val="55000"/>
                </a:schemeClr>
              </a:gs>
              <a:gs pos="69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b="1" dirty="0"/>
              <a:t>Nákladní letadla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52ADBDF-2286-42E7-9B1C-C0833F7586A9}"/>
              </a:ext>
            </a:extLst>
          </p:cNvPr>
          <p:cNvSpPr txBox="1"/>
          <p:nvPr/>
        </p:nvSpPr>
        <p:spPr>
          <a:xfrm>
            <a:off x="762000" y="1809750"/>
            <a:ext cx="10915649" cy="4662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2400" b="1" kern="1200" dirty="0">
                <a:solidFill>
                  <a:srgbClr val="000000"/>
                </a:solidFill>
                <a:effectLst/>
                <a:latin typeface="+mj-lt"/>
                <a:ea typeface="+mn-ea"/>
                <a:cs typeface="+mn-cs"/>
              </a:rPr>
              <a:t>    8 největších nákladních letadel</a:t>
            </a:r>
            <a:endParaRPr lang="cs-CZ" sz="24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cs-CZ" b="1" kern="1200" dirty="0" err="1">
                <a:solidFill>
                  <a:srgbClr val="000000"/>
                </a:solidFill>
                <a:effectLst/>
                <a:latin typeface="+mj-lt"/>
                <a:ea typeface="+mn-ea"/>
                <a:cs typeface="+mn-cs"/>
              </a:rPr>
              <a:t>Antonov</a:t>
            </a:r>
            <a:r>
              <a:rPr lang="cs-CZ" b="1" kern="1200" dirty="0">
                <a:solidFill>
                  <a:srgbClr val="000000"/>
                </a:solidFill>
                <a:effectLst/>
                <a:latin typeface="+mj-lt"/>
                <a:ea typeface="+mn-ea"/>
                <a:cs typeface="+mn-cs"/>
              </a:rPr>
              <a:t> An-225 </a:t>
            </a:r>
            <a:r>
              <a:rPr lang="cs-CZ" b="1" kern="1200" dirty="0" err="1">
                <a:solidFill>
                  <a:srgbClr val="000000"/>
                </a:solidFill>
                <a:effectLst/>
                <a:latin typeface="+mj-lt"/>
                <a:ea typeface="+mn-ea"/>
                <a:cs typeface="+mn-cs"/>
              </a:rPr>
              <a:t>Mrija</a:t>
            </a:r>
            <a:r>
              <a:rPr lang="cs-CZ" b="1" kern="1200" dirty="0">
                <a:solidFill>
                  <a:srgbClr val="000000"/>
                </a:solidFill>
                <a:effectLst/>
                <a:latin typeface="+mj-lt"/>
                <a:ea typeface="+mn-ea"/>
                <a:cs typeface="+mn-cs"/>
              </a:rPr>
              <a:t> 	</a:t>
            </a:r>
            <a:r>
              <a:rPr lang="cs-CZ" kern="1200" dirty="0">
                <a:solidFill>
                  <a:srgbClr val="000000"/>
                </a:solidFill>
                <a:effectLst/>
                <a:latin typeface="+mj-lt"/>
                <a:ea typeface="+mn-ea"/>
                <a:cs typeface="+mn-cs"/>
              </a:rPr>
              <a:t>původně navržen pro transport raketoplánu, max vzletová hmotnost 600 tun</a:t>
            </a:r>
            <a:endParaRPr lang="cs-CZ" dirty="0">
              <a:effectLst/>
              <a:latin typeface="+mj-lt"/>
              <a:ea typeface="Times New Roman" panose="02020603050405020304" pitchFamily="18" charset="0"/>
            </a:endParaRPr>
          </a:p>
          <a:p>
            <a:r>
              <a:rPr lang="cs-CZ" kern="1200" dirty="0">
                <a:solidFill>
                  <a:srgbClr val="000000"/>
                </a:solidFill>
                <a:effectLst/>
                <a:latin typeface="+mj-lt"/>
                <a:ea typeface="+mn-ea"/>
                <a:cs typeface="+mn-cs"/>
              </a:rPr>
              <a:t>		          	v roce 2001 byl zmodernizován, je uzpůsoben přepravovat náklad i na hřbetu</a:t>
            </a:r>
            <a:endParaRPr lang="cs-CZ" dirty="0">
              <a:effectLst/>
              <a:latin typeface="+mj-lt"/>
              <a:ea typeface="Times New Roman" panose="02020603050405020304" pitchFamily="18" charset="0"/>
            </a:endParaRPr>
          </a:p>
          <a:p>
            <a:pPr marL="285750" indent="-28575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b="1" kern="1200" dirty="0" err="1">
                <a:solidFill>
                  <a:srgbClr val="000000"/>
                </a:solidFill>
                <a:effectLst/>
                <a:latin typeface="+mj-lt"/>
                <a:ea typeface="+mn-ea"/>
                <a:cs typeface="+mn-cs"/>
              </a:rPr>
              <a:t>Antonov</a:t>
            </a:r>
            <a:r>
              <a:rPr lang="cs-CZ" b="1" kern="1200" dirty="0">
                <a:solidFill>
                  <a:srgbClr val="000000"/>
                </a:solidFill>
                <a:effectLst/>
                <a:latin typeface="+mj-lt"/>
                <a:ea typeface="+mn-ea"/>
                <a:cs typeface="+mn-cs"/>
              </a:rPr>
              <a:t> An-124 Ruslan 	</a:t>
            </a:r>
            <a:r>
              <a:rPr lang="cs-CZ" kern="1200" dirty="0">
                <a:solidFill>
                  <a:srgbClr val="000000"/>
                </a:solidFill>
                <a:effectLst/>
                <a:latin typeface="+mj-lt"/>
                <a:ea typeface="+mn-ea"/>
                <a:cs typeface="+mn-cs"/>
              </a:rPr>
              <a:t>největším provozovatelem je ruské vojenské letectvo, vzletová hmotnost 405 tun</a:t>
            </a:r>
            <a:endParaRPr lang="cs-CZ" dirty="0">
              <a:effectLst/>
              <a:latin typeface="+mj-lt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b="1" kern="1200" dirty="0" err="1">
                <a:solidFill>
                  <a:srgbClr val="000000"/>
                </a:solidFill>
                <a:effectLst/>
                <a:latin typeface="+mj-lt"/>
                <a:ea typeface="+mn-ea"/>
                <a:cs typeface="+mn-cs"/>
              </a:rPr>
              <a:t>Stratolaunch</a:t>
            </a:r>
            <a:r>
              <a:rPr lang="cs-CZ" b="1" kern="1200" dirty="0">
                <a:solidFill>
                  <a:srgbClr val="000000"/>
                </a:solidFill>
                <a:effectLst/>
                <a:latin typeface="+mj-lt"/>
                <a:ea typeface="+mn-ea"/>
                <a:cs typeface="+mn-cs"/>
              </a:rPr>
              <a:t> 		</a:t>
            </a:r>
            <a:r>
              <a:rPr lang="cs-CZ" kern="1200" dirty="0">
                <a:solidFill>
                  <a:srgbClr val="000000"/>
                </a:solidFill>
                <a:effectLst/>
                <a:latin typeface="+mj-lt"/>
                <a:ea typeface="+mn-ea"/>
                <a:cs typeface="+mn-cs"/>
              </a:rPr>
              <a:t>(</a:t>
            </a:r>
            <a:r>
              <a:rPr lang="cs-CZ" kern="1200" dirty="0" err="1">
                <a:solidFill>
                  <a:srgbClr val="000000"/>
                </a:solidFill>
                <a:effectLst/>
                <a:latin typeface="+mj-lt"/>
                <a:ea typeface="+mn-ea"/>
                <a:cs typeface="+mn-cs"/>
              </a:rPr>
              <a:t>dvoutrupý</a:t>
            </a:r>
            <a:r>
              <a:rPr lang="cs-CZ" kern="1200" dirty="0">
                <a:solidFill>
                  <a:srgbClr val="000000"/>
                </a:solidFill>
                <a:effectLst/>
                <a:latin typeface="+mj-lt"/>
                <a:ea typeface="+mn-ea"/>
                <a:cs typeface="+mn-cs"/>
              </a:rPr>
              <a:t> letoun) V současné době patří mezi největší letadla. Letoun byl navržen tak, 			aby vypouštěl rakety s družicemi do vesmíru, přímo z letadla. Mezi trupy prostor pro 			zavěšení trojice raket Pegasus, které následně vynesou družice do vesmíru 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b="1" kern="1200" dirty="0">
                <a:solidFill>
                  <a:srgbClr val="000000"/>
                </a:solidFill>
                <a:effectLst/>
                <a:latin typeface="+mj-lt"/>
                <a:ea typeface="+mn-ea"/>
                <a:cs typeface="+mn-cs"/>
              </a:rPr>
              <a:t>Boeing 747-8F </a:t>
            </a:r>
            <a:endParaRPr lang="cs-CZ" dirty="0">
              <a:effectLst/>
              <a:latin typeface="+mj-lt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b="1" kern="1200" dirty="0" err="1">
                <a:solidFill>
                  <a:srgbClr val="000000"/>
                </a:solidFill>
                <a:effectLst/>
                <a:latin typeface="+mj-lt"/>
                <a:ea typeface="+mn-ea"/>
                <a:cs typeface="+mn-cs"/>
              </a:rPr>
              <a:t>Lockheed</a:t>
            </a:r>
            <a:r>
              <a:rPr lang="cs-CZ" b="1" kern="1200" dirty="0">
                <a:solidFill>
                  <a:srgbClr val="000000"/>
                </a:solidFill>
                <a:effectLst/>
                <a:latin typeface="+mj-lt"/>
                <a:ea typeface="+mn-ea"/>
                <a:cs typeface="+mn-cs"/>
              </a:rPr>
              <a:t> C-5 </a:t>
            </a:r>
            <a:r>
              <a:rPr lang="cs-CZ" b="1" kern="1200" dirty="0" err="1">
                <a:solidFill>
                  <a:srgbClr val="000000"/>
                </a:solidFill>
                <a:effectLst/>
                <a:latin typeface="+mj-lt"/>
                <a:ea typeface="+mn-ea"/>
                <a:cs typeface="+mn-cs"/>
              </a:rPr>
              <a:t>Galaxy</a:t>
            </a:r>
            <a:r>
              <a:rPr lang="cs-CZ" b="1" kern="1200" dirty="0">
                <a:solidFill>
                  <a:srgbClr val="000000"/>
                </a:solidFill>
                <a:effectLst/>
                <a:latin typeface="+mj-lt"/>
                <a:ea typeface="+mn-ea"/>
                <a:cs typeface="+mn-cs"/>
              </a:rPr>
              <a:t> 	</a:t>
            </a:r>
            <a:r>
              <a:rPr lang="cs-CZ" kern="1200" dirty="0">
                <a:solidFill>
                  <a:srgbClr val="000000"/>
                </a:solidFill>
                <a:effectLst/>
                <a:latin typeface="+mj-lt"/>
                <a:ea typeface="+mn-ea"/>
                <a:cs typeface="+mn-cs"/>
              </a:rPr>
              <a:t>vojenský a humanitní materiál, převoz vrtulníku Amerického prezidenta</a:t>
            </a:r>
            <a:endParaRPr lang="cs-CZ" dirty="0">
              <a:solidFill>
                <a:srgbClr val="000000"/>
              </a:solidFill>
              <a:latin typeface="+mj-lt"/>
            </a:endParaRP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b="1" kern="1200" dirty="0">
                <a:solidFill>
                  <a:srgbClr val="000000"/>
                </a:solidFill>
                <a:effectLst/>
                <a:latin typeface="+mj-lt"/>
                <a:ea typeface="+mn-ea"/>
                <a:cs typeface="+mn-cs"/>
              </a:rPr>
              <a:t>Airbus A330-600ST </a:t>
            </a:r>
            <a:r>
              <a:rPr lang="cs-CZ" b="1" kern="1200" dirty="0" err="1">
                <a:solidFill>
                  <a:srgbClr val="000000"/>
                </a:solidFill>
                <a:effectLst/>
                <a:latin typeface="+mj-lt"/>
                <a:ea typeface="+mn-ea"/>
                <a:cs typeface="+mn-cs"/>
              </a:rPr>
              <a:t>Beluga</a:t>
            </a:r>
            <a:r>
              <a:rPr lang="cs-CZ" b="1" kern="1200" dirty="0">
                <a:solidFill>
                  <a:srgbClr val="000000"/>
                </a:solidFill>
                <a:effectLst/>
                <a:latin typeface="+mj-lt"/>
                <a:ea typeface="+mn-ea"/>
                <a:cs typeface="+mn-cs"/>
              </a:rPr>
              <a:t> 	</a:t>
            </a:r>
            <a:r>
              <a:rPr lang="cs-CZ" kern="1200" dirty="0">
                <a:solidFill>
                  <a:srgbClr val="000000"/>
                </a:solidFill>
                <a:effectLst/>
                <a:latin typeface="+mj-lt"/>
                <a:ea typeface="+mn-ea"/>
                <a:cs typeface="+mn-cs"/>
              </a:rPr>
              <a:t>přeprava částí letadel Airbus – kokpitů, trupů a křídel. Objemné, ale ne těžké náklady</a:t>
            </a:r>
            <a:endParaRPr lang="cs-CZ" dirty="0">
              <a:effectLst/>
              <a:latin typeface="+mj-lt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b="1" kern="1200" dirty="0">
                <a:solidFill>
                  <a:srgbClr val="000000"/>
                </a:solidFill>
                <a:effectLst/>
                <a:latin typeface="+mj-lt"/>
                <a:ea typeface="+mn-ea"/>
                <a:cs typeface="+mn-cs"/>
              </a:rPr>
              <a:t>Airbus 330-700 </a:t>
            </a:r>
            <a:r>
              <a:rPr lang="cs-CZ" b="1" kern="1200" dirty="0" err="1">
                <a:solidFill>
                  <a:srgbClr val="000000"/>
                </a:solidFill>
                <a:effectLst/>
                <a:latin typeface="+mj-lt"/>
                <a:ea typeface="+mn-ea"/>
                <a:cs typeface="+mn-cs"/>
              </a:rPr>
              <a:t>Beluga</a:t>
            </a:r>
            <a:r>
              <a:rPr lang="cs-CZ" b="1" kern="1200" dirty="0">
                <a:solidFill>
                  <a:srgbClr val="000000"/>
                </a:solidFill>
                <a:effectLst/>
                <a:latin typeface="+mj-lt"/>
                <a:ea typeface="+mn-ea"/>
                <a:cs typeface="+mn-cs"/>
              </a:rPr>
              <a:t> XL</a:t>
            </a:r>
            <a:endParaRPr lang="cs-CZ" dirty="0">
              <a:effectLst/>
              <a:latin typeface="+mj-lt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b="1" kern="1200" dirty="0">
                <a:solidFill>
                  <a:srgbClr val="000000"/>
                </a:solidFill>
                <a:effectLst/>
                <a:latin typeface="+mj-lt"/>
                <a:ea typeface="+mn-ea"/>
                <a:cs typeface="+mn-cs"/>
              </a:rPr>
              <a:t>Airbus A400M 		</a:t>
            </a:r>
            <a:r>
              <a:rPr lang="cs-CZ" kern="1200" dirty="0">
                <a:solidFill>
                  <a:srgbClr val="000000"/>
                </a:solidFill>
                <a:effectLst/>
                <a:latin typeface="+mj-lt"/>
                <a:ea typeface="+mn-ea"/>
                <a:cs typeface="+mn-cs"/>
              </a:rPr>
              <a:t>přeprava tanku, vrtulníku</a:t>
            </a:r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36885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5DAD5C-32DE-4D90-BF25-E698C3631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Kontejnery, palety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A95E6C-4D05-4DB6-BDF5-724EB0EE7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1827069"/>
            <a:ext cx="10248900" cy="4392756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cs-CZ" sz="1800" dirty="0">
                <a:latin typeface="+mj-lt"/>
              </a:rPr>
              <a:t>    </a:t>
            </a:r>
            <a:r>
              <a:rPr lang="cs-CZ" sz="1800" b="1" dirty="0">
                <a:latin typeface="+mj-lt"/>
              </a:rPr>
              <a:t>Požadavky na přepravu nákladu</a:t>
            </a:r>
          </a:p>
          <a:p>
            <a:pPr>
              <a:lnSpc>
                <a:spcPct val="150000"/>
              </a:lnSpc>
            </a:pPr>
            <a:r>
              <a:rPr lang="cs-CZ" sz="1800" b="1" dirty="0">
                <a:latin typeface="+mj-lt"/>
              </a:rPr>
              <a:t>Přeprava omezena: </a:t>
            </a:r>
            <a:r>
              <a:rPr lang="cs-CZ" sz="1800" dirty="0">
                <a:latin typeface="+mj-lt"/>
              </a:rPr>
              <a:t>rozměry nákladového prostoru, rozměry dveří do letadla u nákladového prostoru, způsob manipulace a uložení (kontejnery, palety atd.). Nákladní prostor letadla je také omezen hmotnostně, letadlo má určitou únosnost podlahy a možnosti zajištění nákladu a umístění kvůli vyvážení letadla.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cs-CZ" sz="1800" b="1" dirty="0">
                <a:latin typeface="+mj-lt"/>
              </a:rPr>
              <a:t>    Letecké přepravní jednotky (ULD)</a:t>
            </a:r>
          </a:p>
          <a:p>
            <a:pPr marL="0" indent="0" algn="ctr">
              <a:lnSpc>
                <a:spcPct val="100000"/>
              </a:lnSpc>
              <a:buNone/>
            </a:pPr>
            <a:endParaRPr lang="cs-CZ" sz="1800" b="1" dirty="0">
              <a:latin typeface="+mj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1800" dirty="0">
                <a:latin typeface="+mj-lt"/>
              </a:rPr>
              <a:t>    Letecké přepravní jednotky - kontejnery a palety </a:t>
            </a:r>
          </a:p>
          <a:p>
            <a:pPr>
              <a:lnSpc>
                <a:spcPct val="100000"/>
              </a:lnSpc>
            </a:pPr>
            <a:r>
              <a:rPr lang="cs-CZ" sz="1800" b="1" dirty="0">
                <a:latin typeface="+mj-lt"/>
              </a:rPr>
              <a:t>Letecký kontejner </a:t>
            </a:r>
            <a:r>
              <a:rPr lang="cs-CZ" sz="1800" dirty="0">
                <a:latin typeface="+mj-lt"/>
              </a:rPr>
              <a:t>- lisovaný papír, dřevovláknitá deska, kov, umělé hmota. </a:t>
            </a:r>
          </a:p>
          <a:p>
            <a:pPr>
              <a:lnSpc>
                <a:spcPct val="100000"/>
              </a:lnSpc>
            </a:pPr>
            <a:r>
              <a:rPr lang="cs-CZ" sz="1800" b="1" dirty="0">
                <a:latin typeface="+mj-lt"/>
              </a:rPr>
              <a:t>Paleta </a:t>
            </a:r>
            <a:r>
              <a:rPr lang="cs-CZ" sz="1800" dirty="0">
                <a:latin typeface="+mj-lt"/>
              </a:rPr>
              <a:t>- kompaktní nebo nekompaktní materiál, s držadly, náklad upevněn pomocí sítí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178C9185-C452-4676-AD4D-3EA1BF0D523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610591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36000">
                <a:schemeClr val="accent1">
                  <a:lumMod val="45000"/>
                  <a:lumOff val="55000"/>
                </a:schemeClr>
              </a:gs>
              <a:gs pos="41000">
                <a:schemeClr val="accent1">
                  <a:lumMod val="45000"/>
                  <a:lumOff val="55000"/>
                </a:schemeClr>
              </a:gs>
              <a:gs pos="69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b="1" dirty="0"/>
              <a:t>Kontejnery, palety</a:t>
            </a:r>
          </a:p>
        </p:txBody>
      </p:sp>
    </p:spTree>
    <p:extLst>
      <p:ext uri="{BB962C8B-B14F-4D97-AF65-F5344CB8AC3E}">
        <p14:creationId xmlns:p14="http://schemas.microsoft.com/office/powerpoint/2010/main" val="1537792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3419A02-0890-4072-8BEC-EADF25B18A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2218" y="1690689"/>
            <a:ext cx="10359737" cy="4938712"/>
          </a:xfrm>
        </p:spPr>
        <p:txBody>
          <a:bodyPr anchor="ctr" anchorCtr="1">
            <a:normAutofit/>
          </a:bodyPr>
          <a:lstStyle/>
          <a:p>
            <a:r>
              <a:rPr lang="cs-CZ" sz="1800" dirty="0">
                <a:solidFill>
                  <a:schemeClr val="tx1"/>
                </a:solidFill>
                <a:latin typeface="+mj-lt"/>
              </a:rPr>
              <a:t>     Úkolem bylo srovnání letecké nákladní dopravy s ostatními druhy nákladní dopravy z hlediska </a:t>
            </a:r>
          </a:p>
          <a:p>
            <a:pPr>
              <a:lnSpc>
                <a:spcPct val="100000"/>
              </a:lnSpc>
            </a:pPr>
            <a:r>
              <a:rPr lang="cs-CZ" sz="1800" dirty="0">
                <a:solidFill>
                  <a:schemeClr val="tx1"/>
                </a:solidFill>
                <a:latin typeface="+mj-lt"/>
              </a:rPr>
              <a:t>společenských a soukromých přínosů a společenských a soukromých nákladů.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  <a:latin typeface="+mj-lt"/>
              </a:rPr>
              <a:t>Společenské přínosy </a:t>
            </a:r>
            <a:r>
              <a:rPr lang="cs-CZ" sz="1800" dirty="0">
                <a:solidFill>
                  <a:schemeClr val="tx1"/>
                </a:solidFill>
                <a:latin typeface="+mj-lt"/>
              </a:rPr>
              <a:t>u všech typů dopravy byly především v oblasti zaměstnanosti, vytváření </a:t>
            </a:r>
          </a:p>
          <a:p>
            <a:pPr>
              <a:lnSpc>
                <a:spcPct val="100000"/>
              </a:lnSpc>
            </a:pPr>
            <a:r>
              <a:rPr lang="cs-CZ" sz="1800" dirty="0">
                <a:solidFill>
                  <a:schemeClr val="tx1"/>
                </a:solidFill>
                <a:latin typeface="+mj-lt"/>
              </a:rPr>
              <a:t>      nových pracovních míst.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  <a:latin typeface="+mj-lt"/>
              </a:rPr>
              <a:t>Soukromé přínosy </a:t>
            </a:r>
            <a:r>
              <a:rPr lang="cs-CZ" sz="1800" dirty="0">
                <a:solidFill>
                  <a:schemeClr val="tx1"/>
                </a:solidFill>
                <a:latin typeface="+mj-lt"/>
              </a:rPr>
              <a:t>- přeprava nákladu, u jednotlivých druhů dopravy byla přeprava:</a:t>
            </a:r>
          </a:p>
          <a:p>
            <a:r>
              <a:rPr lang="cs-CZ" sz="1800" dirty="0">
                <a:solidFill>
                  <a:schemeClr val="tx1"/>
                </a:solidFill>
                <a:latin typeface="+mj-lt"/>
              </a:rPr>
              <a:t>      rychlá, pomalejší, vhodnější na dlouhé vzdálenosti (mezinárodně), přeprava neomezená</a:t>
            </a:r>
          </a:p>
          <a:p>
            <a:r>
              <a:rPr lang="cs-CZ" sz="1800" dirty="0">
                <a:solidFill>
                  <a:schemeClr val="tx1"/>
                </a:solidFill>
                <a:latin typeface="+mj-lt"/>
              </a:rPr>
              <a:t>      přírodními překážkami (letecká doprava)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  <a:latin typeface="+mj-lt"/>
              </a:rPr>
              <a:t>Společenské náklady </a:t>
            </a:r>
            <a:r>
              <a:rPr lang="cs-CZ" sz="1800" dirty="0">
                <a:solidFill>
                  <a:schemeClr val="tx1"/>
                </a:solidFill>
                <a:latin typeface="+mj-lt"/>
              </a:rPr>
              <a:t>– u všech druhů dopravy se jedná o zatížení, znečištění životního prostředí, </a:t>
            </a:r>
          </a:p>
          <a:p>
            <a:r>
              <a:rPr lang="cs-CZ" sz="1800" dirty="0">
                <a:solidFill>
                  <a:schemeClr val="tx1"/>
                </a:solidFill>
                <a:latin typeface="+mj-lt"/>
              </a:rPr>
              <a:t>      zábory půdy, aj.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  <a:latin typeface="+mj-lt"/>
              </a:rPr>
              <a:t>Soukromé náklady </a:t>
            </a:r>
            <a:r>
              <a:rPr lang="cs-CZ" sz="1800" dirty="0">
                <a:solidFill>
                  <a:schemeClr val="tx1"/>
                </a:solidFill>
                <a:latin typeface="+mj-lt"/>
              </a:rPr>
              <a:t>– náklady na pohonné hmoty, údržbu dopravních prostředků, poplatky, </a:t>
            </a:r>
          </a:p>
          <a:p>
            <a:r>
              <a:rPr lang="cs-CZ" sz="1800" dirty="0">
                <a:solidFill>
                  <a:schemeClr val="tx1"/>
                </a:solidFill>
                <a:latin typeface="+mj-lt"/>
              </a:rPr>
              <a:t>      pojištění, daně, aj.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DE54042A-3935-4F1E-954B-57F057A7F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pPr algn="ctr"/>
            <a:r>
              <a:rPr lang="cs-CZ" b="1" dirty="0"/>
              <a:t>Srovnání – ostatní druhy dopravy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B84C3EF4-A49B-47B6-9F9C-65F052BDA8F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610591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36000">
                <a:schemeClr val="accent1">
                  <a:lumMod val="45000"/>
                  <a:lumOff val="55000"/>
                </a:schemeClr>
              </a:gs>
              <a:gs pos="41000">
                <a:schemeClr val="accent1">
                  <a:lumMod val="45000"/>
                  <a:lumOff val="55000"/>
                </a:schemeClr>
              </a:gs>
              <a:gs pos="69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400" b="1" dirty="0"/>
              <a:t>Srovnání ostatních druhů nákladní dopravy</a:t>
            </a:r>
          </a:p>
        </p:txBody>
      </p:sp>
    </p:spTree>
    <p:extLst>
      <p:ext uri="{BB962C8B-B14F-4D97-AF65-F5344CB8AC3E}">
        <p14:creationId xmlns:p14="http://schemas.microsoft.com/office/powerpoint/2010/main" val="1479767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5DAD5C-32DE-4D90-BF25-E698C3631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698"/>
            <a:ext cx="10515600" cy="1325563"/>
          </a:xfrm>
        </p:spPr>
        <p:txBody>
          <a:bodyPr/>
          <a:lstStyle/>
          <a:p>
            <a:pPr algn="ctr"/>
            <a:r>
              <a:rPr lang="cs-CZ" b="1" dirty="0"/>
              <a:t>Ekonomické zhodnocení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A95E6C-4D05-4DB6-BDF5-724EB0EE7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7607" y="3094818"/>
            <a:ext cx="6868390" cy="305492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1800" dirty="0">
                <a:latin typeface="+mj-lt"/>
              </a:rPr>
              <a:t>V důsledku pandemie viru COVID-19 dochází v leteckém odvětví kvůli     využitelnosti k přestavbě osobních letadel na nákladní.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1800" dirty="0">
                <a:latin typeface="+mj-lt"/>
              </a:rPr>
              <a:t>    Následkem pandemie se:</a:t>
            </a:r>
          </a:p>
          <a:p>
            <a:pPr>
              <a:lnSpc>
                <a:spcPct val="100000"/>
              </a:lnSpc>
            </a:pPr>
            <a:r>
              <a:rPr lang="cs-CZ" sz="1800" dirty="0">
                <a:latin typeface="+mj-lt"/>
              </a:rPr>
              <a:t>poptávka po osobní letecké dopravě snížila</a:t>
            </a:r>
          </a:p>
          <a:p>
            <a:pPr>
              <a:lnSpc>
                <a:spcPct val="100000"/>
              </a:lnSpc>
            </a:pPr>
            <a:r>
              <a:rPr lang="cs-CZ" sz="1800" dirty="0">
                <a:latin typeface="+mj-lt"/>
              </a:rPr>
              <a:t> naopak nastal zvýšený zájem po specializovaných nákladních letadlech, kdy se </a:t>
            </a:r>
          </a:p>
          <a:p>
            <a:pPr>
              <a:lnSpc>
                <a:spcPct val="100000"/>
              </a:lnSpc>
            </a:pPr>
            <a:r>
              <a:rPr lang="cs-CZ" sz="1800" dirty="0">
                <a:latin typeface="+mj-lt"/>
              </a:rPr>
              <a:t>přepravuje zvýšený počet zásilek (internetové nákupy)</a:t>
            </a:r>
          </a:p>
          <a:p>
            <a:pPr>
              <a:lnSpc>
                <a:spcPct val="100000"/>
              </a:lnSpc>
            </a:pPr>
            <a:r>
              <a:rPr lang="cs-CZ" sz="1800" dirty="0">
                <a:latin typeface="+mj-lt"/>
              </a:rPr>
              <a:t>distribuuje zdravotnický materiál a další zboží. 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6D488AF-074E-47B3-B7B0-CB9CF82F5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147" y="2036959"/>
            <a:ext cx="470708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dirty="0">
                <a:latin typeface="+mj-lt"/>
                <a:ea typeface="Times New Roman" panose="02020603050405020304" pitchFamily="18" charset="0"/>
              </a:rPr>
              <a:t>V bakalářské práci je sr</a:t>
            </a:r>
            <a:r>
              <a:rPr kumimoji="0" lang="cs-CZ" altLang="cs-CZ" u="none" strike="noStrike" cap="none" normalizeH="0" baseline="0" dirty="0">
                <a:ln>
                  <a:noFill/>
                </a:ln>
                <a:effectLst/>
                <a:latin typeface="+mj-lt"/>
                <a:ea typeface="Times New Roman" panose="02020603050405020304" pitchFamily="18" charset="0"/>
              </a:rPr>
              <a:t>ovnání</a:t>
            </a:r>
            <a:r>
              <a:rPr kumimoji="0" lang="cs-CZ" altLang="cs-CZ" u="none" strike="noStrike" cap="none" normalizeH="0" dirty="0">
                <a:ln>
                  <a:noFill/>
                </a:ln>
                <a:effectLst/>
                <a:latin typeface="+mj-lt"/>
                <a:ea typeface="Times New Roman" panose="02020603050405020304" pitchFamily="18" charset="0"/>
              </a:rPr>
              <a:t> 25 leteckých nákladních společností v přepravě nákladu: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u="none" strike="noStrike" cap="none" normalizeH="0" dirty="0">
              <a:ln>
                <a:noFill/>
              </a:ln>
              <a:effectLst/>
              <a:latin typeface="+mj-lt"/>
              <a:ea typeface="Times New Roman" panose="02020603050405020304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s-CZ" altLang="cs-CZ" u="none" strike="noStrike" cap="none" normalizeH="0" dirty="0">
                <a:ln>
                  <a:noFill/>
                </a:ln>
                <a:effectLst/>
                <a:latin typeface="+mj-lt"/>
                <a:ea typeface="Times New Roman" panose="02020603050405020304" pitchFamily="18" charset="0"/>
              </a:rPr>
              <a:t>v tunokilometrech a v tisících tunách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altLang="cs-CZ" dirty="0">
                <a:latin typeface="+mj-lt"/>
                <a:ea typeface="Times New Roman" panose="02020603050405020304" pitchFamily="18" charset="0"/>
              </a:rPr>
              <a:t>     - </a:t>
            </a:r>
            <a:r>
              <a:rPr kumimoji="0" lang="cs-CZ" altLang="cs-CZ" u="none" strike="noStrike" cap="none" normalizeH="0" dirty="0">
                <a:ln>
                  <a:noFill/>
                </a:ln>
                <a:effectLst/>
                <a:latin typeface="+mj-lt"/>
                <a:ea typeface="Times New Roman" panose="02020603050405020304" pitchFamily="18" charset="0"/>
              </a:rPr>
              <a:t>první tři místa obsadili: </a:t>
            </a:r>
            <a:r>
              <a:rPr kumimoji="0" lang="cs-CZ" altLang="cs-CZ" u="none" strike="noStrike" cap="none" normalizeH="0" dirty="0" err="1">
                <a:ln>
                  <a:noFill/>
                </a:ln>
                <a:effectLst/>
                <a:latin typeface="+mj-lt"/>
                <a:ea typeface="Times New Roman" panose="02020603050405020304" pitchFamily="18" charset="0"/>
              </a:rPr>
              <a:t>Fedex</a:t>
            </a:r>
            <a:r>
              <a:rPr kumimoji="0" lang="cs-CZ" altLang="cs-CZ" u="none" strike="noStrike" cap="none" normalizeH="0" dirty="0">
                <a:ln>
                  <a:noFill/>
                </a:ln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kumimoji="0" lang="cs-CZ" altLang="cs-CZ" u="none" strike="noStrike" cap="none" normalizeH="0" dirty="0" err="1">
                <a:ln>
                  <a:noFill/>
                </a:ln>
                <a:effectLst/>
                <a:latin typeface="+mj-lt"/>
                <a:ea typeface="Times New Roman" panose="02020603050405020304" pitchFamily="18" charset="0"/>
              </a:rPr>
              <a:t>Quatar</a:t>
            </a:r>
            <a:r>
              <a:rPr kumimoji="0" lang="cs-CZ" altLang="cs-CZ" u="none" strike="noStrike" cap="none" normalizeH="0" dirty="0">
                <a:ln>
                  <a:noFill/>
                </a:ln>
                <a:effectLst/>
                <a:latin typeface="+mj-lt"/>
                <a:ea typeface="Times New Roman" panose="02020603050405020304" pitchFamily="18" charset="0"/>
              </a:rPr>
              <a:t>,    UPS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altLang="cs-CZ" dirty="0">
                <a:latin typeface="+mj-lt"/>
                <a:ea typeface="Times New Roman" panose="02020603050405020304" pitchFamily="18" charset="0"/>
              </a:rPr>
              <a:t>v tisících tunách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altLang="cs-CZ" dirty="0">
                <a:latin typeface="+mj-lt"/>
                <a:ea typeface="Times New Roman" panose="02020603050405020304" pitchFamily="18" charset="0"/>
              </a:rPr>
              <a:t>     - první tři místa obsadili: </a:t>
            </a:r>
            <a:r>
              <a:rPr lang="cs-CZ" altLang="cs-CZ" dirty="0" err="1">
                <a:latin typeface="+mj-lt"/>
                <a:ea typeface="Times New Roman" panose="02020603050405020304" pitchFamily="18" charset="0"/>
              </a:rPr>
              <a:t>Fedex</a:t>
            </a:r>
            <a:r>
              <a:rPr lang="cs-CZ" altLang="cs-CZ" dirty="0">
                <a:latin typeface="+mj-lt"/>
                <a:ea typeface="Times New Roman" panose="02020603050405020304" pitchFamily="18" charset="0"/>
              </a:rPr>
              <a:t>, UPS, </a:t>
            </a:r>
            <a:r>
              <a:rPr lang="cs-CZ" altLang="cs-CZ" dirty="0" err="1">
                <a:latin typeface="+mj-lt"/>
                <a:ea typeface="Times New Roman" panose="02020603050405020304" pitchFamily="18" charset="0"/>
              </a:rPr>
              <a:t>Emirates</a:t>
            </a:r>
            <a:endParaRPr kumimoji="0" lang="cs-CZ" altLang="cs-CZ" u="none" strike="noStrike" cap="none" normalizeH="0" dirty="0">
              <a:ln>
                <a:noFill/>
              </a:ln>
              <a:effectLst/>
              <a:latin typeface="+mj-lt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b="1" i="1" u="none" strike="noStrike" cap="none" normalizeH="0" baseline="0" dirty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0E3989BE-288C-4F38-8C15-BB1FBEE8A17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610591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36000">
                <a:schemeClr val="accent1">
                  <a:lumMod val="45000"/>
                  <a:lumOff val="55000"/>
                </a:schemeClr>
              </a:gs>
              <a:gs pos="41000">
                <a:schemeClr val="accent1">
                  <a:lumMod val="45000"/>
                  <a:lumOff val="55000"/>
                </a:schemeClr>
              </a:gs>
              <a:gs pos="69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b="1" dirty="0"/>
              <a:t>Ekonomické zhodnocení</a:t>
            </a:r>
          </a:p>
        </p:txBody>
      </p:sp>
    </p:spTree>
    <p:extLst>
      <p:ext uri="{BB962C8B-B14F-4D97-AF65-F5344CB8AC3E}">
        <p14:creationId xmlns:p14="http://schemas.microsoft.com/office/powerpoint/2010/main" val="1480393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5DAD5C-32DE-4D90-BF25-E698C3631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5989" y="-1200"/>
            <a:ext cx="12257987" cy="1325563"/>
          </a:xfrm>
        </p:spPr>
        <p:txBody>
          <a:bodyPr/>
          <a:lstStyle/>
          <a:p>
            <a:pPr algn="ctr"/>
            <a:r>
              <a:rPr lang="cs-CZ" b="1" dirty="0"/>
              <a:t>Ekologické zhodnocení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983F5793-53D5-478C-AA16-867B0877D291}"/>
              </a:ext>
            </a:extLst>
          </p:cNvPr>
          <p:cNvSpPr txBox="1"/>
          <p:nvPr/>
        </p:nvSpPr>
        <p:spPr>
          <a:xfrm>
            <a:off x="4036493" y="6375255"/>
            <a:ext cx="8540684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2000" dirty="0">
                <a:solidFill>
                  <a:schemeClr val="bg1"/>
                </a:solidFill>
              </a:rPr>
              <a:t>Obrázek - Znečištění provozními kapalinami –     postřik odmrazovací směsí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12048801-A9EC-4294-BB9B-C1E41EF091B9}"/>
              </a:ext>
            </a:extLst>
          </p:cNvPr>
          <p:cNvSpPr txBox="1">
            <a:spLocks/>
          </p:cNvSpPr>
          <p:nvPr/>
        </p:nvSpPr>
        <p:spPr>
          <a:xfrm>
            <a:off x="-2" y="0"/>
            <a:ext cx="12192000" cy="1610591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36000">
                <a:schemeClr val="accent1">
                  <a:lumMod val="45000"/>
                  <a:lumOff val="55000"/>
                </a:schemeClr>
              </a:gs>
              <a:gs pos="41000">
                <a:schemeClr val="accent1">
                  <a:lumMod val="45000"/>
                  <a:lumOff val="55000"/>
                </a:schemeClr>
              </a:gs>
              <a:gs pos="69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b="1" dirty="0"/>
              <a:t>Ekologické zhodnocení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FAE2D31C-F9D5-4E51-A801-AD26EBBDA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5626" y="1610591"/>
            <a:ext cx="3536373" cy="505089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cs-CZ" sz="18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cs-CZ" sz="18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1800" dirty="0">
                <a:effectLst/>
                <a:latin typeface="+mj-lt"/>
                <a:ea typeface="Times New Roman" panose="02020603050405020304" pitchFamily="18" charset="0"/>
              </a:rPr>
              <a:t>Negativním aspektem provozu letecké dopravy je znečišťování a zatěžování životního prostředí:</a:t>
            </a:r>
          </a:p>
          <a:p>
            <a:pPr>
              <a:lnSpc>
                <a:spcPct val="100000"/>
              </a:lnSpc>
            </a:pPr>
            <a:r>
              <a:rPr lang="cs-CZ" sz="1800" dirty="0">
                <a:effectLst/>
                <a:latin typeface="+mj-lt"/>
                <a:ea typeface="Times New Roman" panose="02020603050405020304" pitchFamily="18" charset="0"/>
              </a:rPr>
              <a:t>emisemi vypouštěnými do ovzduší</a:t>
            </a:r>
          </a:p>
          <a:p>
            <a:pPr>
              <a:lnSpc>
                <a:spcPct val="100000"/>
              </a:lnSpc>
            </a:pPr>
            <a:r>
              <a:rPr lang="cs-CZ" sz="1800" dirty="0">
                <a:latin typeface="+mj-lt"/>
                <a:ea typeface="Times New Roman" panose="02020603050405020304" pitchFamily="18" charset="0"/>
              </a:rPr>
              <a:t>provozními kapalinami </a:t>
            </a:r>
            <a:r>
              <a:rPr lang="cs-CZ" sz="1800" dirty="0" err="1">
                <a:effectLst/>
                <a:latin typeface="+mj-lt"/>
                <a:ea typeface="Times New Roman" panose="02020603050405020304" pitchFamily="18" charset="0"/>
              </a:rPr>
              <a:t>kontaminac</a:t>
            </a:r>
            <a:r>
              <a:rPr lang="cs-CZ" sz="18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+mj-lt"/>
                <a:ea typeface="Times New Roman" panose="02020603050405020304" pitchFamily="18" charset="0"/>
              </a:rPr>
              <a:t>ívody</a:t>
            </a:r>
            <a:r>
              <a:rPr lang="cs-CZ" sz="1800" dirty="0">
                <a:effectLst/>
                <a:latin typeface="+mj-lt"/>
                <a:ea typeface="Times New Roman" panose="02020603050405020304" pitchFamily="18" charset="0"/>
              </a:rPr>
              <a:t> a půdy         </a:t>
            </a:r>
          </a:p>
          <a:p>
            <a:pPr>
              <a:lnSpc>
                <a:spcPct val="100000"/>
              </a:lnSpc>
            </a:pPr>
            <a:r>
              <a:rPr lang="cs-CZ" sz="1800" dirty="0">
                <a:latin typeface="+mj-lt"/>
                <a:ea typeface="Times New Roman" panose="02020603050405020304" pitchFamily="18" charset="0"/>
              </a:rPr>
              <a:t>hlukem</a:t>
            </a:r>
            <a:endParaRPr lang="cs-CZ" sz="18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cs-CZ" sz="1800" dirty="0">
              <a:latin typeface="+mj-lt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cs-CZ" sz="18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cs-CZ" sz="1800" dirty="0">
              <a:latin typeface="+mj-lt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3E8ADD6-ADCE-442B-8C27-ECF7D51CA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10591"/>
            <a:ext cx="8655625" cy="524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198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0DA70D19-8AD7-423D-973C-7622117D0B2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303" y="1352913"/>
            <a:ext cx="7924697" cy="5505086"/>
          </a:xfrm>
          <a:prstGeom prst="rect">
            <a:avLst/>
          </a:prstGeo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91328400-3C40-4549-89A8-A59E370542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1475508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36000">
                <a:schemeClr val="accent1">
                  <a:lumMod val="45000"/>
                  <a:lumOff val="55000"/>
                </a:schemeClr>
              </a:gs>
              <a:gs pos="41000">
                <a:schemeClr val="accent1">
                  <a:lumMod val="45000"/>
                  <a:lumOff val="55000"/>
                </a:schemeClr>
              </a:gs>
              <a:gs pos="69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b="1" dirty="0"/>
              <a:t>Ekologické zhodnocení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78A68DC-3438-464C-B8AF-00CD83D6EA64}"/>
              </a:ext>
            </a:extLst>
          </p:cNvPr>
          <p:cNvSpPr txBox="1"/>
          <p:nvPr/>
        </p:nvSpPr>
        <p:spPr>
          <a:xfrm>
            <a:off x="4436917" y="6385288"/>
            <a:ext cx="74502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i="1" dirty="0">
                <a:effectLst/>
                <a:ea typeface="Times New Roman" panose="02020603050405020304" pitchFamily="18" charset="0"/>
              </a:rPr>
              <a:t>         Graf - Celosvětové emise z letecké dopravy od roku 1940 do roku 2018   </a:t>
            </a:r>
            <a:endParaRPr lang="cs-CZ" i="1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42D3043-C6F3-4D4D-BAE6-5EB4B339ACA0}"/>
              </a:ext>
            </a:extLst>
          </p:cNvPr>
          <p:cNvSpPr txBox="1"/>
          <p:nvPr/>
        </p:nvSpPr>
        <p:spPr>
          <a:xfrm>
            <a:off x="218209" y="2106217"/>
            <a:ext cx="3210791" cy="45243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cs-CZ" dirty="0">
                <a:latin typeface="+mj-lt"/>
              </a:rPr>
              <a:t>Během spalovacího procesu v letadlovém motoru jsou do ovzduší vypouštěny emise:</a:t>
            </a:r>
          </a:p>
          <a:p>
            <a:endParaRPr lang="cs-CZ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</a:rPr>
              <a:t>oxid uhličitý (CO</a:t>
            </a:r>
            <a:r>
              <a:rPr lang="cs-CZ" baseline="-25000" dirty="0">
                <a:latin typeface="+mj-lt"/>
              </a:rPr>
              <a:t>2</a:t>
            </a:r>
            <a:r>
              <a:rPr lang="cs-CZ" dirty="0">
                <a:latin typeface="+mj-lt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</a:rPr>
              <a:t>oxid siřičitý (SO</a:t>
            </a:r>
            <a:r>
              <a:rPr lang="cs-CZ" baseline="-25000" dirty="0">
                <a:latin typeface="+mj-lt"/>
              </a:rPr>
              <a:t>2</a:t>
            </a:r>
            <a:r>
              <a:rPr lang="cs-CZ" dirty="0">
                <a:latin typeface="+mj-lt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</a:rPr>
              <a:t>čpavek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</a:rPr>
              <a:t>oxidy dusíku (</a:t>
            </a:r>
            <a:r>
              <a:rPr lang="cs-CZ" dirty="0" err="1">
                <a:latin typeface="+mj-lt"/>
              </a:rPr>
              <a:t>NO</a:t>
            </a:r>
            <a:r>
              <a:rPr lang="cs-CZ" baseline="-25000" dirty="0" err="1">
                <a:latin typeface="+mj-lt"/>
              </a:rPr>
              <a:t>x</a:t>
            </a:r>
            <a:r>
              <a:rPr lang="cs-CZ" dirty="0">
                <a:latin typeface="+mj-lt"/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</a:rPr>
              <a:t>organické bifenyly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</a:rPr>
              <a:t>dioxiny</a:t>
            </a:r>
          </a:p>
          <a:p>
            <a:endParaRPr lang="cs-CZ" dirty="0">
              <a:latin typeface="+mj-lt"/>
            </a:endParaRPr>
          </a:p>
          <a:p>
            <a:r>
              <a:rPr lang="cs-CZ" b="1" dirty="0">
                <a:latin typeface="+mj-lt"/>
              </a:rPr>
              <a:t>Graf poskytuje údaj </a:t>
            </a:r>
            <a:r>
              <a:rPr lang="cs-CZ" dirty="0">
                <a:latin typeface="+mj-lt"/>
              </a:rPr>
              <a:t>z roku 2018, kdy globální emise CO2 z letecké dopravy činily zhruba 1,04 miliard tun.</a:t>
            </a:r>
          </a:p>
          <a:p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91329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BC27C377-F355-4052-A803-75559E15BD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2148" y="1753386"/>
            <a:ext cx="10727703" cy="4788816"/>
          </a:xfrm>
        </p:spPr>
        <p:txBody>
          <a:bodyPr anchor="t" anchorCtr="1">
            <a:normAutofit/>
          </a:bodyPr>
          <a:lstStyle/>
          <a:p>
            <a:pPr algn="just"/>
            <a:r>
              <a:rPr lang="cs-CZ" sz="1800" b="1" dirty="0">
                <a:latin typeface="+mj-lt"/>
                <a:ea typeface="Calibri" panose="020F0502020204030204" pitchFamily="34" charset="0"/>
              </a:rPr>
              <a:t>     Bakalářská práce zahrnuje a popisuje: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800" dirty="0">
                <a:latin typeface="+mj-lt"/>
                <a:ea typeface="Calibri" panose="020F0502020204030204" pitchFamily="34" charset="0"/>
              </a:rPr>
              <a:t>princip aerodynamiky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+mj-lt"/>
                <a:ea typeface="Calibri" panose="020F0502020204030204" pitchFamily="34" charset="0"/>
              </a:rPr>
              <a:t>organizace činné v oblasti letectví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+mj-lt"/>
                <a:ea typeface="Calibri" panose="020F0502020204030204" pitchFamily="34" charset="0"/>
              </a:rPr>
              <a:t>charakteristiku letecké nákladní dopravy, která </a:t>
            </a:r>
            <a:r>
              <a:rPr lang="cs-CZ" sz="1800" b="1" dirty="0">
                <a:latin typeface="+mj-lt"/>
                <a:ea typeface="Calibri" panose="020F0502020204030204" pitchFamily="34" charset="0"/>
              </a:rPr>
              <a:t>obsah</a:t>
            </a:r>
            <a:r>
              <a:rPr lang="cs-CZ" sz="1800" b="1" dirty="0">
                <a:effectLst/>
                <a:latin typeface="+mj-lt"/>
                <a:ea typeface="Calibri" panose="020F0502020204030204" pitchFamily="34" charset="0"/>
              </a:rPr>
              <a:t>uje:</a:t>
            </a:r>
          </a:p>
          <a:p>
            <a:pPr algn="just"/>
            <a:r>
              <a:rPr lang="cs-CZ" sz="1800" dirty="0">
                <a:effectLst/>
                <a:latin typeface="+mj-lt"/>
                <a:ea typeface="Calibri" panose="020F0502020204030204" pitchFamily="34" charset="0"/>
              </a:rPr>
              <a:t>           - jednotlivé kategorie letadel a druhy motorů</a:t>
            </a:r>
          </a:p>
          <a:p>
            <a:pPr algn="just"/>
            <a:r>
              <a:rPr lang="cs-CZ" sz="1800" dirty="0">
                <a:latin typeface="+mj-lt"/>
                <a:ea typeface="Calibri" panose="020F0502020204030204" pitchFamily="34" charset="0"/>
              </a:rPr>
              <a:t>           - leteckou přepravu nákladu a druhy dopravců</a:t>
            </a:r>
          </a:p>
          <a:p>
            <a:pPr algn="just"/>
            <a:r>
              <a:rPr lang="cs-CZ" sz="1800" dirty="0">
                <a:latin typeface="+mj-lt"/>
                <a:ea typeface="Calibri" panose="020F0502020204030204" pitchFamily="34" charset="0"/>
              </a:rPr>
              <a:t>           - nákladní prostor letadla, včetně leteckých přepravních jednotek (kontejnery, palety)</a:t>
            </a:r>
          </a:p>
          <a:p>
            <a:pPr algn="just"/>
            <a:r>
              <a:rPr lang="cs-CZ" sz="1800" dirty="0">
                <a:latin typeface="+mj-lt"/>
                <a:ea typeface="Calibri" panose="020F0502020204030204" pitchFamily="34" charset="0"/>
              </a:rPr>
              <a:t>           - velkokapacitní nákladní letouny a jejich technické údaje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+mj-lt"/>
                <a:ea typeface="Calibri" panose="020F0502020204030204" pitchFamily="34" charset="0"/>
              </a:rPr>
              <a:t>srovnání jednotlivých druhů nákladní dopravy v rámci společenských a soukromý přínosů a nákladů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800" dirty="0">
                <a:latin typeface="+mj-lt"/>
                <a:ea typeface="Calibri" panose="020F0502020204030204" pitchFamily="34" charset="0"/>
              </a:rPr>
              <a:t>e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</a:rPr>
              <a:t>konomické a ekologické zhodnocení v letecké dopravě</a:t>
            </a:r>
          </a:p>
          <a:p>
            <a:pPr algn="just">
              <a:lnSpc>
                <a:spcPct val="100000"/>
              </a:lnSpc>
            </a:pPr>
            <a:r>
              <a:rPr lang="cs-CZ" sz="1800" dirty="0">
                <a:effectLst/>
                <a:latin typeface="+mj-lt"/>
                <a:ea typeface="Times New Roman" panose="02020603050405020304" pitchFamily="18" charset="0"/>
              </a:rPr>
              <a:t>Rozbor dokládá, že přínosem letecké nákladní dopravy je především rychlost, přeprava na velkou vzdálenost, přeprava těžkých či nadrozměrných nákladů, ovšem znečištění životního prostředí leteckou dopravou je i nadále velkým problémem, stejně tak, jako v ostatních průmyslových odvětví.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800" dirty="0">
              <a:latin typeface="+mj-lt"/>
              <a:ea typeface="Calibri" panose="020F0502020204030204" pitchFamily="34" charset="0"/>
            </a:endParaRPr>
          </a:p>
          <a:p>
            <a:pPr algn="just"/>
            <a:endParaRPr lang="cs-CZ" sz="1800" dirty="0"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43691B59-B61A-443A-BC8D-8D60175F2093}"/>
              </a:ext>
            </a:extLst>
          </p:cNvPr>
          <p:cNvSpPr txBox="1">
            <a:spLocks/>
          </p:cNvSpPr>
          <p:nvPr/>
        </p:nvSpPr>
        <p:spPr>
          <a:xfrm>
            <a:off x="0" y="-251208"/>
            <a:ext cx="12192000" cy="1475508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36000">
                <a:schemeClr val="accent1">
                  <a:lumMod val="45000"/>
                  <a:lumOff val="55000"/>
                </a:schemeClr>
              </a:gs>
              <a:gs pos="41000">
                <a:schemeClr val="accent1">
                  <a:lumMod val="45000"/>
                  <a:lumOff val="55000"/>
                </a:schemeClr>
              </a:gs>
              <a:gs pos="69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b="1" dirty="0"/>
              <a:t>Závěr</a:t>
            </a:r>
          </a:p>
        </p:txBody>
      </p:sp>
    </p:spTree>
    <p:extLst>
      <p:ext uri="{BB962C8B-B14F-4D97-AF65-F5344CB8AC3E}">
        <p14:creationId xmlns:p14="http://schemas.microsoft.com/office/powerpoint/2010/main" val="3596889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833</Words>
  <Application>Microsoft Office PowerPoint</Application>
  <PresentationFormat>Širokoúhlá obrazovka</PresentationFormat>
  <Paragraphs>105</Paragraphs>
  <Slides>10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Motiv Office</vt:lpstr>
      <vt:lpstr>Letecká nákladní doprava</vt:lpstr>
      <vt:lpstr>Souhrn</vt:lpstr>
      <vt:lpstr>Prezentace aplikace PowerPoint</vt:lpstr>
      <vt:lpstr>Kontejnery, palety</vt:lpstr>
      <vt:lpstr>Srovnání – ostatní druhy dopravy</vt:lpstr>
      <vt:lpstr>Ekonomické zhodnocení</vt:lpstr>
      <vt:lpstr>Ekologické zhodnocení</vt:lpstr>
      <vt:lpstr>Ekologické zhodnocení</vt:lpstr>
      <vt:lpstr>Prezentace aplikace PowerPoint</vt:lpstr>
      <vt:lpstr>Děkuji za Vaší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Letecká nákladní doprava</dc:title>
  <dc:creator>Rosypalová Lucie (S-TF)</dc:creator>
  <cp:lastModifiedBy>Rosypalová Lucie (S-TF)</cp:lastModifiedBy>
  <cp:revision>132</cp:revision>
  <dcterms:created xsi:type="dcterms:W3CDTF">2021-05-11T16:53:02Z</dcterms:created>
  <dcterms:modified xsi:type="dcterms:W3CDTF">2021-05-14T11:21:04Z</dcterms:modified>
</cp:coreProperties>
</file>