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69" r:id="rId13"/>
    <p:sldId id="271" r:id="rId14"/>
    <p:sldId id="270" r:id="rId15"/>
    <p:sldId id="272" r:id="rId16"/>
    <p:sldId id="274" r:id="rId17"/>
  </p:sldIdLst>
  <p:sldSz cx="9144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AEFF7"/>
          </a:solidFill>
        </a:fill>
      </a:tcStyle>
    </a:wholeTbl>
    <a:band1H>
      <a:tcStyle>
        <a:tcBdr/>
        <a:fill>
          <a:solidFill>
            <a:srgbClr val="D2DEEF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D2DEEF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5B9BD5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5B9BD5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5B9BD5"/>
          </a:solidFill>
        </a:fill>
      </a:tcStyle>
    </a:firstRow>
  </a:tblStyle>
  <a:tblStyle styleId="{BC89EF96-8CEA-46FF-86C4-4CE0E7609802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5B9BD5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5B9BD5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5B9BD5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5B9BD5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wholeTbl>
    <a:band1H>
      <a:tcStyle>
        <a:tcBdr/>
        <a:fill>
          <a:solidFill>
            <a:srgbClr val="5B9BD5"/>
          </a:solidFill>
        </a:fill>
      </a:tcStyle>
    </a:band1H>
    <a:band1V>
      <a:tcStyle>
        <a:tcBdr/>
        <a:fill>
          <a:solidFill>
            <a:srgbClr val="5B9BD5"/>
          </a:solidFill>
        </a:fill>
      </a:tcStyle>
    </a:band1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50804" cap="flat" cmpd="dbl" algn="ctr">
              <a:solidFill>
                <a:srgbClr val="5B9BD5"/>
              </a:solidFill>
              <a:prstDash val="solid"/>
              <a:round/>
              <a:headEnd type="none" w="med" len="med"/>
              <a:tailEnd type="none" w="med" len="med"/>
            </a:ln>
          </a:top>
        </a:tcBdr>
      </a:tcStyle>
    </a:lastRow>
    <a:firstRow>
      <a:tcTxStyle b="on">
        <a:font>
          <a:latin typeface=""/>
          <a:ea typeface=""/>
          <a:cs typeface=""/>
        </a:font>
      </a:tcTxStyle>
      <a:tcStyle>
        <a:tcBdr>
          <a:bottom>
            <a:ln w="25402" cap="flat" cmpd="sng" algn="ctr">
              <a:solidFill>
                <a:srgbClr val="5B9BD5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firstRow>
  </a:tblStyle>
  <a:tblStyle styleId="{5940675A-B579-460E-94D1-54222C63F5D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IT firma 1</c:v>
          </c:tx>
          <c:spPr>
            <a:solidFill>
              <a:srgbClr val="1F4E79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900" b="0" i="0" u="none" strike="noStrike" kern="1200" baseline="0">
                    <a:solidFill>
                      <a:srgbClr val="FFFFFF"/>
                    </a:solidFill>
                    <a:latin typeface="Calibri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Lit>
              <c:ptCount val="7"/>
              <c:pt idx="0">
                <c:v>Managing Control</c:v>
              </c:pt>
              <c:pt idx="1">
                <c:v>Benefits Management</c:v>
              </c:pt>
              <c:pt idx="2">
                <c:v>Financial Management</c:v>
              </c:pt>
              <c:pt idx="3">
                <c:v>Stakeholder Management</c:v>
              </c:pt>
              <c:pt idx="4">
                <c:v>Risk Management</c:v>
              </c:pt>
              <c:pt idx="5">
                <c:v>Organisational Governance</c:v>
              </c:pt>
              <c:pt idx="6">
                <c:v>Resources Management</c:v>
              </c:pt>
            </c:strLit>
          </c:cat>
          <c:val>
            <c:numLit>
              <c:formatCode>General</c:formatCode>
              <c:ptCount val="7"/>
              <c:pt idx="0">
                <c:v>3</c:v>
              </c:pt>
              <c:pt idx="1">
                <c:v>2</c:v>
              </c:pt>
              <c:pt idx="2">
                <c:v>3</c:v>
              </c:pt>
              <c:pt idx="3">
                <c:v>1</c:v>
              </c:pt>
              <c:pt idx="4">
                <c:v>3</c:v>
              </c:pt>
              <c:pt idx="5">
                <c:v>3</c:v>
              </c:pt>
              <c:pt idx="6">
                <c:v>2</c:v>
              </c:pt>
            </c:numLit>
          </c:val>
        </c:ser>
        <c:ser>
          <c:idx val="1"/>
          <c:order val="1"/>
          <c:tx>
            <c:v>IT firma 2</c:v>
          </c:tx>
          <c:spPr>
            <a:solidFill>
              <a:srgbClr val="2E75B6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900" b="0" i="0" u="none" strike="noStrike" kern="1200" baseline="0">
                    <a:solidFill>
                      <a:srgbClr val="FFFFFF"/>
                    </a:solidFill>
                    <a:latin typeface="Calibri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Lit>
              <c:ptCount val="7"/>
              <c:pt idx="0">
                <c:v>Managing Control</c:v>
              </c:pt>
              <c:pt idx="1">
                <c:v>Benefits Management</c:v>
              </c:pt>
              <c:pt idx="2">
                <c:v>Financial Management</c:v>
              </c:pt>
              <c:pt idx="3">
                <c:v>Stakeholder Management</c:v>
              </c:pt>
              <c:pt idx="4">
                <c:v>Risk Management</c:v>
              </c:pt>
              <c:pt idx="5">
                <c:v>Organisational Governance</c:v>
              </c:pt>
              <c:pt idx="6">
                <c:v>Resources Management</c:v>
              </c:pt>
            </c:strLit>
          </c:cat>
          <c:val>
            <c:numLit>
              <c:formatCode>General</c:formatCode>
              <c:ptCount val="7"/>
              <c:pt idx="0">
                <c:v>3</c:v>
              </c:pt>
              <c:pt idx="1">
                <c:v>3</c:v>
              </c:pt>
              <c:pt idx="2">
                <c:v>3</c:v>
              </c:pt>
              <c:pt idx="3">
                <c:v>2</c:v>
              </c:pt>
              <c:pt idx="4">
                <c:v>3</c:v>
              </c:pt>
              <c:pt idx="5">
                <c:v>3</c:v>
              </c:pt>
              <c:pt idx="6">
                <c:v>3</c:v>
              </c:pt>
            </c:numLit>
          </c:val>
        </c:ser>
        <c:ser>
          <c:idx val="2"/>
          <c:order val="2"/>
          <c:tx>
            <c:v>IT firma 3</c:v>
          </c:tx>
          <c:spPr>
            <a:solidFill>
              <a:srgbClr val="00B0F0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900" b="0" i="0" u="none" strike="noStrike" kern="1200" baseline="0">
                    <a:solidFill>
                      <a:srgbClr val="FFFFFF"/>
                    </a:solidFill>
                    <a:latin typeface="Calibri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Lit>
              <c:ptCount val="7"/>
              <c:pt idx="0">
                <c:v>Managing Control</c:v>
              </c:pt>
              <c:pt idx="1">
                <c:v>Benefits Management</c:v>
              </c:pt>
              <c:pt idx="2">
                <c:v>Financial Management</c:v>
              </c:pt>
              <c:pt idx="3">
                <c:v>Stakeholder Management</c:v>
              </c:pt>
              <c:pt idx="4">
                <c:v>Risk Management</c:v>
              </c:pt>
              <c:pt idx="5">
                <c:v>Organisational Governance</c:v>
              </c:pt>
              <c:pt idx="6">
                <c:v>Resources Management</c:v>
              </c:pt>
            </c:strLit>
          </c:cat>
          <c:val>
            <c:numLit>
              <c:formatCode>General</c:formatCode>
              <c:ptCount val="7"/>
              <c:pt idx="0">
                <c:v>3</c:v>
              </c:pt>
              <c:pt idx="1">
                <c:v>3</c:v>
              </c:pt>
              <c:pt idx="2">
                <c:v>3</c:v>
              </c:pt>
              <c:pt idx="3">
                <c:v>3</c:v>
              </c:pt>
              <c:pt idx="4">
                <c:v>3</c:v>
              </c:pt>
              <c:pt idx="5">
                <c:v>3</c:v>
              </c:pt>
              <c:pt idx="6">
                <c:v>3</c:v>
              </c:pt>
            </c:numLit>
          </c:val>
        </c:ser>
        <c:ser>
          <c:idx val="3"/>
          <c:order val="3"/>
          <c:tx>
            <c:v>IT firma 4</c:v>
          </c:tx>
          <c:spPr>
            <a:solidFill>
              <a:srgbClr val="00FFFF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900" b="0" i="0" u="none" strike="noStrike" kern="1200" baseline="0">
                    <a:solidFill>
                      <a:srgbClr val="FFFFFF"/>
                    </a:solidFill>
                    <a:latin typeface="Calibri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Lit>
              <c:ptCount val="7"/>
              <c:pt idx="0">
                <c:v>Managing Control</c:v>
              </c:pt>
              <c:pt idx="1">
                <c:v>Benefits Management</c:v>
              </c:pt>
              <c:pt idx="2">
                <c:v>Financial Management</c:v>
              </c:pt>
              <c:pt idx="3">
                <c:v>Stakeholder Management</c:v>
              </c:pt>
              <c:pt idx="4">
                <c:v>Risk Management</c:v>
              </c:pt>
              <c:pt idx="5">
                <c:v>Organisational Governance</c:v>
              </c:pt>
              <c:pt idx="6">
                <c:v>Resources Management</c:v>
              </c:pt>
            </c:strLit>
          </c:cat>
          <c:val>
            <c:numLit>
              <c:formatCode>General</c:formatCode>
              <c:ptCount val="7"/>
              <c:pt idx="0">
                <c:v>2</c:v>
              </c:pt>
              <c:pt idx="1">
                <c:v>1</c:v>
              </c:pt>
              <c:pt idx="2">
                <c:v>2</c:v>
              </c:pt>
              <c:pt idx="3">
                <c:v>1</c:v>
              </c:pt>
              <c:pt idx="4">
                <c:v>2</c:v>
              </c:pt>
              <c:pt idx="5">
                <c:v>2</c:v>
              </c:pt>
              <c:pt idx="6">
                <c:v>2</c:v>
              </c:pt>
            </c:numLit>
          </c:val>
        </c:ser>
        <c:ser>
          <c:idx val="4"/>
          <c:order val="4"/>
          <c:tx>
            <c:v>Banka 1</c:v>
          </c:tx>
          <c:spPr>
            <a:solidFill>
              <a:srgbClr val="006600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900" b="0" i="0" u="none" strike="noStrike" kern="1200" baseline="0">
                    <a:solidFill>
                      <a:srgbClr val="FFFFFF"/>
                    </a:solidFill>
                    <a:latin typeface="Calibri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Lit>
              <c:ptCount val="7"/>
              <c:pt idx="0">
                <c:v>Managing Control</c:v>
              </c:pt>
              <c:pt idx="1">
                <c:v>Benefits Management</c:v>
              </c:pt>
              <c:pt idx="2">
                <c:v>Financial Management</c:v>
              </c:pt>
              <c:pt idx="3">
                <c:v>Stakeholder Management</c:v>
              </c:pt>
              <c:pt idx="4">
                <c:v>Risk Management</c:v>
              </c:pt>
              <c:pt idx="5">
                <c:v>Organisational Governance</c:v>
              </c:pt>
              <c:pt idx="6">
                <c:v>Resources Management</c:v>
              </c:pt>
            </c:strLit>
          </c:cat>
          <c:val>
            <c:numLit>
              <c:formatCode>General</c:formatCode>
              <c:ptCount val="7"/>
              <c:pt idx="0">
                <c:v>2</c:v>
              </c:pt>
              <c:pt idx="1">
                <c:v>2</c:v>
              </c:pt>
              <c:pt idx="2">
                <c:v>2</c:v>
              </c:pt>
              <c:pt idx="3">
                <c:v>1</c:v>
              </c:pt>
              <c:pt idx="4">
                <c:v>2</c:v>
              </c:pt>
              <c:pt idx="5">
                <c:v>3</c:v>
              </c:pt>
              <c:pt idx="6">
                <c:v>2</c:v>
              </c:pt>
            </c:numLit>
          </c:val>
        </c:ser>
        <c:ser>
          <c:idx val="5"/>
          <c:order val="5"/>
          <c:tx>
            <c:v>Banka 2</c:v>
          </c:tx>
          <c:spPr>
            <a:solidFill>
              <a:srgbClr val="339933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900" b="0" i="0" u="none" strike="noStrike" kern="1200" baseline="0">
                    <a:solidFill>
                      <a:srgbClr val="FFFFFF"/>
                    </a:solidFill>
                    <a:latin typeface="Calibri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Lit>
              <c:ptCount val="7"/>
              <c:pt idx="0">
                <c:v>Managing Control</c:v>
              </c:pt>
              <c:pt idx="1">
                <c:v>Benefits Management</c:v>
              </c:pt>
              <c:pt idx="2">
                <c:v>Financial Management</c:v>
              </c:pt>
              <c:pt idx="3">
                <c:v>Stakeholder Management</c:v>
              </c:pt>
              <c:pt idx="4">
                <c:v>Risk Management</c:v>
              </c:pt>
              <c:pt idx="5">
                <c:v>Organisational Governance</c:v>
              </c:pt>
              <c:pt idx="6">
                <c:v>Resources Management</c:v>
              </c:pt>
            </c:strLit>
          </c:cat>
          <c:val>
            <c:numLit>
              <c:formatCode>General</c:formatCode>
              <c:ptCount val="7"/>
              <c:pt idx="0">
                <c:v>1</c:v>
              </c:pt>
              <c:pt idx="1">
                <c:v>1</c:v>
              </c:pt>
              <c:pt idx="2">
                <c:v>2</c:v>
              </c:pt>
              <c:pt idx="3">
                <c:v>1</c:v>
              </c:pt>
              <c:pt idx="4">
                <c:v>1</c:v>
              </c:pt>
              <c:pt idx="5">
                <c:v>2</c:v>
              </c:pt>
              <c:pt idx="6">
                <c:v>1</c:v>
              </c:pt>
            </c:numLit>
          </c:val>
        </c:ser>
        <c:ser>
          <c:idx val="6"/>
          <c:order val="6"/>
          <c:tx>
            <c:v>Banka 3</c:v>
          </c:tx>
          <c:spPr>
            <a:solidFill>
              <a:srgbClr val="00B050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900" b="0" i="0" u="none" strike="noStrike" kern="1200" baseline="0">
                    <a:solidFill>
                      <a:srgbClr val="FFFFFF"/>
                    </a:solidFill>
                    <a:latin typeface="Calibri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Lit>
              <c:ptCount val="7"/>
              <c:pt idx="0">
                <c:v>Managing Control</c:v>
              </c:pt>
              <c:pt idx="1">
                <c:v>Benefits Management</c:v>
              </c:pt>
              <c:pt idx="2">
                <c:v>Financial Management</c:v>
              </c:pt>
              <c:pt idx="3">
                <c:v>Stakeholder Management</c:v>
              </c:pt>
              <c:pt idx="4">
                <c:v>Risk Management</c:v>
              </c:pt>
              <c:pt idx="5">
                <c:v>Organisational Governance</c:v>
              </c:pt>
              <c:pt idx="6">
                <c:v>Resources Management</c:v>
              </c:pt>
            </c:strLit>
          </c:cat>
          <c:val>
            <c:numLit>
              <c:formatCode>General</c:formatCode>
              <c:ptCount val="7"/>
              <c:pt idx="0">
                <c:v>3</c:v>
              </c:pt>
              <c:pt idx="1">
                <c:v>1</c:v>
              </c:pt>
              <c:pt idx="2">
                <c:v>2</c:v>
              </c:pt>
              <c:pt idx="3">
                <c:v>1</c:v>
              </c:pt>
              <c:pt idx="4">
                <c:v>2</c:v>
              </c:pt>
              <c:pt idx="5">
                <c:v>3</c:v>
              </c:pt>
              <c:pt idx="6">
                <c:v>2</c:v>
              </c:pt>
            </c:numLit>
          </c:val>
        </c:ser>
        <c:ser>
          <c:idx val="7"/>
          <c:order val="7"/>
          <c:tx>
            <c:v>Banka 4</c:v>
          </c:tx>
          <c:spPr>
            <a:solidFill>
              <a:srgbClr val="92D050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900" b="0" i="0" u="none" strike="noStrike" kern="1200" baseline="0">
                    <a:solidFill>
                      <a:srgbClr val="FFFFFF"/>
                    </a:solidFill>
                    <a:latin typeface="Calibri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Lit>
              <c:ptCount val="7"/>
              <c:pt idx="0">
                <c:v>Managing Control</c:v>
              </c:pt>
              <c:pt idx="1">
                <c:v>Benefits Management</c:v>
              </c:pt>
              <c:pt idx="2">
                <c:v>Financial Management</c:v>
              </c:pt>
              <c:pt idx="3">
                <c:v>Stakeholder Management</c:v>
              </c:pt>
              <c:pt idx="4">
                <c:v>Risk Management</c:v>
              </c:pt>
              <c:pt idx="5">
                <c:v>Organisational Governance</c:v>
              </c:pt>
              <c:pt idx="6">
                <c:v>Resources Management</c:v>
              </c:pt>
            </c:strLit>
          </c:cat>
          <c:val>
            <c:numLit>
              <c:formatCode>General</c:formatCode>
              <c:ptCount val="7"/>
              <c:pt idx="0">
                <c:v>2</c:v>
              </c:pt>
              <c:pt idx="1">
                <c:v>1</c:v>
              </c:pt>
              <c:pt idx="2">
                <c:v>2</c:v>
              </c:pt>
              <c:pt idx="3">
                <c:v>1</c:v>
              </c:pt>
              <c:pt idx="4">
                <c:v>1</c:v>
              </c:pt>
              <c:pt idx="5">
                <c:v>3</c:v>
              </c:pt>
              <c:pt idx="6">
                <c:v>1</c:v>
              </c:pt>
            </c:numLit>
          </c:val>
        </c:ser>
        <c:ser>
          <c:idx val="8"/>
          <c:order val="8"/>
          <c:tx>
            <c:v>Konzultanská firma 1</c:v>
          </c:tx>
          <c:spPr>
            <a:solidFill>
              <a:srgbClr val="0D0D0D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900" b="0" i="0" u="none" strike="noStrike" kern="1200" baseline="0">
                    <a:solidFill>
                      <a:srgbClr val="FFFFFF"/>
                    </a:solidFill>
                    <a:latin typeface="Calibri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Lit>
              <c:ptCount val="7"/>
              <c:pt idx="0">
                <c:v>Managing Control</c:v>
              </c:pt>
              <c:pt idx="1">
                <c:v>Benefits Management</c:v>
              </c:pt>
              <c:pt idx="2">
                <c:v>Financial Management</c:v>
              </c:pt>
              <c:pt idx="3">
                <c:v>Stakeholder Management</c:v>
              </c:pt>
              <c:pt idx="4">
                <c:v>Risk Management</c:v>
              </c:pt>
              <c:pt idx="5">
                <c:v>Organisational Governance</c:v>
              </c:pt>
              <c:pt idx="6">
                <c:v>Resources Management</c:v>
              </c:pt>
            </c:strLit>
          </c:cat>
          <c:val>
            <c:numLit>
              <c:formatCode>General</c:formatCode>
              <c:ptCount val="7"/>
              <c:pt idx="0">
                <c:v>3</c:v>
              </c:pt>
              <c:pt idx="1">
                <c:v>3</c:v>
              </c:pt>
              <c:pt idx="2">
                <c:v>4</c:v>
              </c:pt>
              <c:pt idx="3">
                <c:v>3</c:v>
              </c:pt>
              <c:pt idx="4">
                <c:v>3</c:v>
              </c:pt>
              <c:pt idx="5">
                <c:v>4</c:v>
              </c:pt>
              <c:pt idx="6">
                <c:v>3</c:v>
              </c:pt>
            </c:numLit>
          </c:val>
        </c:ser>
        <c:ser>
          <c:idx val="9"/>
          <c:order val="9"/>
          <c:tx>
            <c:v>Konzultanská firma 2</c:v>
          </c:tx>
          <c:spPr>
            <a:solidFill>
              <a:srgbClr val="404040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900" b="0" i="0" u="none" strike="noStrike" kern="1200" baseline="0">
                    <a:solidFill>
                      <a:srgbClr val="FFFFFF"/>
                    </a:solidFill>
                    <a:latin typeface="Calibri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Lit>
              <c:ptCount val="7"/>
              <c:pt idx="0">
                <c:v>Managing Control</c:v>
              </c:pt>
              <c:pt idx="1">
                <c:v>Benefits Management</c:v>
              </c:pt>
              <c:pt idx="2">
                <c:v>Financial Management</c:v>
              </c:pt>
              <c:pt idx="3">
                <c:v>Stakeholder Management</c:v>
              </c:pt>
              <c:pt idx="4">
                <c:v>Risk Management</c:v>
              </c:pt>
              <c:pt idx="5">
                <c:v>Organisational Governance</c:v>
              </c:pt>
              <c:pt idx="6">
                <c:v>Resources Management</c:v>
              </c:pt>
            </c:strLit>
          </c:cat>
          <c:val>
            <c:numLit>
              <c:formatCode>General</c:formatCode>
              <c:ptCount val="7"/>
              <c:pt idx="0">
                <c:v>4</c:v>
              </c:pt>
              <c:pt idx="1">
                <c:v>3</c:v>
              </c:pt>
              <c:pt idx="2">
                <c:v>3</c:v>
              </c:pt>
              <c:pt idx="3">
                <c:v>4</c:v>
              </c:pt>
              <c:pt idx="4">
                <c:v>3</c:v>
              </c:pt>
              <c:pt idx="5">
                <c:v>4</c:v>
              </c:pt>
              <c:pt idx="6">
                <c:v>3</c:v>
              </c:pt>
            </c:numLit>
          </c:val>
        </c:ser>
        <c:ser>
          <c:idx val="10"/>
          <c:order val="10"/>
          <c:tx>
            <c:v>Konzultanská firma 3</c:v>
          </c:tx>
          <c:spPr>
            <a:solidFill>
              <a:srgbClr val="7F7F7F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900" b="0" i="0" u="none" strike="noStrike" kern="1200" baseline="0">
                    <a:solidFill>
                      <a:srgbClr val="FFFFFF"/>
                    </a:solidFill>
                    <a:latin typeface="Calibri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Lit>
              <c:ptCount val="7"/>
              <c:pt idx="0">
                <c:v>Managing Control</c:v>
              </c:pt>
              <c:pt idx="1">
                <c:v>Benefits Management</c:v>
              </c:pt>
              <c:pt idx="2">
                <c:v>Financial Management</c:v>
              </c:pt>
              <c:pt idx="3">
                <c:v>Stakeholder Management</c:v>
              </c:pt>
              <c:pt idx="4">
                <c:v>Risk Management</c:v>
              </c:pt>
              <c:pt idx="5">
                <c:v>Organisational Governance</c:v>
              </c:pt>
              <c:pt idx="6">
                <c:v>Resources Management</c:v>
              </c:pt>
            </c:strLit>
          </c:cat>
          <c:val>
            <c:numLit>
              <c:formatCode>General</c:formatCode>
              <c:ptCount val="7"/>
              <c:pt idx="0">
                <c:v>2</c:v>
              </c:pt>
              <c:pt idx="1">
                <c:v>2</c:v>
              </c:pt>
              <c:pt idx="2">
                <c:v>2</c:v>
              </c:pt>
              <c:pt idx="3">
                <c:v>3</c:v>
              </c:pt>
              <c:pt idx="4">
                <c:v>2</c:v>
              </c:pt>
              <c:pt idx="5">
                <c:v>2</c:v>
              </c:pt>
              <c:pt idx="6">
                <c:v>2</c:v>
              </c:pt>
            </c:numLit>
          </c:val>
        </c:ser>
        <c:ser>
          <c:idx val="11"/>
          <c:order val="11"/>
          <c:tx>
            <c:v>Konzultanská firma 4</c:v>
          </c:tx>
          <c:spPr>
            <a:solidFill>
              <a:srgbClr val="BFBFBF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900" b="0" i="0" u="none" strike="noStrike" kern="1200" baseline="0">
                    <a:solidFill>
                      <a:srgbClr val="FFFFFF"/>
                    </a:solidFill>
                    <a:latin typeface="Calibri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Lit>
              <c:ptCount val="7"/>
              <c:pt idx="0">
                <c:v>Managing Control</c:v>
              </c:pt>
              <c:pt idx="1">
                <c:v>Benefits Management</c:v>
              </c:pt>
              <c:pt idx="2">
                <c:v>Financial Management</c:v>
              </c:pt>
              <c:pt idx="3">
                <c:v>Stakeholder Management</c:v>
              </c:pt>
              <c:pt idx="4">
                <c:v>Risk Management</c:v>
              </c:pt>
              <c:pt idx="5">
                <c:v>Organisational Governance</c:v>
              </c:pt>
              <c:pt idx="6">
                <c:v>Resources Management</c:v>
              </c:pt>
            </c:strLit>
          </c:cat>
          <c:val>
            <c:numLit>
              <c:formatCode>General</c:formatCode>
              <c:ptCount val="7"/>
              <c:pt idx="0">
                <c:v>3</c:v>
              </c:pt>
              <c:pt idx="1">
                <c:v>1</c:v>
              </c:pt>
              <c:pt idx="2">
                <c:v>3</c:v>
              </c:pt>
              <c:pt idx="3">
                <c:v>3</c:v>
              </c:pt>
              <c:pt idx="4">
                <c:v>1</c:v>
              </c:pt>
              <c:pt idx="5">
                <c:v>3</c:v>
              </c:pt>
              <c:pt idx="6">
                <c:v>4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6097120"/>
        <c:axId val="186096560"/>
      </c:barChart>
      <c:valAx>
        <c:axId val="186096560"/>
        <c:scaling>
          <c:orientation val="minMax"/>
          <c:max val="5"/>
        </c:scaling>
        <c:delete val="0"/>
        <c:axPos val="l"/>
        <c:majorGridlines>
          <c:spPr>
            <a:ln w="9528" cap="flat">
              <a:solidFill>
                <a:srgbClr val="D9D9D9"/>
              </a:solidFill>
              <a:prstDash val="solid"/>
              <a:round/>
            </a:ln>
          </c:spPr>
        </c:majorGridlines>
        <c:title>
          <c:tx>
            <c:rich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900" b="0" i="0" u="none" strike="noStrike" kern="1200" cap="all" baseline="0">
                    <a:solidFill>
                      <a:srgbClr val="595959"/>
                    </a:solidFill>
                    <a:latin typeface="Calibri"/>
                  </a:defRPr>
                </a:pPr>
                <a:r>
                  <a:rPr lang="cs-CZ" sz="900" b="0" i="0" u="none" strike="noStrike" kern="1200" cap="all" spc="0" baseline="0">
                    <a:solidFill>
                      <a:srgbClr val="595959"/>
                    </a:solidFill>
                    <a:uFillTx/>
                    <a:latin typeface="Calibri"/>
                  </a:rPr>
                  <a:t>Úroveň zralosti</a:t>
                </a:r>
              </a:p>
            </c:rich>
          </c:tx>
          <c:overlay val="0"/>
          <c:spPr>
            <a:noFill/>
            <a:ln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noFill/>
          <a:ln>
            <a:noFill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200" b="0" i="0" u="none" strike="noStrike" kern="1200" baseline="0">
                <a:solidFill>
                  <a:srgbClr val="595959"/>
                </a:solidFill>
                <a:latin typeface="Calibri"/>
              </a:defRPr>
            </a:pPr>
            <a:endParaRPr lang="cs-CZ"/>
          </a:p>
        </c:txPr>
        <c:crossAx val="186097120"/>
        <c:crosses val="autoZero"/>
        <c:crossBetween val="between"/>
        <c:majorUnit val="1"/>
      </c:valAx>
      <c:catAx>
        <c:axId val="186097120"/>
        <c:scaling>
          <c:orientation val="minMax"/>
        </c:scaling>
        <c:delete val="0"/>
        <c:axPos val="b"/>
        <c:title>
          <c:tx>
            <c:rich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900" b="0" i="0" u="none" strike="noStrike" kern="1200" cap="all" baseline="0">
                    <a:solidFill>
                      <a:srgbClr val="595959"/>
                    </a:solidFill>
                    <a:latin typeface="Calibri"/>
                  </a:defRPr>
                </a:pPr>
                <a:r>
                  <a:rPr lang="cs-CZ" sz="900" b="0" i="0" u="none" strike="noStrike" kern="1200" cap="all" spc="0" baseline="0">
                    <a:solidFill>
                      <a:srgbClr val="595959"/>
                    </a:solidFill>
                    <a:uFillTx/>
                    <a:latin typeface="Calibri"/>
                  </a:rPr>
                  <a:t>Hodnocené oblasti</a:t>
                </a:r>
              </a:p>
            </c:rich>
          </c:tx>
          <c:overlay val="0"/>
          <c:spPr>
            <a:noFill/>
            <a:ln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noFill/>
          <a:ln w="9528" cap="flat">
            <a:solidFill>
              <a:srgbClr val="D9D9D9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100" b="0" i="0" u="none" strike="noStrike" kern="1200" cap="none" spc="0" baseline="0">
                <a:solidFill>
                  <a:srgbClr val="595959"/>
                </a:solidFill>
                <a:latin typeface="Calibri"/>
              </a:defRPr>
            </a:pPr>
            <a:endParaRPr lang="cs-CZ"/>
          </a:p>
        </c:txPr>
        <c:crossAx val="186096560"/>
        <c:crosses val="autoZero"/>
        <c:auto val="1"/>
        <c:lblAlgn val="ctr"/>
        <c:lblOffset val="100"/>
        <c:noMultiLvlLbl val="0"/>
      </c:catAx>
      <c:spPr>
        <a:noFill/>
        <a:ln>
          <a:noFill/>
        </a:ln>
      </c:spPr>
    </c:plotArea>
    <c:legend>
      <c:legendPos val="r"/>
      <c:overlay val="0"/>
      <c:spPr>
        <a:noFill/>
        <a:ln>
          <a:noFill/>
        </a:ln>
      </c:spPr>
      <c:txPr>
        <a:bodyPr lIns="0" tIns="0" rIns="0" bIns="0"/>
        <a:lstStyle/>
        <a:p>
          <a:pPr marL="0" marR="0" indent="0" defTabSz="914400" fontAlgn="auto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tabLst/>
            <a:defRPr sz="1200" b="0" i="0" u="none" strike="noStrike" kern="1200" baseline="0">
              <a:solidFill>
                <a:srgbClr val="595959"/>
              </a:solidFill>
              <a:latin typeface="Calibri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cs-CZ" sz="900" b="0" i="0" u="none" strike="noStrike" kern="1200" baseline="0">
          <a:solidFill>
            <a:srgbClr val="000000"/>
          </a:solidFill>
          <a:latin typeface="Calibri"/>
        </a:defRPr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c:style val="2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IT firmy</c:v>
          </c:tx>
          <c:spPr>
            <a:solidFill>
              <a:srgbClr val="000066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800" b="0" i="0" u="none" strike="noStrike" kern="1200" baseline="0">
                    <a:solidFill>
                      <a:srgbClr val="000000"/>
                    </a:solidFill>
                    <a:latin typeface="Calibri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Lit>
              <c:ptCount val="7"/>
              <c:pt idx="0">
                <c:v>Managing Control</c:v>
              </c:pt>
              <c:pt idx="1">
                <c:v>Benefits Management</c:v>
              </c:pt>
              <c:pt idx="2">
                <c:v>Financial Management</c:v>
              </c:pt>
              <c:pt idx="3">
                <c:v>Stakeholder Management</c:v>
              </c:pt>
              <c:pt idx="4">
                <c:v>Risk Management</c:v>
              </c:pt>
              <c:pt idx="5">
                <c:v>Organisational Governance</c:v>
              </c:pt>
              <c:pt idx="6">
                <c:v>Resources Management</c:v>
              </c:pt>
            </c:strLit>
          </c:cat>
          <c:val>
            <c:numLit>
              <c:formatCode>General</c:formatCode>
              <c:ptCount val="7"/>
              <c:pt idx="0">
                <c:v>2.75</c:v>
              </c:pt>
              <c:pt idx="1">
                <c:v>2.25</c:v>
              </c:pt>
              <c:pt idx="2">
                <c:v>2.75</c:v>
              </c:pt>
              <c:pt idx="3">
                <c:v>1.75</c:v>
              </c:pt>
              <c:pt idx="4">
                <c:v>2.75</c:v>
              </c:pt>
              <c:pt idx="5">
                <c:v>2.75</c:v>
              </c:pt>
              <c:pt idx="6">
                <c:v>2.5</c:v>
              </c:pt>
            </c:numLit>
          </c:val>
        </c:ser>
        <c:ser>
          <c:idx val="1"/>
          <c:order val="1"/>
          <c:tx>
            <c:v>Banky</c:v>
          </c:tx>
          <c:spPr>
            <a:solidFill>
              <a:srgbClr val="008080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900" b="0" i="0" u="none" strike="noStrike" kern="1200" baseline="0">
                    <a:solidFill>
                      <a:srgbClr val="FFFFFF"/>
                    </a:solidFill>
                    <a:latin typeface="Calibri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Lit>
              <c:ptCount val="7"/>
              <c:pt idx="0">
                <c:v>Managing Control</c:v>
              </c:pt>
              <c:pt idx="1">
                <c:v>Benefits Management</c:v>
              </c:pt>
              <c:pt idx="2">
                <c:v>Financial Management</c:v>
              </c:pt>
              <c:pt idx="3">
                <c:v>Stakeholder Management</c:v>
              </c:pt>
              <c:pt idx="4">
                <c:v>Risk Management</c:v>
              </c:pt>
              <c:pt idx="5">
                <c:v>Organisational Governance</c:v>
              </c:pt>
              <c:pt idx="6">
                <c:v>Resources Management</c:v>
              </c:pt>
            </c:strLit>
          </c:cat>
          <c:val>
            <c:numLit>
              <c:formatCode>General</c:formatCode>
              <c:ptCount val="7"/>
              <c:pt idx="0">
                <c:v>2</c:v>
              </c:pt>
              <c:pt idx="1">
                <c:v>1.25</c:v>
              </c:pt>
              <c:pt idx="2">
                <c:v>2</c:v>
              </c:pt>
              <c:pt idx="3">
                <c:v>1</c:v>
              </c:pt>
              <c:pt idx="4">
                <c:v>1.5</c:v>
              </c:pt>
              <c:pt idx="5">
                <c:v>2.75</c:v>
              </c:pt>
              <c:pt idx="6">
                <c:v>1.5</c:v>
              </c:pt>
            </c:numLit>
          </c:val>
        </c:ser>
        <c:ser>
          <c:idx val="2"/>
          <c:order val="2"/>
          <c:tx>
            <c:v>Konzultanské firmy</c:v>
          </c:tx>
          <c:spPr>
            <a:solidFill>
              <a:srgbClr val="7F7F7F"/>
            </a:solidFill>
            <a:ln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900" b="0" i="0" u="none" strike="noStrike" kern="1200" baseline="0">
                    <a:solidFill>
                      <a:srgbClr val="404040"/>
                    </a:solidFill>
                    <a:latin typeface="Calibri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; </c:separator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Lit>
              <c:ptCount val="7"/>
              <c:pt idx="0">
                <c:v>Managing Control</c:v>
              </c:pt>
              <c:pt idx="1">
                <c:v>Benefits Management</c:v>
              </c:pt>
              <c:pt idx="2">
                <c:v>Financial Management</c:v>
              </c:pt>
              <c:pt idx="3">
                <c:v>Stakeholder Management</c:v>
              </c:pt>
              <c:pt idx="4">
                <c:v>Risk Management</c:v>
              </c:pt>
              <c:pt idx="5">
                <c:v>Organisational Governance</c:v>
              </c:pt>
              <c:pt idx="6">
                <c:v>Resources Management</c:v>
              </c:pt>
            </c:strLit>
          </c:cat>
          <c:val>
            <c:numLit>
              <c:formatCode>General</c:formatCode>
              <c:ptCount val="7"/>
              <c:pt idx="0">
                <c:v>3</c:v>
              </c:pt>
              <c:pt idx="1">
                <c:v>2.25</c:v>
              </c:pt>
              <c:pt idx="2">
                <c:v>3</c:v>
              </c:pt>
              <c:pt idx="3">
                <c:v>3.25</c:v>
              </c:pt>
              <c:pt idx="4">
                <c:v>2.25</c:v>
              </c:pt>
              <c:pt idx="5">
                <c:v>3.25</c:v>
              </c:pt>
              <c:pt idx="6">
                <c:v>3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5612608"/>
        <c:axId val="185612048"/>
      </c:barChart>
      <c:valAx>
        <c:axId val="185612048"/>
        <c:scaling>
          <c:orientation val="minMax"/>
          <c:max val="5"/>
        </c:scaling>
        <c:delete val="0"/>
        <c:axPos val="l"/>
        <c:majorGridlines>
          <c:spPr>
            <a:ln w="9528" cap="flat">
              <a:solidFill>
                <a:srgbClr val="D9D9D9"/>
              </a:solidFill>
              <a:prstDash val="solid"/>
              <a:round/>
            </a:ln>
          </c:spPr>
        </c:majorGridlines>
        <c:title>
          <c:tx>
            <c:rich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1000" b="0" i="0" u="none" strike="noStrike" kern="1200" baseline="0">
                    <a:solidFill>
                      <a:srgbClr val="595959"/>
                    </a:solidFill>
                    <a:latin typeface="Calibri"/>
                  </a:defRPr>
                </a:pPr>
                <a:r>
                  <a:rPr lang="cs-CZ" sz="1000" b="0" i="0" u="none" strike="noStrike" kern="1200" cap="none" spc="0" baseline="0">
                    <a:solidFill>
                      <a:srgbClr val="595959"/>
                    </a:solidFill>
                    <a:uFillTx/>
                    <a:latin typeface="Calibri"/>
                  </a:rPr>
                  <a:t>Úroveň zralosti</a:t>
                </a:r>
              </a:p>
            </c:rich>
          </c:tx>
          <c:overlay val="0"/>
          <c:spPr>
            <a:noFill/>
            <a:ln>
              <a:noFill/>
            </a:ln>
          </c:spPr>
        </c:title>
        <c:numFmt formatCode="General" sourceLinked="0"/>
        <c:majorTickMark val="out"/>
        <c:minorTickMark val="none"/>
        <c:tickLblPos val="nextTo"/>
        <c:spPr>
          <a:noFill/>
          <a:ln>
            <a:noFill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200" b="0" i="0" u="none" strike="noStrike" kern="1200" baseline="0">
                <a:solidFill>
                  <a:srgbClr val="595959"/>
                </a:solidFill>
                <a:latin typeface="Calibri"/>
              </a:defRPr>
            </a:pPr>
            <a:endParaRPr lang="cs-CZ"/>
          </a:p>
        </c:txPr>
        <c:crossAx val="185612608"/>
        <c:crosses val="autoZero"/>
        <c:crossBetween val="between"/>
        <c:majorUnit val="1"/>
      </c:valAx>
      <c:catAx>
        <c:axId val="185612608"/>
        <c:scaling>
          <c:orientation val="minMax"/>
        </c:scaling>
        <c:delete val="0"/>
        <c:axPos val="b"/>
        <c:title>
          <c:tx>
            <c:rich>
              <a:bodyPr lIns="0" tIns="0" rIns="0" bIns="0"/>
              <a:lstStyle/>
              <a:p>
                <a:pPr marL="0" marR="0" indent="0" algn="ctr" defTabSz="91440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tabLst/>
                  <a:defRPr sz="1000" b="0" i="0" u="none" strike="noStrike" kern="1200" baseline="0">
                    <a:solidFill>
                      <a:srgbClr val="595959"/>
                    </a:solidFill>
                    <a:latin typeface="Calibri"/>
                  </a:defRPr>
                </a:pPr>
                <a:r>
                  <a:rPr lang="cs-CZ" sz="1000" b="0" i="0" u="none" strike="noStrike" kern="1200" cap="none" spc="0" baseline="0">
                    <a:solidFill>
                      <a:srgbClr val="595959"/>
                    </a:solidFill>
                    <a:uFillTx/>
                    <a:latin typeface="Calibri"/>
                  </a:rPr>
                  <a:t>Hodnocené oblasti</a:t>
                </a:r>
              </a:p>
            </c:rich>
          </c:tx>
          <c:overlay val="0"/>
          <c:spPr>
            <a:noFill/>
            <a:ln>
              <a:noFill/>
            </a:ln>
          </c:spPr>
        </c:title>
        <c:numFmt formatCode="General" sourceLinked="0"/>
        <c:majorTickMark val="none"/>
        <c:minorTickMark val="none"/>
        <c:tickLblPos val="nextTo"/>
        <c:spPr>
          <a:noFill/>
          <a:ln w="9528" cap="flat">
            <a:solidFill>
              <a:srgbClr val="D9D9D9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200" b="0" i="0" u="none" strike="noStrike" kern="1200" baseline="0">
                <a:solidFill>
                  <a:srgbClr val="595959"/>
                </a:solidFill>
                <a:latin typeface="Calibri"/>
              </a:defRPr>
            </a:pPr>
            <a:endParaRPr lang="cs-CZ"/>
          </a:p>
        </c:txPr>
        <c:crossAx val="185612048"/>
        <c:crosses val="autoZero"/>
        <c:auto val="1"/>
        <c:lblAlgn val="ctr"/>
        <c:lblOffset val="100"/>
        <c:noMultiLvlLbl val="0"/>
      </c:catAx>
      <c:spPr>
        <a:noFill/>
        <a:ln>
          <a:noFill/>
        </a:ln>
      </c:spPr>
    </c:plotArea>
    <c:legend>
      <c:legendPos val="r"/>
      <c:overlay val="0"/>
      <c:spPr>
        <a:noFill/>
        <a:ln>
          <a:noFill/>
        </a:ln>
      </c:spPr>
      <c:txPr>
        <a:bodyPr lIns="0" tIns="0" rIns="0" bIns="0"/>
        <a:lstStyle/>
        <a:p>
          <a:pPr marL="0" marR="0" indent="0" defTabSz="914400" fontAlgn="auto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tabLst/>
            <a:defRPr sz="1200" b="0" i="0" u="none" strike="noStrike" kern="1200" baseline="0">
              <a:solidFill>
                <a:srgbClr val="595959"/>
              </a:solidFill>
              <a:latin typeface="Calibri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cs-CZ" sz="1000" b="0" i="0" u="none" strike="noStrike" kern="1200" baseline="0">
          <a:solidFill>
            <a:srgbClr val="000000"/>
          </a:solidFill>
          <a:latin typeface="Calibri"/>
        </a:defRPr>
      </a:pPr>
      <a:endParaRPr lang="cs-CZ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cs-CZ"/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4AF549E2-0D43-4A4C-BEAB-22D4F528D5F6}" type="datetime1">
              <a:rPr lang="cs-CZ"/>
              <a:pPr lvl="0"/>
              <a:t>29.3.2015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Zástupný symbol pro poznámky 4"/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3F1325D5-EF24-47C4-B279-3B6D3014128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132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cs-CZ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 txBox="1"/>
          <p:nvPr/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6E9D8BD-0DFC-4740-8E47-AC90145724A6}" type="slidenum">
              <a:t>2</a:t>
            </a:fld>
            <a:endParaRPr lang="cs-CZ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55321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Diplomová práce_Zralost programového managementu v ČR_Lucie Háková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200C4F-3712-476E-9CCD-325F72F4094C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9933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Diplomová práce_Zralost programového managementu v ČR_Lucie Háková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69DF3BE-62CB-4112-9219-26CC47F757A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1882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Diplomová práce_Zralost programového managementu v ČR_Lucie Háková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50863E9-A2CF-4FE4-BF8A-61A45B4C48A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1903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8650" y="365129"/>
            <a:ext cx="5829300" cy="1325559"/>
          </a:xfrm>
          <a:solidFill>
            <a:srgbClr val="002060"/>
          </a:solidFill>
        </p:spPr>
        <p:txBody>
          <a:bodyPr anchorCtr="1">
            <a:noAutofit/>
          </a:bodyPr>
          <a:lstStyle>
            <a:lvl1pPr algn="ctr">
              <a:defRPr sz="5400" b="1">
                <a:solidFill>
                  <a:srgbClr val="F2F2F2"/>
                </a:solidFill>
              </a:defRPr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2060"/>
              </a:buClr>
              <a:buSzPct val="120000"/>
              <a:defRPr/>
            </a:lvl1pPr>
            <a:lvl2pPr>
              <a:buClr>
                <a:srgbClr val="002060"/>
              </a:buClr>
              <a:buFont typeface="Wingdings" pitchFamily="2"/>
              <a:buChar char="§"/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Footer Placeholder 4"/>
          <p:cNvSpPr txBox="1">
            <a:spLocks noGrp="1"/>
          </p:cNvSpPr>
          <p:nvPr>
            <p:ph type="ftr" sz="quarter" idx="9"/>
          </p:nvPr>
        </p:nvSpPr>
        <p:spPr>
          <a:xfrm>
            <a:off x="628650" y="6356351"/>
            <a:ext cx="7486650" cy="365129"/>
          </a:xfrm>
        </p:spPr>
        <p:txBody>
          <a:bodyPr anchorCtr="0"/>
          <a:lstStyle>
            <a:lvl1pPr algn="l">
              <a:defRPr>
                <a:solidFill>
                  <a:srgbClr val="002060"/>
                </a:solidFill>
              </a:defRPr>
            </a:lvl1pPr>
          </a:lstStyle>
          <a:p>
            <a:pPr lvl="0"/>
            <a:r>
              <a:rPr lang="cs-CZ"/>
              <a:t>Diplomová práce_Zralost programového managementu v ČR_Lucie Háková</a:t>
            </a:r>
          </a:p>
        </p:txBody>
      </p:sp>
      <p:sp>
        <p:nvSpPr>
          <p:cNvPr id="5" name="Slide Number Placeholder 5"/>
          <p:cNvSpPr txBox="1">
            <a:spLocks noGrp="1"/>
          </p:cNvSpPr>
          <p:nvPr>
            <p:ph type="sldNum" sz="quarter" idx="8"/>
          </p:nvPr>
        </p:nvSpPr>
        <p:spPr>
          <a:xfrm>
            <a:off x="8115300" y="6356351"/>
            <a:ext cx="400050" cy="365129"/>
          </a:xfrm>
          <a:solidFill>
            <a:srgbClr val="002060"/>
          </a:solidFill>
        </p:spPr>
        <p:txBody>
          <a:bodyPr/>
          <a:lstStyle>
            <a:lvl1pPr>
              <a:defRPr b="1">
                <a:solidFill>
                  <a:srgbClr val="F2F2F2"/>
                </a:solidFill>
              </a:defRPr>
            </a:lvl1pPr>
          </a:lstStyle>
          <a:p>
            <a:pPr lvl="0"/>
            <a:fld id="{CEB6C35A-4C7E-4AD5-906C-BE603FE4A600}" type="slidenum">
              <a:t>‹#›</a:t>
            </a:fld>
            <a:endParaRPr lang="cs-CZ"/>
          </a:p>
        </p:txBody>
      </p:sp>
      <p:cxnSp>
        <p:nvCxnSpPr>
          <p:cNvPr id="6" name="Přímá spojnice 7"/>
          <p:cNvCxnSpPr/>
          <p:nvPr/>
        </p:nvCxnSpPr>
        <p:spPr>
          <a:xfrm>
            <a:off x="628650" y="6369052"/>
            <a:ext cx="7486650" cy="0"/>
          </a:xfrm>
          <a:prstGeom prst="straightConnector1">
            <a:avLst/>
          </a:prstGeom>
          <a:noFill/>
          <a:ln w="19046" cap="flat">
            <a:solidFill>
              <a:srgbClr val="002060"/>
            </a:solidFill>
            <a:prstDash val="solid"/>
            <a:miter/>
          </a:ln>
        </p:spPr>
      </p:cxnSp>
      <p:pic>
        <p:nvPicPr>
          <p:cNvPr id="7" name="obrázek 1" descr="logo_CZU_cerna_seda_300dpi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565904" y="365129"/>
            <a:ext cx="1949445" cy="1281110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208614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Diplomová práce_Zralost programového managementu v ČR_Lucie Háková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9852260-770E-4252-B3A2-2E6EE2E98A5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411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Diplomová práce_Zralost programového managementu v ČR_Lucie Háková</a:t>
            </a:r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88FF94E-3DE5-4059-BD19-A87A65022AD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530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Diplomová práce_Zralost programového managementu v ČR_Lucie Háková</a:t>
            </a:r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CF54630-C495-4289-A995-03CCB33C13E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013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Diplomová práce_Zralost programového managementu v ČR_Lucie Háková</a:t>
            </a: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73B9F26-C647-4F1C-984C-3402E5E76FA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06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Diplomová práce_Zralost programového managementu v ČR_Lucie Háková</a:t>
            </a:r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B702FA-829F-4A68-B029-055E5569EC4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545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Diplomová práce_Zralost programového managementu v ČR_Lucie Háková</a:t>
            </a:r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2B7782A-63C9-48DB-95C1-963AF8127D71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0689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Diplomová práce_Zralost programového managementu v ČR_Lucie Háková</a:t>
            </a:r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98E802-CCEE-4B7A-A208-DF6E3941E46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401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628650" y="365129"/>
            <a:ext cx="78867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28650" y="1825627"/>
            <a:ext cx="78867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028949" y="6356351"/>
            <a:ext cx="3086099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r>
              <a:rPr lang="cs-CZ"/>
              <a:t>Diplomová práce_Zralost programového managementu v ČR_Lucie Háková</a:t>
            </a:r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57949" y="6356351"/>
            <a:ext cx="20574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0AF31579-9228-432E-8EDF-8FD942F5C42F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cs-CZ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xfrm>
            <a:off x="685800" y="2627290"/>
            <a:ext cx="7772400" cy="1848587"/>
          </a:xfrm>
          <a:solidFill>
            <a:srgbClr val="002060"/>
          </a:solidFill>
        </p:spPr>
        <p:txBody>
          <a:bodyPr/>
          <a:lstStyle/>
          <a:p>
            <a:pPr lvl="0"/>
            <a:r>
              <a:rPr lang="cs-CZ" b="1">
                <a:solidFill>
                  <a:srgbClr val="F2F2F2"/>
                </a:solidFill>
              </a:rPr>
              <a:t>Zralost programového managementu v ČR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>
          <a:xfrm>
            <a:off x="685800" y="4851276"/>
            <a:ext cx="5850230" cy="1475466"/>
          </a:xfrm>
        </p:spPr>
        <p:txBody>
          <a:bodyPr anchorCtr="0"/>
          <a:lstStyle/>
          <a:p>
            <a:pPr lvl="0" algn="l"/>
            <a:r>
              <a:rPr lang="cs-CZ">
                <a:solidFill>
                  <a:srgbClr val="595959"/>
                </a:solidFill>
              </a:rPr>
              <a:t>Vypracovala: Bc. Lucie Háková</a:t>
            </a:r>
          </a:p>
          <a:p>
            <a:pPr lvl="0" algn="l"/>
            <a:r>
              <a:rPr lang="cs-CZ" sz="2500">
                <a:solidFill>
                  <a:srgbClr val="595959"/>
                </a:solidFill>
              </a:rPr>
              <a:t>Vedoucí práce: doc. Ing. Tomáš Šubrt, Ph.D.</a:t>
            </a:r>
            <a:endParaRPr lang="cs-CZ">
              <a:solidFill>
                <a:srgbClr val="595959"/>
              </a:solidFill>
            </a:endParaRPr>
          </a:p>
          <a:p>
            <a:pPr lvl="0" algn="l"/>
            <a:r>
              <a:rPr lang="cs-CZ">
                <a:solidFill>
                  <a:srgbClr val="595959"/>
                </a:solidFill>
              </a:rPr>
              <a:t>2014/2015</a:t>
            </a:r>
          </a:p>
        </p:txBody>
      </p:sp>
      <p:pic>
        <p:nvPicPr>
          <p:cNvPr id="4" name="obrázek 1" descr="logo_CZU_cerna_seda_300dpi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85800" y="537383"/>
            <a:ext cx="2676521" cy="17145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Obdélník 4"/>
          <p:cNvSpPr/>
          <p:nvPr/>
        </p:nvSpPr>
        <p:spPr>
          <a:xfrm>
            <a:off x="3362321" y="537383"/>
            <a:ext cx="5095878" cy="1754322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0" i="0" u="none" strike="noStrike" kern="1200" cap="none" spc="0" baseline="0">
                <a:solidFill>
                  <a:srgbClr val="595959"/>
                </a:solidFill>
                <a:uFillTx/>
                <a:latin typeface="Times New Roman" pitchFamily="18"/>
                <a:ea typeface="Times New Roman" pitchFamily="18"/>
                <a:cs typeface="Arial" pitchFamily="34"/>
              </a:rPr>
              <a:t>Česká zemědělská univerzita v Praze</a:t>
            </a:r>
          </a:p>
          <a:p>
            <a:pPr marL="0" marR="0" lvl="0" indent="0" algn="ctr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0" i="0" u="none" strike="noStrike" kern="1200" cap="none" spc="0" baseline="0">
                <a:solidFill>
                  <a:srgbClr val="595959"/>
                </a:solidFill>
                <a:uFillTx/>
                <a:latin typeface="Times New Roman" pitchFamily="18"/>
                <a:ea typeface="Times New Roman" pitchFamily="18"/>
                <a:cs typeface="Arial" pitchFamily="34"/>
              </a:rPr>
              <a:t>Provozně ekonomická fakulta</a:t>
            </a:r>
          </a:p>
          <a:p>
            <a:pPr marL="0" marR="0" lvl="0" indent="0" algn="ctr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0" i="0" u="none" strike="noStrike" kern="1200" cap="none" spc="0" baseline="0">
                <a:solidFill>
                  <a:srgbClr val="595959"/>
                </a:solidFill>
                <a:uFillTx/>
                <a:latin typeface="Times New Roman" pitchFamily="18"/>
                <a:ea typeface="Times New Roman" pitchFamily="18"/>
                <a:cs typeface="Arial" pitchFamily="34"/>
              </a:rPr>
              <a:t>Katedra systémového inženýrství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Postup řešení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628650" y="1690689"/>
            <a:ext cx="7886700" cy="4665661"/>
          </a:xfrm>
        </p:spPr>
        <p:txBody>
          <a:bodyPr/>
          <a:lstStyle/>
          <a:p>
            <a:pPr marL="0" lvl="0" indent="0">
              <a:buNone/>
            </a:pPr>
            <a:r>
              <a:rPr lang="cs-CZ" sz="4400" b="1">
                <a:solidFill>
                  <a:srgbClr val="002060"/>
                </a:solidFill>
              </a:rPr>
              <a:t>Praktická část - </a:t>
            </a:r>
            <a:r>
              <a:rPr lang="cs-CZ" sz="3200" b="1">
                <a:solidFill>
                  <a:srgbClr val="002060"/>
                </a:solidFill>
              </a:rPr>
              <a:t>Analytická část</a:t>
            </a:r>
          </a:p>
        </p:txBody>
      </p:sp>
      <p:sp>
        <p:nvSpPr>
          <p:cNvPr id="4" name="Zástupný symbol pro zápatí 3"/>
          <p:cNvSpPr txBox="1"/>
          <p:nvPr/>
        </p:nvSpPr>
        <p:spPr>
          <a:xfrm>
            <a:off x="628650" y="6356351"/>
            <a:ext cx="748665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200" b="0" i="0" u="none" strike="noStrike" kern="1200" cap="none" spc="0" baseline="0">
                <a:solidFill>
                  <a:srgbClr val="002060"/>
                </a:solidFill>
                <a:uFillTx/>
                <a:latin typeface="Calibri"/>
              </a:rPr>
              <a:t>Diplomová práce_Zralost programového managementu v ČR_Lucie Háková</a:t>
            </a:r>
          </a:p>
        </p:txBody>
      </p:sp>
      <p:sp>
        <p:nvSpPr>
          <p:cNvPr id="5" name="Zástupný symbol pro číslo snímku 4"/>
          <p:cNvSpPr txBox="1"/>
          <p:nvPr/>
        </p:nvSpPr>
        <p:spPr>
          <a:xfrm>
            <a:off x="8115300" y="6356351"/>
            <a:ext cx="400050" cy="365129"/>
          </a:xfrm>
          <a:prstGeom prst="rect">
            <a:avLst/>
          </a:prstGeom>
          <a:solidFill>
            <a:srgbClr val="002060"/>
          </a:solidFill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928FE06-F956-492F-99FC-23E9AD015163}" type="slidenum">
              <a:t>10</a:t>
            </a:fld>
            <a:endParaRPr lang="cs-CZ" sz="1200" b="1" i="0" u="none" strike="noStrike" kern="1200" cap="none" spc="0" baseline="0">
              <a:solidFill>
                <a:srgbClr val="F2F2F2"/>
              </a:solidFill>
              <a:uFillTx/>
              <a:latin typeface="Calibri"/>
            </a:endParaRPr>
          </a:p>
        </p:txBody>
      </p:sp>
      <p:graphicFrame>
        <p:nvGraphicFramePr>
          <p:cNvPr id="6" name="Tabulka 6"/>
          <p:cNvGraphicFramePr>
            <a:graphicFrameLocks noGrp="1"/>
          </p:cNvGraphicFramePr>
          <p:nvPr/>
        </p:nvGraphicFramePr>
        <p:xfrm>
          <a:off x="628650" y="2563840"/>
          <a:ext cx="7886700" cy="3487411"/>
        </p:xfrm>
        <a:graphic>
          <a:graphicData uri="http://schemas.openxmlformats.org/drawingml/2006/table">
            <a:tbl>
              <a:tblPr firstRow="1" firstCol="1" bandRow="1">
                <a:effectLst/>
              </a:tblPr>
              <a:tblGrid>
                <a:gridCol w="375900"/>
                <a:gridCol w="309094"/>
                <a:gridCol w="1321271"/>
                <a:gridCol w="893899"/>
                <a:gridCol w="3503057"/>
                <a:gridCol w="695456"/>
                <a:gridCol w="788029"/>
              </a:tblGrid>
              <a:tr h="703283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  <a:t>RID</a:t>
                      </a:r>
                      <a:endParaRPr lang="cs-CZ" sz="11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0352" marR="40352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  <a:t>ID</a:t>
                      </a:r>
                      <a:endParaRPr lang="cs-CZ" sz="11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0352" marR="40352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  <a:t>Popis nálezu</a:t>
                      </a:r>
                      <a:endParaRPr lang="cs-CZ" sz="11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0352" marR="40352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  <a:t>Sektor nálezu</a:t>
                      </a:r>
                      <a:endParaRPr lang="cs-CZ" sz="11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0352" marR="40352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  <a:t>Navrhnuté opatření </a:t>
                      </a:r>
                      <a:endParaRPr lang="cs-CZ" sz="11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0352" marR="40352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  <a:t>Easy to do </a:t>
                      </a:r>
                      <a:endParaRPr lang="cs-CZ" sz="11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0352" marR="40352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  <a:t>Added Value </a:t>
                      </a:r>
                      <a:endParaRPr lang="cs-CZ" sz="11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0352" marR="40352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889144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R1</a:t>
                      </a:r>
                      <a:endParaRPr lang="cs-CZ" sz="11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0352" marR="40352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C7</a:t>
                      </a:r>
                      <a:endParaRPr lang="cs-CZ" sz="11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0352" marR="40352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Nevhodně situované programové řízení v organizační struktuře společnosti.</a:t>
                      </a:r>
                      <a:endParaRPr lang="cs-CZ" sz="11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0352" marR="40352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Banky</a:t>
                      </a:r>
                      <a:endParaRPr lang="cs-CZ" sz="11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0352" marR="40352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Zajištění větší rozhodovací pravomoci ze strany programového manažera, pokud nelze změnit organizační struktury společnosti.</a:t>
                      </a:r>
                      <a:endParaRPr lang="cs-CZ" sz="11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0352" marR="40352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2</a:t>
                      </a:r>
                      <a:endParaRPr lang="cs-CZ" sz="11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0352" marR="40352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2</a:t>
                      </a:r>
                      <a:endParaRPr lang="cs-CZ" sz="11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0352" marR="40352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9144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R2</a:t>
                      </a:r>
                      <a:endParaRPr lang="cs-CZ" sz="11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0352" marR="40352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C5</a:t>
                      </a:r>
                      <a:endParaRPr lang="cs-CZ" sz="11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0352" marR="40352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Absence vyhodnocování benefitů.</a:t>
                      </a:r>
                      <a:endParaRPr lang="cs-CZ" sz="11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0352" marR="40352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IT společnosti, Banky</a:t>
                      </a:r>
                      <a:endParaRPr lang="cs-CZ" sz="11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0352" marR="40352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Nastavení vyhodnocování benefitů v metodice společnosti, přizpůsobit také odměny pro členy týmu, sponzora a programového manažera. </a:t>
                      </a:r>
                      <a:endParaRPr lang="cs-CZ" sz="11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0352" marR="40352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3</a:t>
                      </a:r>
                      <a:endParaRPr lang="cs-CZ" sz="11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0352" marR="40352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3</a:t>
                      </a:r>
                      <a:endParaRPr lang="cs-CZ" sz="11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0352" marR="40352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9144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R3</a:t>
                      </a:r>
                      <a:endParaRPr lang="cs-CZ" sz="11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0352" marR="40352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C5</a:t>
                      </a:r>
                      <a:endParaRPr lang="cs-CZ" sz="11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0352" marR="40352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Absence vyhodnocování benefitů.</a:t>
                      </a:r>
                      <a:endParaRPr lang="cs-CZ" sz="11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0352" marR="40352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IT společnosti, Banky</a:t>
                      </a:r>
                      <a:endParaRPr lang="cs-CZ" sz="11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0352" marR="40352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Zavedení role odpovědné za programové benefity (Business change manažer). </a:t>
                      </a:r>
                      <a:endParaRPr lang="cs-CZ" sz="11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0352" marR="40352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2</a:t>
                      </a:r>
                      <a:endParaRPr lang="cs-CZ" sz="11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0352" marR="40352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100" b="1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3</a:t>
                      </a:r>
                      <a:endParaRPr lang="cs-CZ" sz="11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0352" marR="40352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Postup řešení</a:t>
            </a:r>
          </a:p>
        </p:txBody>
      </p:sp>
      <p:sp>
        <p:nvSpPr>
          <p:cNvPr id="3" name="Zástupný symbol pro zápatí 3"/>
          <p:cNvSpPr txBox="1"/>
          <p:nvPr/>
        </p:nvSpPr>
        <p:spPr>
          <a:xfrm>
            <a:off x="628650" y="6356351"/>
            <a:ext cx="748665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200" b="0" i="0" u="none" strike="noStrike" kern="1200" cap="none" spc="0" baseline="0">
                <a:solidFill>
                  <a:srgbClr val="002060"/>
                </a:solidFill>
                <a:uFillTx/>
                <a:latin typeface="Calibri"/>
              </a:rPr>
              <a:t>Diplomová práce_Zralost programového managementu v ČR_Lucie Háková</a:t>
            </a:r>
          </a:p>
        </p:txBody>
      </p:sp>
      <p:sp>
        <p:nvSpPr>
          <p:cNvPr id="4" name="Zástupný symbol pro číslo snímku 4"/>
          <p:cNvSpPr txBox="1"/>
          <p:nvPr/>
        </p:nvSpPr>
        <p:spPr>
          <a:xfrm>
            <a:off x="8115300" y="6356351"/>
            <a:ext cx="400050" cy="365129"/>
          </a:xfrm>
          <a:prstGeom prst="rect">
            <a:avLst/>
          </a:prstGeom>
          <a:solidFill>
            <a:srgbClr val="002060"/>
          </a:solidFill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6AC9993-FA85-4A57-944A-D2165D87A296}" type="slidenum">
              <a:t>11</a:t>
            </a:fld>
            <a:endParaRPr lang="cs-CZ" sz="1200" b="1" i="0" u="none" strike="noStrike" kern="1200" cap="none" spc="0" baseline="0">
              <a:solidFill>
                <a:srgbClr val="F2F2F2"/>
              </a:solidFill>
              <a:uFillTx/>
              <a:latin typeface="Calibri"/>
            </a:endParaRPr>
          </a:p>
        </p:txBody>
      </p:sp>
      <p:graphicFrame>
        <p:nvGraphicFramePr>
          <p:cNvPr id="5" name="Tabulka 8"/>
          <p:cNvGraphicFramePr>
            <a:graphicFrameLocks noGrp="1"/>
          </p:cNvGraphicFramePr>
          <p:nvPr/>
        </p:nvGraphicFramePr>
        <p:xfrm>
          <a:off x="1152838" y="1875791"/>
          <a:ext cx="6316912" cy="4480560"/>
        </p:xfrm>
        <a:graphic>
          <a:graphicData uri="http://schemas.openxmlformats.org/drawingml/2006/table">
            <a:tbl>
              <a:tblPr firstRow="1" firstCol="1" bandRow="1">
                <a:effectLst/>
              </a:tblPr>
              <a:tblGrid>
                <a:gridCol w="515895"/>
                <a:gridCol w="1257620"/>
                <a:gridCol w="595429"/>
                <a:gridCol w="442258"/>
                <a:gridCol w="442258"/>
                <a:gridCol w="442258"/>
                <a:gridCol w="442258"/>
                <a:gridCol w="442258"/>
                <a:gridCol w="442258"/>
                <a:gridCol w="373011"/>
                <a:gridCol w="495321"/>
                <a:gridCol w="426064"/>
              </a:tblGrid>
              <a:tr h="282330">
                <a:tc rowSpan="10"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  <a:t>Easy to do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  <a:t>5</a:t>
                      </a:r>
                      <a:br>
                        <a:rPr lang="cs-CZ" sz="1400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</a:br>
                      <a:r>
                        <a:rPr lang="cs-CZ" sz="1400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  <a:t>(Velmi vysoký)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R4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5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5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R7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3FF9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R22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3FF9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R12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3FF9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R21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3FF9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3FF9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3FF9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3FF9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3FF93"/>
                    </a:solidFill>
                  </a:tcPr>
                </a:tc>
              </a:tr>
              <a:tr h="28233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5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5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R17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FF9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R25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FF9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R16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FF9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R23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FF9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FF9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FF9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FF9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FF93"/>
                    </a:solidFill>
                  </a:tcPr>
                </a:tc>
              </a:tr>
              <a:tr h="28233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  <a:t>4</a:t>
                      </a:r>
                      <a:br>
                        <a:rPr lang="cs-CZ" sz="1400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</a:br>
                      <a:r>
                        <a:rPr lang="cs-CZ" sz="1400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  <a:t>(Vysoký)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5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5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R6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5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R24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5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R14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3FF9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3FF9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R8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3FF9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R20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3FF9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R9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3FF9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3FF93"/>
                    </a:solidFill>
                  </a:tcPr>
                </a:tc>
              </a:tr>
              <a:tr h="28233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5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5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R18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5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5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R19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FF9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FF9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R10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FF9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FF9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FF9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FF93"/>
                    </a:solidFill>
                  </a:tcPr>
                </a:tc>
              </a:tr>
              <a:tr h="28233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  <a:t>3</a:t>
                      </a:r>
                      <a:br>
                        <a:rPr lang="cs-CZ" sz="1400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</a:br>
                      <a:r>
                        <a:rPr lang="cs-CZ" sz="1400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  <a:t>(Střední)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5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5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R2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5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R15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5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R13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3FF9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3FF9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3FF9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3FF93"/>
                    </a:solidFill>
                  </a:tcPr>
                </a:tc>
              </a:tr>
              <a:tr h="28233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5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5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R11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5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5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FF9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FF9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FF93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3FF93"/>
                    </a:solidFill>
                  </a:tcPr>
                </a:tc>
              </a:tr>
              <a:tr h="26512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  <a:t>2</a:t>
                      </a:r>
                      <a:br>
                        <a:rPr lang="cs-CZ" sz="1400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</a:br>
                      <a:r>
                        <a:rPr lang="cs-CZ" sz="1400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  <a:t>(Nízký)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R1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R3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5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5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R5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5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5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5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5D"/>
                    </a:solidFill>
                  </a:tcPr>
                </a:tc>
              </a:tr>
              <a:tr h="29128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5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5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5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5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5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5D"/>
                    </a:solidFill>
                  </a:tcPr>
                </a:tc>
              </a:tr>
              <a:tr h="26512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  <a:t>1</a:t>
                      </a:r>
                      <a:br>
                        <a:rPr lang="cs-CZ" sz="1400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</a:br>
                      <a:r>
                        <a:rPr lang="cs-CZ" sz="1400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  <a:t>(Velmi nízký)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5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FF5D"/>
                    </a:solidFill>
                  </a:tcPr>
                </a:tc>
              </a:tr>
              <a:tr h="29128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8B8B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5D"/>
                    </a:solidFill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404040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5D"/>
                    </a:solidFill>
                  </a:tcPr>
                </a:tc>
              </a:tr>
              <a:tr h="850318">
                <a:tc rowSpan="2" gridSpan="2"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  <a:t> 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  <a:t>1</a:t>
                      </a:r>
                      <a:br>
                        <a:rPr lang="cs-CZ" sz="1400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</a:br>
                      <a:r>
                        <a:rPr lang="cs-CZ" sz="1400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  <a:t>(Velmi nízký)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  <a:t>2</a:t>
                      </a:r>
                      <a:br>
                        <a:rPr lang="cs-CZ" sz="1400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</a:br>
                      <a:r>
                        <a:rPr lang="cs-CZ" sz="1400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  <a:t>(Nízký)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  <a:t>3</a:t>
                      </a:r>
                      <a:br>
                        <a:rPr lang="cs-CZ" sz="1400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</a:br>
                      <a:r>
                        <a:rPr lang="cs-CZ" sz="1400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  <a:t>(Střední)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  <a:t>4</a:t>
                      </a:r>
                      <a:br>
                        <a:rPr lang="cs-CZ" sz="1400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</a:br>
                      <a:r>
                        <a:rPr lang="cs-CZ" sz="1400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  <a:t>(Vysoký)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  <a:t>5</a:t>
                      </a:r>
                      <a:br>
                        <a:rPr lang="cs-CZ" sz="1400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</a:br>
                      <a:r>
                        <a:rPr lang="cs-CZ" sz="1400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  <a:t>(Velmi vysoký)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65121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  <a:t>Added value</a:t>
                      </a:r>
                      <a:endParaRPr lang="cs-CZ" sz="14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36466" marR="36466" marT="0" marB="0" anchor="b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Postup řešení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628650" y="1690689"/>
            <a:ext cx="7886700" cy="4665661"/>
          </a:xfrm>
        </p:spPr>
        <p:txBody>
          <a:bodyPr/>
          <a:lstStyle/>
          <a:p>
            <a:pPr marL="0" lvl="0" indent="0">
              <a:buNone/>
            </a:pPr>
            <a:r>
              <a:rPr lang="cs-CZ" sz="4400" b="1">
                <a:solidFill>
                  <a:srgbClr val="002060"/>
                </a:solidFill>
              </a:rPr>
              <a:t>Praktická část - </a:t>
            </a:r>
            <a:r>
              <a:rPr lang="cs-CZ" sz="3200" b="1">
                <a:solidFill>
                  <a:srgbClr val="002060"/>
                </a:solidFill>
              </a:rPr>
              <a:t>Návrhová část</a:t>
            </a:r>
          </a:p>
        </p:txBody>
      </p:sp>
      <p:sp>
        <p:nvSpPr>
          <p:cNvPr id="4" name="Zástupný symbol pro zápatí 3"/>
          <p:cNvSpPr txBox="1"/>
          <p:nvPr/>
        </p:nvSpPr>
        <p:spPr>
          <a:xfrm>
            <a:off x="628650" y="6356351"/>
            <a:ext cx="748665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200" b="0" i="0" u="none" strike="noStrike" kern="1200" cap="none" spc="0" baseline="0">
                <a:solidFill>
                  <a:srgbClr val="002060"/>
                </a:solidFill>
                <a:uFillTx/>
                <a:latin typeface="Calibri"/>
              </a:rPr>
              <a:t>Diplomová práce_Zralost programového managementu v ČR_Lucie Háková</a:t>
            </a:r>
          </a:p>
        </p:txBody>
      </p:sp>
      <p:sp>
        <p:nvSpPr>
          <p:cNvPr id="5" name="Zástupný symbol pro číslo snímku 4"/>
          <p:cNvSpPr txBox="1"/>
          <p:nvPr/>
        </p:nvSpPr>
        <p:spPr>
          <a:xfrm>
            <a:off x="8115300" y="6356351"/>
            <a:ext cx="400050" cy="365129"/>
          </a:xfrm>
          <a:prstGeom prst="rect">
            <a:avLst/>
          </a:prstGeom>
          <a:solidFill>
            <a:srgbClr val="002060"/>
          </a:solidFill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4BB6242-02E4-4AF6-8389-BBACF71D4BFA}" type="slidenum">
              <a:t>12</a:t>
            </a:fld>
            <a:endParaRPr lang="cs-CZ" sz="1200" b="1" i="0" u="none" strike="noStrike" kern="1200" cap="none" spc="0" baseline="0">
              <a:solidFill>
                <a:srgbClr val="F2F2F2"/>
              </a:solidFill>
              <a:uFillTx/>
              <a:latin typeface="Calibri"/>
            </a:endParaRPr>
          </a:p>
        </p:txBody>
      </p:sp>
      <p:grpSp>
        <p:nvGrpSpPr>
          <p:cNvPr id="6" name="Skupina 7"/>
          <p:cNvGrpSpPr/>
          <p:nvPr/>
        </p:nvGrpSpPr>
        <p:grpSpPr>
          <a:xfrm>
            <a:off x="2963341" y="2444118"/>
            <a:ext cx="5458639" cy="4094793"/>
            <a:chOff x="2963341" y="2444118"/>
            <a:chExt cx="5458639" cy="4094793"/>
          </a:xfrm>
        </p:grpSpPr>
        <p:grpSp>
          <p:nvGrpSpPr>
            <p:cNvPr id="7" name="Skupina 8"/>
            <p:cNvGrpSpPr/>
            <p:nvPr/>
          </p:nvGrpSpPr>
          <p:grpSpPr>
            <a:xfrm>
              <a:off x="5137172" y="2672050"/>
              <a:ext cx="981562" cy="528806"/>
              <a:chOff x="5137172" y="2672050"/>
              <a:chExt cx="981562" cy="528806"/>
            </a:xfrm>
          </p:grpSpPr>
          <p:sp>
            <p:nvSpPr>
              <p:cNvPr id="8" name="Obdélník 40"/>
              <p:cNvSpPr/>
              <p:nvPr/>
            </p:nvSpPr>
            <p:spPr>
              <a:xfrm>
                <a:off x="5137172" y="2672050"/>
                <a:ext cx="981562" cy="528806"/>
              </a:xfrm>
              <a:prstGeom prst="rect">
                <a:avLst/>
              </a:prstGeom>
              <a:solidFill>
                <a:srgbClr val="FFFFFF"/>
              </a:solidFill>
              <a:ln w="28575" cap="flat">
                <a:solidFill>
                  <a:srgbClr val="002060"/>
                </a:solidFill>
                <a:prstDash val="solid"/>
                <a:miter/>
              </a:ln>
            </p:spPr>
            <p:txBody>
              <a:bodyPr vert="horz" wrap="square" lIns="91440" tIns="45720" rIns="91440" bIns="45720" anchor="t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cs-CZ" sz="18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endParaRPr>
              </a:p>
            </p:txBody>
          </p:sp>
          <p:sp>
            <p:nvSpPr>
              <p:cNvPr id="9" name="TextovéPole 2"/>
              <p:cNvSpPr txBox="1"/>
              <p:nvPr/>
            </p:nvSpPr>
            <p:spPr>
              <a:xfrm>
                <a:off x="5180460" y="2726749"/>
                <a:ext cx="908858" cy="437631"/>
              </a:xfrm>
              <a:prstGeom prst="rect">
                <a:avLst/>
              </a:prstGeom>
              <a:solidFill>
                <a:srgbClr val="FFFFFF"/>
              </a:solidFill>
              <a:ln w="9528" cap="flat">
                <a:solidFill>
                  <a:srgbClr val="FFFFFF"/>
                </a:solidFill>
                <a:prstDash val="solid"/>
                <a:miter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cs-CZ" sz="1100" b="0" i="0" u="none" strike="noStrike" kern="1200" cap="none" spc="0" baseline="0">
                    <a:solidFill>
                      <a:srgbClr val="000000"/>
                    </a:solidFill>
                    <a:uFillTx/>
                    <a:latin typeface="Calibri"/>
                    <a:ea typeface="Times New Roman" pitchFamily="18"/>
                    <a:cs typeface="Times New Roman" pitchFamily="18"/>
                  </a:rPr>
                  <a:t>Identifikace programu</a:t>
                </a:r>
                <a:endParaRPr lang="cs-CZ" sz="1200" b="0" i="0" u="none" strike="noStrike" kern="1200" cap="none" spc="0" baseline="0">
                  <a:solidFill>
                    <a:srgbClr val="000000"/>
                  </a:solidFill>
                  <a:uFillTx/>
                  <a:latin typeface="Times New Roman" pitchFamily="18"/>
                  <a:ea typeface="Times New Roman" pitchFamily="18"/>
                </a:endParaRPr>
              </a:p>
            </p:txBody>
          </p:sp>
        </p:grpSp>
        <p:grpSp>
          <p:nvGrpSpPr>
            <p:cNvPr id="10" name="Skupina 9"/>
            <p:cNvGrpSpPr/>
            <p:nvPr/>
          </p:nvGrpSpPr>
          <p:grpSpPr>
            <a:xfrm>
              <a:off x="5137172" y="5744580"/>
              <a:ext cx="981562" cy="528806"/>
              <a:chOff x="5137172" y="5744580"/>
              <a:chExt cx="981562" cy="528806"/>
            </a:xfrm>
          </p:grpSpPr>
          <p:sp>
            <p:nvSpPr>
              <p:cNvPr id="11" name="Obdélník 38"/>
              <p:cNvSpPr/>
              <p:nvPr/>
            </p:nvSpPr>
            <p:spPr>
              <a:xfrm>
                <a:off x="5137172" y="5744580"/>
                <a:ext cx="981562" cy="528806"/>
              </a:xfrm>
              <a:prstGeom prst="rect">
                <a:avLst/>
              </a:prstGeom>
              <a:solidFill>
                <a:srgbClr val="FFFFFF"/>
              </a:solidFill>
              <a:ln w="28575" cap="flat">
                <a:solidFill>
                  <a:srgbClr val="002060"/>
                </a:solidFill>
                <a:prstDash val="solid"/>
                <a:miter/>
              </a:ln>
            </p:spPr>
            <p:txBody>
              <a:bodyPr vert="horz" wrap="square" lIns="91440" tIns="45720" rIns="91440" bIns="45720" anchor="t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cs-CZ" sz="18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endParaRPr>
              </a:p>
            </p:txBody>
          </p:sp>
          <p:sp>
            <p:nvSpPr>
              <p:cNvPr id="12" name="TextovéPole 4"/>
              <p:cNvSpPr txBox="1"/>
              <p:nvPr/>
            </p:nvSpPr>
            <p:spPr>
              <a:xfrm>
                <a:off x="5180460" y="5799289"/>
                <a:ext cx="908858" cy="437631"/>
              </a:xfrm>
              <a:prstGeom prst="rect">
                <a:avLst/>
              </a:prstGeom>
              <a:solidFill>
                <a:srgbClr val="FFFFFF"/>
              </a:solidFill>
              <a:ln w="9528" cap="flat">
                <a:solidFill>
                  <a:srgbClr val="FFFFFF"/>
                </a:solidFill>
                <a:prstDash val="solid"/>
                <a:miter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cs-CZ" sz="1100" b="0" i="0" u="none" strike="noStrike" kern="1200" cap="none" spc="0" baseline="0">
                    <a:solidFill>
                      <a:srgbClr val="000000"/>
                    </a:solidFill>
                    <a:uFillTx/>
                    <a:latin typeface="Calibri"/>
                    <a:ea typeface="Times New Roman" pitchFamily="18"/>
                    <a:cs typeface="Times New Roman" pitchFamily="18"/>
                  </a:rPr>
                  <a:t>Uzavření programu</a:t>
                </a:r>
                <a:endParaRPr lang="cs-CZ" sz="1200" b="0" i="0" u="none" strike="noStrike" kern="1200" cap="none" spc="0" baseline="0">
                  <a:solidFill>
                    <a:srgbClr val="000000"/>
                  </a:solidFill>
                  <a:uFillTx/>
                  <a:latin typeface="Times New Roman" pitchFamily="18"/>
                  <a:ea typeface="Times New Roman" pitchFamily="18"/>
                </a:endParaRPr>
              </a:p>
            </p:txBody>
          </p:sp>
        </p:grpSp>
        <p:grpSp>
          <p:nvGrpSpPr>
            <p:cNvPr id="13" name="Skupina 10"/>
            <p:cNvGrpSpPr/>
            <p:nvPr/>
          </p:nvGrpSpPr>
          <p:grpSpPr>
            <a:xfrm>
              <a:off x="5137172" y="3674955"/>
              <a:ext cx="981562" cy="528806"/>
              <a:chOff x="5137172" y="3674955"/>
              <a:chExt cx="981562" cy="528806"/>
            </a:xfrm>
          </p:grpSpPr>
          <p:sp>
            <p:nvSpPr>
              <p:cNvPr id="14" name="Obdélník 36"/>
              <p:cNvSpPr/>
              <p:nvPr/>
            </p:nvSpPr>
            <p:spPr>
              <a:xfrm>
                <a:off x="5137172" y="3674955"/>
                <a:ext cx="981562" cy="528806"/>
              </a:xfrm>
              <a:prstGeom prst="rect">
                <a:avLst/>
              </a:prstGeom>
              <a:solidFill>
                <a:srgbClr val="FFFFFF"/>
              </a:solidFill>
              <a:ln w="28575" cap="flat">
                <a:solidFill>
                  <a:srgbClr val="002060"/>
                </a:solidFill>
                <a:prstDash val="solid"/>
                <a:miter/>
              </a:ln>
            </p:spPr>
            <p:txBody>
              <a:bodyPr vert="horz" wrap="square" lIns="91440" tIns="45720" rIns="91440" bIns="45720" anchor="t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cs-CZ" sz="18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endParaRPr>
              </a:p>
            </p:txBody>
          </p:sp>
          <p:sp>
            <p:nvSpPr>
              <p:cNvPr id="15" name="TextovéPole 6"/>
              <p:cNvSpPr txBox="1"/>
              <p:nvPr/>
            </p:nvSpPr>
            <p:spPr>
              <a:xfrm>
                <a:off x="5180460" y="3729654"/>
                <a:ext cx="908858" cy="437631"/>
              </a:xfrm>
              <a:prstGeom prst="rect">
                <a:avLst/>
              </a:prstGeom>
              <a:solidFill>
                <a:srgbClr val="FFFFFF"/>
              </a:solidFill>
              <a:ln w="9528" cap="flat">
                <a:solidFill>
                  <a:srgbClr val="FFFFFF"/>
                </a:solidFill>
                <a:prstDash val="solid"/>
                <a:miter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cs-CZ" sz="1100" b="0" i="0" u="none" strike="noStrike" kern="1200" cap="none" spc="0" baseline="0">
                    <a:solidFill>
                      <a:srgbClr val="000000"/>
                    </a:solidFill>
                    <a:uFillTx/>
                    <a:latin typeface="Calibri"/>
                    <a:ea typeface="Times New Roman" pitchFamily="18"/>
                    <a:cs typeface="Times New Roman" pitchFamily="18"/>
                  </a:rPr>
                  <a:t>Definice programu</a:t>
                </a:r>
                <a:endParaRPr lang="cs-CZ" sz="1200" b="0" i="0" u="none" strike="noStrike" kern="1200" cap="none" spc="0" baseline="0">
                  <a:solidFill>
                    <a:srgbClr val="000000"/>
                  </a:solidFill>
                  <a:uFillTx/>
                  <a:latin typeface="Times New Roman" pitchFamily="18"/>
                  <a:ea typeface="Times New Roman" pitchFamily="18"/>
                </a:endParaRPr>
              </a:p>
            </p:txBody>
          </p:sp>
        </p:grpSp>
        <p:grpSp>
          <p:nvGrpSpPr>
            <p:cNvPr id="16" name="Skupina 11"/>
            <p:cNvGrpSpPr/>
            <p:nvPr/>
          </p:nvGrpSpPr>
          <p:grpSpPr>
            <a:xfrm>
              <a:off x="6147145" y="3665838"/>
              <a:ext cx="2274835" cy="1869051"/>
              <a:chOff x="6147145" y="3665838"/>
              <a:chExt cx="2274835" cy="1869051"/>
            </a:xfrm>
          </p:grpSpPr>
          <p:sp>
            <p:nvSpPr>
              <p:cNvPr id="17" name="Ovál 25"/>
              <p:cNvSpPr/>
              <p:nvPr/>
            </p:nvSpPr>
            <p:spPr>
              <a:xfrm>
                <a:off x="6358755" y="3665838"/>
                <a:ext cx="2000698" cy="1869051"/>
              </a:xfrm>
              <a:custGeom>
                <a:avLst/>
                <a:gdLst>
                  <a:gd name="f0" fmla="val 21600000"/>
                  <a:gd name="f1" fmla="val 10800000"/>
                  <a:gd name="f2" fmla="val 5400000"/>
                  <a:gd name="f3" fmla="val 180"/>
                  <a:gd name="f4" fmla="val w"/>
                  <a:gd name="f5" fmla="val h"/>
                  <a:gd name="f6" fmla="val ss"/>
                  <a:gd name="f7" fmla="val 0"/>
                  <a:gd name="f8" fmla="*/ 5419351 1 1725033"/>
                  <a:gd name="f9" fmla="+- 0 0 -360"/>
                  <a:gd name="f10" fmla="+- 0 0 -180"/>
                  <a:gd name="f11" fmla="abs f4"/>
                  <a:gd name="f12" fmla="abs f5"/>
                  <a:gd name="f13" fmla="abs f6"/>
                  <a:gd name="f14" fmla="val f7"/>
                  <a:gd name="f15" fmla="+- 2700000 f2 0"/>
                  <a:gd name="f16" fmla="*/ f9 f1 1"/>
                  <a:gd name="f17" fmla="*/ f10 f1 1"/>
                  <a:gd name="f18" fmla="?: f11 f4 1"/>
                  <a:gd name="f19" fmla="?: f12 f5 1"/>
                  <a:gd name="f20" fmla="?: f13 f6 1"/>
                  <a:gd name="f21" fmla="*/ f15 f8 1"/>
                  <a:gd name="f22" fmla="*/ f16 1 f3"/>
                  <a:gd name="f23" fmla="*/ f17 1 f3"/>
                  <a:gd name="f24" fmla="*/ f18 1 21600"/>
                  <a:gd name="f25" fmla="*/ f19 1 21600"/>
                  <a:gd name="f26" fmla="*/ 21600 f18 1"/>
                  <a:gd name="f27" fmla="*/ 21600 f19 1"/>
                  <a:gd name="f28" fmla="*/ f21 1 f1"/>
                  <a:gd name="f29" fmla="+- f22 0 f2"/>
                  <a:gd name="f30" fmla="+- f23 0 f2"/>
                  <a:gd name="f31" fmla="min f25 f24"/>
                  <a:gd name="f32" fmla="*/ f26 1 f20"/>
                  <a:gd name="f33" fmla="*/ f27 1 f20"/>
                  <a:gd name="f34" fmla="+- 0 0 f28"/>
                  <a:gd name="f35" fmla="val f32"/>
                  <a:gd name="f36" fmla="val f33"/>
                  <a:gd name="f37" fmla="+- 0 0 f34"/>
                  <a:gd name="f38" fmla="*/ f14 f31 1"/>
                  <a:gd name="f39" fmla="+- f36 0 f14"/>
                  <a:gd name="f40" fmla="+- f35 0 f14"/>
                  <a:gd name="f41" fmla="*/ f37 f1 1"/>
                  <a:gd name="f42" fmla="*/ f39 1 2"/>
                  <a:gd name="f43" fmla="*/ f40 1 2"/>
                  <a:gd name="f44" fmla="*/ f41 1 f8"/>
                  <a:gd name="f45" fmla="+- f14 f42 0"/>
                  <a:gd name="f46" fmla="+- f14 f43 0"/>
                  <a:gd name="f47" fmla="+- f44 0 f2"/>
                  <a:gd name="f48" fmla="*/ f43 f31 1"/>
                  <a:gd name="f49" fmla="*/ f42 f31 1"/>
                  <a:gd name="f50" fmla="cos 1 f47"/>
                  <a:gd name="f51" fmla="sin 1 f47"/>
                  <a:gd name="f52" fmla="*/ f45 f31 1"/>
                  <a:gd name="f53" fmla="+- 0 0 f50"/>
                  <a:gd name="f54" fmla="+- 0 0 f51"/>
                  <a:gd name="f55" fmla="+- 0 0 f53"/>
                  <a:gd name="f56" fmla="+- 0 0 f54"/>
                  <a:gd name="f57" fmla="*/ f55 f43 1"/>
                  <a:gd name="f58" fmla="*/ f56 f42 1"/>
                  <a:gd name="f59" fmla="+- f46 0 f57"/>
                  <a:gd name="f60" fmla="+- f46 f57 0"/>
                  <a:gd name="f61" fmla="+- f45 0 f58"/>
                  <a:gd name="f62" fmla="+- f45 f58 0"/>
                  <a:gd name="f63" fmla="*/ f59 f31 1"/>
                  <a:gd name="f64" fmla="*/ f61 f31 1"/>
                  <a:gd name="f65" fmla="*/ f60 f31 1"/>
                  <a:gd name="f66" fmla="*/ f62 f31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9">
                    <a:pos x="f63" y="f64"/>
                  </a:cxn>
                  <a:cxn ang="f30">
                    <a:pos x="f63" y="f66"/>
                  </a:cxn>
                  <a:cxn ang="f30">
                    <a:pos x="f65" y="f66"/>
                  </a:cxn>
                  <a:cxn ang="f29">
                    <a:pos x="f65" y="f64"/>
                  </a:cxn>
                </a:cxnLst>
                <a:rect l="f63" t="f64" r="f65" b="f66"/>
                <a:pathLst>
                  <a:path>
                    <a:moveTo>
                      <a:pt x="f38" y="f52"/>
                    </a:moveTo>
                    <a:arcTo wR="f48" hR="f49" stAng="f1" swAng="f0"/>
                    <a:close/>
                  </a:path>
                </a:pathLst>
              </a:custGeom>
              <a:solidFill>
                <a:srgbClr val="FFFFFF"/>
              </a:solidFill>
              <a:ln w="76196" cap="flat">
                <a:solidFill>
                  <a:srgbClr val="002060"/>
                </a:solidFill>
                <a:prstDash val="solid"/>
                <a:miter/>
              </a:ln>
            </p:spPr>
            <p:txBody>
              <a:bodyPr vert="horz" wrap="square" lIns="91440" tIns="45720" rIns="91440" bIns="45720" anchor="t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cs-CZ" sz="18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endParaRPr>
              </a:p>
            </p:txBody>
          </p:sp>
          <p:grpSp>
            <p:nvGrpSpPr>
              <p:cNvPr id="18" name="Skupina 26"/>
              <p:cNvGrpSpPr/>
              <p:nvPr/>
            </p:nvGrpSpPr>
            <p:grpSpPr>
              <a:xfrm>
                <a:off x="6762746" y="4623151"/>
                <a:ext cx="981562" cy="528806"/>
                <a:chOff x="6762746" y="4623151"/>
                <a:chExt cx="981562" cy="528806"/>
              </a:xfrm>
            </p:grpSpPr>
            <p:sp>
              <p:nvSpPr>
                <p:cNvPr id="19" name="Obdélník 34"/>
                <p:cNvSpPr/>
                <p:nvPr/>
              </p:nvSpPr>
              <p:spPr>
                <a:xfrm>
                  <a:off x="6762746" y="4623151"/>
                  <a:ext cx="981562" cy="528806"/>
                </a:xfrm>
                <a:prstGeom prst="rect">
                  <a:avLst/>
                </a:prstGeom>
                <a:solidFill>
                  <a:srgbClr val="FFFFFF"/>
                </a:solidFill>
                <a:ln w="28575" cap="flat">
                  <a:solidFill>
                    <a:srgbClr val="002060"/>
                  </a:solidFill>
                  <a:prstDash val="solid"/>
                  <a:miter/>
                </a:ln>
              </p:spPr>
              <p:txBody>
                <a:bodyPr vert="horz" wrap="square" lIns="91440" tIns="45720" rIns="91440" bIns="45720" anchor="t" anchorCtr="0" compatLnSpc="1">
                  <a:noAutofit/>
                </a:bodyPr>
                <a:lstStyle/>
                <a:p>
                  <a:pPr marL="0" marR="0" lvl="0" indent="0" algn="l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cs-CZ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alibri"/>
                  </a:endParaRPr>
                </a:p>
              </p:txBody>
            </p:sp>
            <p:sp>
              <p:nvSpPr>
                <p:cNvPr id="20" name="TextovéPole 8"/>
                <p:cNvSpPr txBox="1"/>
                <p:nvPr/>
              </p:nvSpPr>
              <p:spPr>
                <a:xfrm>
                  <a:off x="6801215" y="4677860"/>
                  <a:ext cx="908858" cy="437631"/>
                </a:xfrm>
                <a:prstGeom prst="rect">
                  <a:avLst/>
                </a:prstGeom>
                <a:solidFill>
                  <a:srgbClr val="FFFFFF"/>
                </a:solidFill>
                <a:ln w="9528" cap="flat">
                  <a:solidFill>
                    <a:srgbClr val="FFFFFF"/>
                  </a:solidFill>
                  <a:prstDash val="solid"/>
                  <a:miter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r>
                    <a:rPr lang="cs-CZ" sz="1100" b="0" i="0" u="none" strike="noStrike" kern="1200" cap="none" spc="0" baseline="0">
                      <a:solidFill>
                        <a:srgbClr val="000000"/>
                      </a:solidFill>
                      <a:uFillTx/>
                      <a:latin typeface="Calibri"/>
                      <a:ea typeface="Times New Roman" pitchFamily="18"/>
                      <a:cs typeface="Times New Roman" pitchFamily="18"/>
                    </a:rPr>
                    <a:t>Realizace benefitů</a:t>
                  </a:r>
                  <a:endParaRPr lang="cs-CZ" sz="1200" b="0" i="0" u="none" strike="noStrike" kern="1200" cap="none" spc="0" baseline="0">
                    <a:solidFill>
                      <a:srgbClr val="000000"/>
                    </a:solidFill>
                    <a:uFillTx/>
                    <a:latin typeface="Times New Roman" pitchFamily="18"/>
                    <a:ea typeface="Times New Roman" pitchFamily="18"/>
                  </a:endParaRPr>
                </a:p>
              </p:txBody>
            </p:sp>
          </p:grpSp>
          <p:grpSp>
            <p:nvGrpSpPr>
              <p:cNvPr id="21" name="Skupina 27"/>
              <p:cNvGrpSpPr/>
              <p:nvPr/>
            </p:nvGrpSpPr>
            <p:grpSpPr>
              <a:xfrm>
                <a:off x="6762746" y="4012295"/>
                <a:ext cx="981562" cy="528806"/>
                <a:chOff x="6762746" y="4012295"/>
                <a:chExt cx="981562" cy="528806"/>
              </a:xfrm>
            </p:grpSpPr>
            <p:sp>
              <p:nvSpPr>
                <p:cNvPr id="22" name="Obdélník 32"/>
                <p:cNvSpPr/>
                <p:nvPr/>
              </p:nvSpPr>
              <p:spPr>
                <a:xfrm>
                  <a:off x="6762746" y="4012295"/>
                  <a:ext cx="981562" cy="528806"/>
                </a:xfrm>
                <a:prstGeom prst="rect">
                  <a:avLst/>
                </a:prstGeom>
                <a:solidFill>
                  <a:srgbClr val="FFFFFF"/>
                </a:solidFill>
                <a:ln w="28575" cap="flat">
                  <a:solidFill>
                    <a:srgbClr val="002060"/>
                  </a:solidFill>
                  <a:prstDash val="solid"/>
                  <a:miter/>
                </a:ln>
              </p:spPr>
              <p:txBody>
                <a:bodyPr vert="horz" wrap="square" lIns="91440" tIns="45720" rIns="91440" bIns="45720" anchor="t" anchorCtr="0" compatLnSpc="1">
                  <a:noAutofit/>
                </a:bodyPr>
                <a:lstStyle/>
                <a:p>
                  <a:pPr marL="0" marR="0" lvl="0" indent="0" algn="l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cs-CZ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alibri"/>
                  </a:endParaRPr>
                </a:p>
              </p:txBody>
            </p:sp>
            <p:sp>
              <p:nvSpPr>
                <p:cNvPr id="23" name="TextovéPole 10"/>
                <p:cNvSpPr txBox="1"/>
                <p:nvPr/>
              </p:nvSpPr>
              <p:spPr>
                <a:xfrm>
                  <a:off x="6801215" y="4066995"/>
                  <a:ext cx="908858" cy="437631"/>
                </a:xfrm>
                <a:prstGeom prst="rect">
                  <a:avLst/>
                </a:prstGeom>
                <a:solidFill>
                  <a:srgbClr val="FFFFFF"/>
                </a:solidFill>
                <a:ln w="9528" cap="flat">
                  <a:solidFill>
                    <a:srgbClr val="FFFFFF"/>
                  </a:solidFill>
                  <a:prstDash val="solid"/>
                  <a:miter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r>
                    <a:rPr lang="cs-CZ" sz="1100" b="0" i="0" u="none" strike="noStrike" kern="1200" cap="none" spc="0" baseline="0">
                      <a:solidFill>
                        <a:srgbClr val="000000"/>
                      </a:solidFill>
                      <a:uFillTx/>
                      <a:latin typeface="Calibri"/>
                      <a:ea typeface="Times New Roman" pitchFamily="18"/>
                      <a:cs typeface="Times New Roman" pitchFamily="18"/>
                    </a:rPr>
                    <a:t>Přinášet capability</a:t>
                  </a:r>
                  <a:endParaRPr lang="cs-CZ" sz="1200" b="0" i="0" u="none" strike="noStrike" kern="1200" cap="none" spc="0" baseline="0">
                    <a:solidFill>
                      <a:srgbClr val="000000"/>
                    </a:solidFill>
                    <a:uFillTx/>
                    <a:latin typeface="Times New Roman" pitchFamily="18"/>
                    <a:ea typeface="Times New Roman" pitchFamily="18"/>
                  </a:endParaRPr>
                </a:p>
              </p:txBody>
            </p:sp>
          </p:grpSp>
          <p:grpSp>
            <p:nvGrpSpPr>
              <p:cNvPr id="24" name="Skupina 28"/>
              <p:cNvGrpSpPr/>
              <p:nvPr/>
            </p:nvGrpSpPr>
            <p:grpSpPr>
              <a:xfrm>
                <a:off x="7864096" y="4117139"/>
                <a:ext cx="557884" cy="930401"/>
                <a:chOff x="7864096" y="4117139"/>
                <a:chExt cx="557884" cy="930401"/>
              </a:xfrm>
            </p:grpSpPr>
            <p:sp>
              <p:nvSpPr>
                <p:cNvPr id="25" name="Obdélník 30"/>
                <p:cNvSpPr/>
                <p:nvPr/>
              </p:nvSpPr>
              <p:spPr>
                <a:xfrm rot="5400013">
                  <a:off x="7677837" y="4303398"/>
                  <a:ext cx="930401" cy="557884"/>
                </a:xfrm>
                <a:prstGeom prst="rect">
                  <a:avLst/>
                </a:prstGeom>
                <a:solidFill>
                  <a:srgbClr val="FFFFFF"/>
                </a:solidFill>
                <a:ln w="28575" cap="flat">
                  <a:solidFill>
                    <a:srgbClr val="002060"/>
                  </a:solidFill>
                  <a:prstDash val="solid"/>
                  <a:miter/>
                </a:ln>
              </p:spPr>
              <p:txBody>
                <a:bodyPr vert="horz" wrap="square" lIns="91440" tIns="45720" rIns="91440" bIns="45720" anchor="t" anchorCtr="0" compatLnSpc="1">
                  <a:noAutofit/>
                </a:bodyPr>
                <a:lstStyle/>
                <a:p>
                  <a:pPr marL="0" marR="0" lvl="0" indent="0" algn="l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endParaRPr lang="cs-CZ" sz="1800" b="0" i="0" u="none" strike="noStrike" kern="1200" cap="none" spc="0" baseline="0">
                    <a:solidFill>
                      <a:srgbClr val="FFFFFF"/>
                    </a:solidFill>
                    <a:uFillTx/>
                    <a:latin typeface="Calibri"/>
                  </a:endParaRPr>
                </a:p>
              </p:txBody>
            </p:sp>
            <p:sp>
              <p:nvSpPr>
                <p:cNvPr id="26" name="TextovéPole 12"/>
                <p:cNvSpPr txBox="1"/>
                <p:nvPr/>
              </p:nvSpPr>
              <p:spPr>
                <a:xfrm rot="5400013">
                  <a:off x="7707483" y="4367179"/>
                  <a:ext cx="861483" cy="461698"/>
                </a:xfrm>
                <a:prstGeom prst="rect">
                  <a:avLst/>
                </a:prstGeom>
                <a:solidFill>
                  <a:srgbClr val="FFFFFF"/>
                </a:solidFill>
                <a:ln w="9528" cap="flat">
                  <a:solidFill>
                    <a:srgbClr val="FFFFFF"/>
                  </a:solidFill>
                  <a:prstDash val="solid"/>
                  <a:miter/>
                </a:ln>
              </p:spPr>
              <p:txBody>
                <a:bodyPr vert="horz" wrap="square" lIns="91440" tIns="45720" rIns="91440" bIns="45720" anchor="ctr" anchorCtr="1" compatLnSpc="1">
                  <a:noAutofit/>
                </a:bodyPr>
                <a:lstStyle/>
                <a:p>
                  <a:pPr marL="0" marR="0" lvl="0" indent="0" algn="ctr" defTabSz="914400" rtl="0" fontAlgn="auto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  <a:tabLst/>
                    <a:defRPr sz="1800" b="0" i="0" u="none" strike="noStrike" kern="0" cap="none" spc="0" baseline="0">
                      <a:solidFill>
                        <a:srgbClr val="000000"/>
                      </a:solidFill>
                      <a:uFillTx/>
                    </a:defRPr>
                  </a:pPr>
                  <a:r>
                    <a:rPr lang="cs-CZ" sz="1100" b="0" i="0" u="none" strike="noStrike" kern="1200" cap="none" spc="0" baseline="0">
                      <a:solidFill>
                        <a:srgbClr val="000000"/>
                      </a:solidFill>
                      <a:uFillTx/>
                      <a:latin typeface="Calibri"/>
                      <a:ea typeface="Times New Roman" pitchFamily="18"/>
                      <a:cs typeface="Times New Roman" pitchFamily="18"/>
                    </a:rPr>
                    <a:t>Řízení tranches</a:t>
                  </a:r>
                  <a:endParaRPr lang="cs-CZ" sz="1200" b="0" i="0" u="none" strike="noStrike" kern="1200" cap="none" spc="0" baseline="0">
                    <a:solidFill>
                      <a:srgbClr val="000000"/>
                    </a:solidFill>
                    <a:uFillTx/>
                    <a:latin typeface="Times New Roman" pitchFamily="18"/>
                    <a:ea typeface="Times New Roman" pitchFamily="18"/>
                  </a:endParaRPr>
                </a:p>
              </p:txBody>
            </p:sp>
          </p:grpSp>
          <p:sp>
            <p:nvSpPr>
              <p:cNvPr id="27" name="Vývojový diagram: vyjmutí 29"/>
              <p:cNvSpPr/>
              <p:nvPr/>
            </p:nvSpPr>
            <p:spPr>
              <a:xfrm>
                <a:off x="6147145" y="4468160"/>
                <a:ext cx="452079" cy="410282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0"/>
                  <a:gd name="f6" fmla="val 2"/>
                  <a:gd name="f7" fmla="val 1"/>
                  <a:gd name="f8" fmla="+- 0 0 -270"/>
                  <a:gd name="f9" fmla="+- 0 0 -90"/>
                  <a:gd name="f10" fmla="*/ f3 1 2"/>
                  <a:gd name="f11" fmla="*/ f4 1 2"/>
                  <a:gd name="f12" fmla="val f5"/>
                  <a:gd name="f13" fmla="val f6"/>
                  <a:gd name="f14" fmla="*/ f8 f0 1"/>
                  <a:gd name="f15" fmla="*/ f9 f0 1"/>
                  <a:gd name="f16" fmla="+- f13 0 f12"/>
                  <a:gd name="f17" fmla="*/ f14 1 f2"/>
                  <a:gd name="f18" fmla="*/ f15 1 f2"/>
                  <a:gd name="f19" fmla="*/ f16 1 2"/>
                  <a:gd name="f20" fmla="*/ f16 1 4"/>
                  <a:gd name="f21" fmla="*/ f16 3 1"/>
                  <a:gd name="f22" fmla="+- f17 0 f1"/>
                  <a:gd name="f23" fmla="+- f18 0 f1"/>
                  <a:gd name="f24" fmla="+- f12 f19 0"/>
                  <a:gd name="f25" fmla="*/ f21 1 4"/>
                  <a:gd name="f26" fmla="*/ f20 1 f19"/>
                  <a:gd name="f27" fmla="*/ f13 1 f19"/>
                  <a:gd name="f28" fmla="*/ f24 1 f19"/>
                  <a:gd name="f29" fmla="*/ f25 1 f19"/>
                  <a:gd name="f30" fmla="*/ f26 f10 1"/>
                  <a:gd name="f31" fmla="*/ f27 f11 1"/>
                  <a:gd name="f32" fmla="*/ f29 f10 1"/>
                  <a:gd name="f33" fmla="*/ f28 f11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22">
                    <a:pos x="f30" y="f33"/>
                  </a:cxn>
                  <a:cxn ang="f23">
                    <a:pos x="f32" y="f33"/>
                  </a:cxn>
                </a:cxnLst>
                <a:rect l="f30" t="f33" r="f32" b="f31"/>
                <a:pathLst>
                  <a:path w="2" h="2">
                    <a:moveTo>
                      <a:pt x="f5" y="f6"/>
                    </a:moveTo>
                    <a:lnTo>
                      <a:pt x="f7" y="f5"/>
                    </a:lnTo>
                    <a:lnTo>
                      <a:pt x="f6" y="f6"/>
                    </a:lnTo>
                    <a:close/>
                  </a:path>
                </a:pathLst>
              </a:custGeom>
              <a:solidFill>
                <a:srgbClr val="002060"/>
              </a:solidFill>
              <a:ln w="12701" cap="flat">
                <a:solidFill>
                  <a:srgbClr val="002060"/>
                </a:solidFill>
                <a:prstDash val="solid"/>
                <a:miter/>
              </a:ln>
            </p:spPr>
            <p:txBody>
              <a:bodyPr vert="horz" wrap="square" lIns="91440" tIns="45720" rIns="91440" bIns="45720" anchor="t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cs-CZ" sz="18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endParaRPr>
              </a:p>
            </p:txBody>
          </p:sp>
        </p:grpSp>
        <p:grpSp>
          <p:nvGrpSpPr>
            <p:cNvPr id="28" name="Skupina 12"/>
            <p:cNvGrpSpPr/>
            <p:nvPr/>
          </p:nvGrpSpPr>
          <p:grpSpPr>
            <a:xfrm>
              <a:off x="2963341" y="2444118"/>
              <a:ext cx="1096539" cy="893496"/>
              <a:chOff x="2963341" y="2444118"/>
              <a:chExt cx="1096539" cy="893496"/>
            </a:xfrm>
          </p:grpSpPr>
          <p:sp>
            <p:nvSpPr>
              <p:cNvPr id="29" name="Mrak 23"/>
              <p:cNvSpPr/>
              <p:nvPr/>
            </p:nvSpPr>
            <p:spPr>
              <a:xfrm>
                <a:off x="2963341" y="2444118"/>
                <a:ext cx="1096539" cy="893496"/>
              </a:xfrm>
              <a:custGeom>
                <a:avLst/>
                <a:gdLst>
                  <a:gd name="f0" fmla="val 10800000"/>
                  <a:gd name="f1" fmla="val 5400000"/>
                  <a:gd name="f2" fmla="val 180"/>
                  <a:gd name="f3" fmla="val w"/>
                  <a:gd name="f4" fmla="val h"/>
                  <a:gd name="f5" fmla="val 0"/>
                  <a:gd name="f6" fmla="val 43200"/>
                  <a:gd name="f7" fmla="+- 0 0 11429249"/>
                  <a:gd name="f8" fmla="+- 0 0 8646143"/>
                  <a:gd name="f9" fmla="+- 0 0 8748475"/>
                  <a:gd name="f10" fmla="+- 0 0 7859163"/>
                  <a:gd name="f11" fmla="+- 0 0 4722533"/>
                  <a:gd name="f12" fmla="+- 0 0 2776035"/>
                  <a:gd name="f13" fmla="+- 0 0 16496525"/>
                  <a:gd name="f14" fmla="+- 0 0 14809710"/>
                  <a:gd name="f15" fmla="+- 0 0 4217541"/>
                  <a:gd name="f16" fmla="+- 0 0 824660"/>
                  <a:gd name="f17" fmla="+- 0 0 8950887"/>
                  <a:gd name="f18" fmla="+- 0 0 9809656"/>
                  <a:gd name="f19" fmla="+- 0 0 4002417"/>
                  <a:gd name="f20" fmla="val 3900"/>
                  <a:gd name="f21" fmla="val 14370"/>
                  <a:gd name="f22" fmla="val 6753"/>
                  <a:gd name="f23" fmla="val 9190"/>
                  <a:gd name="f24" fmla="val 7426832"/>
                  <a:gd name="f25" fmla="val 5333"/>
                  <a:gd name="f26" fmla="val 7267"/>
                  <a:gd name="f27" fmla="val 5396714"/>
                  <a:gd name="f28" fmla="val 4365"/>
                  <a:gd name="f29" fmla="val 5945"/>
                  <a:gd name="f30" fmla="val 5983381"/>
                  <a:gd name="f31" fmla="val 4857"/>
                  <a:gd name="f32" fmla="val 6595"/>
                  <a:gd name="f33" fmla="val 7034504"/>
                  <a:gd name="f34" fmla="val 7273"/>
                  <a:gd name="f35" fmla="val 6541615"/>
                  <a:gd name="f36" fmla="val 6775"/>
                  <a:gd name="f37" fmla="val 9220"/>
                  <a:gd name="f38" fmla="val 7816140"/>
                  <a:gd name="f39" fmla="val 5785"/>
                  <a:gd name="f40" fmla="val 7867"/>
                  <a:gd name="f41" fmla="val 37501"/>
                  <a:gd name="f42" fmla="val 6842000"/>
                  <a:gd name="f43" fmla="val 6752"/>
                  <a:gd name="f44" fmla="val 9215"/>
                  <a:gd name="f45" fmla="val 1347096"/>
                  <a:gd name="f46" fmla="val 6910353"/>
                  <a:gd name="f47" fmla="val 7720"/>
                  <a:gd name="f48" fmla="val 10543"/>
                  <a:gd name="f49" fmla="val 3974558"/>
                  <a:gd name="f50" fmla="val 4542661"/>
                  <a:gd name="f51" fmla="val 4360"/>
                  <a:gd name="f52" fmla="val 5918"/>
                  <a:gd name="f53" fmla="val 8804134"/>
                  <a:gd name="f54" fmla="val 4345"/>
                  <a:gd name="f55" fmla="val 9151131"/>
                  <a:gd name="f56" fmla="val 4693"/>
                  <a:gd name="f57" fmla="val 26177"/>
                  <a:gd name="f58" fmla="val 5204520"/>
                  <a:gd name="f59" fmla="val 1585770"/>
                  <a:gd name="f60" fmla="val 6928"/>
                  <a:gd name="f61" fmla="val 34899"/>
                  <a:gd name="f62" fmla="val 4416628"/>
                  <a:gd name="f63" fmla="val 686848"/>
                  <a:gd name="f64" fmla="val 16478"/>
                  <a:gd name="f65" fmla="val 39090"/>
                  <a:gd name="f66" fmla="val 8257448"/>
                  <a:gd name="f67" fmla="val 844866"/>
                  <a:gd name="f68" fmla="val 28827"/>
                  <a:gd name="f69" fmla="val 34751"/>
                  <a:gd name="f70" fmla="val 387196"/>
                  <a:gd name="f71" fmla="val 959901"/>
                  <a:gd name="f72" fmla="val 34129"/>
                  <a:gd name="f73" fmla="val 22954"/>
                  <a:gd name="f74" fmla="val 4255042"/>
                  <a:gd name="f75" fmla="val 41798"/>
                  <a:gd name="f76" fmla="val 15354"/>
                  <a:gd name="f77" fmla="val 1819082"/>
                  <a:gd name="f78" fmla="val 1665090"/>
                  <a:gd name="f79" fmla="val 38324"/>
                  <a:gd name="f80" fmla="val 5426"/>
                  <a:gd name="f81" fmla="val 891534"/>
                  <a:gd name="f82" fmla="val 29078"/>
                  <a:gd name="f83" fmla="val 3952"/>
                  <a:gd name="f84" fmla="val 1091722"/>
                  <a:gd name="f85" fmla="val 22141"/>
                  <a:gd name="f86" fmla="val 4720"/>
                  <a:gd name="f87" fmla="val 1061181"/>
                  <a:gd name="f88" fmla="val 14000"/>
                  <a:gd name="f89" fmla="val 5192"/>
                  <a:gd name="f90" fmla="val 739161"/>
                  <a:gd name="f91" fmla="val 4127"/>
                  <a:gd name="f92" fmla="val 15789"/>
                  <a:gd name="f93" fmla="val 9459261"/>
                  <a:gd name="f94" fmla="val 711490"/>
                  <a:gd name="f95" fmla="+- 0 0 -90"/>
                  <a:gd name="f96" fmla="+- 0 0 -180"/>
                  <a:gd name="f97" fmla="+- 0 0 -270"/>
                  <a:gd name="f98" fmla="+- 0 0 -360"/>
                  <a:gd name="f99" fmla="*/ f3 1 43200"/>
                  <a:gd name="f100" fmla="*/ f4 1 43200"/>
                  <a:gd name="f101" fmla="val f5"/>
                  <a:gd name="f102" fmla="val f6"/>
                  <a:gd name="f103" fmla="*/ f95 f0 1"/>
                  <a:gd name="f104" fmla="*/ f96 f0 1"/>
                  <a:gd name="f105" fmla="*/ f97 f0 1"/>
                  <a:gd name="f106" fmla="*/ f98 f0 1"/>
                  <a:gd name="f107" fmla="+- f102 0 f101"/>
                  <a:gd name="f108" fmla="*/ f103 1 f2"/>
                  <a:gd name="f109" fmla="*/ f104 1 f2"/>
                  <a:gd name="f110" fmla="*/ f105 1 f2"/>
                  <a:gd name="f111" fmla="*/ f106 1 f2"/>
                  <a:gd name="f112" fmla="*/ f107 1 2"/>
                  <a:gd name="f113" fmla="*/ f107 1 43200"/>
                  <a:gd name="f114" fmla="*/ f107 2977 1"/>
                  <a:gd name="f115" fmla="*/ f107 3262 1"/>
                  <a:gd name="f116" fmla="*/ f107 17087 1"/>
                  <a:gd name="f117" fmla="*/ f107 17337 1"/>
                  <a:gd name="f118" fmla="*/ f107 67 1"/>
                  <a:gd name="f119" fmla="*/ f107 21577 1"/>
                  <a:gd name="f120" fmla="*/ f107 21582 1"/>
                  <a:gd name="f121" fmla="*/ f107 1235 1"/>
                  <a:gd name="f122" fmla="+- f108 0 f1"/>
                  <a:gd name="f123" fmla="+- f109 0 f1"/>
                  <a:gd name="f124" fmla="+- f110 0 f1"/>
                  <a:gd name="f125" fmla="+- f111 0 f1"/>
                  <a:gd name="f126" fmla="+- f101 f112 0"/>
                  <a:gd name="f127" fmla="*/ f114 1 21600"/>
                  <a:gd name="f128" fmla="*/ f115 1 21600"/>
                  <a:gd name="f129" fmla="*/ f116 1 21600"/>
                  <a:gd name="f130" fmla="*/ f117 1 21600"/>
                  <a:gd name="f131" fmla="*/ f118 1 21600"/>
                  <a:gd name="f132" fmla="*/ f119 1 21600"/>
                  <a:gd name="f133" fmla="*/ f120 1 21600"/>
                  <a:gd name="f134" fmla="*/ f121 1 21600"/>
                  <a:gd name="f135" fmla="*/ f133 1 f113"/>
                  <a:gd name="f136" fmla="*/ f126 1 f113"/>
                  <a:gd name="f137" fmla="*/ f132 1 f113"/>
                  <a:gd name="f138" fmla="*/ f131 1 f113"/>
                  <a:gd name="f139" fmla="*/ f134 1 f113"/>
                  <a:gd name="f140" fmla="*/ f127 1 f113"/>
                  <a:gd name="f141" fmla="*/ f129 1 f113"/>
                  <a:gd name="f142" fmla="*/ f128 1 f113"/>
                  <a:gd name="f143" fmla="*/ f130 1 f113"/>
                  <a:gd name="f144" fmla="*/ f140 f99 1"/>
                  <a:gd name="f145" fmla="*/ f141 f99 1"/>
                  <a:gd name="f146" fmla="*/ f143 f100 1"/>
                  <a:gd name="f147" fmla="*/ f142 f100 1"/>
                  <a:gd name="f148" fmla="*/ f135 f99 1"/>
                  <a:gd name="f149" fmla="*/ f136 f100 1"/>
                  <a:gd name="f150" fmla="*/ f136 f99 1"/>
                  <a:gd name="f151" fmla="*/ f137 f100 1"/>
                  <a:gd name="f152" fmla="*/ f138 f99 1"/>
                  <a:gd name="f153" fmla="*/ f139 f100 1"/>
                </a:gdLst>
                <a:ahLst/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122">
                    <a:pos x="f148" y="f149"/>
                  </a:cxn>
                  <a:cxn ang="f123">
                    <a:pos x="f150" y="f151"/>
                  </a:cxn>
                  <a:cxn ang="f124">
                    <a:pos x="f152" y="f149"/>
                  </a:cxn>
                  <a:cxn ang="f125">
                    <a:pos x="f150" y="f153"/>
                  </a:cxn>
                </a:cxnLst>
                <a:rect l="f144" t="f147" r="f145" b="f146"/>
                <a:pathLst>
                  <a:path w="43200" h="43200">
                    <a:moveTo>
                      <a:pt x="f20" y="f21"/>
                    </a:moveTo>
                    <a:arcTo wR="f22" hR="f23" stAng="f7" swAng="f24"/>
                    <a:arcTo wR="f25" hR="f26" stAng="f8" swAng="f27"/>
                    <a:arcTo wR="f28" hR="f29" stAng="f9" swAng="f30"/>
                    <a:arcTo wR="f31" hR="f32" stAng="f10" swAng="f33"/>
                    <a:arcTo wR="f25" hR="f34" stAng="f11" swAng="f35"/>
                    <a:arcTo wR="f36" hR="f37" stAng="f12" swAng="f38"/>
                    <a:arcTo wR="f39" hR="f40" stAng="f41" swAng="f42"/>
                    <a:arcTo wR="f43" hR="f44" stAng="f45" swAng="f46"/>
                    <a:arcTo wR="f47" hR="f48" stAng="f49" swAng="f50"/>
                    <a:arcTo wR="f51" hR="f52" stAng="f13" swAng="f53"/>
                    <a:arcTo wR="f54" hR="f29" stAng="f14" swAng="f55"/>
                    <a:close/>
                  </a:path>
                  <a:path w="43200" h="43200" fill="none">
                    <a:moveTo>
                      <a:pt x="f56" y="f57"/>
                    </a:moveTo>
                    <a:arcTo wR="f54" hR="f29" stAng="f58" swAng="f59"/>
                    <a:moveTo>
                      <a:pt x="f60" y="f61"/>
                    </a:moveTo>
                    <a:arcTo wR="f51" hR="f52" stAng="f62" swAng="f63"/>
                    <a:moveTo>
                      <a:pt x="f64" y="f65"/>
                    </a:moveTo>
                    <a:arcTo wR="f43" hR="f44" stAng="f66" swAng="f67"/>
                    <a:moveTo>
                      <a:pt x="f68" y="f69"/>
                    </a:moveTo>
                    <a:arcTo wR="f43" hR="f44" stAng="f70" swAng="f71"/>
                    <a:moveTo>
                      <a:pt x="f72" y="f73"/>
                    </a:moveTo>
                    <a:arcTo wR="f39" hR="f40" stAng="f15" swAng="f74"/>
                    <a:moveTo>
                      <a:pt x="f75" y="f76"/>
                    </a:moveTo>
                    <a:arcTo wR="f25" hR="f34" stAng="f77" swAng="f78"/>
                    <a:moveTo>
                      <a:pt x="f79" y="f80"/>
                    </a:moveTo>
                    <a:arcTo wR="f31" hR="f32" stAng="f16" swAng="f81"/>
                    <a:moveTo>
                      <a:pt x="f82" y="f83"/>
                    </a:moveTo>
                    <a:arcTo wR="f31" hR="f32" stAng="f17" swAng="f84"/>
                    <a:moveTo>
                      <a:pt x="f85" y="f86"/>
                    </a:moveTo>
                    <a:arcTo wR="f28" hR="f29" stAng="f18" swAng="f87"/>
                    <a:moveTo>
                      <a:pt x="f88" y="f89"/>
                    </a:moveTo>
                    <a:arcTo wR="f22" hR="f23" stAng="f19" swAng="f90"/>
                    <a:moveTo>
                      <a:pt x="f91" y="f92"/>
                    </a:moveTo>
                    <a:arcTo wR="f22" hR="f23" stAng="f93" swAng="f94"/>
                  </a:path>
                </a:pathLst>
              </a:custGeom>
              <a:solidFill>
                <a:srgbClr val="002060"/>
              </a:solidFill>
              <a:ln w="12701" cap="flat">
                <a:solidFill>
                  <a:srgbClr val="002060"/>
                </a:solidFill>
                <a:prstDash val="solid"/>
                <a:miter/>
              </a:ln>
            </p:spPr>
            <p:txBody>
              <a:bodyPr vert="horz" wrap="square" lIns="91440" tIns="45720" rIns="91440" bIns="45720" anchor="t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cs-CZ" sz="18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endParaRPr>
              </a:p>
            </p:txBody>
          </p:sp>
          <p:sp>
            <p:nvSpPr>
              <p:cNvPr id="30" name="TextovéPole 15"/>
              <p:cNvSpPr txBox="1"/>
              <p:nvPr/>
            </p:nvSpPr>
            <p:spPr>
              <a:xfrm>
                <a:off x="3203810" y="2589992"/>
                <a:ext cx="759884" cy="592622"/>
              </a:xfrm>
              <a:prstGeom prst="rect">
                <a:avLst/>
              </a:prstGeom>
              <a:noFill/>
              <a:ln cap="flat">
                <a:noFill/>
              </a:ln>
            </p:spPr>
            <p:txBody>
              <a:bodyPr vert="horz" wrap="square" lIns="91440" tIns="45720" rIns="91440" bIns="45720" anchor="t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cs-CZ" sz="1100" b="0" i="0" u="none" strike="noStrike" kern="1200" cap="none" spc="0" baseline="0">
                    <a:solidFill>
                      <a:srgbClr val="FFFFFF"/>
                    </a:solidFill>
                    <a:uFillTx/>
                    <a:latin typeface="Calibri"/>
                    <a:ea typeface="Times New Roman" pitchFamily="18"/>
                    <a:cs typeface="Times New Roman" pitchFamily="18"/>
                  </a:rPr>
                  <a:t>Politika Strategie Vize</a:t>
                </a:r>
                <a:endParaRPr lang="cs-CZ" sz="1200" b="0" i="0" u="none" strike="noStrike" kern="1200" cap="none" spc="0" baseline="0">
                  <a:solidFill>
                    <a:srgbClr val="000000"/>
                  </a:solidFill>
                  <a:uFillTx/>
                  <a:latin typeface="Times New Roman" pitchFamily="18"/>
                  <a:ea typeface="Times New Roman" pitchFamily="18"/>
                </a:endParaRPr>
              </a:p>
            </p:txBody>
          </p:sp>
        </p:grpSp>
        <p:grpSp>
          <p:nvGrpSpPr>
            <p:cNvPr id="31" name="Skupina 13"/>
            <p:cNvGrpSpPr/>
            <p:nvPr/>
          </p:nvGrpSpPr>
          <p:grpSpPr>
            <a:xfrm>
              <a:off x="4156066" y="2571759"/>
              <a:ext cx="913778" cy="665564"/>
              <a:chOff x="4156066" y="2571759"/>
              <a:chExt cx="913778" cy="665564"/>
            </a:xfrm>
          </p:grpSpPr>
          <p:sp>
            <p:nvSpPr>
              <p:cNvPr id="32" name="Šipka doprava 21"/>
              <p:cNvSpPr/>
              <p:nvPr/>
            </p:nvSpPr>
            <p:spPr>
              <a:xfrm>
                <a:off x="4156066" y="2571759"/>
                <a:ext cx="913778" cy="665564"/>
              </a:xfrm>
              <a:custGeom>
                <a:avLst>
                  <a:gd name="f0" fmla="val 15641"/>
                  <a:gd name="f1" fmla="val 6055"/>
                </a:avLst>
                <a:gdLst>
                  <a:gd name="f2" fmla="val 10800000"/>
                  <a:gd name="f3" fmla="val 5400000"/>
                  <a:gd name="f4" fmla="val 180"/>
                  <a:gd name="f5" fmla="val w"/>
                  <a:gd name="f6" fmla="val h"/>
                  <a:gd name="f7" fmla="val 0"/>
                  <a:gd name="f8" fmla="val 21600"/>
                  <a:gd name="f9" fmla="val 10800"/>
                  <a:gd name="f10" fmla="+- 0 0 0"/>
                  <a:gd name="f11" fmla="+- 0 0 180"/>
                  <a:gd name="f12" fmla="*/ f5 1 21600"/>
                  <a:gd name="f13" fmla="*/ f6 1 21600"/>
                  <a:gd name="f14" fmla="pin 0 f0 21600"/>
                  <a:gd name="f15" fmla="pin 0 f1 10800"/>
                  <a:gd name="f16" fmla="*/ f10 f2 1"/>
                  <a:gd name="f17" fmla="*/ f11 f2 1"/>
                  <a:gd name="f18" fmla="val f15"/>
                  <a:gd name="f19" fmla="val f14"/>
                  <a:gd name="f20" fmla="+- 21600 0 f15"/>
                  <a:gd name="f21" fmla="*/ f14 f12 1"/>
                  <a:gd name="f22" fmla="*/ f15 f13 1"/>
                  <a:gd name="f23" fmla="*/ 0 f12 1"/>
                  <a:gd name="f24" fmla="*/ 0 f13 1"/>
                  <a:gd name="f25" fmla="*/ f16 1 f4"/>
                  <a:gd name="f26" fmla="*/ 21600 f13 1"/>
                  <a:gd name="f27" fmla="*/ f17 1 f4"/>
                  <a:gd name="f28" fmla="+- 21600 0 f19"/>
                  <a:gd name="f29" fmla="*/ f20 f13 1"/>
                  <a:gd name="f30" fmla="*/ f18 f13 1"/>
                  <a:gd name="f31" fmla="*/ f19 f12 1"/>
                  <a:gd name="f32" fmla="+- f25 0 f3"/>
                  <a:gd name="f33" fmla="+- f27 0 f3"/>
                  <a:gd name="f34" fmla="*/ f28 f18 1"/>
                  <a:gd name="f35" fmla="*/ f34 1 10800"/>
                  <a:gd name="f36" fmla="+- f19 f35 0"/>
                  <a:gd name="f37" fmla="*/ f36 f12 1"/>
                </a:gdLst>
                <a:ahLst>
                  <a:ahXY gdRefX="f0" minX="f7" maxX="f8" gdRefY="f1" minY="f7" maxY="f9">
                    <a:pos x="f21" y="f22"/>
                  </a:ahXY>
                </a:ahLst>
                <a:cxnLst>
                  <a:cxn ang="3cd4">
                    <a:pos x="hc" y="t"/>
                  </a:cxn>
                  <a:cxn ang="0">
                    <a:pos x="r" y="vc"/>
                  </a:cxn>
                  <a:cxn ang="cd4">
                    <a:pos x="hc" y="b"/>
                  </a:cxn>
                  <a:cxn ang="cd2">
                    <a:pos x="l" y="vc"/>
                  </a:cxn>
                  <a:cxn ang="f32">
                    <a:pos x="f31" y="f24"/>
                  </a:cxn>
                  <a:cxn ang="f33">
                    <a:pos x="f31" y="f26"/>
                  </a:cxn>
                </a:cxnLst>
                <a:rect l="f23" t="f30" r="f37" b="f29"/>
                <a:pathLst>
                  <a:path w="21600" h="21600">
                    <a:moveTo>
                      <a:pt x="f7" y="f18"/>
                    </a:moveTo>
                    <a:lnTo>
                      <a:pt x="f19" y="f18"/>
                    </a:lnTo>
                    <a:lnTo>
                      <a:pt x="f19" y="f7"/>
                    </a:lnTo>
                    <a:lnTo>
                      <a:pt x="f8" y="f9"/>
                    </a:lnTo>
                    <a:lnTo>
                      <a:pt x="f19" y="f8"/>
                    </a:lnTo>
                    <a:lnTo>
                      <a:pt x="f19" y="f20"/>
                    </a:lnTo>
                    <a:lnTo>
                      <a:pt x="f7" y="f20"/>
                    </a:lnTo>
                    <a:close/>
                  </a:path>
                </a:pathLst>
              </a:custGeom>
              <a:noFill/>
              <a:ln w="28575" cap="flat">
                <a:solidFill>
                  <a:srgbClr val="002060"/>
                </a:solidFill>
                <a:prstDash val="solid"/>
                <a:miter/>
              </a:ln>
            </p:spPr>
            <p:txBody>
              <a:bodyPr vert="horz" wrap="square" lIns="91440" tIns="45720" rIns="91440" bIns="45720" anchor="t" anchorCtr="0" compatLnSpc="1">
                <a:noAutofit/>
              </a:bodyPr>
              <a:lstStyle/>
              <a:p>
                <a:pPr marL="0" marR="0" lvl="0" indent="0" algn="l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endParaRPr lang="cs-CZ" sz="1800" b="0" i="0" u="none" strike="noStrike" kern="1200" cap="none" spc="0" baseline="0">
                  <a:solidFill>
                    <a:srgbClr val="FFFFFF"/>
                  </a:solidFill>
                  <a:uFillTx/>
                  <a:latin typeface="Calibri"/>
                </a:endParaRPr>
              </a:p>
            </p:txBody>
          </p:sp>
          <p:sp>
            <p:nvSpPr>
              <p:cNvPr id="33" name="TextovéPole 17"/>
              <p:cNvSpPr txBox="1"/>
              <p:nvPr/>
            </p:nvSpPr>
            <p:spPr>
              <a:xfrm>
                <a:off x="4237823" y="2781458"/>
                <a:ext cx="692548" cy="237049"/>
              </a:xfrm>
              <a:prstGeom prst="rect">
                <a:avLst/>
              </a:prstGeom>
              <a:solidFill>
                <a:srgbClr val="FFFFFF"/>
              </a:solidFill>
              <a:ln cap="flat">
                <a:noFill/>
              </a:ln>
            </p:spPr>
            <p:txBody>
              <a:bodyPr vert="horz" wrap="square" lIns="91440" tIns="45720" rIns="91440" bIns="45720" anchor="ctr" anchorCtr="1" compatLnSpc="1">
                <a:noAutofit/>
              </a:bodyPr>
              <a:lstStyle/>
              <a:p>
                <a:pPr marL="0" marR="0" lvl="0" indent="0" algn="ctr" defTabSz="914400" rtl="0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  <a:defRPr sz="1800" b="0" i="0" u="none" strike="noStrike" kern="0" cap="none" spc="0" baseline="0">
                    <a:solidFill>
                      <a:srgbClr val="000000"/>
                    </a:solidFill>
                    <a:uFillTx/>
                  </a:defRPr>
                </a:pPr>
                <a:r>
                  <a:rPr lang="cs-CZ" sz="1100" b="0" i="0" u="none" strike="noStrike" kern="1200" cap="none" spc="0" baseline="0">
                    <a:solidFill>
                      <a:srgbClr val="000000"/>
                    </a:solidFill>
                    <a:uFillTx/>
                    <a:latin typeface="Calibri"/>
                    <a:ea typeface="Times New Roman" pitchFamily="18"/>
                    <a:cs typeface="Times New Roman" pitchFamily="18"/>
                  </a:rPr>
                  <a:t>Mandát</a:t>
                </a:r>
                <a:endParaRPr lang="cs-CZ" sz="1200" b="0" i="0" u="none" strike="noStrike" kern="1200" cap="none" spc="0" baseline="0">
                  <a:solidFill>
                    <a:srgbClr val="000000"/>
                  </a:solidFill>
                  <a:uFillTx/>
                  <a:latin typeface="Times New Roman" pitchFamily="18"/>
                  <a:ea typeface="Times New Roman" pitchFamily="18"/>
                </a:endParaRPr>
              </a:p>
            </p:txBody>
          </p:sp>
        </p:grpSp>
        <p:sp>
          <p:nvSpPr>
            <p:cNvPr id="34" name="Oblouk 14"/>
            <p:cNvSpPr/>
            <p:nvPr/>
          </p:nvSpPr>
          <p:spPr>
            <a:xfrm>
              <a:off x="5396880" y="3282906"/>
              <a:ext cx="298176" cy="565272"/>
            </a:xfrm>
            <a:custGeom>
              <a:avLst>
                <a:gd name="f12" fmla="val 180"/>
                <a:gd name="f13" fmla="val 270"/>
              </a:avLst>
              <a:gdLst>
                <a:gd name="f2" fmla="val 10800000"/>
                <a:gd name="f3" fmla="val 5400000"/>
                <a:gd name="f4" fmla="val 16200000"/>
                <a:gd name="f5" fmla="val 180"/>
                <a:gd name="f6" fmla="val w"/>
                <a:gd name="f7" fmla="val h"/>
                <a:gd name="f8" fmla="val ss"/>
                <a:gd name="f9" fmla="val 0"/>
                <a:gd name="f10" fmla="*/ 5419351 1 1725033"/>
                <a:gd name="f11" fmla="+- 0 0 1"/>
                <a:gd name="f12" fmla="val 180"/>
                <a:gd name="f13" fmla="val 270"/>
                <a:gd name="f14" fmla="+- 0 0 -270"/>
                <a:gd name="f15" fmla="+- 0 0 -225"/>
                <a:gd name="f16" fmla="+- 0 0 -180"/>
                <a:gd name="f17" fmla="abs f6"/>
                <a:gd name="f18" fmla="abs f7"/>
                <a:gd name="f19" fmla="abs f8"/>
                <a:gd name="f20" fmla="val f9"/>
                <a:gd name="f21" fmla="+- 0 0 f12"/>
                <a:gd name="f22" fmla="+- 0 0 f13"/>
                <a:gd name="f23" fmla="*/ f14 f2 1"/>
                <a:gd name="f24" fmla="*/ f15 f2 1"/>
                <a:gd name="f25" fmla="*/ f16 f2 1"/>
                <a:gd name="f26" fmla="?: f17 f6 1"/>
                <a:gd name="f27" fmla="?: f18 f7 1"/>
                <a:gd name="f28" fmla="?: f19 f8 1"/>
                <a:gd name="f29" fmla="*/ f21 f2 1"/>
                <a:gd name="f30" fmla="*/ f22 f2 1"/>
                <a:gd name="f31" fmla="*/ f23 1 f5"/>
                <a:gd name="f32" fmla="*/ f24 1 f5"/>
                <a:gd name="f33" fmla="*/ f25 1 f5"/>
                <a:gd name="f34" fmla="*/ f26 1 21600"/>
                <a:gd name="f35" fmla="*/ f27 1 21600"/>
                <a:gd name="f36" fmla="*/ 21600 f26 1"/>
                <a:gd name="f37" fmla="*/ 21600 f27 1"/>
                <a:gd name="f38" fmla="*/ f29 1 f5"/>
                <a:gd name="f39" fmla="*/ f30 1 f5"/>
                <a:gd name="f40" fmla="+- f31 0 f3"/>
                <a:gd name="f41" fmla="+- f32 0 f3"/>
                <a:gd name="f42" fmla="+- f33 0 f3"/>
                <a:gd name="f43" fmla="min f35 f34"/>
                <a:gd name="f44" fmla="*/ f36 1 f28"/>
                <a:gd name="f45" fmla="*/ f37 1 f28"/>
                <a:gd name="f46" fmla="+- f38 0 f3"/>
                <a:gd name="f47" fmla="+- f39 0 f3"/>
                <a:gd name="f48" fmla="val f44"/>
                <a:gd name="f49" fmla="val f45"/>
                <a:gd name="f50" fmla="+- 0 0 f46"/>
                <a:gd name="f51" fmla="+- 0 0 f47"/>
                <a:gd name="f52" fmla="+- f49 0 f20"/>
                <a:gd name="f53" fmla="+- f48 0 f20"/>
                <a:gd name="f54" fmla="val f50"/>
                <a:gd name="f55" fmla="val f51"/>
                <a:gd name="f56" fmla="*/ f52 1 2"/>
                <a:gd name="f57" fmla="*/ f53 1 2"/>
                <a:gd name="f58" fmla="+- f55 0 f54"/>
                <a:gd name="f59" fmla="+- f54 f3 0"/>
                <a:gd name="f60" fmla="+- f55 f3 0"/>
                <a:gd name="f61" fmla="+- 21600000 0 f54"/>
                <a:gd name="f62" fmla="+- f3 0 f54"/>
                <a:gd name="f63" fmla="+- 27000000 0 f54"/>
                <a:gd name="f64" fmla="+- f2 0 f54"/>
                <a:gd name="f65" fmla="+- 32400000 0 f54"/>
                <a:gd name="f66" fmla="+- f4 0 f54"/>
                <a:gd name="f67" fmla="+- 37800000 0 f54"/>
                <a:gd name="f68" fmla="+- f20 f56 0"/>
                <a:gd name="f69" fmla="+- f20 f57 0"/>
                <a:gd name="f70" fmla="+- f58 21600000 0"/>
                <a:gd name="f71" fmla="*/ f59 f10 1"/>
                <a:gd name="f72" fmla="*/ f60 f10 1"/>
                <a:gd name="f73" fmla="?: f62 f62 f63"/>
                <a:gd name="f74" fmla="?: f64 f64 f65"/>
                <a:gd name="f75" fmla="?: f66 f66 f67"/>
                <a:gd name="f76" fmla="*/ f57 f43 1"/>
                <a:gd name="f77" fmla="*/ f56 f43 1"/>
                <a:gd name="f78" fmla="?: f58 f58 f70"/>
                <a:gd name="f79" fmla="*/ f71 1 f2"/>
                <a:gd name="f80" fmla="*/ f72 1 f2"/>
                <a:gd name="f81" fmla="*/ f69 f43 1"/>
                <a:gd name="f82" fmla="*/ f68 f43 1"/>
                <a:gd name="f83" fmla="+- 0 0 f79"/>
                <a:gd name="f84" fmla="+- 0 0 f80"/>
                <a:gd name="f85" fmla="+- f78 0 f61"/>
                <a:gd name="f86" fmla="+- f78 0 f73"/>
                <a:gd name="f87" fmla="+- f78 0 f74"/>
                <a:gd name="f88" fmla="+- f78 0 f75"/>
                <a:gd name="f89" fmla="+- 0 0 f83"/>
                <a:gd name="f90" fmla="+- 0 0 f84"/>
                <a:gd name="f91" fmla="*/ f89 f2 1"/>
                <a:gd name="f92" fmla="*/ f90 f2 1"/>
                <a:gd name="f93" fmla="*/ f91 1 f10"/>
                <a:gd name="f94" fmla="*/ f92 1 f10"/>
                <a:gd name="f95" fmla="+- f93 0 f3"/>
                <a:gd name="f96" fmla="+- f94 0 f3"/>
                <a:gd name="f97" fmla="sin 1 f95"/>
                <a:gd name="f98" fmla="cos 1 f95"/>
                <a:gd name="f99" fmla="sin 1 f96"/>
                <a:gd name="f100" fmla="cos 1 f96"/>
                <a:gd name="f101" fmla="+- 0 0 f97"/>
                <a:gd name="f102" fmla="+- 0 0 f98"/>
                <a:gd name="f103" fmla="+- 0 0 f99"/>
                <a:gd name="f104" fmla="+- 0 0 f100"/>
                <a:gd name="f105" fmla="+- 0 0 f101"/>
                <a:gd name="f106" fmla="+- 0 0 f102"/>
                <a:gd name="f107" fmla="+- 0 0 f103"/>
                <a:gd name="f108" fmla="+- 0 0 f104"/>
                <a:gd name="f109" fmla="*/ f105 f57 1"/>
                <a:gd name="f110" fmla="*/ f106 f56 1"/>
                <a:gd name="f111" fmla="*/ f107 f57 1"/>
                <a:gd name="f112" fmla="*/ f108 f56 1"/>
                <a:gd name="f113" fmla="+- 0 0 f110"/>
                <a:gd name="f114" fmla="+- 0 0 f109"/>
                <a:gd name="f115" fmla="+- 0 0 f112"/>
                <a:gd name="f116" fmla="+- 0 0 f111"/>
                <a:gd name="f117" fmla="+- 0 0 f113"/>
                <a:gd name="f118" fmla="+- 0 0 f114"/>
                <a:gd name="f119" fmla="+- 0 0 f115"/>
                <a:gd name="f120" fmla="+- 0 0 f116"/>
                <a:gd name="f121" fmla="at2 f117 f118"/>
                <a:gd name="f122" fmla="at2 f119 f120"/>
                <a:gd name="f123" fmla="+- f121 f3 0"/>
                <a:gd name="f124" fmla="+- f122 f3 0"/>
                <a:gd name="f125" fmla="*/ f123 f10 1"/>
                <a:gd name="f126" fmla="*/ f124 f10 1"/>
                <a:gd name="f127" fmla="*/ f125 1 f2"/>
                <a:gd name="f128" fmla="*/ f126 1 f2"/>
                <a:gd name="f129" fmla="+- 0 0 f127"/>
                <a:gd name="f130" fmla="+- 0 0 f128"/>
                <a:gd name="f131" fmla="val f129"/>
                <a:gd name="f132" fmla="val f130"/>
                <a:gd name="f133" fmla="+- 0 0 f131"/>
                <a:gd name="f134" fmla="+- 0 0 f132"/>
                <a:gd name="f135" fmla="*/ f133 f2 1"/>
                <a:gd name="f136" fmla="*/ f134 f2 1"/>
                <a:gd name="f137" fmla="*/ f135 1 f10"/>
                <a:gd name="f138" fmla="*/ f136 1 f10"/>
                <a:gd name="f139" fmla="+- f137 0 f3"/>
                <a:gd name="f140" fmla="+- f138 0 f3"/>
                <a:gd name="f141" fmla="cos 1 f139"/>
                <a:gd name="f142" fmla="sin 1 f139"/>
                <a:gd name="f143" fmla="cos 1 f140"/>
                <a:gd name="f144" fmla="sin 1 f140"/>
                <a:gd name="f145" fmla="+- 0 0 f141"/>
                <a:gd name="f146" fmla="+- 0 0 f142"/>
                <a:gd name="f147" fmla="+- 0 0 f143"/>
                <a:gd name="f148" fmla="+- 0 0 f144"/>
                <a:gd name="f149" fmla="*/ f11 f145 1"/>
                <a:gd name="f150" fmla="*/ f11 f146 1"/>
                <a:gd name="f151" fmla="*/ f11 f147 1"/>
                <a:gd name="f152" fmla="*/ f11 f148 1"/>
                <a:gd name="f153" fmla="*/ f149 f57 1"/>
                <a:gd name="f154" fmla="*/ f150 f56 1"/>
                <a:gd name="f155" fmla="*/ f151 f57 1"/>
                <a:gd name="f156" fmla="*/ f152 f56 1"/>
                <a:gd name="f157" fmla="+- f69 f153 0"/>
                <a:gd name="f158" fmla="+- f68 f154 0"/>
                <a:gd name="f159" fmla="+- f69 f155 0"/>
                <a:gd name="f160" fmla="+- f68 f156 0"/>
                <a:gd name="f161" fmla="max f157 f159"/>
                <a:gd name="f162" fmla="max f158 f160"/>
                <a:gd name="f163" fmla="min f157 f159"/>
                <a:gd name="f164" fmla="min f158 f160"/>
                <a:gd name="f165" fmla="*/ f157 f43 1"/>
                <a:gd name="f166" fmla="*/ f158 f43 1"/>
                <a:gd name="f167" fmla="*/ f159 f43 1"/>
                <a:gd name="f168" fmla="*/ f160 f43 1"/>
                <a:gd name="f169" fmla="?: f85 f48 f161"/>
                <a:gd name="f170" fmla="?: f86 f49 f162"/>
                <a:gd name="f171" fmla="?: f87 f20 f163"/>
                <a:gd name="f172" fmla="?: f88 f20 f164"/>
                <a:gd name="f173" fmla="*/ f171 f43 1"/>
                <a:gd name="f174" fmla="*/ f172 f43 1"/>
                <a:gd name="f175" fmla="*/ f169 f43 1"/>
                <a:gd name="f176" fmla="*/ f170 f4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0">
                  <a:pos x="f165" y="f166"/>
                </a:cxn>
                <a:cxn ang="f41">
                  <a:pos x="f81" y="f82"/>
                </a:cxn>
                <a:cxn ang="f42">
                  <a:pos x="f167" y="f168"/>
                </a:cxn>
              </a:cxnLst>
              <a:rect l="f173" t="f174" r="f175" b="f176"/>
              <a:pathLst>
                <a:path stroke="0">
                  <a:moveTo>
                    <a:pt x="f165" y="f166"/>
                  </a:moveTo>
                  <a:arcTo wR="f76" hR="f77" stAng="f54" swAng="f78"/>
                  <a:lnTo>
                    <a:pt x="f81" y="f82"/>
                  </a:lnTo>
                  <a:close/>
                </a:path>
                <a:path fill="none">
                  <a:moveTo>
                    <a:pt x="f165" y="f166"/>
                  </a:moveTo>
                  <a:arcTo wR="f76" hR="f77" stAng="f54" swAng="f78"/>
                </a:path>
              </a:pathLst>
            </a:custGeom>
            <a:noFill/>
            <a:ln w="76196" cap="flat">
              <a:solidFill>
                <a:srgbClr val="002060"/>
              </a:solidFill>
              <a:prstDash val="solid"/>
              <a:miter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35" name="Oblouk 15"/>
            <p:cNvSpPr/>
            <p:nvPr/>
          </p:nvSpPr>
          <p:spPr>
            <a:xfrm rot="10109898">
              <a:off x="5549043" y="4028516"/>
              <a:ext cx="905740" cy="552142"/>
            </a:xfrm>
            <a:custGeom>
              <a:avLst>
                <a:gd name="f12" fmla="val 180"/>
                <a:gd name="f13" fmla="val 270"/>
              </a:avLst>
              <a:gdLst>
                <a:gd name="f2" fmla="val 10800000"/>
                <a:gd name="f3" fmla="val 5400000"/>
                <a:gd name="f4" fmla="val 16200000"/>
                <a:gd name="f5" fmla="val 180"/>
                <a:gd name="f6" fmla="val w"/>
                <a:gd name="f7" fmla="val h"/>
                <a:gd name="f8" fmla="val ss"/>
                <a:gd name="f9" fmla="val 0"/>
                <a:gd name="f10" fmla="*/ 5419351 1 1725033"/>
                <a:gd name="f11" fmla="+- 0 0 1"/>
                <a:gd name="f12" fmla="val 180"/>
                <a:gd name="f13" fmla="val 270"/>
                <a:gd name="f14" fmla="+- 0 0 -270"/>
                <a:gd name="f15" fmla="+- 0 0 -225"/>
                <a:gd name="f16" fmla="+- 0 0 -180"/>
                <a:gd name="f17" fmla="abs f6"/>
                <a:gd name="f18" fmla="abs f7"/>
                <a:gd name="f19" fmla="abs f8"/>
                <a:gd name="f20" fmla="val f9"/>
                <a:gd name="f21" fmla="+- 0 0 f12"/>
                <a:gd name="f22" fmla="+- 0 0 f13"/>
                <a:gd name="f23" fmla="*/ f14 f2 1"/>
                <a:gd name="f24" fmla="*/ f15 f2 1"/>
                <a:gd name="f25" fmla="*/ f16 f2 1"/>
                <a:gd name="f26" fmla="?: f17 f6 1"/>
                <a:gd name="f27" fmla="?: f18 f7 1"/>
                <a:gd name="f28" fmla="?: f19 f8 1"/>
                <a:gd name="f29" fmla="*/ f21 f2 1"/>
                <a:gd name="f30" fmla="*/ f22 f2 1"/>
                <a:gd name="f31" fmla="*/ f23 1 f5"/>
                <a:gd name="f32" fmla="*/ f24 1 f5"/>
                <a:gd name="f33" fmla="*/ f25 1 f5"/>
                <a:gd name="f34" fmla="*/ f26 1 21600"/>
                <a:gd name="f35" fmla="*/ f27 1 21600"/>
                <a:gd name="f36" fmla="*/ 21600 f26 1"/>
                <a:gd name="f37" fmla="*/ 21600 f27 1"/>
                <a:gd name="f38" fmla="*/ f29 1 f5"/>
                <a:gd name="f39" fmla="*/ f30 1 f5"/>
                <a:gd name="f40" fmla="+- f31 0 f3"/>
                <a:gd name="f41" fmla="+- f32 0 f3"/>
                <a:gd name="f42" fmla="+- f33 0 f3"/>
                <a:gd name="f43" fmla="min f35 f34"/>
                <a:gd name="f44" fmla="*/ f36 1 f28"/>
                <a:gd name="f45" fmla="*/ f37 1 f28"/>
                <a:gd name="f46" fmla="+- f38 0 f3"/>
                <a:gd name="f47" fmla="+- f39 0 f3"/>
                <a:gd name="f48" fmla="val f44"/>
                <a:gd name="f49" fmla="val f45"/>
                <a:gd name="f50" fmla="+- 0 0 f46"/>
                <a:gd name="f51" fmla="+- 0 0 f47"/>
                <a:gd name="f52" fmla="+- f49 0 f20"/>
                <a:gd name="f53" fmla="+- f48 0 f20"/>
                <a:gd name="f54" fmla="val f50"/>
                <a:gd name="f55" fmla="val f51"/>
                <a:gd name="f56" fmla="*/ f52 1 2"/>
                <a:gd name="f57" fmla="*/ f53 1 2"/>
                <a:gd name="f58" fmla="+- f55 0 f54"/>
                <a:gd name="f59" fmla="+- f54 f3 0"/>
                <a:gd name="f60" fmla="+- f55 f3 0"/>
                <a:gd name="f61" fmla="+- 21600000 0 f54"/>
                <a:gd name="f62" fmla="+- f3 0 f54"/>
                <a:gd name="f63" fmla="+- 27000000 0 f54"/>
                <a:gd name="f64" fmla="+- f2 0 f54"/>
                <a:gd name="f65" fmla="+- 32400000 0 f54"/>
                <a:gd name="f66" fmla="+- f4 0 f54"/>
                <a:gd name="f67" fmla="+- 37800000 0 f54"/>
                <a:gd name="f68" fmla="+- f20 f56 0"/>
                <a:gd name="f69" fmla="+- f20 f57 0"/>
                <a:gd name="f70" fmla="+- f58 21600000 0"/>
                <a:gd name="f71" fmla="*/ f59 f10 1"/>
                <a:gd name="f72" fmla="*/ f60 f10 1"/>
                <a:gd name="f73" fmla="?: f62 f62 f63"/>
                <a:gd name="f74" fmla="?: f64 f64 f65"/>
                <a:gd name="f75" fmla="?: f66 f66 f67"/>
                <a:gd name="f76" fmla="*/ f57 f43 1"/>
                <a:gd name="f77" fmla="*/ f56 f43 1"/>
                <a:gd name="f78" fmla="?: f58 f58 f70"/>
                <a:gd name="f79" fmla="*/ f71 1 f2"/>
                <a:gd name="f80" fmla="*/ f72 1 f2"/>
                <a:gd name="f81" fmla="*/ f69 f43 1"/>
                <a:gd name="f82" fmla="*/ f68 f43 1"/>
                <a:gd name="f83" fmla="+- 0 0 f79"/>
                <a:gd name="f84" fmla="+- 0 0 f80"/>
                <a:gd name="f85" fmla="+- f78 0 f61"/>
                <a:gd name="f86" fmla="+- f78 0 f73"/>
                <a:gd name="f87" fmla="+- f78 0 f74"/>
                <a:gd name="f88" fmla="+- f78 0 f75"/>
                <a:gd name="f89" fmla="+- 0 0 f83"/>
                <a:gd name="f90" fmla="+- 0 0 f84"/>
                <a:gd name="f91" fmla="*/ f89 f2 1"/>
                <a:gd name="f92" fmla="*/ f90 f2 1"/>
                <a:gd name="f93" fmla="*/ f91 1 f10"/>
                <a:gd name="f94" fmla="*/ f92 1 f10"/>
                <a:gd name="f95" fmla="+- f93 0 f3"/>
                <a:gd name="f96" fmla="+- f94 0 f3"/>
                <a:gd name="f97" fmla="sin 1 f95"/>
                <a:gd name="f98" fmla="cos 1 f95"/>
                <a:gd name="f99" fmla="sin 1 f96"/>
                <a:gd name="f100" fmla="cos 1 f96"/>
                <a:gd name="f101" fmla="+- 0 0 f97"/>
                <a:gd name="f102" fmla="+- 0 0 f98"/>
                <a:gd name="f103" fmla="+- 0 0 f99"/>
                <a:gd name="f104" fmla="+- 0 0 f100"/>
                <a:gd name="f105" fmla="+- 0 0 f101"/>
                <a:gd name="f106" fmla="+- 0 0 f102"/>
                <a:gd name="f107" fmla="+- 0 0 f103"/>
                <a:gd name="f108" fmla="+- 0 0 f104"/>
                <a:gd name="f109" fmla="*/ f105 f57 1"/>
                <a:gd name="f110" fmla="*/ f106 f56 1"/>
                <a:gd name="f111" fmla="*/ f107 f57 1"/>
                <a:gd name="f112" fmla="*/ f108 f56 1"/>
                <a:gd name="f113" fmla="+- 0 0 f110"/>
                <a:gd name="f114" fmla="+- 0 0 f109"/>
                <a:gd name="f115" fmla="+- 0 0 f112"/>
                <a:gd name="f116" fmla="+- 0 0 f111"/>
                <a:gd name="f117" fmla="+- 0 0 f113"/>
                <a:gd name="f118" fmla="+- 0 0 f114"/>
                <a:gd name="f119" fmla="+- 0 0 f115"/>
                <a:gd name="f120" fmla="+- 0 0 f116"/>
                <a:gd name="f121" fmla="at2 f117 f118"/>
                <a:gd name="f122" fmla="at2 f119 f120"/>
                <a:gd name="f123" fmla="+- f121 f3 0"/>
                <a:gd name="f124" fmla="+- f122 f3 0"/>
                <a:gd name="f125" fmla="*/ f123 f10 1"/>
                <a:gd name="f126" fmla="*/ f124 f10 1"/>
                <a:gd name="f127" fmla="*/ f125 1 f2"/>
                <a:gd name="f128" fmla="*/ f126 1 f2"/>
                <a:gd name="f129" fmla="+- 0 0 f127"/>
                <a:gd name="f130" fmla="+- 0 0 f128"/>
                <a:gd name="f131" fmla="val f129"/>
                <a:gd name="f132" fmla="val f130"/>
                <a:gd name="f133" fmla="+- 0 0 f131"/>
                <a:gd name="f134" fmla="+- 0 0 f132"/>
                <a:gd name="f135" fmla="*/ f133 f2 1"/>
                <a:gd name="f136" fmla="*/ f134 f2 1"/>
                <a:gd name="f137" fmla="*/ f135 1 f10"/>
                <a:gd name="f138" fmla="*/ f136 1 f10"/>
                <a:gd name="f139" fmla="+- f137 0 f3"/>
                <a:gd name="f140" fmla="+- f138 0 f3"/>
                <a:gd name="f141" fmla="cos 1 f139"/>
                <a:gd name="f142" fmla="sin 1 f139"/>
                <a:gd name="f143" fmla="cos 1 f140"/>
                <a:gd name="f144" fmla="sin 1 f140"/>
                <a:gd name="f145" fmla="+- 0 0 f141"/>
                <a:gd name="f146" fmla="+- 0 0 f142"/>
                <a:gd name="f147" fmla="+- 0 0 f143"/>
                <a:gd name="f148" fmla="+- 0 0 f144"/>
                <a:gd name="f149" fmla="*/ f11 f145 1"/>
                <a:gd name="f150" fmla="*/ f11 f146 1"/>
                <a:gd name="f151" fmla="*/ f11 f147 1"/>
                <a:gd name="f152" fmla="*/ f11 f148 1"/>
                <a:gd name="f153" fmla="*/ f149 f57 1"/>
                <a:gd name="f154" fmla="*/ f150 f56 1"/>
                <a:gd name="f155" fmla="*/ f151 f57 1"/>
                <a:gd name="f156" fmla="*/ f152 f56 1"/>
                <a:gd name="f157" fmla="+- f69 f153 0"/>
                <a:gd name="f158" fmla="+- f68 f154 0"/>
                <a:gd name="f159" fmla="+- f69 f155 0"/>
                <a:gd name="f160" fmla="+- f68 f156 0"/>
                <a:gd name="f161" fmla="max f157 f159"/>
                <a:gd name="f162" fmla="max f158 f160"/>
                <a:gd name="f163" fmla="min f157 f159"/>
                <a:gd name="f164" fmla="min f158 f160"/>
                <a:gd name="f165" fmla="*/ f157 f43 1"/>
                <a:gd name="f166" fmla="*/ f158 f43 1"/>
                <a:gd name="f167" fmla="*/ f159 f43 1"/>
                <a:gd name="f168" fmla="*/ f160 f43 1"/>
                <a:gd name="f169" fmla="?: f85 f48 f161"/>
                <a:gd name="f170" fmla="?: f86 f49 f162"/>
                <a:gd name="f171" fmla="?: f87 f20 f163"/>
                <a:gd name="f172" fmla="?: f88 f20 f164"/>
                <a:gd name="f173" fmla="*/ f171 f43 1"/>
                <a:gd name="f174" fmla="*/ f172 f43 1"/>
                <a:gd name="f175" fmla="*/ f169 f43 1"/>
                <a:gd name="f176" fmla="*/ f170 f4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0">
                  <a:pos x="f165" y="f166"/>
                </a:cxn>
                <a:cxn ang="f41">
                  <a:pos x="f81" y="f82"/>
                </a:cxn>
                <a:cxn ang="f42">
                  <a:pos x="f167" y="f168"/>
                </a:cxn>
              </a:cxnLst>
              <a:rect l="f173" t="f174" r="f175" b="f176"/>
              <a:pathLst>
                <a:path stroke="0">
                  <a:moveTo>
                    <a:pt x="f165" y="f166"/>
                  </a:moveTo>
                  <a:arcTo wR="f76" hR="f77" stAng="f54" swAng="f78"/>
                  <a:lnTo>
                    <a:pt x="f81" y="f82"/>
                  </a:lnTo>
                  <a:close/>
                </a:path>
                <a:path fill="none">
                  <a:moveTo>
                    <a:pt x="f165" y="f166"/>
                  </a:moveTo>
                  <a:arcTo wR="f76" hR="f77" stAng="f54" swAng="f78"/>
                </a:path>
              </a:pathLst>
            </a:custGeom>
            <a:noFill/>
            <a:ln w="76196" cap="flat">
              <a:solidFill>
                <a:srgbClr val="002060"/>
              </a:solidFill>
              <a:prstDash val="solid"/>
              <a:miter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36" name="Oblouk 16"/>
            <p:cNvSpPr/>
            <p:nvPr/>
          </p:nvSpPr>
          <p:spPr>
            <a:xfrm rot="16676613">
              <a:off x="5132865" y="5159996"/>
              <a:ext cx="1670910" cy="1086919"/>
            </a:xfrm>
            <a:custGeom>
              <a:avLst>
                <a:gd name="f12" fmla="val 180"/>
                <a:gd name="f13" fmla="val 270"/>
              </a:avLst>
              <a:gdLst>
                <a:gd name="f2" fmla="val 10800000"/>
                <a:gd name="f3" fmla="val 5400000"/>
                <a:gd name="f4" fmla="val 16200000"/>
                <a:gd name="f5" fmla="val 180"/>
                <a:gd name="f6" fmla="val w"/>
                <a:gd name="f7" fmla="val h"/>
                <a:gd name="f8" fmla="val ss"/>
                <a:gd name="f9" fmla="val 0"/>
                <a:gd name="f10" fmla="*/ 5419351 1 1725033"/>
                <a:gd name="f11" fmla="+- 0 0 1"/>
                <a:gd name="f12" fmla="val 180"/>
                <a:gd name="f13" fmla="val 270"/>
                <a:gd name="f14" fmla="+- 0 0 -270"/>
                <a:gd name="f15" fmla="+- 0 0 -225"/>
                <a:gd name="f16" fmla="+- 0 0 -180"/>
                <a:gd name="f17" fmla="abs f6"/>
                <a:gd name="f18" fmla="abs f7"/>
                <a:gd name="f19" fmla="abs f8"/>
                <a:gd name="f20" fmla="val f9"/>
                <a:gd name="f21" fmla="+- 0 0 f12"/>
                <a:gd name="f22" fmla="+- 0 0 f13"/>
                <a:gd name="f23" fmla="*/ f14 f2 1"/>
                <a:gd name="f24" fmla="*/ f15 f2 1"/>
                <a:gd name="f25" fmla="*/ f16 f2 1"/>
                <a:gd name="f26" fmla="?: f17 f6 1"/>
                <a:gd name="f27" fmla="?: f18 f7 1"/>
                <a:gd name="f28" fmla="?: f19 f8 1"/>
                <a:gd name="f29" fmla="*/ f21 f2 1"/>
                <a:gd name="f30" fmla="*/ f22 f2 1"/>
                <a:gd name="f31" fmla="*/ f23 1 f5"/>
                <a:gd name="f32" fmla="*/ f24 1 f5"/>
                <a:gd name="f33" fmla="*/ f25 1 f5"/>
                <a:gd name="f34" fmla="*/ f26 1 21600"/>
                <a:gd name="f35" fmla="*/ f27 1 21600"/>
                <a:gd name="f36" fmla="*/ 21600 f26 1"/>
                <a:gd name="f37" fmla="*/ 21600 f27 1"/>
                <a:gd name="f38" fmla="*/ f29 1 f5"/>
                <a:gd name="f39" fmla="*/ f30 1 f5"/>
                <a:gd name="f40" fmla="+- f31 0 f3"/>
                <a:gd name="f41" fmla="+- f32 0 f3"/>
                <a:gd name="f42" fmla="+- f33 0 f3"/>
                <a:gd name="f43" fmla="min f35 f34"/>
                <a:gd name="f44" fmla="*/ f36 1 f28"/>
                <a:gd name="f45" fmla="*/ f37 1 f28"/>
                <a:gd name="f46" fmla="+- f38 0 f3"/>
                <a:gd name="f47" fmla="+- f39 0 f3"/>
                <a:gd name="f48" fmla="val f44"/>
                <a:gd name="f49" fmla="val f45"/>
                <a:gd name="f50" fmla="+- 0 0 f46"/>
                <a:gd name="f51" fmla="+- 0 0 f47"/>
                <a:gd name="f52" fmla="+- f49 0 f20"/>
                <a:gd name="f53" fmla="+- f48 0 f20"/>
                <a:gd name="f54" fmla="val f50"/>
                <a:gd name="f55" fmla="val f51"/>
                <a:gd name="f56" fmla="*/ f52 1 2"/>
                <a:gd name="f57" fmla="*/ f53 1 2"/>
                <a:gd name="f58" fmla="+- f55 0 f54"/>
                <a:gd name="f59" fmla="+- f54 f3 0"/>
                <a:gd name="f60" fmla="+- f55 f3 0"/>
                <a:gd name="f61" fmla="+- 21600000 0 f54"/>
                <a:gd name="f62" fmla="+- f3 0 f54"/>
                <a:gd name="f63" fmla="+- 27000000 0 f54"/>
                <a:gd name="f64" fmla="+- f2 0 f54"/>
                <a:gd name="f65" fmla="+- 32400000 0 f54"/>
                <a:gd name="f66" fmla="+- f4 0 f54"/>
                <a:gd name="f67" fmla="+- 37800000 0 f54"/>
                <a:gd name="f68" fmla="+- f20 f56 0"/>
                <a:gd name="f69" fmla="+- f20 f57 0"/>
                <a:gd name="f70" fmla="+- f58 21600000 0"/>
                <a:gd name="f71" fmla="*/ f59 f10 1"/>
                <a:gd name="f72" fmla="*/ f60 f10 1"/>
                <a:gd name="f73" fmla="?: f62 f62 f63"/>
                <a:gd name="f74" fmla="?: f64 f64 f65"/>
                <a:gd name="f75" fmla="?: f66 f66 f67"/>
                <a:gd name="f76" fmla="*/ f57 f43 1"/>
                <a:gd name="f77" fmla="*/ f56 f43 1"/>
                <a:gd name="f78" fmla="?: f58 f58 f70"/>
                <a:gd name="f79" fmla="*/ f71 1 f2"/>
                <a:gd name="f80" fmla="*/ f72 1 f2"/>
                <a:gd name="f81" fmla="*/ f69 f43 1"/>
                <a:gd name="f82" fmla="*/ f68 f43 1"/>
                <a:gd name="f83" fmla="+- 0 0 f79"/>
                <a:gd name="f84" fmla="+- 0 0 f80"/>
                <a:gd name="f85" fmla="+- f78 0 f61"/>
                <a:gd name="f86" fmla="+- f78 0 f73"/>
                <a:gd name="f87" fmla="+- f78 0 f74"/>
                <a:gd name="f88" fmla="+- f78 0 f75"/>
                <a:gd name="f89" fmla="+- 0 0 f83"/>
                <a:gd name="f90" fmla="+- 0 0 f84"/>
                <a:gd name="f91" fmla="*/ f89 f2 1"/>
                <a:gd name="f92" fmla="*/ f90 f2 1"/>
                <a:gd name="f93" fmla="*/ f91 1 f10"/>
                <a:gd name="f94" fmla="*/ f92 1 f10"/>
                <a:gd name="f95" fmla="+- f93 0 f3"/>
                <a:gd name="f96" fmla="+- f94 0 f3"/>
                <a:gd name="f97" fmla="sin 1 f95"/>
                <a:gd name="f98" fmla="cos 1 f95"/>
                <a:gd name="f99" fmla="sin 1 f96"/>
                <a:gd name="f100" fmla="cos 1 f96"/>
                <a:gd name="f101" fmla="+- 0 0 f97"/>
                <a:gd name="f102" fmla="+- 0 0 f98"/>
                <a:gd name="f103" fmla="+- 0 0 f99"/>
                <a:gd name="f104" fmla="+- 0 0 f100"/>
                <a:gd name="f105" fmla="+- 0 0 f101"/>
                <a:gd name="f106" fmla="+- 0 0 f102"/>
                <a:gd name="f107" fmla="+- 0 0 f103"/>
                <a:gd name="f108" fmla="+- 0 0 f104"/>
                <a:gd name="f109" fmla="*/ f105 f57 1"/>
                <a:gd name="f110" fmla="*/ f106 f56 1"/>
                <a:gd name="f111" fmla="*/ f107 f57 1"/>
                <a:gd name="f112" fmla="*/ f108 f56 1"/>
                <a:gd name="f113" fmla="+- 0 0 f110"/>
                <a:gd name="f114" fmla="+- 0 0 f109"/>
                <a:gd name="f115" fmla="+- 0 0 f112"/>
                <a:gd name="f116" fmla="+- 0 0 f111"/>
                <a:gd name="f117" fmla="+- 0 0 f113"/>
                <a:gd name="f118" fmla="+- 0 0 f114"/>
                <a:gd name="f119" fmla="+- 0 0 f115"/>
                <a:gd name="f120" fmla="+- 0 0 f116"/>
                <a:gd name="f121" fmla="at2 f117 f118"/>
                <a:gd name="f122" fmla="at2 f119 f120"/>
                <a:gd name="f123" fmla="+- f121 f3 0"/>
                <a:gd name="f124" fmla="+- f122 f3 0"/>
                <a:gd name="f125" fmla="*/ f123 f10 1"/>
                <a:gd name="f126" fmla="*/ f124 f10 1"/>
                <a:gd name="f127" fmla="*/ f125 1 f2"/>
                <a:gd name="f128" fmla="*/ f126 1 f2"/>
                <a:gd name="f129" fmla="+- 0 0 f127"/>
                <a:gd name="f130" fmla="+- 0 0 f128"/>
                <a:gd name="f131" fmla="val f129"/>
                <a:gd name="f132" fmla="val f130"/>
                <a:gd name="f133" fmla="+- 0 0 f131"/>
                <a:gd name="f134" fmla="+- 0 0 f132"/>
                <a:gd name="f135" fmla="*/ f133 f2 1"/>
                <a:gd name="f136" fmla="*/ f134 f2 1"/>
                <a:gd name="f137" fmla="*/ f135 1 f10"/>
                <a:gd name="f138" fmla="*/ f136 1 f10"/>
                <a:gd name="f139" fmla="+- f137 0 f3"/>
                <a:gd name="f140" fmla="+- f138 0 f3"/>
                <a:gd name="f141" fmla="cos 1 f139"/>
                <a:gd name="f142" fmla="sin 1 f139"/>
                <a:gd name="f143" fmla="cos 1 f140"/>
                <a:gd name="f144" fmla="sin 1 f140"/>
                <a:gd name="f145" fmla="+- 0 0 f141"/>
                <a:gd name="f146" fmla="+- 0 0 f142"/>
                <a:gd name="f147" fmla="+- 0 0 f143"/>
                <a:gd name="f148" fmla="+- 0 0 f144"/>
                <a:gd name="f149" fmla="*/ f11 f145 1"/>
                <a:gd name="f150" fmla="*/ f11 f146 1"/>
                <a:gd name="f151" fmla="*/ f11 f147 1"/>
                <a:gd name="f152" fmla="*/ f11 f148 1"/>
                <a:gd name="f153" fmla="*/ f149 f57 1"/>
                <a:gd name="f154" fmla="*/ f150 f56 1"/>
                <a:gd name="f155" fmla="*/ f151 f57 1"/>
                <a:gd name="f156" fmla="*/ f152 f56 1"/>
                <a:gd name="f157" fmla="+- f69 f153 0"/>
                <a:gd name="f158" fmla="+- f68 f154 0"/>
                <a:gd name="f159" fmla="+- f69 f155 0"/>
                <a:gd name="f160" fmla="+- f68 f156 0"/>
                <a:gd name="f161" fmla="max f157 f159"/>
                <a:gd name="f162" fmla="max f158 f160"/>
                <a:gd name="f163" fmla="min f157 f159"/>
                <a:gd name="f164" fmla="min f158 f160"/>
                <a:gd name="f165" fmla="*/ f157 f43 1"/>
                <a:gd name="f166" fmla="*/ f158 f43 1"/>
                <a:gd name="f167" fmla="*/ f159 f43 1"/>
                <a:gd name="f168" fmla="*/ f160 f43 1"/>
                <a:gd name="f169" fmla="?: f85 f48 f161"/>
                <a:gd name="f170" fmla="?: f86 f49 f162"/>
                <a:gd name="f171" fmla="?: f87 f20 f163"/>
                <a:gd name="f172" fmla="?: f88 f20 f164"/>
                <a:gd name="f173" fmla="*/ f171 f43 1"/>
                <a:gd name="f174" fmla="*/ f172 f43 1"/>
                <a:gd name="f175" fmla="*/ f169 f43 1"/>
                <a:gd name="f176" fmla="*/ f170 f43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40">
                  <a:pos x="f165" y="f166"/>
                </a:cxn>
                <a:cxn ang="f41">
                  <a:pos x="f81" y="f82"/>
                </a:cxn>
                <a:cxn ang="f42">
                  <a:pos x="f167" y="f168"/>
                </a:cxn>
              </a:cxnLst>
              <a:rect l="f173" t="f174" r="f175" b="f176"/>
              <a:pathLst>
                <a:path stroke="0">
                  <a:moveTo>
                    <a:pt x="f165" y="f166"/>
                  </a:moveTo>
                  <a:arcTo wR="f76" hR="f77" stAng="f54" swAng="f78"/>
                  <a:lnTo>
                    <a:pt x="f81" y="f82"/>
                  </a:lnTo>
                  <a:close/>
                </a:path>
                <a:path fill="none">
                  <a:moveTo>
                    <a:pt x="f165" y="f166"/>
                  </a:moveTo>
                  <a:arcTo wR="f76" hR="f77" stAng="f54" swAng="f78"/>
                </a:path>
              </a:pathLst>
            </a:custGeom>
            <a:noFill/>
            <a:ln w="76196" cap="flat">
              <a:solidFill>
                <a:srgbClr val="002060"/>
              </a:solidFill>
              <a:prstDash val="solid"/>
              <a:miter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cs-CZ" sz="18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  <p:sp>
          <p:nvSpPr>
            <p:cNvPr id="37" name="Vývojový diagram: vyjmutí 17"/>
            <p:cNvSpPr/>
            <p:nvPr/>
          </p:nvSpPr>
          <p:spPr>
            <a:xfrm rot="20806997">
              <a:off x="5412855" y="4252482"/>
              <a:ext cx="327035" cy="23200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"/>
                <a:gd name="f7" fmla="val 1"/>
                <a:gd name="f8" fmla="+- 0 0 -270"/>
                <a:gd name="f9" fmla="+- 0 0 -90"/>
                <a:gd name="f10" fmla="*/ f3 1 2"/>
                <a:gd name="f11" fmla="*/ f4 1 2"/>
                <a:gd name="f12" fmla="val f5"/>
                <a:gd name="f13" fmla="val f6"/>
                <a:gd name="f14" fmla="*/ f8 f0 1"/>
                <a:gd name="f15" fmla="*/ f9 f0 1"/>
                <a:gd name="f16" fmla="+- f13 0 f12"/>
                <a:gd name="f17" fmla="*/ f14 1 f2"/>
                <a:gd name="f18" fmla="*/ f15 1 f2"/>
                <a:gd name="f19" fmla="*/ f16 1 2"/>
                <a:gd name="f20" fmla="*/ f16 1 4"/>
                <a:gd name="f21" fmla="*/ f16 3 1"/>
                <a:gd name="f22" fmla="+- f17 0 f1"/>
                <a:gd name="f23" fmla="+- f18 0 f1"/>
                <a:gd name="f24" fmla="+- f12 f19 0"/>
                <a:gd name="f25" fmla="*/ f21 1 4"/>
                <a:gd name="f26" fmla="*/ f20 1 f19"/>
                <a:gd name="f27" fmla="*/ f13 1 f19"/>
                <a:gd name="f28" fmla="*/ f24 1 f19"/>
                <a:gd name="f29" fmla="*/ f25 1 f19"/>
                <a:gd name="f30" fmla="*/ f26 f10 1"/>
                <a:gd name="f31" fmla="*/ f27 f11 1"/>
                <a:gd name="f32" fmla="*/ f29 f10 1"/>
                <a:gd name="f33" fmla="*/ f2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0" y="f33"/>
                </a:cxn>
                <a:cxn ang="f23">
                  <a:pos x="f32" y="f33"/>
                </a:cxn>
              </a:cxnLst>
              <a:rect l="f30" t="f33" r="f32" b="f31"/>
              <a:pathLst>
                <a:path w="2" h="2">
                  <a:moveTo>
                    <a:pt x="f5" y="f6"/>
                  </a:moveTo>
                  <a:lnTo>
                    <a:pt x="f7" y="f5"/>
                  </a:lnTo>
                  <a:lnTo>
                    <a:pt x="f6" y="f6"/>
                  </a:lnTo>
                  <a:close/>
                </a:path>
              </a:pathLst>
            </a:custGeom>
            <a:solidFill>
              <a:srgbClr val="002060"/>
            </a:solidFill>
            <a:ln w="12701" cap="flat">
              <a:solidFill>
                <a:srgbClr val="002060"/>
              </a:solidFill>
              <a:prstDash val="solid"/>
              <a:miter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cs-CZ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38" name="Vývojový diagram: vyjmutí 18"/>
            <p:cNvSpPr/>
            <p:nvPr/>
          </p:nvSpPr>
          <p:spPr>
            <a:xfrm rot="4451676">
              <a:off x="5963296" y="4425320"/>
              <a:ext cx="309990" cy="244757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"/>
                <a:gd name="f7" fmla="val 1"/>
                <a:gd name="f8" fmla="+- 0 0 -270"/>
                <a:gd name="f9" fmla="+- 0 0 -90"/>
                <a:gd name="f10" fmla="*/ f3 1 2"/>
                <a:gd name="f11" fmla="*/ f4 1 2"/>
                <a:gd name="f12" fmla="val f5"/>
                <a:gd name="f13" fmla="val f6"/>
                <a:gd name="f14" fmla="*/ f8 f0 1"/>
                <a:gd name="f15" fmla="*/ f9 f0 1"/>
                <a:gd name="f16" fmla="+- f13 0 f12"/>
                <a:gd name="f17" fmla="*/ f14 1 f2"/>
                <a:gd name="f18" fmla="*/ f15 1 f2"/>
                <a:gd name="f19" fmla="*/ f16 1 2"/>
                <a:gd name="f20" fmla="*/ f16 1 4"/>
                <a:gd name="f21" fmla="*/ f16 3 1"/>
                <a:gd name="f22" fmla="+- f17 0 f1"/>
                <a:gd name="f23" fmla="+- f18 0 f1"/>
                <a:gd name="f24" fmla="+- f12 f19 0"/>
                <a:gd name="f25" fmla="*/ f21 1 4"/>
                <a:gd name="f26" fmla="*/ f20 1 f19"/>
                <a:gd name="f27" fmla="*/ f13 1 f19"/>
                <a:gd name="f28" fmla="*/ f24 1 f19"/>
                <a:gd name="f29" fmla="*/ f25 1 f19"/>
                <a:gd name="f30" fmla="*/ f26 f10 1"/>
                <a:gd name="f31" fmla="*/ f27 f11 1"/>
                <a:gd name="f32" fmla="*/ f29 f10 1"/>
                <a:gd name="f33" fmla="*/ f2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0" y="f33"/>
                </a:cxn>
                <a:cxn ang="f23">
                  <a:pos x="f32" y="f33"/>
                </a:cxn>
              </a:cxnLst>
              <a:rect l="f30" t="f33" r="f32" b="f31"/>
              <a:pathLst>
                <a:path w="2" h="2">
                  <a:moveTo>
                    <a:pt x="f5" y="f6"/>
                  </a:moveTo>
                  <a:lnTo>
                    <a:pt x="f7" y="f5"/>
                  </a:lnTo>
                  <a:lnTo>
                    <a:pt x="f6" y="f6"/>
                  </a:lnTo>
                  <a:close/>
                </a:path>
              </a:pathLst>
            </a:custGeom>
            <a:solidFill>
              <a:srgbClr val="002060"/>
            </a:solidFill>
            <a:ln w="12701" cap="flat">
              <a:solidFill>
                <a:srgbClr val="002060"/>
              </a:solidFill>
              <a:prstDash val="solid"/>
              <a:miter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cs-CZ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39" name="Vývojový diagram: vyjmutí 19"/>
            <p:cNvSpPr/>
            <p:nvPr/>
          </p:nvSpPr>
          <p:spPr>
            <a:xfrm rot="11718316">
              <a:off x="5281464" y="5461949"/>
              <a:ext cx="327035" cy="23200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"/>
                <a:gd name="f7" fmla="val 1"/>
                <a:gd name="f8" fmla="+- 0 0 -270"/>
                <a:gd name="f9" fmla="+- 0 0 -90"/>
                <a:gd name="f10" fmla="*/ f3 1 2"/>
                <a:gd name="f11" fmla="*/ f4 1 2"/>
                <a:gd name="f12" fmla="val f5"/>
                <a:gd name="f13" fmla="val f6"/>
                <a:gd name="f14" fmla="*/ f8 f0 1"/>
                <a:gd name="f15" fmla="*/ f9 f0 1"/>
                <a:gd name="f16" fmla="+- f13 0 f12"/>
                <a:gd name="f17" fmla="*/ f14 1 f2"/>
                <a:gd name="f18" fmla="*/ f15 1 f2"/>
                <a:gd name="f19" fmla="*/ f16 1 2"/>
                <a:gd name="f20" fmla="*/ f16 1 4"/>
                <a:gd name="f21" fmla="*/ f16 3 1"/>
                <a:gd name="f22" fmla="+- f17 0 f1"/>
                <a:gd name="f23" fmla="+- f18 0 f1"/>
                <a:gd name="f24" fmla="+- f12 f19 0"/>
                <a:gd name="f25" fmla="*/ f21 1 4"/>
                <a:gd name="f26" fmla="*/ f20 1 f19"/>
                <a:gd name="f27" fmla="*/ f13 1 f19"/>
                <a:gd name="f28" fmla="*/ f24 1 f19"/>
                <a:gd name="f29" fmla="*/ f25 1 f19"/>
                <a:gd name="f30" fmla="*/ f26 f10 1"/>
                <a:gd name="f31" fmla="*/ f27 f11 1"/>
                <a:gd name="f32" fmla="*/ f29 f10 1"/>
                <a:gd name="f33" fmla="*/ f2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0" y="f33"/>
                </a:cxn>
                <a:cxn ang="f23">
                  <a:pos x="f32" y="f33"/>
                </a:cxn>
              </a:cxnLst>
              <a:rect l="f30" t="f33" r="f32" b="f31"/>
              <a:pathLst>
                <a:path w="2" h="2">
                  <a:moveTo>
                    <a:pt x="f5" y="f6"/>
                  </a:moveTo>
                  <a:lnTo>
                    <a:pt x="f7" y="f5"/>
                  </a:lnTo>
                  <a:lnTo>
                    <a:pt x="f6" y="f6"/>
                  </a:lnTo>
                  <a:close/>
                </a:path>
              </a:pathLst>
            </a:custGeom>
            <a:solidFill>
              <a:srgbClr val="002060"/>
            </a:solidFill>
            <a:ln w="12701" cap="flat">
              <a:solidFill>
                <a:srgbClr val="002060"/>
              </a:solidFill>
              <a:prstDash val="solid"/>
              <a:miter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cs-CZ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  <p:sp>
          <p:nvSpPr>
            <p:cNvPr id="40" name="Vývojový diagram: vyjmutí 20"/>
            <p:cNvSpPr/>
            <p:nvPr/>
          </p:nvSpPr>
          <p:spPr>
            <a:xfrm rot="10633226">
              <a:off x="5541172" y="3401430"/>
              <a:ext cx="327035" cy="232001"/>
            </a:xfrm>
            <a:custGeom>
              <a:avLst/>
              <a:gdLst>
                <a:gd name="f0" fmla="val 10800000"/>
                <a:gd name="f1" fmla="val 5400000"/>
                <a:gd name="f2" fmla="val 180"/>
                <a:gd name="f3" fmla="val w"/>
                <a:gd name="f4" fmla="val h"/>
                <a:gd name="f5" fmla="val 0"/>
                <a:gd name="f6" fmla="val 2"/>
                <a:gd name="f7" fmla="val 1"/>
                <a:gd name="f8" fmla="+- 0 0 -270"/>
                <a:gd name="f9" fmla="+- 0 0 -90"/>
                <a:gd name="f10" fmla="*/ f3 1 2"/>
                <a:gd name="f11" fmla="*/ f4 1 2"/>
                <a:gd name="f12" fmla="val f5"/>
                <a:gd name="f13" fmla="val f6"/>
                <a:gd name="f14" fmla="*/ f8 f0 1"/>
                <a:gd name="f15" fmla="*/ f9 f0 1"/>
                <a:gd name="f16" fmla="+- f13 0 f12"/>
                <a:gd name="f17" fmla="*/ f14 1 f2"/>
                <a:gd name="f18" fmla="*/ f15 1 f2"/>
                <a:gd name="f19" fmla="*/ f16 1 2"/>
                <a:gd name="f20" fmla="*/ f16 1 4"/>
                <a:gd name="f21" fmla="*/ f16 3 1"/>
                <a:gd name="f22" fmla="+- f17 0 f1"/>
                <a:gd name="f23" fmla="+- f18 0 f1"/>
                <a:gd name="f24" fmla="+- f12 f19 0"/>
                <a:gd name="f25" fmla="*/ f21 1 4"/>
                <a:gd name="f26" fmla="*/ f20 1 f19"/>
                <a:gd name="f27" fmla="*/ f13 1 f19"/>
                <a:gd name="f28" fmla="*/ f24 1 f19"/>
                <a:gd name="f29" fmla="*/ f25 1 f19"/>
                <a:gd name="f30" fmla="*/ f26 f10 1"/>
                <a:gd name="f31" fmla="*/ f27 f11 1"/>
                <a:gd name="f32" fmla="*/ f29 f10 1"/>
                <a:gd name="f33" fmla="*/ f28 f11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  <a:cxn ang="f22">
                  <a:pos x="f30" y="f33"/>
                </a:cxn>
                <a:cxn ang="f23">
                  <a:pos x="f32" y="f33"/>
                </a:cxn>
              </a:cxnLst>
              <a:rect l="f30" t="f33" r="f32" b="f31"/>
              <a:pathLst>
                <a:path w="2" h="2">
                  <a:moveTo>
                    <a:pt x="f5" y="f6"/>
                  </a:moveTo>
                  <a:lnTo>
                    <a:pt x="f7" y="f5"/>
                  </a:lnTo>
                  <a:lnTo>
                    <a:pt x="f6" y="f6"/>
                  </a:lnTo>
                  <a:close/>
                </a:path>
              </a:pathLst>
            </a:custGeom>
            <a:solidFill>
              <a:srgbClr val="002060"/>
            </a:solidFill>
            <a:ln w="12701" cap="flat">
              <a:solidFill>
                <a:srgbClr val="002060"/>
              </a:solidFill>
              <a:prstDash val="solid"/>
              <a:miter/>
            </a:ln>
          </p:spPr>
          <p:txBody>
            <a:bodyPr vert="horz" wrap="square" lIns="91440" tIns="45720" rIns="91440" bIns="4572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cs-CZ" sz="1800" b="0" i="0" u="none" strike="noStrike" kern="1200" cap="none" spc="0" baseline="0">
                <a:solidFill>
                  <a:srgbClr val="FFFFFF"/>
                </a:solidFill>
                <a:uFillTx/>
                <a:latin typeface="Calibri"/>
              </a:endParaRPr>
            </a:p>
          </p:txBody>
        </p:sp>
      </p:grpSp>
      <p:sp>
        <p:nvSpPr>
          <p:cNvPr id="41" name="Obdélník 5"/>
          <p:cNvSpPr/>
          <p:nvPr/>
        </p:nvSpPr>
        <p:spPr>
          <a:xfrm>
            <a:off x="508881" y="4365226"/>
            <a:ext cx="3997775" cy="646334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457200" marR="0" lvl="1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800" b="1" i="0" u="none" strike="noStrike" kern="1200" cap="all" spc="0" baseline="0">
                <a:solidFill>
                  <a:srgbClr val="002060"/>
                </a:solidFill>
                <a:uFillTx/>
                <a:latin typeface="Calibri"/>
              </a:rPr>
              <a:t>Good possible case</a:t>
            </a:r>
            <a:r>
              <a:rPr lang="en-US" sz="1800" b="1" i="0" u="none" strike="noStrike" kern="1200" cap="none" spc="0" baseline="0">
                <a:solidFill>
                  <a:srgbClr val="002060"/>
                </a:solidFill>
                <a:uFillTx/>
                <a:latin typeface="Calibri"/>
              </a:rPr>
              <a:t> </a:t>
            </a:r>
          </a:p>
          <a:p>
            <a:pPr marL="457200" marR="0" lvl="1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800" b="1" i="0" u="none" strike="noStrike" kern="1200" cap="none" spc="0" baseline="0">
                <a:solidFill>
                  <a:srgbClr val="002060"/>
                </a:solidFill>
                <a:uFillTx/>
                <a:latin typeface="Calibri"/>
              </a:rPr>
              <a:t>(doporučení pro řízení programů)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Výsledky práce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Programové řízení v České republice je na velmi nízké úrovni.</a:t>
            </a:r>
          </a:p>
          <a:p>
            <a:pPr lvl="0"/>
            <a:r>
              <a:rPr lang="cs-CZ"/>
              <a:t>IT společnosti jsou zralejší oproti bankám. </a:t>
            </a:r>
          </a:p>
          <a:p>
            <a:pPr lvl="0"/>
            <a:r>
              <a:rPr lang="cs-CZ"/>
              <a:t>Ani v jedné z oblastí banky nefigurují. </a:t>
            </a:r>
          </a:p>
          <a:p>
            <a:pPr lvl="0"/>
            <a:r>
              <a:rPr lang="cs-CZ"/>
              <a:t>Konzultační společnosti dopadly nejlépe. </a:t>
            </a:r>
          </a:p>
          <a:p>
            <a:pPr lvl="0"/>
            <a:r>
              <a:rPr lang="cs-CZ"/>
              <a:t>Stakeholder management a benefit management byly u všech společností na velmi nízké úrovni.</a:t>
            </a:r>
          </a:p>
          <a:p>
            <a:pPr lvl="0"/>
            <a:r>
              <a:rPr lang="cs-CZ"/>
              <a:t>Nejlépe dopadla oblast </a:t>
            </a:r>
            <a:r>
              <a:rPr lang="en-GB"/>
              <a:t>Organizational Governance</a:t>
            </a:r>
            <a:r>
              <a:rPr lang="cs-CZ"/>
              <a:t> (nastavování pravidel pro řízení programu). </a:t>
            </a:r>
          </a:p>
        </p:txBody>
      </p:sp>
      <p:sp>
        <p:nvSpPr>
          <p:cNvPr id="4" name="Zástupný symbol pro zápatí 3"/>
          <p:cNvSpPr txBox="1"/>
          <p:nvPr/>
        </p:nvSpPr>
        <p:spPr>
          <a:xfrm>
            <a:off x="628650" y="6356351"/>
            <a:ext cx="748665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200" b="0" i="0" u="none" strike="noStrike" kern="1200" cap="none" spc="0" baseline="0">
                <a:solidFill>
                  <a:srgbClr val="002060"/>
                </a:solidFill>
                <a:uFillTx/>
                <a:latin typeface="Calibri"/>
              </a:rPr>
              <a:t>Diplomová práce_Zralost programového managementu v ČR_Lucie Háková</a:t>
            </a:r>
          </a:p>
        </p:txBody>
      </p:sp>
      <p:sp>
        <p:nvSpPr>
          <p:cNvPr id="5" name="Zástupný symbol pro číslo snímku 4"/>
          <p:cNvSpPr txBox="1"/>
          <p:nvPr/>
        </p:nvSpPr>
        <p:spPr>
          <a:xfrm>
            <a:off x="8115300" y="6356351"/>
            <a:ext cx="400050" cy="365129"/>
          </a:xfrm>
          <a:prstGeom prst="rect">
            <a:avLst/>
          </a:prstGeom>
          <a:solidFill>
            <a:srgbClr val="002060"/>
          </a:solidFill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AD543DE-1AD9-404F-8268-3B2A042364D0}" type="slidenum">
              <a:t>13</a:t>
            </a:fld>
            <a:endParaRPr lang="cs-CZ" sz="1200" b="1" i="0" u="none" strike="noStrike" kern="1200" cap="none" spc="0" baseline="0">
              <a:solidFill>
                <a:srgbClr val="F2F2F2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Přínos práce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0000"/>
              </a:lnSpc>
            </a:pPr>
            <a:r>
              <a:rPr lang="cs-CZ" b="1">
                <a:solidFill>
                  <a:srgbClr val="002060"/>
                </a:solidFill>
              </a:rPr>
              <a:t>Zhodnotila úroveň zralosti programového managementu u velkých společností v České republice a dokázala navrhnout zlepšení. </a:t>
            </a:r>
          </a:p>
          <a:p>
            <a:pPr lvl="0">
              <a:lnSpc>
                <a:spcPct val="100000"/>
              </a:lnSpc>
            </a:pPr>
            <a:endParaRPr lang="cs-CZ" b="1">
              <a:solidFill>
                <a:srgbClr val="002060"/>
              </a:solidFill>
            </a:endParaRPr>
          </a:p>
          <a:p>
            <a:pPr lvl="0">
              <a:lnSpc>
                <a:spcPct val="100000"/>
              </a:lnSpc>
            </a:pPr>
            <a:r>
              <a:rPr lang="cs-CZ"/>
              <a:t>Společnosti mají možnost vidět stav jejich zralosti a zlepšit ho na základě doporučení. </a:t>
            </a:r>
          </a:p>
          <a:p>
            <a:pPr lvl="0">
              <a:lnSpc>
                <a:spcPct val="100000"/>
              </a:lnSpc>
            </a:pPr>
            <a:r>
              <a:rPr lang="cs-CZ"/>
              <a:t>Celá práce bude zpřístupněna dotazujícím, se kterými byl veden hloubkový rozhovor.</a:t>
            </a:r>
          </a:p>
          <a:p>
            <a:pPr lvl="0"/>
            <a:endParaRPr lang="cs-CZ"/>
          </a:p>
        </p:txBody>
      </p:sp>
      <p:sp>
        <p:nvSpPr>
          <p:cNvPr id="4" name="Zástupný symbol pro zápatí 3"/>
          <p:cNvSpPr txBox="1"/>
          <p:nvPr/>
        </p:nvSpPr>
        <p:spPr>
          <a:xfrm>
            <a:off x="628650" y="6356351"/>
            <a:ext cx="748665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200" b="0" i="0" u="none" strike="noStrike" kern="1200" cap="none" spc="0" baseline="0">
                <a:solidFill>
                  <a:srgbClr val="002060"/>
                </a:solidFill>
                <a:uFillTx/>
                <a:latin typeface="Calibri"/>
              </a:rPr>
              <a:t>Diplomová práce_Zralost programového managementu v ČR_Lucie Háková</a:t>
            </a:r>
          </a:p>
        </p:txBody>
      </p:sp>
      <p:sp>
        <p:nvSpPr>
          <p:cNvPr id="5" name="Zástupný symbol pro číslo snímku 4"/>
          <p:cNvSpPr txBox="1"/>
          <p:nvPr/>
        </p:nvSpPr>
        <p:spPr>
          <a:xfrm>
            <a:off x="8115300" y="6356351"/>
            <a:ext cx="400050" cy="365129"/>
          </a:xfrm>
          <a:prstGeom prst="rect">
            <a:avLst/>
          </a:prstGeom>
          <a:solidFill>
            <a:srgbClr val="002060"/>
          </a:solidFill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6E046F3-7C4A-4F88-857F-6EFA050F5F25}" type="slidenum">
              <a:t>14</a:t>
            </a:fld>
            <a:endParaRPr lang="cs-CZ" sz="1200" b="1" i="0" u="none" strike="noStrike" kern="1200" cap="none" spc="0" baseline="0">
              <a:solidFill>
                <a:srgbClr val="F2F2F2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Klíčové zdroje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628650" y="1918950"/>
            <a:ext cx="7886700" cy="4258013"/>
          </a:xfrm>
        </p:spPr>
        <p:txBody>
          <a:bodyPr/>
          <a:lstStyle/>
          <a:p>
            <a:pPr lvl="0">
              <a:lnSpc>
                <a:spcPct val="70000"/>
              </a:lnSpc>
            </a:pPr>
            <a:r>
              <a:rPr lang="en-GB" sz="2600" i="1"/>
              <a:t>Managing Successful Programmes.</a:t>
            </a:r>
            <a:r>
              <a:rPr lang="en-GB" sz="2600"/>
              <a:t> Third Edition. London: TSO, Crown Copyright</a:t>
            </a:r>
            <a:r>
              <a:rPr lang="cs-CZ" sz="2600"/>
              <a:t>, 2011. ISBN 9780113313273.</a:t>
            </a:r>
          </a:p>
          <a:p>
            <a:pPr lvl="0">
              <a:lnSpc>
                <a:spcPct val="70000"/>
              </a:lnSpc>
            </a:pPr>
            <a:r>
              <a:rPr lang="en-GB" sz="2600" i="1"/>
              <a:t>P3M3® – Programme Management Self – Assessment: Instruction and Questionnaire</a:t>
            </a:r>
            <a:r>
              <a:rPr lang="en-GB" sz="2600"/>
              <a:t>. Version 2. 1. London: Crown copyright (licence</a:t>
            </a:r>
            <a:r>
              <a:rPr lang="en-US" sz="2600"/>
              <a:t> OGC), 2010. CPO253/01/10.</a:t>
            </a:r>
            <a:endParaRPr lang="cs-CZ" sz="2600"/>
          </a:p>
          <a:p>
            <a:pPr lvl="0">
              <a:lnSpc>
                <a:spcPct val="70000"/>
              </a:lnSpc>
            </a:pPr>
            <a:r>
              <a:rPr lang="en-GB" sz="2600" i="1"/>
              <a:t>P3M3® – Programme Model: Portfolio, Programme and Project Management Maturity Model.</a:t>
            </a:r>
            <a:r>
              <a:rPr lang="en-GB" sz="2600"/>
              <a:t> Version 2. 1. London: Crown copyright (licence</a:t>
            </a:r>
            <a:r>
              <a:rPr lang="en-US" sz="2600"/>
              <a:t> OGC), 2010. CPO253/01/10.</a:t>
            </a:r>
            <a:endParaRPr lang="cs-CZ" sz="2600"/>
          </a:p>
          <a:p>
            <a:pPr lvl="0">
              <a:lnSpc>
                <a:spcPct val="70000"/>
              </a:lnSpc>
            </a:pPr>
            <a:r>
              <a:rPr lang="en-GB" sz="2600" i="1"/>
              <a:t>Portfolio, Programme and Project Office.</a:t>
            </a:r>
            <a:r>
              <a:rPr lang="en-GB" sz="2600"/>
              <a:t> Edinburg: TSO, Crown Copyright</a:t>
            </a:r>
            <a:r>
              <a:rPr lang="cs-CZ" sz="2600"/>
              <a:t>, 2008. ISBN 9780113311248.</a:t>
            </a:r>
          </a:p>
          <a:p>
            <a:pPr lvl="0">
              <a:lnSpc>
                <a:spcPct val="80000"/>
              </a:lnSpc>
            </a:pPr>
            <a:endParaRPr lang="cs-CZ" sz="2600"/>
          </a:p>
        </p:txBody>
      </p:sp>
      <p:sp>
        <p:nvSpPr>
          <p:cNvPr id="4" name="Zástupný symbol pro zápatí 3"/>
          <p:cNvSpPr txBox="1"/>
          <p:nvPr/>
        </p:nvSpPr>
        <p:spPr>
          <a:xfrm>
            <a:off x="628650" y="6356351"/>
            <a:ext cx="748665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200" b="0" i="0" u="none" strike="noStrike" kern="1200" cap="none" spc="0" baseline="0">
                <a:solidFill>
                  <a:srgbClr val="002060"/>
                </a:solidFill>
                <a:uFillTx/>
                <a:latin typeface="Calibri"/>
              </a:rPr>
              <a:t>Diplomová práce_Zralost programového managementu v ČR_Lucie Háková</a:t>
            </a:r>
          </a:p>
        </p:txBody>
      </p:sp>
      <p:sp>
        <p:nvSpPr>
          <p:cNvPr id="5" name="Zástupný symbol pro číslo snímku 4"/>
          <p:cNvSpPr txBox="1"/>
          <p:nvPr/>
        </p:nvSpPr>
        <p:spPr>
          <a:xfrm>
            <a:off x="8115300" y="6356351"/>
            <a:ext cx="400050" cy="365129"/>
          </a:xfrm>
          <a:prstGeom prst="rect">
            <a:avLst/>
          </a:prstGeom>
          <a:solidFill>
            <a:srgbClr val="002060"/>
          </a:solidFill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1AEF838-8B1C-4066-BD2D-AADEA797084A}" type="slidenum">
              <a:t>15</a:t>
            </a:fld>
            <a:endParaRPr lang="cs-CZ" sz="1200" b="1" i="0" u="none" strike="noStrike" kern="1200" cap="none" spc="0" baseline="0">
              <a:solidFill>
                <a:srgbClr val="F2F2F2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xfrm>
            <a:off x="685800" y="2910626"/>
            <a:ext cx="7772400" cy="1011463"/>
          </a:xfrm>
          <a:solidFill>
            <a:srgbClr val="002060"/>
          </a:solidFill>
        </p:spPr>
        <p:txBody>
          <a:bodyPr/>
          <a:lstStyle/>
          <a:p>
            <a:pPr lvl="0"/>
            <a:r>
              <a:rPr lang="cs-CZ" b="1">
                <a:solidFill>
                  <a:srgbClr val="F2F2F2"/>
                </a:solidFill>
              </a:rPr>
              <a:t>Děkuji za pozornost!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>
          <a:xfrm>
            <a:off x="685800" y="4851276"/>
            <a:ext cx="5850230" cy="1475466"/>
          </a:xfrm>
        </p:spPr>
        <p:txBody>
          <a:bodyPr anchorCtr="0"/>
          <a:lstStyle/>
          <a:p>
            <a:pPr lvl="0" algn="l"/>
            <a:r>
              <a:rPr lang="cs-CZ">
                <a:solidFill>
                  <a:srgbClr val="595959"/>
                </a:solidFill>
              </a:rPr>
              <a:t>Vypracovala: Bc. Lucie Háková</a:t>
            </a:r>
          </a:p>
          <a:p>
            <a:pPr lvl="0" algn="l"/>
            <a:r>
              <a:rPr lang="cs-CZ" sz="2500">
                <a:solidFill>
                  <a:srgbClr val="595959"/>
                </a:solidFill>
              </a:rPr>
              <a:t>Vedoucí práce: doc. Ing. Tomáš Šubrt, Ph.D.</a:t>
            </a:r>
            <a:endParaRPr lang="cs-CZ">
              <a:solidFill>
                <a:srgbClr val="595959"/>
              </a:solidFill>
            </a:endParaRPr>
          </a:p>
          <a:p>
            <a:pPr lvl="0" algn="l"/>
            <a:r>
              <a:rPr lang="cs-CZ">
                <a:solidFill>
                  <a:srgbClr val="595959"/>
                </a:solidFill>
              </a:rPr>
              <a:t>2014/2015</a:t>
            </a:r>
          </a:p>
        </p:txBody>
      </p:sp>
      <p:pic>
        <p:nvPicPr>
          <p:cNvPr id="4" name="obrázek 1" descr="logo_CZU_cerna_seda_300dpi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85800" y="537383"/>
            <a:ext cx="2676521" cy="17145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Obdélník 4"/>
          <p:cNvSpPr/>
          <p:nvPr/>
        </p:nvSpPr>
        <p:spPr>
          <a:xfrm>
            <a:off x="3362321" y="537383"/>
            <a:ext cx="5095878" cy="1754322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0" i="0" u="none" strike="noStrike" kern="1200" cap="none" spc="0" baseline="0">
                <a:solidFill>
                  <a:srgbClr val="595959"/>
                </a:solidFill>
                <a:uFillTx/>
                <a:latin typeface="Times New Roman" pitchFamily="18"/>
                <a:ea typeface="Times New Roman" pitchFamily="18"/>
                <a:cs typeface="Arial" pitchFamily="34"/>
              </a:rPr>
              <a:t>Česká zemědělská univerzita v Praze</a:t>
            </a:r>
          </a:p>
          <a:p>
            <a:pPr marL="0" marR="0" lvl="0" indent="0" algn="ctr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0" i="0" u="none" strike="noStrike" kern="1200" cap="none" spc="0" baseline="0">
                <a:solidFill>
                  <a:srgbClr val="595959"/>
                </a:solidFill>
                <a:uFillTx/>
                <a:latin typeface="Times New Roman" pitchFamily="18"/>
                <a:ea typeface="Times New Roman" pitchFamily="18"/>
                <a:cs typeface="Arial" pitchFamily="34"/>
              </a:rPr>
              <a:t>Provozně ekonomická fakulta</a:t>
            </a:r>
          </a:p>
          <a:p>
            <a:pPr marL="0" marR="0" lvl="0" indent="0" algn="ctr" defTabSz="914400" rtl="0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400" b="0" i="0" u="none" strike="noStrike" kern="1200" cap="none" spc="0" baseline="0">
                <a:solidFill>
                  <a:srgbClr val="595959"/>
                </a:solidFill>
                <a:uFillTx/>
                <a:latin typeface="Times New Roman" pitchFamily="18"/>
                <a:ea typeface="Times New Roman" pitchFamily="18"/>
                <a:cs typeface="Arial" pitchFamily="34"/>
              </a:rPr>
              <a:t>Katedra systémového inženýrství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Cíl práce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628650" y="2176528"/>
            <a:ext cx="7886700" cy="4000435"/>
          </a:xfrm>
        </p:spPr>
        <p:txBody>
          <a:bodyPr/>
          <a:lstStyle/>
          <a:p>
            <a:pPr lvl="0"/>
            <a:r>
              <a:rPr lang="cs-CZ" sz="3000" b="1">
                <a:solidFill>
                  <a:srgbClr val="002060"/>
                </a:solidFill>
              </a:rPr>
              <a:t>Změřit zralost programového managementu na základě P3M3 modelu od společnosti OGC</a:t>
            </a:r>
            <a:r>
              <a:rPr lang="cs-CZ" sz="3000"/>
              <a:t>:</a:t>
            </a:r>
          </a:p>
          <a:p>
            <a:pPr lvl="1"/>
            <a:r>
              <a:rPr lang="cs-CZ" sz="2200"/>
              <a:t>IT společností, </a:t>
            </a:r>
          </a:p>
          <a:p>
            <a:pPr lvl="1"/>
            <a:r>
              <a:rPr lang="cs-CZ" sz="2200"/>
              <a:t>Bank, </a:t>
            </a:r>
          </a:p>
          <a:p>
            <a:pPr lvl="1"/>
            <a:r>
              <a:rPr lang="cs-CZ" sz="2200"/>
              <a:t>konzultačních společností.</a:t>
            </a:r>
          </a:p>
          <a:p>
            <a:pPr lvl="0"/>
            <a:endParaRPr lang="cs-CZ" sz="2600"/>
          </a:p>
          <a:p>
            <a:pPr lvl="0"/>
            <a:r>
              <a:rPr lang="cs-CZ" sz="2400"/>
              <a:t>Nalézt kritické body v programovém řízení</a:t>
            </a:r>
          </a:p>
          <a:p>
            <a:pPr lvl="0"/>
            <a:r>
              <a:rPr lang="cs-CZ" sz="2400"/>
              <a:t>Hodnotit kritické body.</a:t>
            </a:r>
          </a:p>
          <a:p>
            <a:pPr lvl="0"/>
            <a:r>
              <a:rPr lang="cs-CZ" sz="2400"/>
              <a:t>Doplnit doporučení ke zlepšení – matice doporučení. </a:t>
            </a:r>
          </a:p>
          <a:p>
            <a:pPr lvl="0"/>
            <a:endParaRPr lang="cs-CZ" sz="2400"/>
          </a:p>
        </p:txBody>
      </p:sp>
      <p:sp>
        <p:nvSpPr>
          <p:cNvPr id="4" name="Zástupný symbol pro zápatí 3"/>
          <p:cNvSpPr txBox="1"/>
          <p:nvPr/>
        </p:nvSpPr>
        <p:spPr>
          <a:xfrm>
            <a:off x="628650" y="6356351"/>
            <a:ext cx="748665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200" b="0" i="0" u="none" strike="noStrike" kern="1200" cap="none" spc="0" baseline="0">
                <a:solidFill>
                  <a:srgbClr val="002060"/>
                </a:solidFill>
                <a:uFillTx/>
                <a:latin typeface="Calibri"/>
              </a:rPr>
              <a:t>Diplomová práce_Zralost programového managementu v ČR_Lucie Háková</a:t>
            </a:r>
          </a:p>
        </p:txBody>
      </p:sp>
      <p:sp>
        <p:nvSpPr>
          <p:cNvPr id="5" name="Zástupný symbol pro číslo snímku 4"/>
          <p:cNvSpPr txBox="1"/>
          <p:nvPr/>
        </p:nvSpPr>
        <p:spPr>
          <a:xfrm>
            <a:off x="8115300" y="6356351"/>
            <a:ext cx="400050" cy="365129"/>
          </a:xfrm>
          <a:prstGeom prst="rect">
            <a:avLst/>
          </a:prstGeom>
          <a:solidFill>
            <a:srgbClr val="002060"/>
          </a:solidFill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E05E47C-1132-484C-A579-DD91A8E903E0}" type="slidenum">
              <a:t>2</a:t>
            </a:fld>
            <a:endParaRPr lang="cs-CZ" sz="1200" b="1" i="0" u="none" strike="noStrike" kern="1200" cap="none" spc="0" baseline="0">
              <a:solidFill>
                <a:srgbClr val="F2F2F2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Postup řešení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sz="4400" b="1">
                <a:solidFill>
                  <a:srgbClr val="002060"/>
                </a:solidFill>
              </a:rPr>
              <a:t>Teoretická část</a:t>
            </a:r>
          </a:p>
          <a:p>
            <a:pPr lvl="0"/>
            <a:r>
              <a:rPr lang="cs-CZ"/>
              <a:t>Popis programového řízení - MSP</a:t>
            </a:r>
          </a:p>
          <a:p>
            <a:pPr lvl="0"/>
            <a:r>
              <a:rPr lang="cs-CZ"/>
              <a:t>Popis modelu P3M3</a:t>
            </a:r>
          </a:p>
          <a:p>
            <a:pPr lvl="0"/>
            <a:endParaRPr lang="cs-CZ"/>
          </a:p>
        </p:txBody>
      </p:sp>
      <p:sp>
        <p:nvSpPr>
          <p:cNvPr id="4" name="Zástupný symbol pro zápatí 3"/>
          <p:cNvSpPr txBox="1"/>
          <p:nvPr/>
        </p:nvSpPr>
        <p:spPr>
          <a:xfrm>
            <a:off x="628650" y="6356351"/>
            <a:ext cx="748665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200" b="0" i="0" u="none" strike="noStrike" kern="1200" cap="none" spc="0" baseline="0">
                <a:solidFill>
                  <a:srgbClr val="002060"/>
                </a:solidFill>
                <a:uFillTx/>
                <a:latin typeface="Calibri"/>
              </a:rPr>
              <a:t>Diplomová práce_Zralost programového managementu v ČR_Lucie Háková</a:t>
            </a:r>
          </a:p>
        </p:txBody>
      </p:sp>
      <p:sp>
        <p:nvSpPr>
          <p:cNvPr id="5" name="Zástupný symbol pro číslo snímku 4"/>
          <p:cNvSpPr txBox="1"/>
          <p:nvPr/>
        </p:nvSpPr>
        <p:spPr>
          <a:xfrm>
            <a:off x="8115300" y="6356351"/>
            <a:ext cx="400050" cy="365129"/>
          </a:xfrm>
          <a:prstGeom prst="rect">
            <a:avLst/>
          </a:prstGeom>
          <a:solidFill>
            <a:srgbClr val="002060"/>
          </a:solidFill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67F36EC-8FEE-4774-B884-489D97F080D2}" type="slidenum">
              <a:t>3</a:t>
            </a:fld>
            <a:endParaRPr lang="cs-CZ" sz="1200" b="1" i="0" u="none" strike="noStrike" kern="1200" cap="none" spc="0" baseline="0">
              <a:solidFill>
                <a:srgbClr val="F2F2F2"/>
              </a:solidFill>
              <a:uFillTx/>
              <a:latin typeface="Calibri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8060" y="2758863"/>
            <a:ext cx="3876543" cy="341810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853" y="3628832"/>
            <a:ext cx="3729352" cy="2218169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Postup řešení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sz="4400" b="1">
                <a:solidFill>
                  <a:srgbClr val="002060"/>
                </a:solidFill>
              </a:rPr>
              <a:t>Praktická část</a:t>
            </a:r>
          </a:p>
          <a:p>
            <a:pPr marL="514350" lvl="0" indent="-514350">
              <a:buFont typeface="Calibri Light"/>
              <a:buAutoNum type="arabicPeriod"/>
            </a:pPr>
            <a:r>
              <a:rPr lang="cs-CZ" b="1">
                <a:solidFill>
                  <a:srgbClr val="002060"/>
                </a:solidFill>
              </a:rPr>
              <a:t>Analytická část</a:t>
            </a:r>
          </a:p>
          <a:p>
            <a:pPr lvl="1"/>
            <a:r>
              <a:rPr lang="cs-CZ"/>
              <a:t>Seznam nálezů</a:t>
            </a:r>
          </a:p>
          <a:p>
            <a:pPr lvl="1"/>
            <a:r>
              <a:rPr lang="cs-CZ"/>
              <a:t>Seznam kritických nálezů se sepsaným opatřením </a:t>
            </a:r>
          </a:p>
          <a:p>
            <a:pPr lvl="1"/>
            <a:r>
              <a:rPr lang="cs-CZ"/>
              <a:t>Matice doporučení</a:t>
            </a:r>
          </a:p>
          <a:p>
            <a:pPr marL="514350" lvl="0" indent="-514350">
              <a:buFont typeface="Calibri Light"/>
              <a:buAutoNum type="arabicPeriod"/>
            </a:pPr>
            <a:endParaRPr lang="cs-CZ"/>
          </a:p>
          <a:p>
            <a:pPr marL="514350" lvl="0" indent="-514350">
              <a:buFont typeface="Calibri Light"/>
              <a:buAutoNum type="arabicPeriod"/>
            </a:pPr>
            <a:r>
              <a:rPr lang="cs-CZ" b="1">
                <a:solidFill>
                  <a:srgbClr val="002060"/>
                </a:solidFill>
              </a:rPr>
              <a:t>Návrhová část</a:t>
            </a:r>
          </a:p>
          <a:p>
            <a:pPr lvl="1"/>
            <a:r>
              <a:rPr lang="en-US" cap="all"/>
              <a:t>Good possible case</a:t>
            </a:r>
            <a:r>
              <a:rPr lang="en-US"/>
              <a:t> </a:t>
            </a:r>
            <a:r>
              <a:rPr lang="cs-CZ"/>
              <a:t>(doporučení pro řízení programů)</a:t>
            </a:r>
          </a:p>
          <a:p>
            <a:pPr lvl="0"/>
            <a:endParaRPr lang="cs-CZ"/>
          </a:p>
        </p:txBody>
      </p:sp>
      <p:sp>
        <p:nvSpPr>
          <p:cNvPr id="4" name="Zástupný symbol pro zápatí 3"/>
          <p:cNvSpPr txBox="1"/>
          <p:nvPr/>
        </p:nvSpPr>
        <p:spPr>
          <a:xfrm>
            <a:off x="628650" y="6356351"/>
            <a:ext cx="748665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200" b="0" i="0" u="none" strike="noStrike" kern="1200" cap="none" spc="0" baseline="0">
                <a:solidFill>
                  <a:srgbClr val="002060"/>
                </a:solidFill>
                <a:uFillTx/>
                <a:latin typeface="Calibri"/>
              </a:rPr>
              <a:t>Diplomová práce_Zralost programového managementu v ČR_Lucie Háková</a:t>
            </a:r>
          </a:p>
        </p:txBody>
      </p:sp>
      <p:sp>
        <p:nvSpPr>
          <p:cNvPr id="5" name="Zástupný symbol pro číslo snímku 4"/>
          <p:cNvSpPr txBox="1"/>
          <p:nvPr/>
        </p:nvSpPr>
        <p:spPr>
          <a:xfrm>
            <a:off x="8115300" y="6356351"/>
            <a:ext cx="400050" cy="365129"/>
          </a:xfrm>
          <a:prstGeom prst="rect">
            <a:avLst/>
          </a:prstGeom>
          <a:solidFill>
            <a:srgbClr val="002060"/>
          </a:solidFill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16996F5-EE71-4D3E-B23A-F03B33C54D1A}" type="slidenum">
              <a:t>4</a:t>
            </a:fld>
            <a:endParaRPr lang="cs-CZ" sz="1200" b="1" i="0" u="none" strike="noStrike" kern="1200" cap="none" spc="0" baseline="0">
              <a:solidFill>
                <a:srgbClr val="F2F2F2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Postup řešení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628650" y="1690689"/>
            <a:ext cx="7886700" cy="4486275"/>
          </a:xfrm>
        </p:spPr>
        <p:txBody>
          <a:bodyPr/>
          <a:lstStyle/>
          <a:p>
            <a:pPr marL="0" lvl="0" indent="0">
              <a:buNone/>
            </a:pPr>
            <a:r>
              <a:rPr lang="cs-CZ" sz="4400" b="1">
                <a:solidFill>
                  <a:srgbClr val="002060"/>
                </a:solidFill>
              </a:rPr>
              <a:t>Praktická část - </a:t>
            </a:r>
            <a:r>
              <a:rPr lang="cs-CZ" sz="3200" b="1">
                <a:solidFill>
                  <a:srgbClr val="002060"/>
                </a:solidFill>
              </a:rPr>
              <a:t>Analytická část</a:t>
            </a:r>
          </a:p>
        </p:txBody>
      </p:sp>
      <p:sp>
        <p:nvSpPr>
          <p:cNvPr id="4" name="Zástupný symbol pro zápatí 3"/>
          <p:cNvSpPr txBox="1"/>
          <p:nvPr/>
        </p:nvSpPr>
        <p:spPr>
          <a:xfrm>
            <a:off x="628650" y="6356351"/>
            <a:ext cx="748665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200" b="0" i="0" u="none" strike="noStrike" kern="1200" cap="none" spc="0" baseline="0">
                <a:solidFill>
                  <a:srgbClr val="002060"/>
                </a:solidFill>
                <a:uFillTx/>
                <a:latin typeface="Calibri"/>
              </a:rPr>
              <a:t>Diplomová práce_Zralost programového managementu v ČR_Lucie Háková</a:t>
            </a:r>
          </a:p>
        </p:txBody>
      </p:sp>
      <p:sp>
        <p:nvSpPr>
          <p:cNvPr id="5" name="Zástupný symbol pro číslo snímku 4"/>
          <p:cNvSpPr txBox="1"/>
          <p:nvPr/>
        </p:nvSpPr>
        <p:spPr>
          <a:xfrm>
            <a:off x="8115300" y="6356351"/>
            <a:ext cx="400050" cy="365129"/>
          </a:xfrm>
          <a:prstGeom prst="rect">
            <a:avLst/>
          </a:prstGeom>
          <a:solidFill>
            <a:srgbClr val="002060"/>
          </a:solidFill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4A7ABBE-3D86-493D-89BD-9A184083C6D3}" type="slidenum">
              <a:t>5</a:t>
            </a:fld>
            <a:endParaRPr lang="cs-CZ" sz="1200" b="1" i="0" u="none" strike="noStrike" kern="1200" cap="none" spc="0" baseline="0">
              <a:solidFill>
                <a:srgbClr val="F2F2F2"/>
              </a:solidFill>
              <a:uFillTx/>
              <a:latin typeface="Calibri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28650" y="2640165"/>
          <a:ext cx="7886700" cy="2897742"/>
        </p:xfrm>
        <a:graphic>
          <a:graphicData uri="http://schemas.openxmlformats.org/drawingml/2006/table">
            <a:tbl>
              <a:tblPr firstRow="1" firstCol="1" bandRow="1">
                <a:effectLst/>
                <a:tableStyleId>{5940675A-B579-460E-94D1-54222C63F5DA}</a:tableStyleId>
              </a:tblPr>
              <a:tblGrid>
                <a:gridCol w="1621011"/>
                <a:gridCol w="1386486"/>
                <a:gridCol w="4879201"/>
              </a:tblGrid>
              <a:tr h="511753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FFFFFF"/>
                          </a:solidFill>
                        </a:rPr>
                        <a:t>Úroveň 1</a:t>
                      </a:r>
                      <a:endParaRPr lang="cs-CZ" sz="2000">
                        <a:solidFill>
                          <a:srgbClr val="FFFFFF"/>
                        </a:solidFill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Initial</a:t>
                      </a:r>
                      <a:endParaRPr lang="cs-CZ" sz="20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/>
                        <a:t>Schopnost dodání, povědomí o procesech.</a:t>
                      </a:r>
                      <a:endParaRPr lang="cs-CZ" sz="20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68580" marR="68580" marT="0" marB="0" anchor="ctr"/>
                </a:tc>
              </a:tr>
              <a:tr h="511753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FFFFFF"/>
                          </a:solidFill>
                        </a:rPr>
                        <a:t>Úroveň 2</a:t>
                      </a:r>
                      <a:endParaRPr lang="cs-CZ" sz="2000">
                        <a:solidFill>
                          <a:srgbClr val="FFFFFF"/>
                        </a:solidFill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Repeatable</a:t>
                      </a:r>
                      <a:endParaRPr lang="cs-CZ" sz="20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/>
                        <a:t>Schopnost opakovatelně něco dodat.</a:t>
                      </a:r>
                      <a:endParaRPr lang="cs-CZ" sz="20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68580" marR="68580" marT="0" marB="0" anchor="ctr"/>
                </a:tc>
              </a:tr>
              <a:tr h="511753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FFFFFF"/>
                          </a:solidFill>
                        </a:rPr>
                        <a:t>Úroveň 3</a:t>
                      </a:r>
                      <a:endParaRPr lang="cs-CZ" sz="2000">
                        <a:solidFill>
                          <a:srgbClr val="FFFFFF"/>
                        </a:solidFill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Defined</a:t>
                      </a:r>
                      <a:endParaRPr lang="cs-CZ" sz="20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/>
                        <a:t>Definované procesy.</a:t>
                      </a:r>
                      <a:endParaRPr lang="cs-CZ" sz="20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68580" marR="68580" marT="0" marB="0" anchor="ctr"/>
                </a:tc>
              </a:tr>
              <a:tr h="511753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FFFFFF"/>
                          </a:solidFill>
                        </a:rPr>
                        <a:t>Úroveň 4</a:t>
                      </a:r>
                      <a:endParaRPr lang="cs-CZ" sz="2000">
                        <a:solidFill>
                          <a:srgbClr val="FFFFFF"/>
                        </a:solidFill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Managed</a:t>
                      </a:r>
                      <a:endParaRPr lang="cs-CZ" sz="20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/>
                        <a:t>Definované a měřitelné procesy.</a:t>
                      </a:r>
                      <a:endParaRPr lang="cs-CZ" sz="20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68580" marR="68580" marT="0" marB="0" anchor="ctr"/>
                </a:tc>
              </a:tr>
              <a:tr h="850721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rgbClr val="FFFFFF"/>
                          </a:solidFill>
                        </a:rPr>
                        <a:t>Úroveň 5</a:t>
                      </a:r>
                      <a:endParaRPr lang="cs-CZ" sz="2000">
                        <a:solidFill>
                          <a:srgbClr val="FFFFFF"/>
                        </a:solidFill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/>
                        <a:t>Optimized</a:t>
                      </a:r>
                      <a:endParaRPr lang="cs-CZ" sz="20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/>
                        <a:t>Schopnost neustále se učit a vylepšovat měřené a definované procesy.</a:t>
                      </a:r>
                      <a:endParaRPr lang="cs-CZ" sz="20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Postup řešení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628650" y="1690689"/>
            <a:ext cx="7886700" cy="4665661"/>
          </a:xfrm>
        </p:spPr>
        <p:txBody>
          <a:bodyPr/>
          <a:lstStyle/>
          <a:p>
            <a:pPr marL="0" lvl="0" indent="0">
              <a:buNone/>
            </a:pPr>
            <a:r>
              <a:rPr lang="cs-CZ" sz="4400" b="1">
                <a:solidFill>
                  <a:srgbClr val="002060"/>
                </a:solidFill>
              </a:rPr>
              <a:t>Praktická část - </a:t>
            </a:r>
            <a:r>
              <a:rPr lang="cs-CZ" sz="3200" b="1">
                <a:solidFill>
                  <a:srgbClr val="002060"/>
                </a:solidFill>
              </a:rPr>
              <a:t>Analytická část</a:t>
            </a:r>
          </a:p>
        </p:txBody>
      </p:sp>
      <p:sp>
        <p:nvSpPr>
          <p:cNvPr id="4" name="Zástupný symbol pro zápatí 3"/>
          <p:cNvSpPr txBox="1"/>
          <p:nvPr/>
        </p:nvSpPr>
        <p:spPr>
          <a:xfrm>
            <a:off x="628650" y="6356351"/>
            <a:ext cx="748665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200" b="0" i="0" u="none" strike="noStrike" kern="1200" cap="none" spc="0" baseline="0">
                <a:solidFill>
                  <a:srgbClr val="002060"/>
                </a:solidFill>
                <a:uFillTx/>
                <a:latin typeface="Calibri"/>
              </a:rPr>
              <a:t>Diplomová práce_Zralost programového managementu v ČR_Lucie Háková</a:t>
            </a:r>
          </a:p>
        </p:txBody>
      </p:sp>
      <p:sp>
        <p:nvSpPr>
          <p:cNvPr id="5" name="Zástupný symbol pro číslo snímku 4"/>
          <p:cNvSpPr txBox="1"/>
          <p:nvPr/>
        </p:nvSpPr>
        <p:spPr>
          <a:xfrm>
            <a:off x="8115300" y="6356351"/>
            <a:ext cx="400050" cy="365129"/>
          </a:xfrm>
          <a:prstGeom prst="rect">
            <a:avLst/>
          </a:prstGeom>
          <a:solidFill>
            <a:srgbClr val="002060"/>
          </a:solidFill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3641036-7DB2-4EF9-9DE2-BF4A7385644A}" type="slidenum">
              <a:t>6</a:t>
            </a:fld>
            <a:endParaRPr lang="cs-CZ" sz="1200" b="1" i="0" u="none" strike="noStrike" kern="1200" cap="none" spc="0" baseline="0">
              <a:solidFill>
                <a:srgbClr val="F2F2F2"/>
              </a:solidFill>
              <a:uFillTx/>
              <a:latin typeface="Calibri"/>
            </a:endParaRPr>
          </a:p>
        </p:txBody>
      </p:sp>
      <p:graphicFrame>
        <p:nvGraphicFramePr>
          <p:cNvPr id="6" name="Graf 6"/>
          <p:cNvGraphicFramePr/>
          <p:nvPr/>
        </p:nvGraphicFramePr>
        <p:xfrm>
          <a:off x="355445" y="2267712"/>
          <a:ext cx="8363550" cy="41787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Postup řešení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628650" y="1690689"/>
            <a:ext cx="7886700" cy="4665661"/>
          </a:xfrm>
        </p:spPr>
        <p:txBody>
          <a:bodyPr/>
          <a:lstStyle/>
          <a:p>
            <a:pPr marL="0" lvl="0" indent="0">
              <a:buNone/>
            </a:pPr>
            <a:r>
              <a:rPr lang="cs-CZ" sz="4400" b="1">
                <a:solidFill>
                  <a:srgbClr val="002060"/>
                </a:solidFill>
              </a:rPr>
              <a:t>Praktická část - </a:t>
            </a:r>
            <a:r>
              <a:rPr lang="cs-CZ" sz="3200" b="1">
                <a:solidFill>
                  <a:srgbClr val="002060"/>
                </a:solidFill>
              </a:rPr>
              <a:t>Analytická část</a:t>
            </a:r>
          </a:p>
        </p:txBody>
      </p:sp>
      <p:sp>
        <p:nvSpPr>
          <p:cNvPr id="4" name="Zástupný symbol pro zápatí 3"/>
          <p:cNvSpPr txBox="1"/>
          <p:nvPr/>
        </p:nvSpPr>
        <p:spPr>
          <a:xfrm>
            <a:off x="628650" y="6356351"/>
            <a:ext cx="748665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200" b="0" i="0" u="none" strike="noStrike" kern="1200" cap="none" spc="0" baseline="0">
                <a:solidFill>
                  <a:srgbClr val="002060"/>
                </a:solidFill>
                <a:uFillTx/>
                <a:latin typeface="Calibri"/>
              </a:rPr>
              <a:t>Diplomová práce_Zralost programového managementu v ČR_Lucie Háková</a:t>
            </a:r>
          </a:p>
        </p:txBody>
      </p:sp>
      <p:sp>
        <p:nvSpPr>
          <p:cNvPr id="5" name="Zástupný symbol pro číslo snímku 4"/>
          <p:cNvSpPr txBox="1"/>
          <p:nvPr/>
        </p:nvSpPr>
        <p:spPr>
          <a:xfrm>
            <a:off x="8115300" y="6356351"/>
            <a:ext cx="400050" cy="365129"/>
          </a:xfrm>
          <a:prstGeom prst="rect">
            <a:avLst/>
          </a:prstGeom>
          <a:solidFill>
            <a:srgbClr val="002060"/>
          </a:solidFill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DE39661-6BF1-4732-B2C9-67A8648235F3}" type="slidenum">
              <a:t>7</a:t>
            </a:fld>
            <a:endParaRPr lang="cs-CZ" sz="1200" b="1" i="0" u="none" strike="noStrike" kern="1200" cap="none" spc="0" baseline="0">
              <a:solidFill>
                <a:srgbClr val="F2F2F2"/>
              </a:solidFill>
              <a:uFillTx/>
              <a:latin typeface="Calibri"/>
            </a:endParaRPr>
          </a:p>
        </p:txBody>
      </p:sp>
      <p:graphicFrame>
        <p:nvGraphicFramePr>
          <p:cNvPr id="6" name="Graf 7"/>
          <p:cNvGraphicFramePr/>
          <p:nvPr/>
        </p:nvGraphicFramePr>
        <p:xfrm>
          <a:off x="628650" y="2441576"/>
          <a:ext cx="7755492" cy="3914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Postup řešení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628650" y="1690689"/>
            <a:ext cx="7886700" cy="4665661"/>
          </a:xfrm>
        </p:spPr>
        <p:txBody>
          <a:bodyPr/>
          <a:lstStyle/>
          <a:p>
            <a:pPr marL="0" lvl="0" indent="0">
              <a:buNone/>
            </a:pPr>
            <a:r>
              <a:rPr lang="cs-CZ" sz="4400" b="1">
                <a:solidFill>
                  <a:srgbClr val="002060"/>
                </a:solidFill>
              </a:rPr>
              <a:t>Praktická část - </a:t>
            </a:r>
            <a:r>
              <a:rPr lang="cs-CZ" sz="3200" b="1">
                <a:solidFill>
                  <a:srgbClr val="002060"/>
                </a:solidFill>
              </a:rPr>
              <a:t>Analytická část</a:t>
            </a:r>
          </a:p>
        </p:txBody>
      </p:sp>
      <p:sp>
        <p:nvSpPr>
          <p:cNvPr id="4" name="Zástupný symbol pro zápatí 3"/>
          <p:cNvSpPr txBox="1"/>
          <p:nvPr/>
        </p:nvSpPr>
        <p:spPr>
          <a:xfrm>
            <a:off x="628650" y="6356351"/>
            <a:ext cx="748665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200" b="0" i="0" u="none" strike="noStrike" kern="1200" cap="none" spc="0" baseline="0">
                <a:solidFill>
                  <a:srgbClr val="002060"/>
                </a:solidFill>
                <a:uFillTx/>
                <a:latin typeface="Calibri"/>
              </a:rPr>
              <a:t>Diplomová práce_Zralost programového managementu v ČR_Lucie Háková</a:t>
            </a:r>
          </a:p>
        </p:txBody>
      </p:sp>
      <p:sp>
        <p:nvSpPr>
          <p:cNvPr id="5" name="Zástupný symbol pro číslo snímku 4"/>
          <p:cNvSpPr txBox="1"/>
          <p:nvPr/>
        </p:nvSpPr>
        <p:spPr>
          <a:xfrm>
            <a:off x="8115300" y="6356351"/>
            <a:ext cx="400050" cy="365129"/>
          </a:xfrm>
          <a:prstGeom prst="rect">
            <a:avLst/>
          </a:prstGeom>
          <a:solidFill>
            <a:srgbClr val="002060"/>
          </a:solidFill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3B78932-6ECD-4960-878E-CBEB6521FBA6}" type="slidenum">
              <a:t>8</a:t>
            </a:fld>
            <a:endParaRPr lang="cs-CZ" sz="1200" b="1" i="0" u="none" strike="noStrike" kern="1200" cap="none" spc="0" baseline="0">
              <a:solidFill>
                <a:srgbClr val="F2F2F2"/>
              </a:solidFill>
              <a:uFillTx/>
              <a:latin typeface="Calibri"/>
            </a:endParaRPr>
          </a:p>
        </p:txBody>
      </p:sp>
      <p:graphicFrame>
        <p:nvGraphicFramePr>
          <p:cNvPr id="6" name="Tabulka 6"/>
          <p:cNvGraphicFramePr>
            <a:graphicFrameLocks noGrp="1"/>
          </p:cNvGraphicFramePr>
          <p:nvPr/>
        </p:nvGraphicFramePr>
        <p:xfrm>
          <a:off x="628650" y="2460494"/>
          <a:ext cx="7886700" cy="3796652"/>
        </p:xfrm>
        <a:graphic>
          <a:graphicData uri="http://schemas.openxmlformats.org/drawingml/2006/table">
            <a:tbl>
              <a:tblPr firstRow="1" firstCol="1" bandRow="1">
                <a:effectLst/>
              </a:tblPr>
              <a:tblGrid>
                <a:gridCol w="650842"/>
                <a:gridCol w="5572070"/>
                <a:gridCol w="1663787"/>
              </a:tblGrid>
              <a:tr h="449464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  <a:t>ID</a:t>
                      </a:r>
                      <a:endParaRPr lang="cs-CZ" sz="18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1175" marR="41175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  <a:t>Popis nálezu</a:t>
                      </a:r>
                      <a:endParaRPr lang="cs-CZ" sz="18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1175" marR="41175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 b="1">
                          <a:solidFill>
                            <a:srgbClr val="FFFFFF"/>
                          </a:solidFill>
                          <a:latin typeface="Calibri" pitchFamily="34"/>
                          <a:ea typeface="Times New Roman" pitchFamily="18"/>
                        </a:rPr>
                        <a:t>Sektor nálezu</a:t>
                      </a:r>
                      <a:endParaRPr lang="cs-CZ" sz="18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1175" marR="41175" marT="0" marB="0" anchor="ctr">
                    <a:lnL w="12701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45143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C1</a:t>
                      </a:r>
                      <a:endParaRPr lang="cs-CZ" sz="18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1175" marR="41175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Nedostatečná znalost programového managementu. </a:t>
                      </a:r>
                      <a:endParaRPr lang="cs-CZ" sz="18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1175" marR="41175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Banky</a:t>
                      </a:r>
                      <a:endParaRPr lang="cs-CZ" sz="18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1175" marR="41175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5305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C2</a:t>
                      </a:r>
                      <a:endParaRPr lang="cs-CZ" sz="18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1175" marR="41175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Nevhodné rozdělení plánu programu do fází.</a:t>
                      </a:r>
                      <a:endParaRPr lang="cs-CZ" sz="18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1175" marR="41175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IT společnosti, Banky</a:t>
                      </a:r>
                      <a:endParaRPr lang="cs-CZ" sz="18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1175" marR="41175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6203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C3</a:t>
                      </a:r>
                      <a:endParaRPr lang="cs-CZ" sz="18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1175" marR="41175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Program nemá vlastní plán.</a:t>
                      </a:r>
                      <a:endParaRPr lang="cs-CZ" sz="18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1175" marR="41175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IT společnosti, Banky</a:t>
                      </a:r>
                      <a:endParaRPr lang="cs-CZ" sz="18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1175" marR="41175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709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C4</a:t>
                      </a:r>
                      <a:endParaRPr lang="cs-CZ" sz="18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1175" marR="41175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Nejasné zadání programu.</a:t>
                      </a:r>
                      <a:endParaRPr lang="cs-CZ" sz="18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1175" marR="41175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Banky</a:t>
                      </a:r>
                      <a:endParaRPr lang="cs-CZ" sz="18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1175" marR="41175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5139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C5</a:t>
                      </a:r>
                      <a:endParaRPr lang="cs-CZ" sz="18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1175" marR="41175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Absence vyhodnocování benefitů.</a:t>
                      </a:r>
                      <a:endParaRPr lang="cs-CZ" sz="18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1175" marR="41175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 pitchFamily="34"/>
                          <a:ea typeface="Times New Roman" pitchFamily="18"/>
                        </a:rPr>
                        <a:t>IT společnosti, Banky</a:t>
                      </a:r>
                      <a:endParaRPr lang="cs-CZ" sz="1800">
                        <a:latin typeface="Times New Roman" pitchFamily="18"/>
                        <a:ea typeface="Times New Roman" pitchFamily="18"/>
                      </a:endParaRPr>
                    </a:p>
                  </a:txBody>
                  <a:tcPr marL="41175" marR="41175" marT="0" marB="0" anchor="ctr">
                    <a:lnL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/>
              <a:t>Postup řešení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628650" y="1690689"/>
            <a:ext cx="7886700" cy="4665661"/>
          </a:xfrm>
        </p:spPr>
        <p:txBody>
          <a:bodyPr/>
          <a:lstStyle/>
          <a:p>
            <a:pPr marL="0" lvl="0" indent="0">
              <a:buNone/>
            </a:pPr>
            <a:r>
              <a:rPr lang="cs-CZ" sz="4400" b="1">
                <a:solidFill>
                  <a:srgbClr val="002060"/>
                </a:solidFill>
              </a:rPr>
              <a:t>Praktická část - </a:t>
            </a:r>
            <a:r>
              <a:rPr lang="cs-CZ" sz="3200" b="1">
                <a:solidFill>
                  <a:srgbClr val="002060"/>
                </a:solidFill>
              </a:rPr>
              <a:t>Analytická část</a:t>
            </a:r>
          </a:p>
        </p:txBody>
      </p:sp>
      <p:sp>
        <p:nvSpPr>
          <p:cNvPr id="4" name="Zástupný symbol pro zápatí 3"/>
          <p:cNvSpPr txBox="1"/>
          <p:nvPr/>
        </p:nvSpPr>
        <p:spPr>
          <a:xfrm>
            <a:off x="628650" y="6356351"/>
            <a:ext cx="748665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1200" b="0" i="0" u="none" strike="noStrike" kern="1200" cap="none" spc="0" baseline="0">
                <a:solidFill>
                  <a:srgbClr val="002060"/>
                </a:solidFill>
                <a:uFillTx/>
                <a:latin typeface="Calibri"/>
              </a:rPr>
              <a:t>Diplomová práce_Zralost programového managementu v ČR_Lucie Háková</a:t>
            </a:r>
          </a:p>
        </p:txBody>
      </p:sp>
      <p:sp>
        <p:nvSpPr>
          <p:cNvPr id="5" name="Zástupný symbol pro číslo snímku 4"/>
          <p:cNvSpPr txBox="1"/>
          <p:nvPr/>
        </p:nvSpPr>
        <p:spPr>
          <a:xfrm>
            <a:off x="8115300" y="6356351"/>
            <a:ext cx="400050" cy="365129"/>
          </a:xfrm>
          <a:prstGeom prst="rect">
            <a:avLst/>
          </a:prstGeom>
          <a:solidFill>
            <a:srgbClr val="002060"/>
          </a:solidFill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D24788A-2A64-4405-B979-88D2E1F9B6EF}" type="slidenum">
              <a:t>9</a:t>
            </a:fld>
            <a:endParaRPr lang="cs-CZ" sz="1200" b="1" i="0" u="none" strike="noStrike" kern="1200" cap="none" spc="0" baseline="0">
              <a:solidFill>
                <a:srgbClr val="F2F2F2"/>
              </a:solidFill>
              <a:uFillTx/>
              <a:latin typeface="Calibri"/>
            </a:endParaRPr>
          </a:p>
        </p:txBody>
      </p:sp>
      <p:pic>
        <p:nvPicPr>
          <p:cNvPr id="6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891" y="2604631"/>
            <a:ext cx="7278175" cy="3639330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Office%20Theme</Template>
  <TotalTime>258</TotalTime>
  <Words>658</Words>
  <Application>Microsoft Office PowerPoint</Application>
  <PresentationFormat>Širokoúhlá obrazovka</PresentationFormat>
  <Paragraphs>285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Motiv Office</vt:lpstr>
      <vt:lpstr>Zralost programového managementu v ČR</vt:lpstr>
      <vt:lpstr>Cíl práce</vt:lpstr>
      <vt:lpstr>Postup řešení</vt:lpstr>
      <vt:lpstr>Postup řešení</vt:lpstr>
      <vt:lpstr>Postup řešení</vt:lpstr>
      <vt:lpstr>Postup řešení</vt:lpstr>
      <vt:lpstr>Postup řešení</vt:lpstr>
      <vt:lpstr>Postup řešení</vt:lpstr>
      <vt:lpstr>Postup řešení</vt:lpstr>
      <vt:lpstr>Postup řešení</vt:lpstr>
      <vt:lpstr>Postup řešení</vt:lpstr>
      <vt:lpstr>Postup řešení</vt:lpstr>
      <vt:lpstr>Výsledky práce</vt:lpstr>
      <vt:lpstr>Přínos práce</vt:lpstr>
      <vt:lpstr>Klíčové zdroje</vt:lpstr>
      <vt:lpstr>Děkuji za pozornost!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Zralost programového managementu v ČR</dc:title>
  <dc:creator>Lucie Háková</dc:creator>
  <cp:lastModifiedBy>Lucie Háková</cp:lastModifiedBy>
  <cp:revision>6</cp:revision>
  <dcterms:created xsi:type="dcterms:W3CDTF">2015-03-29T07:00:29Z</dcterms:created>
  <dcterms:modified xsi:type="dcterms:W3CDTF">2015-03-29T11:26:27Z</dcterms:modified>
</cp:coreProperties>
</file>