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75" r:id="rId34"/>
    <p:sldId id="299" r:id="rId35"/>
    <p:sldId id="277" r:id="rId36"/>
    <p:sldId id="300" r:id="rId37"/>
    <p:sldId id="298" r:id="rId38"/>
    <p:sldId id="276" r:id="rId39"/>
    <p:sldId id="301" r:id="rId40"/>
  </p:sldIdLst>
  <p:sldSz cx="9144000" cy="6858000" type="screen4x3"/>
  <p:notesSz cx="6858000" cy="9144000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0000"/>
    <a:srgbClr val="FFFF00"/>
    <a:srgbClr val="FFFFCC"/>
    <a:srgbClr val="FF99FF"/>
    <a:srgbClr val="FFCCFF"/>
    <a:srgbClr val="FF99CC"/>
    <a:srgbClr val="CC3399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98" autoAdjust="0"/>
    <p:restoredTop sz="94621" autoAdjust="0"/>
  </p:normalViewPr>
  <p:slideViewPr>
    <p:cSldViewPr>
      <p:cViewPr varScale="1">
        <p:scale>
          <a:sx n="69" d="100"/>
          <a:sy n="69" d="100"/>
        </p:scale>
        <p:origin x="-16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0B6417-7F75-4B6E-B049-BE4BE5EA83EF}" type="datetimeFigureOut">
              <a:rPr lang="cs-CZ"/>
              <a:pPr>
                <a:defRPr/>
              </a:pPr>
              <a:t>1.8.2016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7F822A-8EE6-4413-98E1-1156B52192B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515F8-618C-489A-84F5-268E6E2CCA3A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B584E-5DBA-47E1-A3D9-9296D43FAB9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D6E2-DC65-4E4A-9792-3E09F83AC3B8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A095A-0861-430D-AF39-1191EB93D81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AAC74-C8D0-4CF2-97D3-B7D3EE8296DE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269FA-CF73-4DFC-A524-875D48F8009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CF5AD-D7C2-4BAB-B8DB-A7BDDCBBF645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940A1-75BA-4D0C-9BBB-443A74F0E99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4710B-EFC4-4A91-ACBE-6801CB778120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1D1AE-A048-451E-B3E6-508623ED3F7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7E2B3-AF1B-4DB8-8C03-9F241AA087F5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1DFD7-1C3D-42E3-A4D8-99F9CAE20D57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76E6-A6F8-41D8-94AD-39BC7AC24B58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4CF63-69E6-463C-A9C7-DD3A319875A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5AC29-F2EE-4362-A704-DF5392928B85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D60EF-36A6-4807-B655-638900DDC52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3D2C2-1D8F-4F7F-903A-A204E76C8ABF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6E08C-F901-4BEF-8AB4-294BF5CCDA29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BAFE9-E2FC-4251-A2AF-3BD68ED584D4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7407A-FF58-4851-A056-894EAA5011A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  <a:endParaRPr lang="cs-CZ" noProof="0" dirty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965E9-05CF-486C-9F15-779658DC47B6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01B98-9723-4C1B-A299-D7AD8B576084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436388-71DD-4E4C-9D65-2D39E63356ED}" type="datetime1">
              <a:rPr lang="cs-CZ"/>
              <a:pPr>
                <a:defRPr/>
              </a:pPr>
              <a:t>1.8.2016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cs-CZ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0FAB27-BD3F-4E5D-BFA4-50E6BB05F538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13.xml"/><Relationship Id="rId18" Type="http://schemas.openxmlformats.org/officeDocument/2006/relationships/slide" Target="slide9.xml"/><Relationship Id="rId26" Type="http://schemas.openxmlformats.org/officeDocument/2006/relationships/slide" Target="slide19.xml"/><Relationship Id="rId39" Type="http://schemas.openxmlformats.org/officeDocument/2006/relationships/slide" Target="slide32.xml"/><Relationship Id="rId3" Type="http://schemas.openxmlformats.org/officeDocument/2006/relationships/audio" Target="../media/audio1.wav"/><Relationship Id="rId21" Type="http://schemas.openxmlformats.org/officeDocument/2006/relationships/slide" Target="slide12.xml"/><Relationship Id="rId34" Type="http://schemas.openxmlformats.org/officeDocument/2006/relationships/slide" Target="slide27.xml"/><Relationship Id="rId7" Type="http://schemas.openxmlformats.org/officeDocument/2006/relationships/audio" Target="../media/audio2.wav"/><Relationship Id="rId12" Type="http://schemas.openxmlformats.org/officeDocument/2006/relationships/slide" Target="slide8.xml"/><Relationship Id="rId17" Type="http://schemas.openxmlformats.org/officeDocument/2006/relationships/slide" Target="slide17.xml"/><Relationship Id="rId25" Type="http://schemas.openxmlformats.org/officeDocument/2006/relationships/slide" Target="slide18.xml"/><Relationship Id="rId33" Type="http://schemas.openxmlformats.org/officeDocument/2006/relationships/slide" Target="slide26.xml"/><Relationship Id="rId38" Type="http://schemas.openxmlformats.org/officeDocument/2006/relationships/slide" Target="slide31.xml"/><Relationship Id="rId2" Type="http://schemas.openxmlformats.org/officeDocument/2006/relationships/slide" Target="slide33.xml"/><Relationship Id="rId16" Type="http://schemas.openxmlformats.org/officeDocument/2006/relationships/slide" Target="slide16.xml"/><Relationship Id="rId20" Type="http://schemas.openxmlformats.org/officeDocument/2006/relationships/slide" Target="slide11.xml"/><Relationship Id="rId29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11" Type="http://schemas.openxmlformats.org/officeDocument/2006/relationships/slide" Target="slide7.xml"/><Relationship Id="rId24" Type="http://schemas.openxmlformats.org/officeDocument/2006/relationships/slide" Target="slide36.xml"/><Relationship Id="rId32" Type="http://schemas.openxmlformats.org/officeDocument/2006/relationships/slide" Target="slide25.xml"/><Relationship Id="rId37" Type="http://schemas.openxmlformats.org/officeDocument/2006/relationships/slide" Target="slide30.xml"/><Relationship Id="rId5" Type="http://schemas.openxmlformats.org/officeDocument/2006/relationships/slide" Target="slide35.xml"/><Relationship Id="rId15" Type="http://schemas.openxmlformats.org/officeDocument/2006/relationships/slide" Target="slide15.xml"/><Relationship Id="rId23" Type="http://schemas.openxmlformats.org/officeDocument/2006/relationships/slide" Target="slide37.xml"/><Relationship Id="rId28" Type="http://schemas.openxmlformats.org/officeDocument/2006/relationships/slide" Target="slide21.xml"/><Relationship Id="rId36" Type="http://schemas.openxmlformats.org/officeDocument/2006/relationships/slide" Target="slide29.xml"/><Relationship Id="rId10" Type="http://schemas.openxmlformats.org/officeDocument/2006/relationships/slide" Target="slide6.xml"/><Relationship Id="rId19" Type="http://schemas.openxmlformats.org/officeDocument/2006/relationships/slide" Target="slide10.xml"/><Relationship Id="rId31" Type="http://schemas.openxmlformats.org/officeDocument/2006/relationships/slide" Target="slide24.xml"/><Relationship Id="rId4" Type="http://schemas.openxmlformats.org/officeDocument/2006/relationships/slide" Target="slide38.xml"/><Relationship Id="rId9" Type="http://schemas.openxmlformats.org/officeDocument/2006/relationships/slide" Target="slide5.xml"/><Relationship Id="rId14" Type="http://schemas.openxmlformats.org/officeDocument/2006/relationships/slide" Target="slide14.xml"/><Relationship Id="rId22" Type="http://schemas.openxmlformats.org/officeDocument/2006/relationships/slide" Target="slide34.xml"/><Relationship Id="rId27" Type="http://schemas.openxmlformats.org/officeDocument/2006/relationships/slide" Target="slide20.xml"/><Relationship Id="rId30" Type="http://schemas.openxmlformats.org/officeDocument/2006/relationships/slide" Target="slide23.xml"/><Relationship Id="rId35" Type="http://schemas.openxmlformats.org/officeDocument/2006/relationships/slide" Target="slide2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ychle-darky.cz/Fotografie/Zbozi/Original/a8c3065fbcc1f8291f9214e526ae2d1e.jpg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ychle-darky.cz/Fotografie/Zbozi/Original/a8c3065fbcc1f8291f9214e526ae2d1e.jp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755650" y="981075"/>
            <a:ext cx="7772400" cy="1470025"/>
          </a:xfrm>
        </p:spPr>
        <p:txBody>
          <a:bodyPr/>
          <a:lstStyle/>
          <a:p>
            <a:pPr eaLnBrk="1" hangingPunct="1"/>
            <a:r>
              <a:rPr lang="cs-CZ" sz="5400" b="1" dirty="0" smtClean="0">
                <a:solidFill>
                  <a:srgbClr val="990000"/>
                </a:solidFill>
                <a:latin typeface="Arial" charset="0"/>
              </a:rPr>
              <a:t>SOUTĚŽ RISKUJ</a:t>
            </a:r>
            <a:br>
              <a:rPr lang="cs-CZ" sz="5400" b="1" dirty="0" smtClean="0">
                <a:solidFill>
                  <a:srgbClr val="990000"/>
                </a:solidFill>
                <a:latin typeface="Arial" charset="0"/>
              </a:rPr>
            </a:br>
            <a:endParaRPr lang="cs-CZ" sz="5400" dirty="0" smtClean="0">
              <a:solidFill>
                <a:srgbClr val="990000"/>
              </a:solidFill>
              <a:latin typeface="Arial" charset="0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744538" y="6356350"/>
            <a:ext cx="7572375" cy="365125"/>
          </a:xfrm>
        </p:spPr>
        <p:txBody>
          <a:bodyPr/>
          <a:lstStyle/>
          <a:p>
            <a:pPr>
              <a:defRPr/>
            </a:pPr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Dostupné z Metodického portálu www.</a:t>
            </a:r>
            <a:r>
              <a:rPr lang="cs-CZ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rvp.cz</a:t>
            </a:r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ISSN: 1802-4785, financovaného z ESF a státního rozpočtu ČR. Provozováno Výzkumným ústavem pedagogickým v Praze.</a:t>
            </a:r>
          </a:p>
        </p:txBody>
      </p:sp>
      <p:sp>
        <p:nvSpPr>
          <p:cNvPr id="2054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907704" y="3717032"/>
            <a:ext cx="3168650" cy="792162"/>
          </a:xfrm>
          <a:prstGeom prst="actionButtonBlank">
            <a:avLst/>
          </a:prstGeom>
          <a:solidFill>
            <a:srgbClr val="9900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r>
              <a:rPr lang="cs-CZ" sz="2000" b="0">
                <a:effectLst>
                  <a:outerShdw blurRad="38100" dist="38100" dir="2700000" algn="tl">
                    <a:srgbClr val="000000"/>
                  </a:outerShdw>
                </a:effectLst>
              </a:rPr>
              <a:t>Pokračovat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AE2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3000</a:t>
            </a:r>
          </a:p>
        </p:txBody>
      </p:sp>
      <p:sp>
        <p:nvSpPr>
          <p:cNvPr id="11267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611188" y="2403475"/>
            <a:ext cx="76327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dirty="0">
                <a:solidFill>
                  <a:schemeClr val="tx1"/>
                </a:solidFill>
              </a:rPr>
              <a:t>Jmenujte alespoň </a:t>
            </a:r>
            <a:r>
              <a:rPr lang="cs-CZ" dirty="0" smtClean="0">
                <a:solidFill>
                  <a:schemeClr val="tx1"/>
                </a:solidFill>
              </a:rPr>
              <a:t>dvě funkce slin.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AE2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4000</a:t>
            </a:r>
          </a:p>
        </p:txBody>
      </p:sp>
      <p:sp>
        <p:nvSpPr>
          <p:cNvPr id="12291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>
            <a:off x="468313" y="2205038"/>
            <a:ext cx="8135937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Velmi důležitým orgánem lidského těla  jsou játra, uveď jejich nejdůležitější funkce.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AE2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5000</a:t>
            </a:r>
          </a:p>
        </p:txBody>
      </p:sp>
      <p:sp>
        <p:nvSpPr>
          <p:cNvPr id="13315" name="Rectangle 6"/>
          <p:cNvSpPr>
            <a:spLocks noChangeArrowheads="1"/>
          </p:cNvSpPr>
          <p:nvPr/>
        </p:nvSpPr>
        <p:spPr bwMode="auto">
          <a:xfrm>
            <a:off x="1171672" y="2492375"/>
            <a:ext cx="6843541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Jak se nazývá děj, kdy se výživné látky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 dostávají do krve.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331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A1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>
                <a:latin typeface="Arial" charset="0"/>
              </a:rPr>
              <a:t>1000</a:t>
            </a:r>
          </a:p>
        </p:txBody>
      </p:sp>
      <p:sp>
        <p:nvSpPr>
          <p:cNvPr id="1434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8375" y="1700213"/>
            <a:ext cx="46672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A1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>
                <a:latin typeface="Arial" charset="0"/>
              </a:rPr>
              <a:t>2000</a:t>
            </a:r>
          </a:p>
        </p:txBody>
      </p:sp>
      <p:sp>
        <p:nvSpPr>
          <p:cNvPr id="1536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347788"/>
            <a:ext cx="381000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Přímá spojovací šipka 6"/>
          <p:cNvCxnSpPr/>
          <p:nvPr/>
        </p:nvCxnSpPr>
        <p:spPr>
          <a:xfrm>
            <a:off x="1331640" y="3429000"/>
            <a:ext cx="208823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A1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>
                <a:latin typeface="Arial" charset="0"/>
              </a:rPr>
              <a:t>3000</a:t>
            </a:r>
          </a:p>
        </p:txBody>
      </p:sp>
      <p:sp>
        <p:nvSpPr>
          <p:cNvPr id="1638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772816"/>
            <a:ext cx="3777009" cy="4210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Přímá spojovací šipka 7"/>
          <p:cNvCxnSpPr/>
          <p:nvPr/>
        </p:nvCxnSpPr>
        <p:spPr>
          <a:xfrm>
            <a:off x="1475656" y="4869160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A1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>
                <a:latin typeface="Arial" charset="0"/>
              </a:rPr>
              <a:t>4000</a:t>
            </a:r>
          </a:p>
        </p:txBody>
      </p:sp>
      <p:sp>
        <p:nvSpPr>
          <p:cNvPr id="1741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196752"/>
            <a:ext cx="4703588" cy="524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Přímá spojovací šipka 6"/>
          <p:cNvCxnSpPr/>
          <p:nvPr/>
        </p:nvCxnSpPr>
        <p:spPr>
          <a:xfrm flipV="1">
            <a:off x="1475656" y="4293096"/>
            <a:ext cx="316835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A1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>
                <a:latin typeface="Arial" charset="0"/>
              </a:rPr>
              <a:t>5000</a:t>
            </a:r>
          </a:p>
        </p:txBody>
      </p:sp>
      <p:sp>
        <p:nvSpPr>
          <p:cNvPr id="1843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33688" y="1671638"/>
            <a:ext cx="34766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Přímá spojovací šipka 6"/>
          <p:cNvCxnSpPr/>
          <p:nvPr/>
        </p:nvCxnSpPr>
        <p:spPr>
          <a:xfrm flipH="1">
            <a:off x="4932040" y="2420888"/>
            <a:ext cx="2880320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1000</a:t>
            </a: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1406383" y="2349500"/>
            <a:ext cx="6399509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Co je hlavní funkcí věnčitých tepen?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946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2000</a:t>
            </a: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1981810" y="2338388"/>
            <a:ext cx="525977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Krátce popiš velký tělní oběh</a:t>
            </a:r>
            <a:r>
              <a:rPr lang="cs-CZ" b="0" dirty="0" smtClean="0">
                <a:solidFill>
                  <a:schemeClr val="tx1"/>
                </a:solidFill>
              </a:rPr>
              <a:t>.</a:t>
            </a: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2048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6513" y="6308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cs-CZ" sz="1200" b="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Dostupné z Metodického portálu www.</a:t>
            </a:r>
            <a:r>
              <a:rPr lang="cs-CZ" sz="1200" b="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rvp.cz</a:t>
            </a:r>
            <a:r>
              <a:rPr lang="cs-CZ" sz="1200" b="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, ISSN: 1802-4785, financovaného z ESF a státního rozpočtu ČR. </a:t>
            </a:r>
          </a:p>
          <a:p>
            <a:pPr>
              <a:defRPr/>
            </a:pPr>
            <a:r>
              <a:rPr lang="cs-CZ" sz="1200" b="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Provozováno Výzkumným ústavem pedagogickým v Praze.</a:t>
            </a:r>
          </a:p>
        </p:txBody>
      </p:sp>
      <p:sp>
        <p:nvSpPr>
          <p:cNvPr id="15369" name="AutoShape 9">
            <a:hlinkClick r:id="rId2" action="ppaction://hlinksldjump" highlightClick="1">
              <a:snd r:embed="rId3" name="bomb.wav"/>
            </a:hlinkClick>
          </p:cNvPr>
          <p:cNvSpPr>
            <a:spLocks noChangeArrowheads="1"/>
          </p:cNvSpPr>
          <p:nvPr/>
        </p:nvSpPr>
        <p:spPr bwMode="auto">
          <a:xfrm>
            <a:off x="0" y="0"/>
            <a:ext cx="1547813" cy="1484313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slope"/>
          </a:sp3d>
        </p:spPr>
        <p:txBody>
          <a:bodyPr wrap="none" anchor="ctr"/>
          <a:lstStyle/>
          <a:p>
            <a:r>
              <a:rPr lang="cs-CZ" sz="2000" dirty="0" smtClean="0"/>
              <a:t>Pojmy</a:t>
            </a:r>
            <a:endParaRPr lang="cs-CZ" sz="2000" dirty="0"/>
          </a:p>
        </p:txBody>
      </p:sp>
      <p:sp>
        <p:nvSpPr>
          <p:cNvPr id="15370" name="AutoShape 10">
            <a:hlinkClick r:id="rId4" action="ppaction://hlinksldjump" highlightClick="1">
              <a:snd r:embed="rId3" name="bomb.wav"/>
            </a:hlinkClick>
          </p:cNvPr>
          <p:cNvSpPr>
            <a:spLocks noChangeArrowheads="1"/>
          </p:cNvSpPr>
          <p:nvPr/>
        </p:nvSpPr>
        <p:spPr bwMode="auto">
          <a:xfrm>
            <a:off x="3059113" y="0"/>
            <a:ext cx="1511300" cy="1484313"/>
          </a:xfrm>
          <a:prstGeom prst="actionButtonBlank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anchor="ctr"/>
          <a:lstStyle/>
          <a:p>
            <a:r>
              <a:rPr lang="cs-CZ" sz="2000" dirty="0" smtClean="0"/>
              <a:t>Trávicí</a:t>
            </a:r>
          </a:p>
          <a:p>
            <a:r>
              <a:rPr lang="cs-CZ" sz="2000" dirty="0" smtClean="0"/>
              <a:t>soustava</a:t>
            </a:r>
            <a:endParaRPr lang="cs-CZ" sz="2000" dirty="0"/>
          </a:p>
        </p:txBody>
      </p:sp>
      <p:sp>
        <p:nvSpPr>
          <p:cNvPr id="15372" name="AutoShape 12">
            <a:hlinkClick r:id="rId5" action="ppaction://hlinksldjump" highlightClick="1">
              <a:snd r:embed="rId3" name="bomb.wav"/>
            </a:hlinkClick>
          </p:cNvPr>
          <p:cNvSpPr>
            <a:spLocks noChangeArrowheads="1"/>
          </p:cNvSpPr>
          <p:nvPr/>
        </p:nvSpPr>
        <p:spPr bwMode="auto">
          <a:xfrm>
            <a:off x="6084888" y="0"/>
            <a:ext cx="1528762" cy="1484313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anchor="ctr"/>
          <a:lstStyle/>
          <a:p>
            <a:r>
              <a:rPr lang="cs-CZ" sz="2000" dirty="0" smtClean="0"/>
              <a:t>Poznej, co </a:t>
            </a:r>
          </a:p>
          <a:p>
            <a:r>
              <a:rPr lang="cs-CZ" sz="2000" dirty="0" smtClean="0"/>
              <a:t>je na</a:t>
            </a:r>
          </a:p>
          <a:p>
            <a:r>
              <a:rPr lang="cs-CZ" sz="2000" dirty="0" smtClean="0"/>
              <a:t>obrázku</a:t>
            </a:r>
            <a:endParaRPr lang="cs-CZ" sz="2000" dirty="0"/>
          </a:p>
        </p:txBody>
      </p:sp>
      <p:sp>
        <p:nvSpPr>
          <p:cNvPr id="15373" name="AutoShape 13">
            <a:hlinkClick r:id="rId6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0" y="1484313"/>
            <a:ext cx="1547813" cy="906462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1000</a:t>
            </a:r>
          </a:p>
        </p:txBody>
      </p:sp>
      <p:sp>
        <p:nvSpPr>
          <p:cNvPr id="15375" name="AutoShape 15">
            <a:hlinkClick r:id="rId8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0" y="2420938"/>
            <a:ext cx="1547813" cy="906462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2000</a:t>
            </a:r>
          </a:p>
        </p:txBody>
      </p:sp>
      <p:sp>
        <p:nvSpPr>
          <p:cNvPr id="15376" name="AutoShape 16">
            <a:hlinkClick r:id="rId9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0" y="3357563"/>
            <a:ext cx="1547813" cy="906462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3000</a:t>
            </a:r>
          </a:p>
        </p:txBody>
      </p:sp>
      <p:sp>
        <p:nvSpPr>
          <p:cNvPr id="15377" name="AutoShape 17">
            <a:hlinkClick r:id="rId10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0" y="4292600"/>
            <a:ext cx="1547813" cy="906463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4000</a:t>
            </a:r>
          </a:p>
        </p:txBody>
      </p:sp>
      <p:sp>
        <p:nvSpPr>
          <p:cNvPr id="15378" name="AutoShape 18">
            <a:hlinkClick r:id="rId11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0" y="5229225"/>
            <a:ext cx="1547813" cy="906463"/>
          </a:xfrm>
          <a:prstGeom prst="actionButtonBlank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5000</a:t>
            </a:r>
          </a:p>
        </p:txBody>
      </p:sp>
      <p:sp>
        <p:nvSpPr>
          <p:cNvPr id="15379" name="AutoShape 19">
            <a:hlinkClick r:id="rId12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3059113" y="1484313"/>
            <a:ext cx="1512887" cy="906462"/>
          </a:xfrm>
          <a:prstGeom prst="actionButtonBlank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1000</a:t>
            </a:r>
          </a:p>
        </p:txBody>
      </p:sp>
      <p:sp>
        <p:nvSpPr>
          <p:cNvPr id="15380" name="AutoShape 20">
            <a:hlinkClick r:id="rId13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6084888" y="1484313"/>
            <a:ext cx="1511300" cy="906462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1000</a:t>
            </a:r>
          </a:p>
        </p:txBody>
      </p:sp>
      <p:sp>
        <p:nvSpPr>
          <p:cNvPr id="15381" name="AutoShape 21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84888" y="2420938"/>
            <a:ext cx="1511300" cy="906462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2000</a:t>
            </a:r>
          </a:p>
        </p:txBody>
      </p:sp>
      <p:sp>
        <p:nvSpPr>
          <p:cNvPr id="15382" name="AutoShape 22">
            <a:hlinkClick r:id="rId15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6084888" y="3357563"/>
            <a:ext cx="1511300" cy="906462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3000</a:t>
            </a:r>
          </a:p>
        </p:txBody>
      </p:sp>
      <p:sp>
        <p:nvSpPr>
          <p:cNvPr id="15383" name="AutoShape 23">
            <a:hlinkClick r:id="rId16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6084888" y="4292600"/>
            <a:ext cx="1511300" cy="906463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4000</a:t>
            </a:r>
          </a:p>
        </p:txBody>
      </p:sp>
      <p:sp>
        <p:nvSpPr>
          <p:cNvPr id="15384" name="AutoShape 24">
            <a:hlinkClick r:id="rId17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6084888" y="5229225"/>
            <a:ext cx="1511300" cy="906463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5000</a:t>
            </a:r>
          </a:p>
        </p:txBody>
      </p:sp>
      <p:sp>
        <p:nvSpPr>
          <p:cNvPr id="15385" name="AutoShape 25">
            <a:hlinkClick r:id="rId18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3059113" y="2420938"/>
            <a:ext cx="1512887" cy="906462"/>
          </a:xfrm>
          <a:prstGeom prst="actionButtonBlank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2000</a:t>
            </a:r>
          </a:p>
        </p:txBody>
      </p:sp>
      <p:sp>
        <p:nvSpPr>
          <p:cNvPr id="15386" name="AutoShape 26">
            <a:hlinkClick r:id="rId19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3059113" y="3357563"/>
            <a:ext cx="1512887" cy="906462"/>
          </a:xfrm>
          <a:prstGeom prst="actionButtonBlank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3000</a:t>
            </a:r>
          </a:p>
        </p:txBody>
      </p:sp>
      <p:sp>
        <p:nvSpPr>
          <p:cNvPr id="15387" name="AutoShape 27">
            <a:hlinkClick r:id="rId20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3059113" y="4292600"/>
            <a:ext cx="1512887" cy="906463"/>
          </a:xfrm>
          <a:prstGeom prst="actionButtonBlank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4000</a:t>
            </a:r>
          </a:p>
        </p:txBody>
      </p:sp>
      <p:sp>
        <p:nvSpPr>
          <p:cNvPr id="15388" name="AutoShape 28">
            <a:hlinkClick r:id="rId21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3059113" y="5229225"/>
            <a:ext cx="1512887" cy="906463"/>
          </a:xfrm>
          <a:prstGeom prst="actionButtonBlank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5000</a:t>
            </a:r>
          </a:p>
        </p:txBody>
      </p:sp>
      <p:sp>
        <p:nvSpPr>
          <p:cNvPr id="15389" name="AutoShape 29">
            <a:hlinkClick r:id="rId22" action="ppaction://hlinksldjump" highlightClick="1">
              <a:snd r:embed="rId3" name="bomb.wav"/>
            </a:hlinkClick>
          </p:cNvPr>
          <p:cNvSpPr>
            <a:spLocks noChangeArrowheads="1"/>
          </p:cNvSpPr>
          <p:nvPr/>
        </p:nvSpPr>
        <p:spPr bwMode="auto">
          <a:xfrm>
            <a:off x="1547813" y="0"/>
            <a:ext cx="1528762" cy="1484313"/>
          </a:xfrm>
          <a:prstGeom prst="actionButtonBlank">
            <a:avLst/>
          </a:prstGeom>
          <a:solidFill>
            <a:srgbClr val="CC3399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anchor="ctr"/>
          <a:lstStyle/>
          <a:p>
            <a:r>
              <a:rPr lang="cs-CZ" sz="2000" dirty="0" smtClean="0"/>
              <a:t>Oběhová </a:t>
            </a:r>
          </a:p>
          <a:p>
            <a:r>
              <a:rPr lang="cs-CZ" sz="2000" dirty="0" smtClean="0"/>
              <a:t>soustava</a:t>
            </a:r>
            <a:endParaRPr lang="cs-CZ" sz="2000" dirty="0"/>
          </a:p>
        </p:txBody>
      </p:sp>
      <p:sp>
        <p:nvSpPr>
          <p:cNvPr id="15390" name="AutoShape 30">
            <a:hlinkClick r:id="rId23" action="ppaction://hlinksldjump" highlightClick="1">
              <a:snd r:embed="rId3" name="bomb.wav"/>
            </a:hlinkClick>
          </p:cNvPr>
          <p:cNvSpPr>
            <a:spLocks noChangeArrowheads="1"/>
          </p:cNvSpPr>
          <p:nvPr/>
        </p:nvSpPr>
        <p:spPr bwMode="auto">
          <a:xfrm>
            <a:off x="4572000" y="0"/>
            <a:ext cx="1528763" cy="1484313"/>
          </a:xfrm>
          <a:prstGeom prst="actionButtonBlank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anchor="ctr"/>
          <a:lstStyle/>
          <a:p>
            <a:r>
              <a:rPr lang="cs-CZ" sz="2000" dirty="0" smtClean="0"/>
              <a:t>Dýchací </a:t>
            </a:r>
          </a:p>
          <a:p>
            <a:r>
              <a:rPr lang="cs-CZ" sz="2000" dirty="0" smtClean="0"/>
              <a:t>soustava</a:t>
            </a:r>
            <a:endParaRPr lang="cs-CZ" sz="2000" dirty="0"/>
          </a:p>
        </p:txBody>
      </p:sp>
      <p:sp>
        <p:nvSpPr>
          <p:cNvPr id="15391" name="AutoShape 31">
            <a:hlinkClick r:id="rId24" action="ppaction://hlinksldjump" highlightClick="1">
              <a:snd r:embed="rId3" name="bomb.wav"/>
            </a:hlinkClick>
          </p:cNvPr>
          <p:cNvSpPr>
            <a:spLocks noChangeArrowheads="1"/>
          </p:cNvSpPr>
          <p:nvPr/>
        </p:nvSpPr>
        <p:spPr bwMode="auto">
          <a:xfrm>
            <a:off x="7615238" y="0"/>
            <a:ext cx="1528762" cy="1484313"/>
          </a:xfrm>
          <a:prstGeom prst="actionButtonBlank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none" anchor="ctr"/>
          <a:lstStyle/>
          <a:p>
            <a:r>
              <a:rPr lang="cs-CZ" sz="2000" dirty="0" smtClean="0"/>
              <a:t>Skrývačky</a:t>
            </a:r>
            <a:endParaRPr lang="cs-CZ" sz="2000" dirty="0"/>
          </a:p>
        </p:txBody>
      </p:sp>
      <p:sp>
        <p:nvSpPr>
          <p:cNvPr id="15392" name="AutoShape 32">
            <a:hlinkClick r:id="rId25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1547813" y="1484313"/>
            <a:ext cx="1547812" cy="906462"/>
          </a:xfrm>
          <a:prstGeom prst="actionButtonBlank">
            <a:avLst/>
          </a:prstGeom>
          <a:solidFill>
            <a:srgbClr val="CC3399">
              <a:alpha val="7999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1000</a:t>
            </a:r>
          </a:p>
        </p:txBody>
      </p:sp>
      <p:sp>
        <p:nvSpPr>
          <p:cNvPr id="15393" name="AutoShape 33">
            <a:hlinkClick r:id="rId26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1547813" y="2420938"/>
            <a:ext cx="1547812" cy="906462"/>
          </a:xfrm>
          <a:prstGeom prst="actionButtonBlank">
            <a:avLst/>
          </a:prstGeom>
          <a:solidFill>
            <a:srgbClr val="CC3399">
              <a:alpha val="7999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2000</a:t>
            </a:r>
          </a:p>
        </p:txBody>
      </p:sp>
      <p:sp>
        <p:nvSpPr>
          <p:cNvPr id="15394" name="AutoShape 34">
            <a:hlinkClick r:id="rId27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1547813" y="3357563"/>
            <a:ext cx="1547812" cy="906462"/>
          </a:xfrm>
          <a:prstGeom prst="actionButtonBlank">
            <a:avLst/>
          </a:prstGeom>
          <a:solidFill>
            <a:srgbClr val="CC3399">
              <a:alpha val="7999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3000</a:t>
            </a:r>
          </a:p>
        </p:txBody>
      </p:sp>
      <p:sp>
        <p:nvSpPr>
          <p:cNvPr id="15395" name="AutoShape 35">
            <a:hlinkClick r:id="rId28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1547813" y="4292600"/>
            <a:ext cx="1547812" cy="906463"/>
          </a:xfrm>
          <a:prstGeom prst="actionButtonBlank">
            <a:avLst/>
          </a:prstGeom>
          <a:solidFill>
            <a:srgbClr val="CC3399">
              <a:alpha val="7999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4000</a:t>
            </a:r>
          </a:p>
        </p:txBody>
      </p:sp>
      <p:sp>
        <p:nvSpPr>
          <p:cNvPr id="15396" name="AutoShape 36">
            <a:hlinkClick r:id="rId29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1547813" y="5229225"/>
            <a:ext cx="1547812" cy="906463"/>
          </a:xfrm>
          <a:prstGeom prst="actionButtonBlank">
            <a:avLst/>
          </a:prstGeom>
          <a:solidFill>
            <a:srgbClr val="CC3399">
              <a:alpha val="79999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5000</a:t>
            </a:r>
          </a:p>
        </p:txBody>
      </p:sp>
      <p:sp>
        <p:nvSpPr>
          <p:cNvPr id="15397" name="AutoShape 37">
            <a:hlinkClick r:id="rId30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4572000" y="1484313"/>
            <a:ext cx="1547813" cy="906462"/>
          </a:xfrm>
          <a:prstGeom prst="actionButtonBlank">
            <a:avLst/>
          </a:prstGeom>
          <a:solidFill>
            <a:srgbClr val="FFCC00">
              <a:alpha val="70195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1000</a:t>
            </a:r>
          </a:p>
        </p:txBody>
      </p:sp>
      <p:sp>
        <p:nvSpPr>
          <p:cNvPr id="15398" name="AutoShape 38">
            <a:hlinkClick r:id="rId31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4572000" y="2420938"/>
            <a:ext cx="1547813" cy="906462"/>
          </a:xfrm>
          <a:prstGeom prst="actionButtonBlank">
            <a:avLst/>
          </a:prstGeom>
          <a:solidFill>
            <a:srgbClr val="FFCC00">
              <a:alpha val="70195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2000</a:t>
            </a:r>
          </a:p>
        </p:txBody>
      </p:sp>
      <p:sp>
        <p:nvSpPr>
          <p:cNvPr id="15399" name="AutoShape 39">
            <a:hlinkClick r:id="rId32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4572000" y="3357563"/>
            <a:ext cx="1547813" cy="906462"/>
          </a:xfrm>
          <a:prstGeom prst="actionButtonBlank">
            <a:avLst/>
          </a:prstGeom>
          <a:solidFill>
            <a:srgbClr val="FFCC00">
              <a:alpha val="70195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/>
              <a:t>3000</a:t>
            </a:r>
          </a:p>
        </p:txBody>
      </p:sp>
      <p:sp>
        <p:nvSpPr>
          <p:cNvPr id="15400" name="AutoShape 40">
            <a:hlinkClick r:id="rId33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4572000" y="4292600"/>
            <a:ext cx="1547813" cy="906463"/>
          </a:xfrm>
          <a:prstGeom prst="actionButtonBlank">
            <a:avLst/>
          </a:prstGeom>
          <a:solidFill>
            <a:srgbClr val="FFCC00">
              <a:alpha val="70195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4000</a:t>
            </a:r>
          </a:p>
        </p:txBody>
      </p:sp>
      <p:sp>
        <p:nvSpPr>
          <p:cNvPr id="15401" name="AutoShape 41">
            <a:hlinkClick r:id="rId34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4572000" y="5229225"/>
            <a:ext cx="1547813" cy="906463"/>
          </a:xfrm>
          <a:prstGeom prst="actionButtonBlank">
            <a:avLst/>
          </a:prstGeom>
          <a:solidFill>
            <a:srgbClr val="FFCC00">
              <a:alpha val="70195"/>
            </a:srgb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5000</a:t>
            </a:r>
          </a:p>
        </p:txBody>
      </p:sp>
      <p:sp>
        <p:nvSpPr>
          <p:cNvPr id="15402" name="AutoShape 42">
            <a:hlinkClick r:id="rId35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7596188" y="1484313"/>
            <a:ext cx="1547812" cy="906462"/>
          </a:xfrm>
          <a:prstGeom prst="actionButtonBlank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1000</a:t>
            </a:r>
          </a:p>
        </p:txBody>
      </p:sp>
      <p:sp>
        <p:nvSpPr>
          <p:cNvPr id="15403" name="AutoShape 43">
            <a:hlinkClick r:id="rId36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7596188" y="2420938"/>
            <a:ext cx="1547812" cy="906462"/>
          </a:xfrm>
          <a:prstGeom prst="actionButtonBlank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2000</a:t>
            </a:r>
          </a:p>
        </p:txBody>
      </p:sp>
      <p:sp>
        <p:nvSpPr>
          <p:cNvPr id="15404" name="AutoShape 44">
            <a:hlinkClick r:id="rId37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7596188" y="3357563"/>
            <a:ext cx="1547812" cy="906462"/>
          </a:xfrm>
          <a:prstGeom prst="actionButtonBlank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3000</a:t>
            </a:r>
          </a:p>
        </p:txBody>
      </p:sp>
      <p:sp>
        <p:nvSpPr>
          <p:cNvPr id="15405" name="AutoShape 45">
            <a:hlinkClick r:id="rId38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7596188" y="4292600"/>
            <a:ext cx="1547812" cy="906463"/>
          </a:xfrm>
          <a:prstGeom prst="actionButtonBlank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4000</a:t>
            </a:r>
          </a:p>
        </p:txBody>
      </p:sp>
      <p:sp>
        <p:nvSpPr>
          <p:cNvPr id="15406" name="AutoShape 46">
            <a:hlinkClick r:id="rId39" action="ppaction://hlinksldjump" highlightClick="1">
              <a:snd r:embed="rId7" name="camera.wav"/>
            </a:hlinkClick>
          </p:cNvPr>
          <p:cNvSpPr>
            <a:spLocks noChangeArrowheads="1"/>
          </p:cNvSpPr>
          <p:nvPr/>
        </p:nvSpPr>
        <p:spPr bwMode="auto">
          <a:xfrm>
            <a:off x="7596188" y="5229225"/>
            <a:ext cx="1547812" cy="906463"/>
          </a:xfrm>
          <a:prstGeom prst="actionButtonBlank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r>
              <a:rPr lang="cs-CZ" sz="2400" dirty="0"/>
              <a:t>5000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3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3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3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53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3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53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53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4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3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5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6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5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5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8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5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9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1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0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5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9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53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0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153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1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153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2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153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500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3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15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4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153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500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5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15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9" dur="500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6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153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500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7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153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500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/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8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153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9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15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>
                      <p:stCondLst>
                        <p:cond delay="0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/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8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00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154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4" dur="500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7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01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54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3" dur="500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02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154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2" dur="500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/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5" dur="5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03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154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>
                      <p:stCondLst>
                        <p:cond delay="0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1" dur="500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4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04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154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0" dur="500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3" dur="5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05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154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49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9" dur="500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06"/>
                  </p:tgtEl>
                </p:cond>
              </p:nextCondLst>
            </p:seq>
          </p:childTnLst>
        </p:cTn>
      </p:par>
    </p:tnLst>
    <p:bldLst>
      <p:bldP spid="15369" grpId="0" animBg="1"/>
      <p:bldP spid="15370" grpId="0" animBg="1"/>
      <p:bldP spid="15372" grpId="0" animBg="1"/>
      <p:bldP spid="15373" grpId="0" animBg="1"/>
      <p:bldP spid="15375" grpId="0" animBg="1"/>
      <p:bldP spid="15376" grpId="0" animBg="1"/>
      <p:bldP spid="15377" grpId="0" animBg="1"/>
      <p:bldP spid="15378" grpId="0" animBg="1"/>
      <p:bldP spid="15379" grpId="0" animBg="1"/>
      <p:bldP spid="15380" grpId="0" animBg="1"/>
      <p:bldP spid="15381" grpId="0" animBg="1"/>
      <p:bldP spid="15382" grpId="0" animBg="1"/>
      <p:bldP spid="15383" grpId="0" animBg="1"/>
      <p:bldP spid="15384" grpId="0" animBg="1"/>
      <p:bldP spid="15385" grpId="0" animBg="1"/>
      <p:bldP spid="15386" grpId="0" animBg="1"/>
      <p:bldP spid="15387" grpId="0" animBg="1"/>
      <p:bldP spid="15388" grpId="0" animBg="1"/>
      <p:bldP spid="15389" grpId="0" animBg="1"/>
      <p:bldP spid="15390" grpId="0" animBg="1"/>
      <p:bldP spid="15391" grpId="0" animBg="1"/>
      <p:bldP spid="15392" grpId="0" animBg="1"/>
      <p:bldP spid="15393" grpId="0" animBg="1"/>
      <p:bldP spid="15394" grpId="0" animBg="1"/>
      <p:bldP spid="15395" grpId="0" animBg="1"/>
      <p:bldP spid="15396" grpId="0" animBg="1"/>
      <p:bldP spid="15397" grpId="0" animBg="1"/>
      <p:bldP spid="15398" grpId="0" animBg="1"/>
      <p:bldP spid="15399" grpId="0" animBg="1"/>
      <p:bldP spid="15400" grpId="0" animBg="1"/>
      <p:bldP spid="15401" grpId="0" animBg="1"/>
      <p:bldP spid="15402" grpId="0" animBg="1"/>
      <p:bldP spid="15403" grpId="0" animBg="1"/>
      <p:bldP spid="15404" grpId="0" animBg="1"/>
      <p:bldP spid="15405" grpId="0" animBg="1"/>
      <p:bldP spid="1540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3000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430046" y="2338388"/>
            <a:ext cx="8376011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K čemu slouží kapsovité chlopně ve stěnách žil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v dolních končetinách?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150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4000</a:t>
            </a:r>
          </a:p>
        </p:txBody>
      </p:sp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477361" y="2338388"/>
            <a:ext cx="827502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Charakterizuj bílé krvinky a popiš jejich funkce.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53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5000</a:t>
            </a:r>
          </a:p>
        </p:txBody>
      </p:sp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1042988" y="2349500"/>
            <a:ext cx="72009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Co znamenají pojmy systola a diastola?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55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>
                <a:latin typeface="Arial" charset="0"/>
              </a:rPr>
              <a:t>1000</a:t>
            </a: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539750" y="2420938"/>
            <a:ext cx="80645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Jak se nazývá část dýchacích cest, kde se tvoří hlas?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58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>
                <a:latin typeface="Arial" charset="0"/>
              </a:rPr>
              <a:t>2000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468313" y="2349500"/>
            <a:ext cx="82073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Vysvětli pojem kyslíkový dluh</a:t>
            </a:r>
            <a:r>
              <a:rPr lang="cs-CZ" b="0" dirty="0" smtClean="0">
                <a:solidFill>
                  <a:schemeClr val="tx1"/>
                </a:solidFill>
              </a:rPr>
              <a:t>.</a:t>
            </a: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2560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>
                <a:latin typeface="Arial" charset="0"/>
              </a:rPr>
              <a:t>3000</a:t>
            </a: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468313" y="2349500"/>
            <a:ext cx="8207375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Co je pro organismus zdravější – dýchání nosem nebo ústy? Proč?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662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>
                <a:latin typeface="Arial" charset="0"/>
              </a:rPr>
              <a:t>4000</a:t>
            </a:r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468313" y="2205038"/>
            <a:ext cx="828040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Popiš funkce bránice a mezižeberních svalů</a:t>
            </a:r>
            <a:r>
              <a:rPr lang="cs-CZ" b="0" dirty="0" smtClean="0">
                <a:solidFill>
                  <a:schemeClr val="tx1"/>
                </a:solidFill>
              </a:rPr>
              <a:t>.</a:t>
            </a: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2765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>
                <a:latin typeface="Arial" charset="0"/>
              </a:rPr>
              <a:t>5000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1403648" y="2996952"/>
            <a:ext cx="6048375" cy="15113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cs-CZ" sz="2800" b="1" dirty="0" smtClean="0">
                <a:latin typeface="Arial" charset="0"/>
                <a:cs typeface="Arial" charset="0"/>
              </a:rPr>
              <a:t>Jaká je celková kapacita plic?</a:t>
            </a:r>
            <a:endParaRPr lang="en-US" sz="2800" b="1" dirty="0" smtClean="0">
              <a:latin typeface="Arial" charset="0"/>
              <a:cs typeface="Arial" charset="0"/>
            </a:endParaRPr>
          </a:p>
        </p:txBody>
      </p:sp>
      <p:sp>
        <p:nvSpPr>
          <p:cNvPr id="2867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58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1000</a:t>
            </a:r>
          </a:p>
        </p:txBody>
      </p:sp>
      <p:sp>
        <p:nvSpPr>
          <p:cNvPr id="2970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3568" y="2276872"/>
            <a:ext cx="8143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cs-CZ" sz="2400" dirty="0">
                <a:solidFill>
                  <a:schemeClr val="tx1"/>
                </a:solidFill>
              </a:rPr>
              <a:t>Nezlob se, ale já trabantem ani </a:t>
            </a:r>
            <a:r>
              <a:rPr lang="cs-CZ" sz="2400" dirty="0" err="1">
                <a:solidFill>
                  <a:schemeClr val="tx1"/>
                </a:solidFill>
              </a:rPr>
              <a:t>watburgem</a:t>
            </a:r>
            <a:r>
              <a:rPr lang="cs-CZ" sz="2400" dirty="0">
                <a:solidFill>
                  <a:schemeClr val="tx1"/>
                </a:solidFill>
              </a:rPr>
              <a:t> jezdit nebudu.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58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2000</a:t>
            </a:r>
          </a:p>
        </p:txBody>
      </p:sp>
      <p:sp>
        <p:nvSpPr>
          <p:cNvPr id="3072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3568" y="2420888"/>
            <a:ext cx="8143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42900"/>
            <a:r>
              <a:rPr lang="cs-CZ" sz="2400" dirty="0">
                <a:solidFill>
                  <a:schemeClr val="tx1"/>
                </a:solidFill>
              </a:rPr>
              <a:t>Nevíš, proč tak lační Karolína po té funkci? Vždyť na ni nestačí!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1000</a:t>
            </a:r>
          </a:p>
        </p:txBody>
      </p:sp>
      <p:sp>
        <p:nvSpPr>
          <p:cNvPr id="4099" name="Rectangle 7"/>
          <p:cNvSpPr>
            <a:spLocks noChangeArrowheads="1"/>
          </p:cNvSpPr>
          <p:nvPr/>
        </p:nvSpPr>
        <p:spPr bwMode="auto">
          <a:xfrm>
            <a:off x="0" y="2420938"/>
            <a:ext cx="91440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3200" dirty="0" smtClean="0">
                <a:solidFill>
                  <a:schemeClr val="tx1"/>
                </a:solidFill>
              </a:rPr>
              <a:t>Co je to imunita?</a:t>
            </a:r>
            <a:endParaRPr lang="cs-CZ" sz="3200" dirty="0">
              <a:solidFill>
                <a:schemeClr val="tx1"/>
              </a:solidFill>
            </a:endParaRPr>
          </a:p>
        </p:txBody>
      </p:sp>
      <p:sp>
        <p:nvSpPr>
          <p:cNvPr id="410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58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3000</a:t>
            </a:r>
          </a:p>
        </p:txBody>
      </p:sp>
      <p:sp>
        <p:nvSpPr>
          <p:cNvPr id="3174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467544" y="2708920"/>
            <a:ext cx="8143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342900"/>
            <a:r>
              <a:rPr lang="cs-CZ" sz="2400" dirty="0">
                <a:solidFill>
                  <a:schemeClr val="tx1"/>
                </a:solidFill>
              </a:rPr>
              <a:t>Musel jsem vyfotit bobra telefonem, pořádný </a:t>
            </a:r>
            <a:r>
              <a:rPr lang="cs-CZ" sz="2400" dirty="0" err="1">
                <a:solidFill>
                  <a:schemeClr val="tx1"/>
                </a:solidFill>
              </a:rPr>
              <a:t>foťák</a:t>
            </a:r>
            <a:r>
              <a:rPr lang="cs-CZ" sz="2400" dirty="0">
                <a:solidFill>
                  <a:schemeClr val="tx1"/>
                </a:solidFill>
              </a:rPr>
              <a:t> jsem zapomněl doma.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58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4000</a:t>
            </a:r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827088" y="2349500"/>
            <a:ext cx="72009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Nedbá strýček o lenocha, raději má svého hocha.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277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58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5000</a:t>
            </a: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1116013" y="2349500"/>
            <a:ext cx="712946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Šli jste hnojit políčka, aby rostla ředkvička.</a:t>
            </a:r>
            <a:endParaRPr lang="cs-CZ" sz="2400" dirty="0">
              <a:solidFill>
                <a:schemeClr val="tx1"/>
              </a:solidFill>
            </a:endParaRPr>
          </a:p>
        </p:txBody>
      </p:sp>
      <p:sp>
        <p:nvSpPr>
          <p:cNvPr id="3379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6000" b="1" smtClean="0">
                <a:solidFill>
                  <a:schemeClr val="bg1"/>
                </a:solidFill>
                <a:latin typeface="Arial" charset="0"/>
              </a:rPr>
              <a:t>BONUS</a:t>
            </a:r>
          </a:p>
        </p:txBody>
      </p:sp>
      <p:sp>
        <p:nvSpPr>
          <p:cNvPr id="34820" name="Rectangle 12"/>
          <p:cNvSpPr>
            <a:spLocks noChangeArrowheads="1"/>
          </p:cNvSpPr>
          <p:nvPr/>
        </p:nvSpPr>
        <p:spPr bwMode="auto">
          <a:xfrm>
            <a:off x="2555776" y="2492896"/>
            <a:ext cx="392271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3200" dirty="0" smtClean="0">
                <a:solidFill>
                  <a:schemeClr val="tx1"/>
                </a:solidFill>
              </a:rPr>
              <a:t>Co je to nefron?</a:t>
            </a:r>
            <a:endParaRPr lang="cs-CZ" sz="3200" dirty="0">
              <a:solidFill>
                <a:schemeClr val="tx1"/>
              </a:solidFill>
            </a:endParaRPr>
          </a:p>
        </p:txBody>
      </p:sp>
      <p:sp>
        <p:nvSpPr>
          <p:cNvPr id="3482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6000" b="1" dirty="0" smtClean="0">
                <a:latin typeface="Arial" charset="0"/>
              </a:rPr>
              <a:t>BONUS</a:t>
            </a: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971600" y="2492896"/>
            <a:ext cx="7848872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Vyjmenuj krevní skupiny. Uveď kdo je univerzální dárce a kdo univerzální příjemce.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584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A1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6000" b="1" dirty="0" smtClean="0">
                <a:latin typeface="Arial" charset="0"/>
              </a:rPr>
              <a:t>BONUS</a:t>
            </a:r>
          </a:p>
        </p:txBody>
      </p:sp>
      <p:sp>
        <p:nvSpPr>
          <p:cNvPr id="3686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772816"/>
            <a:ext cx="4247157" cy="470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Přímá spojovací šipka 8"/>
          <p:cNvCxnSpPr/>
          <p:nvPr/>
        </p:nvCxnSpPr>
        <p:spPr>
          <a:xfrm>
            <a:off x="1115616" y="4725144"/>
            <a:ext cx="1944216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6000" b="1" smtClean="0">
                <a:solidFill>
                  <a:schemeClr val="bg1"/>
                </a:solidFill>
                <a:latin typeface="Arial" charset="0"/>
              </a:rPr>
              <a:t>BONUS</a:t>
            </a:r>
          </a:p>
        </p:txBody>
      </p:sp>
      <p:sp>
        <p:nvSpPr>
          <p:cNvPr id="3789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pic>
        <p:nvPicPr>
          <p:cNvPr id="8" name="Picture 6" descr="http://www.rychle-darky.cz/Fotografie/Zbozi/Original/a8c3065fbcc1f8291f9214e526ae2d1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44824"/>
            <a:ext cx="5381625" cy="4076701"/>
          </a:xfrm>
          <a:prstGeom prst="rect">
            <a:avLst/>
          </a:prstGeom>
          <a:noFill/>
        </p:spPr>
      </p:pic>
      <p:sp>
        <p:nvSpPr>
          <p:cNvPr id="9" name="Obdélník 8"/>
          <p:cNvSpPr/>
          <p:nvPr/>
        </p:nvSpPr>
        <p:spPr>
          <a:xfrm>
            <a:off x="395536" y="6119336"/>
            <a:ext cx="41764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50" dirty="0" smtClean="0">
                <a:hlinkClick r:id="rId4"/>
              </a:rPr>
              <a:t>http://www.rychle-</a:t>
            </a:r>
            <a:r>
              <a:rPr lang="cs-CZ" sz="1050" dirty="0" err="1" smtClean="0">
                <a:hlinkClick r:id="rId4"/>
              </a:rPr>
              <a:t>darky.cz</a:t>
            </a:r>
            <a:r>
              <a:rPr lang="cs-CZ" sz="1050" dirty="0" smtClean="0">
                <a:hlinkClick r:id="rId4"/>
              </a:rPr>
              <a:t>/Fotografie/</a:t>
            </a:r>
            <a:r>
              <a:rPr lang="cs-CZ" sz="1050" dirty="0" err="1" smtClean="0">
                <a:hlinkClick r:id="rId4"/>
              </a:rPr>
              <a:t>Zbozi</a:t>
            </a:r>
            <a:r>
              <a:rPr lang="cs-CZ" sz="1050" dirty="0" smtClean="0">
                <a:hlinkClick r:id="rId4"/>
              </a:rPr>
              <a:t>/</a:t>
            </a:r>
            <a:r>
              <a:rPr lang="cs-CZ" sz="1050" dirty="0" err="1" smtClean="0">
                <a:hlinkClick r:id="rId4"/>
              </a:rPr>
              <a:t>Original</a:t>
            </a:r>
            <a:r>
              <a:rPr lang="cs-CZ" sz="1050" dirty="0" smtClean="0">
                <a:hlinkClick r:id="rId4"/>
              </a:rPr>
              <a:t>/a8c3065fbcc1f8291f9214e526ae2d1e.jpg</a:t>
            </a:r>
            <a:endParaRPr lang="cs-CZ" sz="1050" dirty="0" smtClean="0"/>
          </a:p>
          <a:p>
            <a:endParaRPr lang="cs-CZ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cs-CZ" sz="6000" b="1" smtClean="0">
                <a:latin typeface="Arial" charset="0"/>
              </a:rPr>
              <a:t>BONUS</a:t>
            </a:r>
          </a:p>
        </p:txBody>
      </p:sp>
      <p:sp>
        <p:nvSpPr>
          <p:cNvPr id="3891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827584" y="2636912"/>
            <a:ext cx="75151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Kolikrát se člověk nadechne za minutu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 kolik množství vzduchu přitom vdechne?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AE2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/>
          </p:cNvSpPr>
          <p:nvPr>
            <p:ph type="title"/>
          </p:nvPr>
        </p:nvSpPr>
        <p:spPr>
          <a:xfrm>
            <a:off x="1403648" y="260648"/>
            <a:ext cx="5770563" cy="1143000"/>
          </a:xfrm>
        </p:spPr>
        <p:txBody>
          <a:bodyPr/>
          <a:lstStyle/>
          <a:p>
            <a:pPr eaLnBrk="1" hangingPunct="1"/>
            <a:r>
              <a:rPr lang="cs-CZ" sz="6000" b="1" dirty="0" smtClean="0">
                <a:latin typeface="Arial" charset="0"/>
              </a:rPr>
              <a:t>BONUS</a:t>
            </a:r>
          </a:p>
        </p:txBody>
      </p:sp>
      <p:sp>
        <p:nvSpPr>
          <p:cNvPr id="39939" name="Rectangle 7"/>
          <p:cNvSpPr>
            <a:spLocks noChangeArrowheads="1"/>
          </p:cNvSpPr>
          <p:nvPr/>
        </p:nvSpPr>
        <p:spPr bwMode="auto">
          <a:xfrm>
            <a:off x="1043608" y="2852936"/>
            <a:ext cx="7632848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Vysvětli, proč žijí v tlustém střevě bakterie a jak lze tuto střevní mikroflóru posílit?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994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Zdroje obrázků</a:t>
            </a:r>
            <a:endParaRPr lang="cs-CZ" b="1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Dostupné z Metodického portálu www.rvp.cz, ISSN: 1802-4785, financovaného z ESF a státního rozpočtu ČR. Provozováno Výzkumným ústavem pedagogickým v Praze.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95536" y="1700808"/>
            <a:ext cx="694504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cs-CZ" dirty="0" smtClean="0">
                <a:solidFill>
                  <a:schemeClr val="tx1"/>
                </a:solidFill>
              </a:rPr>
              <a:t>Notebook Software </a:t>
            </a:r>
            <a:r>
              <a:rPr lang="cs-CZ" dirty="0" err="1" smtClean="0">
                <a:solidFill>
                  <a:schemeClr val="tx1"/>
                </a:solidFill>
              </a:rPr>
              <a:t>Smart</a:t>
            </a:r>
            <a:endParaRPr lang="cs-CZ" dirty="0" smtClean="0">
              <a:solidFill>
                <a:schemeClr val="tx1"/>
              </a:solidFill>
            </a:endParaRPr>
          </a:p>
          <a:p>
            <a:pPr algn="l"/>
            <a:r>
              <a:rPr lang="cs-CZ" sz="1200" dirty="0" smtClean="0">
                <a:hlinkClick r:id="rId2"/>
              </a:rPr>
              <a:t>http://www.rychle-</a:t>
            </a:r>
            <a:r>
              <a:rPr lang="cs-CZ" sz="1200" dirty="0" err="1" smtClean="0">
                <a:hlinkClick r:id="rId2"/>
              </a:rPr>
              <a:t>darky.cz</a:t>
            </a:r>
            <a:r>
              <a:rPr lang="cs-CZ" sz="1200" dirty="0" smtClean="0">
                <a:hlinkClick r:id="rId2"/>
              </a:rPr>
              <a:t>/Fotografie/</a:t>
            </a:r>
            <a:r>
              <a:rPr lang="cs-CZ" sz="1200" dirty="0" err="1" smtClean="0">
                <a:hlinkClick r:id="rId2"/>
              </a:rPr>
              <a:t>Zbozi</a:t>
            </a:r>
            <a:r>
              <a:rPr lang="cs-CZ" sz="1200" dirty="0" smtClean="0">
                <a:hlinkClick r:id="rId2"/>
              </a:rPr>
              <a:t>/</a:t>
            </a:r>
            <a:r>
              <a:rPr lang="cs-CZ" sz="1200" dirty="0" err="1" smtClean="0">
                <a:hlinkClick r:id="rId2"/>
              </a:rPr>
              <a:t>Original</a:t>
            </a:r>
            <a:r>
              <a:rPr lang="cs-CZ" sz="1200" dirty="0" smtClean="0">
                <a:hlinkClick r:id="rId2"/>
              </a:rPr>
              <a:t>/a8c3065fbcc1f8291f9214e526ae2d1e.jpg</a:t>
            </a:r>
            <a:endParaRPr lang="cs-CZ" sz="1200" dirty="0" smtClean="0"/>
          </a:p>
          <a:p>
            <a:pPr algn="l"/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2000</a:t>
            </a:r>
          </a:p>
        </p:txBody>
      </p:sp>
      <p:sp>
        <p:nvSpPr>
          <p:cNvPr id="5123" name="Rectangle 6"/>
          <p:cNvSpPr>
            <a:spLocks noChangeArrowheads="1"/>
          </p:cNvSpPr>
          <p:nvPr/>
        </p:nvSpPr>
        <p:spPr bwMode="auto">
          <a:xfrm>
            <a:off x="1420229" y="2420938"/>
            <a:ext cx="6490879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cs-CZ" sz="3200" dirty="0" smtClean="0">
                <a:solidFill>
                  <a:schemeClr val="tx1"/>
                </a:solidFill>
              </a:rPr>
              <a:t>Co znamená akomodace čočky?</a:t>
            </a:r>
            <a:endParaRPr lang="cs-CZ" sz="3200" dirty="0">
              <a:solidFill>
                <a:schemeClr val="tx1"/>
              </a:solidFill>
            </a:endParaRPr>
          </a:p>
        </p:txBody>
      </p:sp>
      <p:sp>
        <p:nvSpPr>
          <p:cNvPr id="512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3000</a:t>
            </a: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2692907" y="2420938"/>
            <a:ext cx="380264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cs-CZ" sz="3200" dirty="0" smtClean="0">
                <a:solidFill>
                  <a:schemeClr val="tx1"/>
                </a:solidFill>
              </a:rPr>
              <a:t>Co je to osifikace?</a:t>
            </a:r>
            <a:endParaRPr lang="cs-CZ" sz="3200" dirty="0">
              <a:solidFill>
                <a:schemeClr val="tx1"/>
              </a:solidFill>
            </a:endParaRPr>
          </a:p>
        </p:txBody>
      </p:sp>
      <p:sp>
        <p:nvSpPr>
          <p:cNvPr id="6148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4000</a:t>
            </a:r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1606564" y="2420938"/>
            <a:ext cx="587372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cs-CZ" sz="3200" dirty="0" smtClean="0">
                <a:solidFill>
                  <a:schemeClr val="tx1"/>
                </a:solidFill>
              </a:rPr>
              <a:t>K čemu slouží fonendoskop?</a:t>
            </a:r>
            <a:endParaRPr lang="cs-CZ" sz="3200" dirty="0">
              <a:solidFill>
                <a:schemeClr val="tx1"/>
              </a:solidFill>
            </a:endParaRPr>
          </a:p>
        </p:txBody>
      </p:sp>
      <p:sp>
        <p:nvSpPr>
          <p:cNvPr id="7172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5000</a:t>
            </a:r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-84740" y="2420938"/>
            <a:ext cx="9450023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3200" dirty="0" smtClean="0">
                <a:solidFill>
                  <a:schemeClr val="tx1"/>
                </a:solidFill>
              </a:rPr>
              <a:t>Jaké onemocnění známe pod pojmem diabetes </a:t>
            </a:r>
          </a:p>
          <a:p>
            <a:r>
              <a:rPr lang="cs-CZ" sz="3200" dirty="0" smtClean="0">
                <a:solidFill>
                  <a:schemeClr val="tx1"/>
                </a:solidFill>
              </a:rPr>
              <a:t>a jak se projevuje?</a:t>
            </a:r>
            <a:endParaRPr lang="cs-CZ" sz="3200" dirty="0">
              <a:solidFill>
                <a:schemeClr val="tx1"/>
              </a:solidFill>
            </a:endParaRPr>
          </a:p>
        </p:txBody>
      </p:sp>
      <p:sp>
        <p:nvSpPr>
          <p:cNvPr id="8196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AE2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1000</a:t>
            </a: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369498" y="2420938"/>
            <a:ext cx="842089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dirty="0">
                <a:solidFill>
                  <a:schemeClr val="tx1"/>
                </a:solidFill>
              </a:rPr>
              <a:t>Jak se nazývá </a:t>
            </a:r>
            <a:r>
              <a:rPr lang="cs-CZ" dirty="0" smtClean="0">
                <a:solidFill>
                  <a:schemeClr val="tx1"/>
                </a:solidFill>
              </a:rPr>
              <a:t>vrstva, která kryje korunku zubu?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922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AE2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  <a:latin typeface="Arial" charset="0"/>
              </a:rPr>
              <a:t>2000</a:t>
            </a:r>
          </a:p>
        </p:txBody>
      </p:sp>
      <p:sp>
        <p:nvSpPr>
          <p:cNvPr id="10243" name="Rectangle 6"/>
          <p:cNvSpPr>
            <a:spLocks noChangeArrowheads="1"/>
          </p:cNvSpPr>
          <p:nvPr/>
        </p:nvSpPr>
        <p:spPr bwMode="auto">
          <a:xfrm>
            <a:off x="900113" y="2420938"/>
            <a:ext cx="7488237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dirty="0" smtClean="0">
                <a:solidFill>
                  <a:schemeClr val="tx1"/>
                </a:solidFill>
              </a:rPr>
              <a:t>Uveď název enzymu, který je obsažen ve slinách.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0244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373688"/>
            <a:ext cx="1619250" cy="1484312"/>
          </a:xfrm>
          <a:prstGeom prst="actionButtonReturn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UM-PPT-š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DUM-PPT-šablona</Template>
  <TotalTime>999</TotalTime>
  <Words>441</Words>
  <Application>Microsoft Office PowerPoint</Application>
  <PresentationFormat>Předvádění na obrazovce (4:3)</PresentationFormat>
  <Paragraphs>120</Paragraphs>
  <Slides>39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39</vt:i4>
      </vt:variant>
    </vt:vector>
  </HeadingPairs>
  <TitlesOfParts>
    <vt:vector size="40" baseType="lpstr">
      <vt:lpstr>DUM-PPT-šablona</vt:lpstr>
      <vt:lpstr>SOUTĚŽ RISKUJ </vt:lpstr>
      <vt:lpstr>Snímek 2</vt:lpstr>
      <vt:lpstr>1000</vt:lpstr>
      <vt:lpstr>2000</vt:lpstr>
      <vt:lpstr>3000</vt:lpstr>
      <vt:lpstr>4000</vt:lpstr>
      <vt:lpstr>5000</vt:lpstr>
      <vt:lpstr>1000</vt:lpstr>
      <vt:lpstr>2000</vt:lpstr>
      <vt:lpstr>3000</vt:lpstr>
      <vt:lpstr>4000</vt:lpstr>
      <vt:lpstr>5000</vt:lpstr>
      <vt:lpstr>1000</vt:lpstr>
      <vt:lpstr>2000</vt:lpstr>
      <vt:lpstr>3000</vt:lpstr>
      <vt:lpstr>4000</vt:lpstr>
      <vt:lpstr>5000</vt:lpstr>
      <vt:lpstr>1000</vt:lpstr>
      <vt:lpstr>2000</vt:lpstr>
      <vt:lpstr>3000</vt:lpstr>
      <vt:lpstr>4000</vt:lpstr>
      <vt:lpstr>5000</vt:lpstr>
      <vt:lpstr>1000</vt:lpstr>
      <vt:lpstr>2000</vt:lpstr>
      <vt:lpstr>3000</vt:lpstr>
      <vt:lpstr>4000</vt:lpstr>
      <vt:lpstr>5000</vt:lpstr>
      <vt:lpstr>1000</vt:lpstr>
      <vt:lpstr>2000</vt:lpstr>
      <vt:lpstr>3000</vt:lpstr>
      <vt:lpstr>4000</vt:lpstr>
      <vt:lpstr>5000</vt:lpstr>
      <vt:lpstr>BONUS</vt:lpstr>
      <vt:lpstr>BONUS</vt:lpstr>
      <vt:lpstr>BONUS</vt:lpstr>
      <vt:lpstr>BONUS</vt:lpstr>
      <vt:lpstr>BONUS</vt:lpstr>
      <vt:lpstr>BONUS</vt:lpstr>
      <vt:lpstr>Zdroje obrázků</vt:lpstr>
    </vt:vector>
  </TitlesOfParts>
  <Company>doma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Riskuj - Afrika</dc:title>
  <dc:creator>Jana Míková</dc:creator>
  <dc:description>Dostupné z Metodického portálu www.rvp.cz, ISSN: 1802-4785, financovaného z ESF a státního rozpočtu ČR. Provozováno Výzkumným ústavem pedagogickým v Praze.</dc:description>
  <cp:lastModifiedBy>Markéta</cp:lastModifiedBy>
  <cp:revision>183</cp:revision>
  <dcterms:created xsi:type="dcterms:W3CDTF">2009-11-09T10:25:34Z</dcterms:created>
  <dcterms:modified xsi:type="dcterms:W3CDTF">2016-08-01T09:06:44Z</dcterms:modified>
</cp:coreProperties>
</file>