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FD950-63BC-4741-B953-CB8FCB0D6FC8}" type="datetimeFigureOut">
              <a:rPr lang="cs-CZ" smtClean="0"/>
              <a:pPr/>
              <a:t>21.03.2017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CD481-46FC-4971-B09E-48F4E805FA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A1C25EB-B5B5-4834-8B9D-BD112262BB83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BD825-6E38-46CB-8559-89BE0F445113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09AE-F86F-48F1-B413-EEEF831A8E01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6179-3371-4551-A382-5E1B4964DE23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5BB9-B06E-486D-8C72-08859EA53698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93E6-264B-4856-A34D-85BAAE59E303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6614-8CDE-47F7-95DF-DEACD7777ADB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C0077BD-989F-4C78-BF5D-1E3D7709C081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AB9CFB4-CF94-424B-919A-EDD2DEC74F20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58DC-A6D9-42A7-AB3A-9B4B7FE2C1CC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2C2B-2AB4-41BC-91F0-03B502886644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2AF9-10F4-484E-A1F9-406E8DE58198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12B6-3DFE-4073-B12F-7937FF97602C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06D-52F6-4B9A-A96F-B773BF14D6A1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F905-E668-42F4-978B-DAFE6EA0A181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996C-818F-4D84-80F6-2D25983EBA6A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E408-E57D-4297-BC68-69BC4D33AE4A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5B74D28-72E1-48BE-AB42-2A592F1F68AC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4" y="3037397"/>
            <a:ext cx="9809607" cy="1739983"/>
          </a:xfrm>
        </p:spPr>
        <p:txBody>
          <a:bodyPr/>
          <a:lstStyle/>
          <a:p>
            <a:r>
              <a:rPr lang="fr-FR" b="1" dirty="0"/>
              <a:t>Implementace OTP</a:t>
            </a:r>
            <a:br>
              <a:rPr lang="cs-CZ" b="1" dirty="0"/>
            </a:br>
            <a:r>
              <a:rPr lang="fr-FR" b="1" dirty="0"/>
              <a:t>ve vybraném systému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6247710" cy="363031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154954" y="5707907"/>
            <a:ext cx="8736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/>
                </a:solidFill>
              </a:rPr>
              <a:t>Zpracoval: Bc. Petr Jajtner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638269" y="5707907"/>
            <a:ext cx="1565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dirty="0">
                <a:solidFill>
                  <a:schemeClr val="bg1"/>
                </a:solidFill>
              </a:rPr>
              <a:t>INFONK 2017</a:t>
            </a:r>
          </a:p>
        </p:txBody>
      </p:sp>
    </p:spTree>
    <p:extLst>
      <p:ext uri="{BB962C8B-B14F-4D97-AF65-F5344CB8AC3E}">
        <p14:creationId xmlns:p14="http://schemas.microsoft.com/office/powerpoint/2010/main" val="2802726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Cíle práce</a:t>
            </a:r>
          </a:p>
          <a:p>
            <a:r>
              <a:rPr lang="cs-CZ" b="1" dirty="0">
                <a:solidFill>
                  <a:schemeClr val="tx1"/>
                </a:solidFill>
              </a:rPr>
              <a:t>Metodika</a:t>
            </a:r>
          </a:p>
          <a:p>
            <a:r>
              <a:rPr lang="cs-CZ" b="1" dirty="0">
                <a:solidFill>
                  <a:schemeClr val="tx1"/>
                </a:solidFill>
              </a:rPr>
              <a:t>Teoretická východiska</a:t>
            </a:r>
          </a:p>
          <a:p>
            <a:r>
              <a:rPr lang="cs-CZ" b="1" dirty="0">
                <a:solidFill>
                  <a:schemeClr val="tx1"/>
                </a:solidFill>
              </a:rPr>
              <a:t>Praktická část</a:t>
            </a:r>
          </a:p>
          <a:p>
            <a:r>
              <a:rPr lang="cs-CZ" b="1" dirty="0">
                <a:solidFill>
                  <a:schemeClr val="tx1"/>
                </a:solidFill>
              </a:rPr>
              <a:t>Diskuse a závěr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r>
              <a:rPr lang="cs-CZ" dirty="0"/>
              <a:t>/7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268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603500"/>
            <a:ext cx="10295641" cy="341630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1"/>
                </a:solidFill>
              </a:rPr>
              <a:t>Hlavní cíl</a:t>
            </a:r>
          </a:p>
          <a:p>
            <a:pPr lvl="1"/>
            <a:r>
              <a:rPr lang="cs-CZ" sz="2200" b="1" dirty="0">
                <a:solidFill>
                  <a:schemeClr val="tx1"/>
                </a:solidFill>
              </a:rPr>
              <a:t>Implementace generátoru jednorázových hesel a integrace do stávajícího systému </a:t>
            </a:r>
          </a:p>
          <a:p>
            <a:pPr lvl="2"/>
            <a:r>
              <a:rPr lang="cs-CZ" sz="2000" b="1" dirty="0">
                <a:solidFill>
                  <a:schemeClr val="tx1"/>
                </a:solidFill>
              </a:rPr>
              <a:t>Ověření uživatele pomocí přihlašovacích údajů a jednorázového hesla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Dílčí cíle</a:t>
            </a:r>
          </a:p>
          <a:p>
            <a:pPr lvl="1"/>
            <a:r>
              <a:rPr lang="cs-CZ" sz="2200" b="1" dirty="0">
                <a:solidFill>
                  <a:schemeClr val="tx1"/>
                </a:solidFill>
              </a:rPr>
              <a:t>Otestování implementace a integrace</a:t>
            </a:r>
          </a:p>
          <a:p>
            <a:pPr lvl="1"/>
            <a:r>
              <a:rPr lang="cs-CZ" sz="2200" b="1" dirty="0">
                <a:solidFill>
                  <a:schemeClr val="tx1"/>
                </a:solidFill>
              </a:rPr>
              <a:t>Vývoj klientské aplikace pro OS Android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r>
              <a:rPr lang="cs-CZ" dirty="0"/>
              <a:t>/7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2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353585"/>
            <a:ext cx="10191557" cy="4150581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Teorie jednorázových hesel a </a:t>
            </a:r>
            <a:r>
              <a:rPr lang="cs-CZ" b="1">
                <a:solidFill>
                  <a:schemeClr val="tx1"/>
                </a:solidFill>
              </a:rPr>
              <a:t>použité technologie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Seznámení se s jednorázovými hesly, názvoslovím a druhy generátorů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Známé pozitivní a negativní stránky tvorby a používání OTP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Útoky na jednorázová hesla a obrana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Popis značkovacích jazyků, HTML, CSS, PHP, </a:t>
            </a:r>
            <a:r>
              <a:rPr lang="cs-CZ" b="1" dirty="0" err="1">
                <a:solidFill>
                  <a:schemeClr val="tx1"/>
                </a:solidFill>
              </a:rPr>
              <a:t>MySQL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Popis zvoleného systému</a:t>
            </a:r>
          </a:p>
          <a:p>
            <a:r>
              <a:rPr lang="cs-CZ" b="1" dirty="0">
                <a:solidFill>
                  <a:schemeClr val="tx1"/>
                </a:solidFill>
              </a:rPr>
              <a:t>Praktická část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Detailní popis částí – návrh architektury generátorů, komponenty systému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Prototypová aplikace – otestování bazální funkčnosti implementace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Integrace do stávajícího systému a identifikace možných problémů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r>
              <a:rPr lang="cs-CZ" dirty="0"/>
              <a:t>/7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86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– klasická vs. jednorázová hesla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329732"/>
            <a:ext cx="10525512" cy="4182386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Přihlašování uživatele (autentizace), hesla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Bankomaty: posloupnost číslic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Informační systémy: typicky jméno a heslo (</a:t>
            </a:r>
            <a:r>
              <a:rPr lang="cs-CZ" b="1" dirty="0">
                <a:solidFill>
                  <a:schemeClr val="tx1"/>
                </a:solidFill>
              </a:rPr>
              <a:t>libovolná kombinace znaků)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Správné heslo – subjekt považován za oprávněného, silné heslo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Slabá místa – uchovávání, </a:t>
            </a:r>
            <a:r>
              <a:rPr lang="cs-CZ" b="1" dirty="0">
                <a:solidFill>
                  <a:schemeClr val="tx1"/>
                </a:solidFill>
              </a:rPr>
              <a:t>stejná hesla k různým systémům, nezabezpečený přenos, </a:t>
            </a:r>
            <a:r>
              <a:rPr lang="cs-CZ" b="1" dirty="0" err="1">
                <a:solidFill>
                  <a:schemeClr val="tx1"/>
                </a:solidFill>
              </a:rPr>
              <a:t>keyloggery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 err="1">
                <a:solidFill>
                  <a:schemeClr val="tx1"/>
                </a:solidFill>
              </a:rPr>
              <a:t>One-time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password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Platné pouze pro jedno přihlášení nebo jedinou transakci, smyslem je zvýšit bezpečnost systémů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Kombinací čísel nebo čísel a písmen, získáváno generátory – hardware (RSA </a:t>
            </a:r>
            <a:r>
              <a:rPr lang="cs-CZ" b="1" dirty="0" err="1">
                <a:solidFill>
                  <a:schemeClr val="tx1"/>
                </a:solidFill>
              </a:rPr>
              <a:t>SecurID</a:t>
            </a:r>
            <a:r>
              <a:rPr lang="cs-CZ" b="1" dirty="0">
                <a:solidFill>
                  <a:schemeClr val="tx1"/>
                </a:solidFill>
              </a:rPr>
              <a:t>), software (</a:t>
            </a:r>
            <a:r>
              <a:rPr lang="cs-CZ" b="1" dirty="0" err="1">
                <a:solidFill>
                  <a:schemeClr val="tx1"/>
                </a:solidFill>
              </a:rPr>
              <a:t>FreeOTP</a:t>
            </a:r>
            <a:r>
              <a:rPr lang="cs-CZ" b="1" dirty="0">
                <a:solidFill>
                  <a:schemeClr val="tx1"/>
                </a:solidFill>
              </a:rPr>
              <a:t>)</a:t>
            </a:r>
          </a:p>
          <a:p>
            <a:r>
              <a:rPr lang="cs-CZ" b="1" dirty="0">
                <a:solidFill>
                  <a:schemeClr val="tx1"/>
                </a:solidFill>
              </a:rPr>
              <a:t>Dvoufaktorová autentizace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klasický přístup (znalost) a jednorázová hesla (vlastnictví)</a:t>
            </a:r>
          </a:p>
          <a:p>
            <a:r>
              <a:rPr lang="cs-CZ" b="1" dirty="0">
                <a:solidFill>
                  <a:schemeClr val="tx1"/>
                </a:solidFill>
              </a:rPr>
              <a:t>Varianty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Technologie HMAC-base OTP (HOTP, též event-</a:t>
            </a:r>
            <a:r>
              <a:rPr lang="cs-CZ" b="1" dirty="0" err="1">
                <a:solidFill>
                  <a:schemeClr val="tx1"/>
                </a:solidFill>
              </a:rPr>
              <a:t>based</a:t>
            </a:r>
            <a:r>
              <a:rPr lang="cs-CZ" b="1" dirty="0">
                <a:solidFill>
                  <a:schemeClr val="tx1"/>
                </a:solidFill>
              </a:rPr>
              <a:t>) – RFC 4226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Time-</a:t>
            </a:r>
            <a:r>
              <a:rPr lang="cs-CZ" b="1" dirty="0" err="1">
                <a:solidFill>
                  <a:schemeClr val="tx1"/>
                </a:solidFill>
              </a:rPr>
              <a:t>based</a:t>
            </a:r>
            <a:r>
              <a:rPr lang="cs-CZ" b="1" dirty="0">
                <a:solidFill>
                  <a:schemeClr val="tx1"/>
                </a:solidFill>
              </a:rPr>
              <a:t> OTP – RFC 6238, využívá časové bloky a metodu HOTP</a:t>
            </a:r>
          </a:p>
          <a:p>
            <a:pPr lvl="1"/>
            <a:endParaRPr lang="cs-CZ" b="1" dirty="0">
              <a:solidFill>
                <a:schemeClr val="tx1"/>
              </a:solidFill>
            </a:endParaRPr>
          </a:p>
          <a:p>
            <a:pPr lvl="1"/>
            <a:endParaRPr lang="cs-CZ" b="1" dirty="0">
              <a:solidFill>
                <a:schemeClr val="tx1"/>
              </a:solidFill>
            </a:endParaRPr>
          </a:p>
          <a:p>
            <a:pPr lvl="1"/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r>
              <a:rPr lang="cs-CZ" dirty="0"/>
              <a:t>/7</a:t>
            </a:r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8581616" y="2812866"/>
            <a:ext cx="21900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 forma dána systémem</a:t>
            </a:r>
            <a:endParaRPr lang="cs-CZ" sz="1400" dirty="0"/>
          </a:p>
        </p:txBody>
      </p:sp>
      <p:sp>
        <p:nvSpPr>
          <p:cNvPr id="8" name="Pravá složená závorka 7"/>
          <p:cNvSpPr/>
          <p:nvPr/>
        </p:nvSpPr>
        <p:spPr>
          <a:xfrm>
            <a:off x="8358717" y="2741725"/>
            <a:ext cx="184680" cy="450060"/>
          </a:xfrm>
          <a:prstGeom prst="rightBrace">
            <a:avLst>
              <a:gd name="adj1" fmla="val 8333"/>
              <a:gd name="adj2" fmla="val 49099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977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337682"/>
            <a:ext cx="10035785" cy="452031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Vybraný systém – vlastní CMS 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HTML(5), CSS(3), PHP, </a:t>
            </a:r>
            <a:r>
              <a:rPr lang="cs-CZ" b="1" dirty="0" err="1">
                <a:solidFill>
                  <a:schemeClr val="tx1"/>
                </a:solidFill>
              </a:rPr>
              <a:t>MySQL</a:t>
            </a:r>
            <a:r>
              <a:rPr lang="cs-CZ" b="1" dirty="0">
                <a:solidFill>
                  <a:schemeClr val="tx1"/>
                </a:solidFill>
              </a:rPr>
              <a:t>, </a:t>
            </a:r>
            <a:r>
              <a:rPr lang="cs-CZ" b="1" dirty="0" err="1">
                <a:solidFill>
                  <a:schemeClr val="tx1"/>
                </a:solidFill>
              </a:rPr>
              <a:t>Zend</a:t>
            </a:r>
            <a:r>
              <a:rPr lang="cs-CZ" b="1" dirty="0">
                <a:solidFill>
                  <a:schemeClr val="tx1"/>
                </a:solidFill>
              </a:rPr>
              <a:t> Framework</a:t>
            </a:r>
          </a:p>
          <a:p>
            <a:r>
              <a:rPr lang="cs-CZ" b="1" u="sng" dirty="0">
                <a:solidFill>
                  <a:schemeClr val="tx1"/>
                </a:solidFill>
              </a:rPr>
              <a:t>Implementace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Vyzkoušení bazální funkčnosti HOTP a TOTP v prototypové aplikaci a </a:t>
            </a:r>
            <a:r>
              <a:rPr lang="cs-CZ" b="1" dirty="0" err="1">
                <a:solidFill>
                  <a:schemeClr val="tx1"/>
                </a:solidFill>
              </a:rPr>
              <a:t>FreeOTP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Přenos nastavení realizován pomocí </a:t>
            </a:r>
            <a:r>
              <a:rPr lang="cs-CZ" b="1" dirty="0" err="1">
                <a:solidFill>
                  <a:schemeClr val="tx1"/>
                </a:solidFill>
              </a:rPr>
              <a:t>pseudoprotokolu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otpauth</a:t>
            </a:r>
            <a:endParaRPr lang="cs-CZ" b="1" dirty="0">
              <a:solidFill>
                <a:schemeClr val="tx1"/>
              </a:solidFill>
            </a:endParaRPr>
          </a:p>
          <a:p>
            <a:pPr lvl="2"/>
            <a:r>
              <a:rPr lang="cs-CZ" b="1" dirty="0">
                <a:solidFill>
                  <a:schemeClr val="tx1"/>
                </a:solidFill>
              </a:rPr>
              <a:t>otpauth://TYP/POPIS?PARAMETRY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Model pro OTP testován pomocí </a:t>
            </a:r>
            <a:r>
              <a:rPr lang="cs-CZ" b="1" dirty="0" err="1">
                <a:solidFill>
                  <a:schemeClr val="tx1"/>
                </a:solidFill>
              </a:rPr>
              <a:t>UnitTestů</a:t>
            </a:r>
            <a:r>
              <a:rPr lang="cs-CZ" b="1" dirty="0">
                <a:solidFill>
                  <a:schemeClr val="tx1"/>
                </a:solidFill>
              </a:rPr>
              <a:t>, kód 100% pokryt testy</a:t>
            </a:r>
          </a:p>
          <a:p>
            <a:r>
              <a:rPr lang="cs-CZ" b="1" u="sng" dirty="0">
                <a:solidFill>
                  <a:schemeClr val="tx1"/>
                </a:solidFill>
              </a:rPr>
              <a:t>Integrace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Rozšíření databáze o nutné entity a atributy ve stávajícím systému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Doplnění kódu o potřebnou funkčnost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Kontrola na počty pokusů přihlášení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Nastavení softwarového generátoru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r>
              <a:rPr lang="cs-CZ" dirty="0"/>
              <a:t>/7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419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a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345634"/>
            <a:ext cx="10035785" cy="451236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Cookies a blokování IP adres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Problém se SESSION, klientská cookies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Blokování konkrétního počítače – problém se získáváním identifikace</a:t>
            </a:r>
          </a:p>
          <a:p>
            <a:pPr lvl="2"/>
            <a:r>
              <a:rPr lang="cs-CZ" b="1" dirty="0">
                <a:solidFill>
                  <a:schemeClr val="tx1"/>
                </a:solidFill>
              </a:rPr>
              <a:t>Blokovat IP?</a:t>
            </a:r>
          </a:p>
          <a:p>
            <a:pPr lvl="2"/>
            <a:r>
              <a:rPr lang="cs-CZ" b="1" dirty="0">
                <a:solidFill>
                  <a:schemeClr val="tx1"/>
                </a:solidFill>
              </a:rPr>
              <a:t>Javascript?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Problémy se schováváním se za routery</a:t>
            </a:r>
          </a:p>
          <a:p>
            <a:r>
              <a:rPr lang="cs-CZ" b="1" dirty="0">
                <a:solidFill>
                  <a:schemeClr val="tx1"/>
                </a:solidFill>
              </a:rPr>
              <a:t>Softwarový vs. hardwarový generátor OTP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K dispozici pouze softwarový generátor</a:t>
            </a:r>
          </a:p>
          <a:p>
            <a:r>
              <a:rPr lang="cs-CZ" b="1" dirty="0">
                <a:solidFill>
                  <a:schemeClr val="tx1"/>
                </a:solidFill>
              </a:rPr>
              <a:t>Zabezpečení protokolu (HTTPS)</a:t>
            </a:r>
          </a:p>
          <a:p>
            <a:pPr lvl="1"/>
            <a:r>
              <a:rPr lang="cs-CZ" b="1" dirty="0" err="1">
                <a:solidFill>
                  <a:schemeClr val="tx1"/>
                </a:solidFill>
              </a:rPr>
              <a:t>Let‘s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Encrypt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u="sng" dirty="0">
                <a:solidFill>
                  <a:schemeClr val="tx1"/>
                </a:solidFill>
              </a:rPr>
              <a:t>Přidaná hodnota</a:t>
            </a:r>
            <a:r>
              <a:rPr lang="cs-CZ" b="1" dirty="0">
                <a:solidFill>
                  <a:schemeClr val="tx1"/>
                </a:solidFill>
              </a:rPr>
              <a:t> – webová aplikace využívající </a:t>
            </a:r>
            <a:r>
              <a:rPr lang="cs-CZ" b="1" dirty="0" err="1">
                <a:solidFill>
                  <a:schemeClr val="tx1"/>
                </a:solidFill>
              </a:rPr>
              <a:t>dvoufaktorou</a:t>
            </a:r>
            <a:r>
              <a:rPr lang="cs-CZ" b="1" dirty="0">
                <a:solidFill>
                  <a:schemeClr val="tx1"/>
                </a:solidFill>
              </a:rPr>
              <a:t> autentizaci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Zvýšení bezpečnosti; generátor OTP, transformace BASE32 a </a:t>
            </a:r>
            <a:r>
              <a:rPr lang="cs-CZ" b="1" dirty="0" err="1">
                <a:solidFill>
                  <a:schemeClr val="tx1"/>
                </a:solidFill>
              </a:rPr>
              <a:t>OTPAuth</a:t>
            </a:r>
            <a:r>
              <a:rPr lang="cs-CZ" b="1" dirty="0">
                <a:solidFill>
                  <a:schemeClr val="tx1"/>
                </a:solidFill>
              </a:rPr>
              <a:t> protokol v jednom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</a:t>
            </a:r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062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194</TotalTime>
  <Words>407</Words>
  <Application>Microsoft Office PowerPoint</Application>
  <PresentationFormat>Širokoúhlá obrazovka</PresentationFormat>
  <Paragraphs>77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Zasedací místnost Ion</vt:lpstr>
      <vt:lpstr>Implementace OTP ve vybraném systému</vt:lpstr>
      <vt:lpstr>Obsah prezentace</vt:lpstr>
      <vt:lpstr>Cíle práce</vt:lpstr>
      <vt:lpstr>Metodika</vt:lpstr>
      <vt:lpstr>Teorie – klasická vs. jednorázová hesla</vt:lpstr>
      <vt:lpstr>Praktická část</vt:lpstr>
      <vt:lpstr>Diskuse a 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Paralelní zpracování úloh v JS – Web Workers</dc:title>
  <dc:creator>Petr Jajtner</dc:creator>
  <cp:lastModifiedBy>Petr Jajtner</cp:lastModifiedBy>
  <cp:revision>22</cp:revision>
  <dcterms:created xsi:type="dcterms:W3CDTF">2016-10-22T19:30:24Z</dcterms:created>
  <dcterms:modified xsi:type="dcterms:W3CDTF">2017-03-21T22:14:20Z</dcterms:modified>
</cp:coreProperties>
</file>