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  <p:sldId id="267" r:id="rId15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4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E5AFF1D-5210-4A7B-B8F2-28AA84FC629B}" type="datetime1">
              <a:rPr lang="cs-CZ" smtClean="0"/>
              <a:t>15.03.2019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E286890-466E-41CD-A28A-B1EBDF22CA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B6F0B-1FD5-494F-815E-CFFC899F76C2}" type="datetime1">
              <a:rPr lang="cs-CZ" noProof="0" smtClean="0"/>
              <a:pPr/>
              <a:t>15.03.2019</a:t>
            </a:fld>
            <a:endParaRPr lang="cs-CZ" noProof="0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27CD11A-EED3-40CE-98A3-28FEE84867B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7CD11A-EED3-40CE-98A3-28FEE84867B3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10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44869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11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26711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95712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592909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93529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90220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35576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7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57883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8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53804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790517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lnSpc>
                <a:spcPts val="4700"/>
              </a:lnSpc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B5B1EE2-8EAE-4702-AEC6-BDD156852F08}" type="datetime1">
              <a:rPr lang="cs-CZ" noProof="0" smtClean="0"/>
              <a:pPr/>
              <a:t>15.03.2019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08ADC89-A5BA-4246-B254-3AD3AD213D05}" type="datetime1">
              <a:rPr lang="cs-CZ" noProof="0" smtClean="0"/>
              <a:pPr/>
              <a:t>15.03.2019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CCECE86-77EC-482A-8A7E-ED0B201C4BD1}" type="datetime1">
              <a:rPr lang="cs-CZ" noProof="0" smtClean="0"/>
              <a:pPr/>
              <a:t>15.03.2019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EC693E4-CD3C-4A9C-BCBE-D53241F7695C}" type="datetime1">
              <a:rPr lang="cs-CZ" noProof="0" smtClean="0"/>
              <a:pPr/>
              <a:t>15.03.2019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rtlCol="0" anchor="b"/>
          <a:lstStyle>
            <a:lvl1pPr>
              <a:lnSpc>
                <a:spcPct val="100000"/>
              </a:lnSpc>
              <a:defRPr sz="600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C323F61-AD98-402E-BE1F-76FFE47D6A24}" type="datetime1">
              <a:rPr lang="cs-CZ" noProof="0" smtClean="0"/>
              <a:pPr/>
              <a:t>15.03.2019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B34082E-8A02-4C49-815A-88907BFE92DF}" type="datetime1">
              <a:rPr lang="cs-CZ" smtClean="0"/>
              <a:pPr/>
              <a:t>15.03.2019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rtlCol="0" anchor="b"/>
          <a:lstStyle>
            <a:lvl1pPr marL="0" indent="0">
              <a:lnSpc>
                <a:spcPct val="7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rtlCol="0" anchor="b"/>
          <a:lstStyle>
            <a:lvl1pPr marL="0" indent="0">
              <a:lnSpc>
                <a:spcPct val="7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852392E-F948-43A3-9B82-281B8848844F}" type="datetime1">
              <a:rPr lang="cs-CZ" smtClean="0"/>
              <a:pPr/>
              <a:t>15.03.2019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FEC894F-A71C-4DD0-907E-92B49783731A}" type="datetime1">
              <a:rPr lang="cs-CZ" noProof="0" smtClean="0"/>
              <a:pPr/>
              <a:t>15.03.2019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8A0F7EC-667F-4CC2-9033-344A14B922DF}" type="datetime1">
              <a:rPr lang="cs-CZ" noProof="0" smtClean="0"/>
              <a:pPr/>
              <a:t>15.03.2019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73B08BA-49A0-4C7B-AD4B-FCC42C6D42C3}" type="datetime1">
              <a:rPr lang="cs-CZ" smtClean="0"/>
              <a:pPr/>
              <a:t>15.03.2019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4CE5A4A-CE93-4C2B-9DC6-9BFF234F0E5A}" type="datetime1">
              <a:rPr lang="cs-CZ" noProof="0" smtClean="0"/>
              <a:pPr/>
              <a:t>15.03.2019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 dirty="0"/>
              <a:t>Kliknutím můžete upravit styl předlohy nadpisů</a:t>
            </a:r>
            <a:r>
              <a:rPr lang="cs-CZ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/>
              <a:t>Kliknutím můžete upravit styl předlohy textů.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noProof="0" dirty="0"/>
              <a:t>Čtvrtá</a:t>
            </a:r>
            <a:r>
              <a:rPr lang="cs-CZ" dirty="0"/>
              <a:t>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F8946C3C-DE70-4BDD-8A4D-A7D0F4E390F5}" type="datetime1">
              <a:rPr lang="cs-CZ" smtClean="0"/>
              <a:pPr/>
              <a:t>15.03.2019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E5B29C50-D6F1-4DB6-9B68-F4CD3996E9CF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pd.novak-jiri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mail@novak-jiri.cz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@novak-jiri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854200"/>
            <a:ext cx="9144000" cy="1080911"/>
          </a:xfrm>
        </p:spPr>
        <p:txBody>
          <a:bodyPr rtlCol="0"/>
          <a:lstStyle/>
          <a:p>
            <a:pPr rtl="0"/>
            <a:r>
              <a:rPr lang="cs-CZ" b="0" dirty="0"/>
              <a:t>Diplomová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081338"/>
            <a:ext cx="9144000" cy="1655762"/>
          </a:xfrm>
        </p:spPr>
        <p:txBody>
          <a:bodyPr rtlCol="0"/>
          <a:lstStyle/>
          <a:p>
            <a:pPr rtl="0"/>
            <a:r>
              <a:rPr lang="cs-CZ" b="1" dirty="0"/>
              <a:t>Návrh a vývoj systému pro evidenci pracovní doby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85FA8CE-0809-476B-9867-B79AAFC5EE95}"/>
              </a:ext>
            </a:extLst>
          </p:cNvPr>
          <p:cNvSpPr txBox="1">
            <a:spLocks/>
          </p:cNvSpPr>
          <p:nvPr/>
        </p:nvSpPr>
        <p:spPr>
          <a:xfrm>
            <a:off x="90310" y="6369756"/>
            <a:ext cx="4018846" cy="5390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Vedoucí práce: Ing. Petr Benda Ph.D.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3D57439A-7A1A-404A-BA10-661B60737ECA}"/>
              </a:ext>
            </a:extLst>
          </p:cNvPr>
          <p:cNvSpPr txBox="1">
            <a:spLocks/>
          </p:cNvSpPr>
          <p:nvPr/>
        </p:nvSpPr>
        <p:spPr>
          <a:xfrm>
            <a:off x="9098843" y="6318956"/>
            <a:ext cx="3138313" cy="539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Autor: Bc. Jiří Novák</a:t>
            </a:r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13">
            <a:extLst>
              <a:ext uri="{FF2B5EF4-FFF2-40B4-BE49-F238E27FC236}">
                <a16:creationId xmlns:a16="http://schemas.microsoft.com/office/drawing/2014/main" id="{F8419712-74F9-45B0-A6AA-85BA1667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4"/>
            <a:ext cx="10096500" cy="4292953"/>
          </a:xfrm>
        </p:spPr>
        <p:txBody>
          <a:bodyPr rtlCol="0">
            <a:normAutofit fontScale="92500" lnSpcReduction="10000"/>
          </a:bodyPr>
          <a:lstStyle/>
          <a:p>
            <a:endParaRPr lang="cs-CZ" dirty="0"/>
          </a:p>
          <a:p>
            <a:r>
              <a:rPr lang="en-US" dirty="0"/>
              <a:t>Po dobu spojenou s obhajobou pr</a:t>
            </a:r>
            <a:r>
              <a:rPr lang="cs-CZ" dirty="0"/>
              <a:t>áce je vše k dispozici na adrese: </a:t>
            </a:r>
            <a:r>
              <a:rPr lang="cs-CZ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epd.novak-jiri.cz</a:t>
            </a:r>
            <a:r>
              <a:rPr lang="cs-CZ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Možnosti otestování prototypu: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Na adrese </a:t>
            </a:r>
            <a:r>
              <a:rPr lang="cs-CZ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epd.novak-jiri.cz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/>
              <a:t>„Ready to deploy“ virtuální stroj pro VirtualBox (CentOS 7, LAMP)</a:t>
            </a:r>
          </a:p>
          <a:p>
            <a:r>
              <a:rPr lang="cs-CZ" dirty="0"/>
              <a:t>Zdrojové kódy v GIT repozitáři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udělení přístupu do GITu, vytvoření administrátorského přístupu nebo zaslání odkazu pro stažení virtuálního stroje mne prosím kontaktujte na následující adrese: </a:t>
            </a:r>
            <a:r>
              <a:rPr lang="cs-CZ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</a:t>
            </a:r>
            <a:r>
              <a:rPr lang="en-US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@novak-jiri.cz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cs-CZ" dirty="0"/>
          </a:p>
          <a:p>
            <a:pPr marL="0" indent="0" rtl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 rtl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 rtl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 rtl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 rtl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 rtl="0"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8" name="Nadpis 2">
            <a:extLst>
              <a:ext uri="{FF2B5EF4-FFF2-40B4-BE49-F238E27FC236}">
                <a16:creationId xmlns:a16="http://schemas.microsoft.com/office/drawing/2014/main" id="{DD55C3E2-D9DB-4B5A-BC07-D721D592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39793"/>
            <a:ext cx="10786533" cy="1150907"/>
          </a:xfrm>
        </p:spPr>
        <p:txBody>
          <a:bodyPr/>
          <a:lstStyle/>
          <a:p>
            <a:r>
              <a:rPr lang="cs-CZ" dirty="0"/>
              <a:t>Prototyp systému, nástroje, wireframy a diagramy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2">
            <a:extLst>
              <a:ext uri="{FF2B5EF4-FFF2-40B4-BE49-F238E27FC236}">
                <a16:creationId xmlns:a16="http://schemas.microsoft.com/office/drawing/2014/main" id="{DD55C3E2-D9DB-4B5A-BC07-D721D592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733" y="1215525"/>
            <a:ext cx="10786533" cy="497078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Děkuji za pozornost!</a:t>
            </a:r>
            <a:br>
              <a:rPr lang="cs-CZ" dirty="0"/>
            </a:br>
            <a:br>
              <a:rPr lang="cs-CZ" dirty="0">
                <a:solidFill>
                  <a:schemeClr val="bg1"/>
                </a:solidFill>
              </a:rPr>
            </a:br>
            <a:r>
              <a:rPr lang="cs-CZ" sz="2200" b="0" dirty="0">
                <a:solidFill>
                  <a:schemeClr val="bg1"/>
                </a:solidFill>
                <a:effectLst/>
              </a:rPr>
              <a:t>Nyní jsem připraven reagovat na Vaše připomínky.</a:t>
            </a:r>
            <a:br>
              <a:rPr lang="cs-CZ" sz="2200" b="0" dirty="0">
                <a:solidFill>
                  <a:schemeClr val="bg1"/>
                </a:solidFill>
                <a:effectLst/>
              </a:rPr>
            </a:br>
            <a:br>
              <a:rPr lang="cs-CZ" sz="2200" b="0" dirty="0">
                <a:solidFill>
                  <a:schemeClr val="bg1"/>
                </a:solidFill>
                <a:effectLst/>
              </a:rPr>
            </a:br>
            <a:br>
              <a:rPr lang="cs-CZ" sz="2200" b="0" dirty="0">
                <a:solidFill>
                  <a:schemeClr val="bg1"/>
                </a:solidFill>
                <a:effectLst/>
              </a:rPr>
            </a:br>
            <a:br>
              <a:rPr lang="cs-CZ" sz="2200" b="0" dirty="0">
                <a:solidFill>
                  <a:schemeClr val="bg1"/>
                </a:solidFill>
                <a:effectLst/>
              </a:rPr>
            </a:br>
            <a:r>
              <a:rPr lang="cs-CZ" sz="2200" b="0" dirty="0">
                <a:solidFill>
                  <a:schemeClr val="bg1"/>
                </a:solidFill>
                <a:effectLst/>
              </a:rPr>
              <a:t>Bc. Jiří Novák</a:t>
            </a:r>
            <a:br>
              <a:rPr lang="cs-CZ" sz="2200" b="0" dirty="0">
                <a:solidFill>
                  <a:schemeClr val="bg1"/>
                </a:solidFill>
                <a:effectLst/>
              </a:rPr>
            </a:br>
            <a:r>
              <a:rPr lang="cs-CZ" sz="2200" b="0" dirty="0">
                <a:solidFill>
                  <a:srgbClr val="0070C0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</a:t>
            </a:r>
            <a:r>
              <a:rPr lang="en-US" sz="2200" b="0" dirty="0">
                <a:solidFill>
                  <a:srgbClr val="0070C0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cs-CZ" sz="2200" b="0" dirty="0">
                <a:solidFill>
                  <a:srgbClr val="0070C0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novak-jiri.cz</a:t>
            </a:r>
            <a:r>
              <a:rPr lang="cs-CZ" sz="2200" b="0" dirty="0">
                <a:solidFill>
                  <a:srgbClr val="0070C0"/>
                </a:solidFill>
                <a:effectLst/>
              </a:rPr>
              <a:t> </a:t>
            </a:r>
            <a:endParaRPr lang="en-US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0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rtl="0">
              <a:buNone/>
            </a:pPr>
            <a:endParaRPr lang="cs-CZ" dirty="0"/>
          </a:p>
          <a:p>
            <a:pPr marL="0" indent="0" rtl="0">
              <a:buNone/>
            </a:pPr>
            <a:r>
              <a:rPr lang="cs-CZ" b="1" dirty="0"/>
              <a:t>Cíl práce</a:t>
            </a:r>
          </a:p>
          <a:p>
            <a:pPr rtl="0"/>
            <a:r>
              <a:rPr lang="cs-CZ" dirty="0"/>
              <a:t>Snížení administrativní náročnosti spojené s vedením EPD v akademickém prostředí</a:t>
            </a:r>
          </a:p>
          <a:p>
            <a:pPr rtl="0"/>
            <a:endParaRPr lang="cs-CZ" dirty="0"/>
          </a:p>
          <a:p>
            <a:pPr marL="0" indent="0" rtl="0">
              <a:buNone/>
            </a:pPr>
            <a:r>
              <a:rPr lang="cs-CZ" b="1" dirty="0"/>
              <a:t>Dílčí cíle práce</a:t>
            </a:r>
          </a:p>
          <a:p>
            <a:pPr rtl="0"/>
            <a:r>
              <a:rPr lang="cs-CZ" dirty="0"/>
              <a:t>Vytvoření zadání informačního systému pro vedení EPD dle legislativy</a:t>
            </a:r>
          </a:p>
          <a:p>
            <a:pPr rtl="0"/>
            <a:r>
              <a:rPr lang="cs-CZ" dirty="0"/>
              <a:t>Vypracování architektonických návrhů systému</a:t>
            </a:r>
          </a:p>
          <a:p>
            <a:pPr rtl="0"/>
            <a:r>
              <a:rPr lang="cs-CZ" dirty="0"/>
              <a:t>Vyvinutí funkčního prototypu systému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CC92F23-B274-4498-819A-95FA2F5CB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13">
            <a:extLst>
              <a:ext uri="{FF2B5EF4-FFF2-40B4-BE49-F238E27FC236}">
                <a16:creationId xmlns:a16="http://schemas.microsoft.com/office/drawing/2014/main" id="{F8419712-74F9-45B0-A6AA-85BA1667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3778006"/>
          </a:xfrm>
        </p:spPr>
        <p:txBody>
          <a:bodyPr rtlCol="0"/>
          <a:lstStyle/>
          <a:p>
            <a:pPr rtl="0"/>
            <a:r>
              <a:rPr lang="cs-CZ" dirty="0"/>
              <a:t>Literární rešerše</a:t>
            </a:r>
          </a:p>
          <a:p>
            <a:pPr rtl="0"/>
            <a:r>
              <a:rPr lang="cs-CZ" dirty="0"/>
              <a:t>Analýza legislativy</a:t>
            </a:r>
          </a:p>
          <a:p>
            <a:pPr rtl="0"/>
            <a:r>
              <a:rPr lang="cs-CZ" dirty="0"/>
              <a:t>Konzultace s odborníky </a:t>
            </a:r>
          </a:p>
          <a:p>
            <a:pPr rtl="0"/>
            <a:r>
              <a:rPr lang="cs-CZ" dirty="0"/>
              <a:t>Modelování s využitím UML</a:t>
            </a:r>
          </a:p>
          <a:p>
            <a:pPr rtl="0"/>
            <a:r>
              <a:rPr lang="cs-CZ" dirty="0"/>
              <a:t>Prototypování s využitím „Drátěných modelů“ (Wireframů)</a:t>
            </a:r>
          </a:p>
          <a:p>
            <a:pPr rtl="0"/>
            <a:r>
              <a:rPr lang="cs-CZ" dirty="0"/>
              <a:t>Programování a vývoj softwaru</a:t>
            </a:r>
          </a:p>
          <a:p>
            <a:pPr marL="0" indent="0" rtl="0">
              <a:buNone/>
            </a:pPr>
            <a:endParaRPr lang="cs-CZ" dirty="0"/>
          </a:p>
        </p:txBody>
      </p:sp>
      <p:sp>
        <p:nvSpPr>
          <p:cNvPr id="8" name="Nadpis 2">
            <a:extLst>
              <a:ext uri="{FF2B5EF4-FFF2-40B4-BE49-F238E27FC236}">
                <a16:creationId xmlns:a16="http://schemas.microsoft.com/office/drawing/2014/main" id="{DD55C3E2-D9DB-4B5A-BC07-D721D592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</p:spPr>
        <p:txBody>
          <a:bodyPr/>
          <a:lstStyle/>
          <a:p>
            <a:r>
              <a:rPr lang="cs-CZ" dirty="0"/>
              <a:t>Metodika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7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Zákoník práce a akademické prostředí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10797822" cy="4351338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Zákoník práce je nekompatibilní s pracovními v akademickém prostředí</a:t>
            </a:r>
          </a:p>
          <a:p>
            <a:pPr rtl="0"/>
            <a:r>
              <a:rPr lang="cs-CZ" dirty="0"/>
              <a:t>Orientace na provoz s pevně rozvrženou pracovní dobou</a:t>
            </a:r>
          </a:p>
          <a:p>
            <a:pPr rtl="0"/>
            <a:r>
              <a:rPr lang="cs-CZ" dirty="0"/>
              <a:t>Závislé na systému „píchaček“</a:t>
            </a:r>
          </a:p>
          <a:p>
            <a:pPr rtl="0"/>
            <a:endParaRPr lang="cs-CZ" dirty="0"/>
          </a:p>
          <a:p>
            <a:pPr marL="0" indent="0" rtl="0">
              <a:buNone/>
            </a:pPr>
            <a:r>
              <a:rPr lang="cs-CZ" b="1" dirty="0"/>
              <a:t>Pozměňovací návrhy</a:t>
            </a:r>
          </a:p>
          <a:p>
            <a:pPr rtl="0"/>
            <a:r>
              <a:rPr lang="cs-CZ" dirty="0"/>
              <a:t>Pozměňovací návrh zákoníku práce č.903</a:t>
            </a:r>
            <a:r>
              <a:rPr lang="en-US" dirty="0"/>
              <a:t>/</a:t>
            </a:r>
            <a:r>
              <a:rPr lang="cs-CZ" dirty="0"/>
              <a:t>0  z roku 2016</a:t>
            </a:r>
          </a:p>
          <a:p>
            <a:pPr marL="0" indent="0" rtl="0">
              <a:buNone/>
            </a:pPr>
            <a:r>
              <a:rPr lang="cs-CZ" dirty="0"/>
              <a:t> (nebyl schválen z důvodu konce volebního období)</a:t>
            </a:r>
          </a:p>
          <a:p>
            <a:pPr rtl="0"/>
            <a:r>
              <a:rPr lang="cs-CZ" dirty="0"/>
              <a:t>Pozměňovací návrh zákona o vysokých školách č. 109</a:t>
            </a:r>
            <a:r>
              <a:rPr lang="en-US" dirty="0"/>
              <a:t>/</a:t>
            </a:r>
            <a:r>
              <a:rPr lang="cs-CZ" dirty="0"/>
              <a:t>8  z roku 2018 </a:t>
            </a:r>
          </a:p>
          <a:p>
            <a:pPr marL="0" indent="0" rtl="0">
              <a:buNone/>
            </a:pPr>
            <a:r>
              <a:rPr lang="cs-CZ" dirty="0"/>
              <a:t>(Schválen a podepsán prezidentem republiky dne 30.1.2019</a:t>
            </a:r>
            <a:r>
              <a:rPr lang="en-US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06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13">
            <a:extLst>
              <a:ext uri="{FF2B5EF4-FFF2-40B4-BE49-F238E27FC236}">
                <a16:creationId xmlns:a16="http://schemas.microsoft.com/office/drawing/2014/main" id="{F8419712-74F9-45B0-A6AA-85BA1667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3778006"/>
          </a:xfrm>
        </p:spPr>
        <p:txBody>
          <a:bodyPr rtlCol="0">
            <a:normAutofit fontScale="92500" lnSpcReduction="10000"/>
          </a:bodyPr>
          <a:lstStyle/>
          <a:p>
            <a:pPr rtl="0"/>
            <a:endParaRPr lang="cs-CZ" dirty="0"/>
          </a:p>
          <a:p>
            <a:pPr rtl="0"/>
            <a:r>
              <a:rPr lang="cs-CZ" dirty="0"/>
              <a:t>Rozdělení pracovní náplně na přímo rozvrženou pracovní činnost (výuka…) a pracovní činnost související s přímou akademickou činností.</a:t>
            </a:r>
          </a:p>
          <a:p>
            <a:pPr marL="0" indent="0" rtl="0">
              <a:buNone/>
            </a:pPr>
            <a:endParaRPr lang="cs-CZ" dirty="0"/>
          </a:p>
          <a:p>
            <a:pPr rtl="0"/>
            <a:r>
              <a:rPr lang="cs-CZ" dirty="0"/>
              <a:t>Činnost související s přímou akademickou činností si zaměstnanec rozvrhuje sám a nepodléhá zákonné evidenci pracovní doby.</a:t>
            </a:r>
          </a:p>
          <a:p>
            <a:pPr marL="0" indent="0" rtl="0">
              <a:buNone/>
            </a:pPr>
            <a:endParaRPr lang="cs-CZ" dirty="0"/>
          </a:p>
          <a:p>
            <a:pPr rtl="0"/>
            <a:r>
              <a:rPr lang="cs-CZ" dirty="0"/>
              <a:t>Pozměňovací zákon vstoupí v platnost dnem 1. července 2019.</a:t>
            </a:r>
          </a:p>
          <a:p>
            <a:pPr rtl="0"/>
            <a:endParaRPr lang="cs-CZ" dirty="0"/>
          </a:p>
          <a:p>
            <a:r>
              <a:rPr lang="cs-CZ" dirty="0"/>
              <a:t>Dopady zákonů a pozměňovacích návrhů byly konzultovány s Mgr. Martinou Zoubkovou (Advokát)</a:t>
            </a:r>
          </a:p>
          <a:p>
            <a:pPr rtl="0"/>
            <a:endParaRPr lang="cs-CZ" dirty="0"/>
          </a:p>
          <a:p>
            <a:pPr marL="0" indent="0" rtl="0">
              <a:buNone/>
            </a:pPr>
            <a:endParaRPr lang="cs-CZ" dirty="0"/>
          </a:p>
        </p:txBody>
      </p:sp>
      <p:sp>
        <p:nvSpPr>
          <p:cNvPr id="8" name="Nadpis 2">
            <a:extLst>
              <a:ext uri="{FF2B5EF4-FFF2-40B4-BE49-F238E27FC236}">
                <a16:creationId xmlns:a16="http://schemas.microsoft.com/office/drawing/2014/main" id="{DD55C3E2-D9DB-4B5A-BC07-D721D592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39793"/>
            <a:ext cx="10831689" cy="1150907"/>
          </a:xfrm>
        </p:spPr>
        <p:txBody>
          <a:bodyPr/>
          <a:lstStyle/>
          <a:p>
            <a:r>
              <a:rPr lang="cs-CZ" dirty="0"/>
              <a:t>Dopady pozměňovacího návrhu zákona č</a:t>
            </a:r>
            <a:r>
              <a:rPr lang="en-US" dirty="0"/>
              <a:t>. </a:t>
            </a:r>
            <a:r>
              <a:rPr lang="cs-CZ" dirty="0"/>
              <a:t>109</a:t>
            </a:r>
            <a:r>
              <a:rPr lang="en-US" dirty="0"/>
              <a:t>/8</a:t>
            </a:r>
          </a:p>
        </p:txBody>
      </p:sp>
    </p:spTree>
    <p:extLst>
      <p:ext uri="{BB962C8B-B14F-4D97-AF65-F5344CB8AC3E}">
        <p14:creationId xmlns:p14="http://schemas.microsoft.com/office/powerpoint/2010/main" val="121054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13">
            <a:extLst>
              <a:ext uri="{FF2B5EF4-FFF2-40B4-BE49-F238E27FC236}">
                <a16:creationId xmlns:a16="http://schemas.microsoft.com/office/drawing/2014/main" id="{F8419712-74F9-45B0-A6AA-85BA1667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3778006"/>
          </a:xfrm>
        </p:spPr>
        <p:txBody>
          <a:bodyPr rtlCol="0">
            <a:normAutofit fontScale="92500" lnSpcReduction="20000"/>
          </a:bodyPr>
          <a:lstStyle/>
          <a:p>
            <a:pPr rtl="0"/>
            <a:endParaRPr lang="cs-CZ" dirty="0"/>
          </a:p>
          <a:p>
            <a:pPr rtl="0"/>
            <a:r>
              <a:rPr lang="cs-CZ" dirty="0"/>
              <a:t>Vypuštění elementů netypických pro pracoviště v akademickém prostředí (práce v noci, práce přesčas, bezpečnostní přestávky)</a:t>
            </a:r>
          </a:p>
          <a:p>
            <a:pPr rtl="0"/>
            <a:endParaRPr lang="cs-CZ" dirty="0"/>
          </a:p>
          <a:p>
            <a:pPr rtl="0"/>
            <a:r>
              <a:rPr lang="cs-CZ" dirty="0"/>
              <a:t>Zvláštní důraz je kladen na práci  s existujícími daty a napojení na ostatní univerzitní systémy (LDAP).</a:t>
            </a:r>
          </a:p>
          <a:p>
            <a:pPr rtl="0"/>
            <a:endParaRPr lang="cs-CZ" dirty="0"/>
          </a:p>
          <a:p>
            <a:pPr rtl="0"/>
            <a:r>
              <a:rPr lang="cs-CZ" dirty="0"/>
              <a:t>Součástí zadání je možnost vytvoření dočasného přístupu pro pracovníka pověřeného kontrolou pracovní evidence.</a:t>
            </a:r>
          </a:p>
          <a:p>
            <a:pPr marL="0" indent="0" rtl="0">
              <a:buNone/>
            </a:pPr>
            <a:endParaRPr lang="cs-CZ" dirty="0"/>
          </a:p>
          <a:p>
            <a:pPr rtl="0"/>
            <a:r>
              <a:rPr lang="cs-CZ" dirty="0"/>
              <a:t>Tvorba zadání podléhala konzultacím s Ing. Pavlem Pánkem (Katedra Řízení) a je v plném znění k dispozici v kapitole č. 5.1. diplomové práce.</a:t>
            </a:r>
          </a:p>
        </p:txBody>
      </p:sp>
      <p:sp>
        <p:nvSpPr>
          <p:cNvPr id="8" name="Nadpis 2">
            <a:extLst>
              <a:ext uri="{FF2B5EF4-FFF2-40B4-BE49-F238E27FC236}">
                <a16:creationId xmlns:a16="http://schemas.microsoft.com/office/drawing/2014/main" id="{DD55C3E2-D9DB-4B5A-BC07-D721D592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</p:spPr>
        <p:txBody>
          <a:bodyPr/>
          <a:lstStyle/>
          <a:p>
            <a:r>
              <a:rPr lang="cs-CZ" dirty="0"/>
              <a:t>Zadání systému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03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13">
            <a:extLst>
              <a:ext uri="{FF2B5EF4-FFF2-40B4-BE49-F238E27FC236}">
                <a16:creationId xmlns:a16="http://schemas.microsoft.com/office/drawing/2014/main" id="{F8419712-74F9-45B0-A6AA-85BA1667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3778006"/>
          </a:xfrm>
        </p:spPr>
        <p:txBody>
          <a:bodyPr rtlCol="0">
            <a:normAutofit/>
          </a:bodyPr>
          <a:lstStyle/>
          <a:p>
            <a:pPr rtl="0"/>
            <a:endParaRPr lang="cs-CZ" dirty="0"/>
          </a:p>
          <a:p>
            <a:pPr lvl="0"/>
            <a:r>
              <a:rPr lang="cs-CZ" dirty="0"/>
              <a:t>Administrátor systému pracovní evidence</a:t>
            </a:r>
            <a:endParaRPr lang="en-US" dirty="0"/>
          </a:p>
          <a:p>
            <a:pPr lvl="0"/>
            <a:r>
              <a:rPr lang="cs-CZ" dirty="0"/>
              <a:t>Vedoucí pracoviště</a:t>
            </a:r>
            <a:endParaRPr lang="en-US" dirty="0"/>
          </a:p>
          <a:p>
            <a:pPr lvl="0"/>
            <a:r>
              <a:rPr lang="cs-CZ" dirty="0"/>
              <a:t>Asistent vedoucího pracoviště</a:t>
            </a:r>
            <a:endParaRPr lang="en-US" dirty="0"/>
          </a:p>
          <a:p>
            <a:pPr lvl="0"/>
            <a:r>
              <a:rPr lang="cs-CZ" dirty="0"/>
              <a:t>Zaměstnanec</a:t>
            </a:r>
            <a:endParaRPr lang="en-US" dirty="0"/>
          </a:p>
          <a:p>
            <a:pPr lvl="0"/>
            <a:r>
              <a:rPr lang="cs-CZ" dirty="0"/>
              <a:t>Pracovník pověřený kontrolou pracovní evidence</a:t>
            </a:r>
            <a:endParaRPr lang="en-US" dirty="0"/>
          </a:p>
        </p:txBody>
      </p:sp>
      <p:sp>
        <p:nvSpPr>
          <p:cNvPr id="8" name="Nadpis 2">
            <a:extLst>
              <a:ext uri="{FF2B5EF4-FFF2-40B4-BE49-F238E27FC236}">
                <a16:creationId xmlns:a16="http://schemas.microsoft.com/office/drawing/2014/main" id="{DD55C3E2-D9DB-4B5A-BC07-D721D592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</p:spPr>
        <p:txBody>
          <a:bodyPr/>
          <a:lstStyle/>
          <a:p>
            <a:r>
              <a:rPr lang="cs-CZ" dirty="0"/>
              <a:t>Uživatelské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95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13">
            <a:extLst>
              <a:ext uri="{FF2B5EF4-FFF2-40B4-BE49-F238E27FC236}">
                <a16:creationId xmlns:a16="http://schemas.microsoft.com/office/drawing/2014/main" id="{F8419712-74F9-45B0-A6AA-85BA1667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3778006"/>
          </a:xfrm>
        </p:spPr>
        <p:txBody>
          <a:bodyPr rtlCol="0">
            <a:normAutofit lnSpcReduction="10000"/>
          </a:bodyPr>
          <a:lstStyle/>
          <a:p>
            <a:pPr rtl="0"/>
            <a:endParaRPr lang="cs-CZ" dirty="0"/>
          </a:p>
          <a:p>
            <a:r>
              <a:rPr lang="en-US" dirty="0"/>
              <a:t>PHP/Nette</a:t>
            </a:r>
          </a:p>
          <a:p>
            <a:r>
              <a:rPr lang="en-US" dirty="0"/>
              <a:t>MySQL</a:t>
            </a:r>
          </a:p>
          <a:p>
            <a:r>
              <a:rPr lang="en-US" dirty="0"/>
              <a:t>Doctrine ORM</a:t>
            </a:r>
          </a:p>
          <a:p>
            <a:r>
              <a:rPr lang="en-US" dirty="0"/>
              <a:t>JavaScript/jQuery</a:t>
            </a:r>
          </a:p>
          <a:p>
            <a:r>
              <a:rPr lang="en-US" dirty="0"/>
              <a:t>CSS/SCSS</a:t>
            </a:r>
          </a:p>
          <a:p>
            <a:r>
              <a:rPr lang="en-US" dirty="0"/>
              <a:t>Zurb Foundation</a:t>
            </a:r>
          </a:p>
          <a:p>
            <a:r>
              <a:rPr lang="en-US" dirty="0"/>
              <a:t>Gulp</a:t>
            </a:r>
          </a:p>
          <a:p>
            <a:r>
              <a:rPr lang="en-US" dirty="0"/>
              <a:t>Google Charts</a:t>
            </a:r>
          </a:p>
        </p:txBody>
      </p:sp>
      <p:sp>
        <p:nvSpPr>
          <p:cNvPr id="8" name="Nadpis 2">
            <a:extLst>
              <a:ext uri="{FF2B5EF4-FFF2-40B4-BE49-F238E27FC236}">
                <a16:creationId xmlns:a16="http://schemas.microsoft.com/office/drawing/2014/main" id="{DD55C3E2-D9DB-4B5A-BC07-D721D592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39793"/>
            <a:ext cx="10786533" cy="1150907"/>
          </a:xfrm>
        </p:spPr>
        <p:txBody>
          <a:bodyPr/>
          <a:lstStyle/>
          <a:p>
            <a:r>
              <a:rPr lang="cs-CZ" dirty="0"/>
              <a:t>Technologie použité pro vývoj prototypu systému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22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13">
            <a:extLst>
              <a:ext uri="{FF2B5EF4-FFF2-40B4-BE49-F238E27FC236}">
                <a16:creationId xmlns:a16="http://schemas.microsoft.com/office/drawing/2014/main" id="{F8419712-74F9-45B0-A6AA-85BA1667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3778006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Problém nekompatibility legislativy s akademickým prostředím byl vyřešen přijetím pozměňovacího návrhu č. 109</a:t>
            </a:r>
            <a:r>
              <a:rPr lang="en-US" dirty="0"/>
              <a:t>/</a:t>
            </a:r>
            <a:r>
              <a:rPr lang="cs-CZ" dirty="0"/>
              <a:t>8</a:t>
            </a:r>
            <a:r>
              <a:rPr lang="en-US" dirty="0"/>
              <a:t>.</a:t>
            </a:r>
            <a:endParaRPr lang="cs-CZ" dirty="0"/>
          </a:p>
          <a:p>
            <a:pPr rtl="0"/>
            <a:endParaRPr lang="cs-CZ" dirty="0"/>
          </a:p>
          <a:p>
            <a:pPr rtl="0"/>
            <a:r>
              <a:rPr lang="cs-CZ" dirty="0"/>
              <a:t>Administrativní náročnost vedení EPD lze řešit nasazením informačního systému</a:t>
            </a:r>
          </a:p>
          <a:p>
            <a:pPr rtl="0"/>
            <a:endParaRPr lang="cs-CZ" dirty="0"/>
          </a:p>
          <a:p>
            <a:pPr rtl="0"/>
            <a:r>
              <a:rPr lang="cs-CZ" dirty="0"/>
              <a:t>Z výsledků implementace prototypu vyplynulo, že pracovní evidenci v prostředí ČZU lze téměř kompletně sestavit automaticky, za pomoci integrace existujících dat.</a:t>
            </a:r>
          </a:p>
          <a:p>
            <a:pPr rtl="0"/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rtl="0"/>
            <a:endParaRPr lang="cs-CZ" dirty="0"/>
          </a:p>
          <a:p>
            <a:pPr rtl="0"/>
            <a:endParaRPr lang="en-US" dirty="0"/>
          </a:p>
        </p:txBody>
      </p:sp>
      <p:sp>
        <p:nvSpPr>
          <p:cNvPr id="8" name="Nadpis 2">
            <a:extLst>
              <a:ext uri="{FF2B5EF4-FFF2-40B4-BE49-F238E27FC236}">
                <a16:creationId xmlns:a16="http://schemas.microsoft.com/office/drawing/2014/main" id="{DD55C3E2-D9DB-4B5A-BC07-D721D592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39793"/>
            <a:ext cx="10786533" cy="1150907"/>
          </a:xfrm>
        </p:spPr>
        <p:txBody>
          <a:bodyPr/>
          <a:lstStyle/>
          <a:p>
            <a:r>
              <a:rPr lang="cs-CZ" dirty="0"/>
              <a:t>Závěr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56854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s designem svislých pruhů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246302_TF03460611.potx" id="{5979B31D-0584-440C-8B5D-3068AB557850}" vid="{436474EC-3E5F-4929-9F03-536D985BE79C}"/>
    </a:ext>
  </a:extLst>
</a:theme>
</file>

<file path=ppt/theme/theme2.xml><?xml version="1.0" encoding="utf-8"?>
<a:theme xmlns:a="http://schemas.openxmlformats.org/drawingml/2006/main" name="Motiv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BD8E5-A18E-435C-B431-90A6B59F4B6F}">
  <ds:schemaRefs>
    <ds:schemaRef ds:uri="http://purl.org/dc/terms/"/>
    <ds:schemaRef ds:uri="http://purl.org/dc/elements/1.1/"/>
    <ds:schemaRef ds:uri="http://www.w3.org/XML/1998/namespace"/>
    <ds:schemaRef ds:uri="a4f35948-e619-41b3-aa29-22878b09cfd2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40262f94-9f35-4ac3-9a90-690165a166b7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Snímky s designem svislých pruhů</Template>
  <TotalTime>144</TotalTime>
  <Words>508</Words>
  <Application>Microsoft Office PowerPoint</Application>
  <PresentationFormat>Širokoúhlá obrazovka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Šablona s designem svislých pruhů</vt:lpstr>
      <vt:lpstr>Diplomová práce</vt:lpstr>
      <vt:lpstr>Cíle práce</vt:lpstr>
      <vt:lpstr>Metodika</vt:lpstr>
      <vt:lpstr>Zákoník práce a akademické prostředí</vt:lpstr>
      <vt:lpstr>Dopady pozměňovacího návrhu zákona č. 109/8</vt:lpstr>
      <vt:lpstr>Zadání systému</vt:lpstr>
      <vt:lpstr>Uživatelské role</vt:lpstr>
      <vt:lpstr>Technologie použité pro vývoj prototypu systému</vt:lpstr>
      <vt:lpstr>Závěr</vt:lpstr>
      <vt:lpstr>Prototyp systému, nástroje, wireframy a diagramy</vt:lpstr>
      <vt:lpstr>Děkuji za pozornost!  Nyní jsem připraven reagovat na Vaše připomínky.    Bc. Jiří Novák email@novak-jiri.cz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Diplomová práce</dc:title>
  <dc:creator>Jiří Novák</dc:creator>
  <cp:lastModifiedBy>Jiří Novák</cp:lastModifiedBy>
  <cp:revision>19</cp:revision>
  <dcterms:created xsi:type="dcterms:W3CDTF">2019-02-27T14:33:38Z</dcterms:created>
  <dcterms:modified xsi:type="dcterms:W3CDTF">2019-03-15T13:44:47Z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