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6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ipr\Dropbox\DP\tabulky\prum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ipr\Dropbox\DP\tabulky\prum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8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List2!$P$1</c:f>
              <c:strCache>
                <c:ptCount val="1"/>
                <c:pt idx="0">
                  <c:v>R-factor</c:v>
                </c:pt>
              </c:strCache>
            </c:strRef>
          </c:tx>
          <c:cat>
            <c:strRef>
              <c:f>List2!$A$2:$A$6</c:f>
              <c:strCache>
                <c:ptCount val="5"/>
                <c:pt idx="0">
                  <c:v>G.723</c:v>
                </c:pt>
                <c:pt idx="1">
                  <c:v>G.726-32</c:v>
                </c:pt>
                <c:pt idx="2">
                  <c:v>G.729</c:v>
                </c:pt>
                <c:pt idx="3">
                  <c:v>pcma</c:v>
                </c:pt>
                <c:pt idx="4">
                  <c:v>pcmu</c:v>
                </c:pt>
              </c:strCache>
            </c:strRef>
          </c:cat>
          <c:val>
            <c:numRef>
              <c:f>List2!$P$2:$P$6</c:f>
              <c:numCache>
                <c:formatCode>0.00</c:formatCode>
                <c:ptCount val="5"/>
                <c:pt idx="0">
                  <c:v>59.5</c:v>
                </c:pt>
                <c:pt idx="1">
                  <c:v>56.157142857142844</c:v>
                </c:pt>
                <c:pt idx="2">
                  <c:v>61.2</c:v>
                </c:pt>
                <c:pt idx="3">
                  <c:v>60.52857142857156</c:v>
                </c:pt>
                <c:pt idx="4">
                  <c:v>61.20000000000001</c:v>
                </c:pt>
              </c:numCache>
            </c:numRef>
          </c:val>
        </c:ser>
        <c:shape val="box"/>
        <c:axId val="88962560"/>
        <c:axId val="89404928"/>
        <c:axId val="0"/>
      </c:bar3DChart>
      <c:catAx>
        <c:axId val="88962560"/>
        <c:scaling>
          <c:orientation val="minMax"/>
        </c:scaling>
        <c:axPos val="b"/>
        <c:tickLblPos val="nextTo"/>
        <c:crossAx val="89404928"/>
        <c:crosses val="autoZero"/>
        <c:auto val="1"/>
        <c:lblAlgn val="ctr"/>
        <c:lblOffset val="100"/>
      </c:catAx>
      <c:valAx>
        <c:axId val="89404928"/>
        <c:scaling>
          <c:orientation val="minMax"/>
        </c:scaling>
        <c:axPos val="l"/>
        <c:majorGridlines/>
        <c:numFmt formatCode="0.00" sourceLinked="1"/>
        <c:tickLblPos val="nextTo"/>
        <c:crossAx val="8896256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8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List2!$O$1</c:f>
              <c:strCache>
                <c:ptCount val="1"/>
                <c:pt idx="0">
                  <c:v>MOS Score</c:v>
                </c:pt>
              </c:strCache>
            </c:strRef>
          </c:tx>
          <c:cat>
            <c:strRef>
              <c:f>List2!$A$2:$A$6</c:f>
              <c:strCache>
                <c:ptCount val="5"/>
                <c:pt idx="0">
                  <c:v>G.723</c:v>
                </c:pt>
                <c:pt idx="1">
                  <c:v>G.726-32</c:v>
                </c:pt>
                <c:pt idx="2">
                  <c:v>G.729</c:v>
                </c:pt>
                <c:pt idx="3">
                  <c:v>pcma</c:v>
                </c:pt>
                <c:pt idx="4">
                  <c:v>pcmu</c:v>
                </c:pt>
              </c:strCache>
            </c:strRef>
          </c:cat>
          <c:val>
            <c:numRef>
              <c:f>List2!$O$2:$O$6</c:f>
              <c:numCache>
                <c:formatCode>0.000</c:formatCode>
                <c:ptCount val="5"/>
                <c:pt idx="0">
                  <c:v>3.0571428571428592</c:v>
                </c:pt>
                <c:pt idx="1">
                  <c:v>2.842857142857143</c:v>
                </c:pt>
                <c:pt idx="2">
                  <c:v>3.1142857142857139</c:v>
                </c:pt>
                <c:pt idx="3">
                  <c:v>3.0571428571428592</c:v>
                </c:pt>
                <c:pt idx="4">
                  <c:v>3.0714285714285707</c:v>
                </c:pt>
              </c:numCache>
            </c:numRef>
          </c:val>
        </c:ser>
        <c:shape val="box"/>
        <c:axId val="89515136"/>
        <c:axId val="89516672"/>
        <c:axId val="0"/>
      </c:bar3DChart>
      <c:catAx>
        <c:axId val="89515136"/>
        <c:scaling>
          <c:orientation val="minMax"/>
        </c:scaling>
        <c:axPos val="b"/>
        <c:tickLblPos val="nextTo"/>
        <c:crossAx val="89516672"/>
        <c:crosses val="autoZero"/>
        <c:auto val="1"/>
        <c:lblAlgn val="ctr"/>
        <c:lblOffset val="100"/>
      </c:catAx>
      <c:valAx>
        <c:axId val="89516672"/>
        <c:scaling>
          <c:orientation val="minMax"/>
        </c:scaling>
        <c:axPos val="l"/>
        <c:majorGridlines/>
        <c:numFmt formatCode="0.000" sourceLinked="1"/>
        <c:tickLblPos val="nextTo"/>
        <c:crossAx val="89515136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5968D-495C-47F5-BBCC-F3C092A3DFCC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0B69F-4C3E-437C-AE2C-BC2044DC54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0B69F-4C3E-437C-AE2C-BC2044DC5497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0B69F-4C3E-437C-AE2C-BC2044DC5497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0B69F-4C3E-437C-AE2C-BC2044DC5497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0B69F-4C3E-437C-AE2C-BC2044DC5497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0B69F-4C3E-437C-AE2C-BC2044DC5497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0B69F-4C3E-437C-AE2C-BC2044DC5497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0B69F-4C3E-437C-AE2C-BC2044DC5497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0B69F-4C3E-437C-AE2C-BC2044DC5497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C7A9-D5E6-49AD-8642-7786FD9F312B}" type="datetime1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fhsdfjhdfhld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CD34-A2DA-4A55-BA76-A4EE6F9274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5BF4-76E8-4941-9FA7-10E3277FE4D7}" type="datetime1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fhsdfjhdfhld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CD34-A2DA-4A55-BA76-A4EE6F9274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A681-8032-4712-BF37-B71EC0A63C23}" type="datetime1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fhsdfjhdfhld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CD34-A2DA-4A55-BA76-A4EE6F9274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F4797-3865-4A97-9F69-9A7077D0E645}" type="datetime1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fhsdfjhdfhld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CD34-A2DA-4A55-BA76-A4EE6F9274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CCA1-581B-42C7-8484-9EDEAE329CAD}" type="datetime1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fhsdfjhdfhld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CD34-A2DA-4A55-BA76-A4EE6F9274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81A5-A451-40D7-AF16-EAE8CB74BE21}" type="datetime1">
              <a:rPr lang="cs-CZ" smtClean="0"/>
              <a:pPr/>
              <a:t>23.3.2016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fhsdfjhdfhld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CD34-A2DA-4A55-BA76-A4EE6F9274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B179-553D-4E2F-8AF0-0304B6D83F14}" type="datetime1">
              <a:rPr lang="cs-CZ" smtClean="0"/>
              <a:pPr/>
              <a:t>23.3.2016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fhsdfjhdfhld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CD34-A2DA-4A55-BA76-A4EE6F9274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4DDF-26BC-4265-A9F2-7B50367FFFCC}" type="datetime1">
              <a:rPr lang="cs-CZ" smtClean="0"/>
              <a:pPr/>
              <a:t>23.3.2016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fhsdfjhdfhld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CD34-A2DA-4A55-BA76-A4EE6F9274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6FFC-D83F-4E37-99C3-1E50A742DCEB}" type="datetime1">
              <a:rPr lang="cs-CZ" smtClean="0"/>
              <a:pPr/>
              <a:t>23.3.2016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fhsdfjhdfhld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CD34-A2DA-4A55-BA76-A4EE6F9274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513B-D9CE-4DC2-BEC1-5BBC599610FD}" type="datetime1">
              <a:rPr lang="cs-CZ" smtClean="0"/>
              <a:pPr/>
              <a:t>23.3.2016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fhsdfjhdfhld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CD34-A2DA-4A55-BA76-A4EE6F9274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0C8C-43FB-43E9-8DE9-98EDBF49C23F}" type="datetime1">
              <a:rPr lang="cs-CZ" smtClean="0"/>
              <a:pPr/>
              <a:t>23.3.2016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fhsdfjhdfhld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CD34-A2DA-4A55-BA76-A4EE6F9274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FE8FC-717F-404F-BAC5-8378CC357610}" type="datetime1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fhsdfjhdfhld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6CD34-A2DA-4A55-BA76-A4EE6F9274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pozad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pic>
        <p:nvPicPr>
          <p:cNvPr id="4" name="Obrázek 3" descr="VoIP-Phone-System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806" y="5144068"/>
            <a:ext cx="2568194" cy="171393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txBody>
          <a:bodyPr/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Management výkonnosti a optimalizace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VoIP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technologie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28662" y="4143380"/>
            <a:ext cx="7929618" cy="1214446"/>
          </a:xfrm>
        </p:spPr>
        <p:txBody>
          <a:bodyPr>
            <a:normAutofit fontScale="92500"/>
          </a:bodyPr>
          <a:lstStyle/>
          <a:p>
            <a:pPr lvl="0" algn="l"/>
            <a: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Autor práce: 			          Vedoucí práce: </a:t>
            </a:r>
          </a:p>
          <a:p>
            <a:pPr lvl="0" algn="l"/>
            <a: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Bc. Petr </a:t>
            </a:r>
            <a:r>
              <a:rPr lang="cs-CZ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Holubovský</a:t>
            </a:r>
            <a: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          Ing. Jan </a:t>
            </a:r>
            <a:r>
              <a:rPr lang="cs-CZ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Tyrychtr</a:t>
            </a:r>
            <a: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oIP-Phone-System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806" y="5144068"/>
            <a:ext cx="2568194" cy="1713932"/>
          </a:xfrm>
          <a:prstGeom prst="rect">
            <a:avLst/>
          </a:prstGeom>
        </p:spPr>
      </p:pic>
      <p:pic>
        <p:nvPicPr>
          <p:cNvPr id="4" name="Obrázek 3" descr="pozad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Cíle práce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Hlavním cílem této práce je vytvoření procesu optimalizace konfigurace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VoIP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technologie.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Dílčí cíle: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Vytvořit kritickou literární rešerši k pro problematice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VoIP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technologie.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Provést měření kvality přenosů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VoIP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pro jednotlivé typy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kodeků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Navrhnout procesní diagram zavedení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VoIP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technologie.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5857884" y="5857892"/>
            <a:ext cx="2133600" cy="365125"/>
          </a:xfrm>
        </p:spPr>
        <p:txBody>
          <a:bodyPr/>
          <a:lstStyle/>
          <a:p>
            <a:fld id="{2DA6CD34-A2DA-4A55-BA76-A4EE6F9274EE}" type="slidenum">
              <a:rPr lang="cs-CZ" sz="1800" smtClean="0"/>
              <a:pPr/>
              <a:t>2</a:t>
            </a:fld>
            <a:r>
              <a:rPr lang="cs-CZ" sz="1800" dirty="0" smtClean="0"/>
              <a:t> z 9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oIP-Phone-System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806" y="5144068"/>
            <a:ext cx="2568194" cy="1713932"/>
          </a:xfrm>
          <a:prstGeom prst="rect">
            <a:avLst/>
          </a:prstGeom>
        </p:spPr>
      </p:pic>
      <p:pic>
        <p:nvPicPr>
          <p:cNvPr id="4" name="Obrázek 3" descr="pozad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Metodika práce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36147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Teoretická část práce je založena na studiu odborných informačních zdrojů a jejich analýze.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Realizace laboratoře pro účely měření.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Měření kvality přenosu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VoIP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za pomoci objektivního testování. Vyhodnocení MOS skóre a R – faktoru.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Vytvoření procesního diagramu zavedení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VoIP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technologie ve standardu BPMN 2.0.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5857884" y="5857892"/>
            <a:ext cx="2133600" cy="365125"/>
          </a:xfrm>
        </p:spPr>
        <p:txBody>
          <a:bodyPr/>
          <a:lstStyle/>
          <a:p>
            <a:fld id="{2DA6CD34-A2DA-4A55-BA76-A4EE6F9274EE}" type="slidenum">
              <a:rPr lang="cs-CZ" sz="1800" smtClean="0"/>
              <a:pPr/>
              <a:t>3</a:t>
            </a:fld>
            <a:r>
              <a:rPr lang="cs-CZ" sz="1800" dirty="0" smtClean="0"/>
              <a:t> z 9   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oIP-Phone-System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806" y="5144068"/>
            <a:ext cx="2568194" cy="1713932"/>
          </a:xfrm>
          <a:prstGeom prst="rect">
            <a:avLst/>
          </a:prstGeom>
        </p:spPr>
      </p:pic>
      <p:pic>
        <p:nvPicPr>
          <p:cNvPr id="4" name="Obrázek 3" descr="pozad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Příprava laboratoře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5857884" y="5857892"/>
            <a:ext cx="2133600" cy="365125"/>
          </a:xfrm>
        </p:spPr>
        <p:txBody>
          <a:bodyPr/>
          <a:lstStyle/>
          <a:p>
            <a:fld id="{2DA6CD34-A2DA-4A55-BA76-A4EE6F9274EE}" type="slidenum">
              <a:rPr lang="cs-CZ" sz="1800" smtClean="0"/>
              <a:pPr/>
              <a:t>4</a:t>
            </a:fld>
            <a:r>
              <a:rPr lang="cs-CZ" sz="1800" dirty="0" smtClean="0"/>
              <a:t> z 9</a:t>
            </a:r>
            <a:endParaRPr lang="cs-CZ" sz="1800" dirty="0"/>
          </a:p>
        </p:txBody>
      </p:sp>
      <p:pic>
        <p:nvPicPr>
          <p:cNvPr id="10" name="Obrázek 9" descr="ipRang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58" y="3000372"/>
            <a:ext cx="8051880" cy="267760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86380" y="1643050"/>
            <a:ext cx="33147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ovéPole 8"/>
          <p:cNvSpPr txBox="1"/>
          <p:nvPr/>
        </p:nvSpPr>
        <p:spPr>
          <a:xfrm>
            <a:off x="428596" y="1357298"/>
            <a:ext cx="4399731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200" dirty="0" smtClean="0"/>
              <a:t>Instalace OS Linux (</a:t>
            </a:r>
            <a:r>
              <a:rPr lang="cs-CZ" sz="2200" dirty="0" err="1" smtClean="0"/>
              <a:t>Ubuntu</a:t>
            </a:r>
            <a:r>
              <a:rPr lang="cs-CZ" sz="2200" dirty="0" smtClean="0"/>
              <a:t> 14.04)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/>
              <a:t>Instalace ústředny (</a:t>
            </a:r>
            <a:r>
              <a:rPr lang="cs-CZ" sz="2200" dirty="0" err="1" smtClean="0"/>
              <a:t>Asterisk</a:t>
            </a:r>
            <a:r>
              <a:rPr lang="cs-CZ" sz="2200" dirty="0" smtClean="0"/>
              <a:t> 13.7.1)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/>
              <a:t>Konfigurace </a:t>
            </a:r>
            <a:r>
              <a:rPr lang="cs-CZ" sz="2200" dirty="0" err="1" smtClean="0"/>
              <a:t>routeru</a:t>
            </a:r>
            <a:r>
              <a:rPr lang="cs-CZ" sz="2200" dirty="0" smtClean="0"/>
              <a:t>, </a:t>
            </a:r>
            <a:r>
              <a:rPr lang="cs-CZ" sz="2200" dirty="0" err="1" smtClean="0"/>
              <a:t>switche</a:t>
            </a:r>
            <a:endParaRPr lang="cs-CZ" sz="2200" dirty="0" smtClean="0"/>
          </a:p>
          <a:p>
            <a:pPr>
              <a:buFont typeface="Wingdings" pitchFamily="2" charset="2"/>
              <a:buChar char="Ø"/>
            </a:pPr>
            <a:r>
              <a:rPr lang="cs-CZ" sz="2200" dirty="0" smtClean="0"/>
              <a:t>Konfigurace ústředny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/>
              <a:t>Konfigurace IP telefonů</a:t>
            </a: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oIP-Phone-System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806" y="5144068"/>
            <a:ext cx="2568194" cy="1713932"/>
          </a:xfrm>
          <a:prstGeom prst="rect">
            <a:avLst/>
          </a:prstGeom>
        </p:spPr>
      </p:pic>
      <p:pic>
        <p:nvPicPr>
          <p:cNvPr id="4" name="Obrázek 3" descr="pozad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Měření kvality přenosů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VoIP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2143116"/>
            <a:ext cx="8501122" cy="304324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Vybrané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kodeky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G.723, G.726-32, G.729,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pcma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pcmu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Objektivní testování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Commview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6.5, Net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Ztrátovost paketů 0%, 1%, 2.5%, 5%, 10%, 15% a 20 %.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Směr volání z A do B (z WAN do LAN)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Vyhodnocení MOS skóre a R – faktoru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5857884" y="5857892"/>
            <a:ext cx="2133600" cy="365125"/>
          </a:xfrm>
        </p:spPr>
        <p:txBody>
          <a:bodyPr/>
          <a:lstStyle/>
          <a:p>
            <a:fld id="{2DA6CD34-A2DA-4A55-BA76-A4EE6F9274EE}" type="slidenum">
              <a:rPr lang="cs-CZ" sz="1800" smtClean="0"/>
              <a:pPr/>
              <a:t>5</a:t>
            </a:fld>
            <a:r>
              <a:rPr lang="cs-CZ" sz="1800" dirty="0" smtClean="0"/>
              <a:t> z 9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oIP-Phone-System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806" y="5144068"/>
            <a:ext cx="2568194" cy="1713932"/>
          </a:xfrm>
          <a:prstGeom prst="rect">
            <a:avLst/>
          </a:prstGeom>
        </p:spPr>
      </p:pic>
      <p:pic>
        <p:nvPicPr>
          <p:cNvPr id="4" name="Obrázek 3" descr="pozad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Výsledný R – faktor a MOS skóre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5857884" y="5857892"/>
            <a:ext cx="2133600" cy="365125"/>
          </a:xfrm>
        </p:spPr>
        <p:txBody>
          <a:bodyPr/>
          <a:lstStyle/>
          <a:p>
            <a:fld id="{2DA6CD34-A2DA-4A55-BA76-A4EE6F9274EE}" type="slidenum">
              <a:rPr lang="cs-CZ" sz="1800" smtClean="0"/>
              <a:pPr/>
              <a:t>6</a:t>
            </a:fld>
            <a:r>
              <a:rPr lang="cs-CZ" sz="1800" dirty="0" smtClean="0"/>
              <a:t> z 9</a:t>
            </a:r>
            <a:endParaRPr lang="cs-CZ" sz="1800" dirty="0"/>
          </a:p>
        </p:txBody>
      </p:sp>
      <p:graphicFrame>
        <p:nvGraphicFramePr>
          <p:cNvPr id="9" name="Graf 8"/>
          <p:cNvGraphicFramePr/>
          <p:nvPr/>
        </p:nvGraphicFramePr>
        <p:xfrm>
          <a:off x="142844" y="1285860"/>
          <a:ext cx="457940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Graf 10"/>
          <p:cNvGraphicFramePr/>
          <p:nvPr/>
        </p:nvGraphicFramePr>
        <p:xfrm>
          <a:off x="4563534" y="1285860"/>
          <a:ext cx="458046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857224" y="4429132"/>
          <a:ext cx="3600450" cy="1347600"/>
        </p:xfrm>
        <a:graphic>
          <a:graphicData uri="http://schemas.openxmlformats.org/drawingml/2006/table">
            <a:tbl>
              <a:tblPr/>
              <a:tblGrid>
                <a:gridCol w="896498"/>
                <a:gridCol w="795280"/>
                <a:gridCol w="636224"/>
                <a:gridCol w="1272448"/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Kodek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MOS Score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R-factor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Výsledné pořadí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G.729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pcmu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pcma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G.723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G.726-32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pic>
        <p:nvPicPr>
          <p:cNvPr id="10" name="Obrázek 9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6314" y="4429132"/>
            <a:ext cx="3960000" cy="94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ovéPole 12"/>
          <p:cNvSpPr txBox="1"/>
          <p:nvPr/>
        </p:nvSpPr>
        <p:spPr>
          <a:xfrm>
            <a:off x="1928794" y="4000504"/>
            <a:ext cx="1434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Vyhodnocení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i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pic>
        <p:nvPicPr>
          <p:cNvPr id="10" name="Obrázek 23" descr="nastavení voip4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142844" y="1500174"/>
            <a:ext cx="8915427" cy="4731957"/>
          </a:xfrm>
          <a:prstGeom prst="rect">
            <a:avLst/>
          </a:prstGeom>
        </p:spPr>
      </p:pic>
      <p:pic>
        <p:nvPicPr>
          <p:cNvPr id="5" name="Obrázek 4" descr="VoIP-Phone-Systems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5806" y="5144068"/>
            <a:ext cx="2568194" cy="171393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Reálné nasazení – procesní diagram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5857884" y="5857892"/>
            <a:ext cx="2133600" cy="365125"/>
          </a:xfrm>
        </p:spPr>
        <p:txBody>
          <a:bodyPr/>
          <a:lstStyle/>
          <a:p>
            <a:fld id="{2DA6CD34-A2DA-4A55-BA76-A4EE6F9274EE}" type="slidenum">
              <a:rPr lang="cs-CZ" sz="1800" smtClean="0"/>
              <a:pPr/>
              <a:t>7</a:t>
            </a:fld>
            <a:r>
              <a:rPr lang="cs-CZ" sz="1800" dirty="0" smtClean="0"/>
              <a:t> z 9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oIP-Phone-System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806" y="5144068"/>
            <a:ext cx="2568194" cy="1713932"/>
          </a:xfrm>
          <a:prstGeom prst="rect">
            <a:avLst/>
          </a:prstGeom>
        </p:spPr>
      </p:pic>
      <p:pic>
        <p:nvPicPr>
          <p:cNvPr id="4" name="Obrázek 3" descr="pozad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Závěr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Image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testovacího prostředí.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Vlastní změřené a vyhodnocené hodnoty MOS a R – faktoru pro vybrané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kodeky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Procesní diagram instalace a zavedení reálného nasazení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VoIP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technologie jako podklad pro vypracování časového harmonogramu a projektové dokumentace.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5857884" y="5857892"/>
            <a:ext cx="2133600" cy="365125"/>
          </a:xfrm>
        </p:spPr>
        <p:txBody>
          <a:bodyPr/>
          <a:lstStyle/>
          <a:p>
            <a:fld id="{2DA6CD34-A2DA-4A55-BA76-A4EE6F9274EE}" type="slidenum">
              <a:rPr lang="cs-CZ" sz="1800" smtClean="0"/>
              <a:pPr/>
              <a:t>8</a:t>
            </a:fld>
            <a:r>
              <a:rPr lang="cs-CZ" sz="1800" dirty="0" smtClean="0"/>
              <a:t> z 9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oIP-Phone-System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806" y="5144068"/>
            <a:ext cx="2568194" cy="1713932"/>
          </a:xfrm>
          <a:prstGeom prst="rect">
            <a:avLst/>
          </a:prstGeom>
        </p:spPr>
      </p:pic>
      <p:pic>
        <p:nvPicPr>
          <p:cNvPr id="4" name="Obrázek 3" descr="pozad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Děkuji za pozornost.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5857884" y="5857892"/>
            <a:ext cx="2133600" cy="365125"/>
          </a:xfrm>
        </p:spPr>
        <p:txBody>
          <a:bodyPr/>
          <a:lstStyle/>
          <a:p>
            <a:fld id="{2DA6CD34-A2DA-4A55-BA76-A4EE6F9274EE}" type="slidenum">
              <a:rPr lang="cs-CZ" sz="1800" smtClean="0"/>
              <a:pPr/>
              <a:t>9</a:t>
            </a:fld>
            <a:r>
              <a:rPr lang="cs-CZ" sz="1800" dirty="0" smtClean="0"/>
              <a:t> z 9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2577</TotalTime>
  <Words>300</Words>
  <Application>Microsoft Office PowerPoint</Application>
  <PresentationFormat>Předvádění na obrazovce (4:3)</PresentationFormat>
  <Paragraphs>77</Paragraphs>
  <Slides>9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Management výkonnosti a optimalizace VoIP technologie</vt:lpstr>
      <vt:lpstr>Cíle práce</vt:lpstr>
      <vt:lpstr>Metodika práce</vt:lpstr>
      <vt:lpstr>Příprava laboratoře</vt:lpstr>
      <vt:lpstr>Měření kvality přenosů VoIP</vt:lpstr>
      <vt:lpstr>Výsledný R – faktor a MOS skóre</vt:lpstr>
      <vt:lpstr>Reálné nasazení – procesní diagram</vt:lpstr>
      <vt:lpstr>Závěr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Kripr</dc:creator>
  <cp:lastModifiedBy>Kripr</cp:lastModifiedBy>
  <cp:revision>101</cp:revision>
  <dcterms:created xsi:type="dcterms:W3CDTF">2016-02-24T10:09:12Z</dcterms:created>
  <dcterms:modified xsi:type="dcterms:W3CDTF">2016-03-23T13:01:29Z</dcterms:modified>
</cp:coreProperties>
</file>