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73" r:id="rId11"/>
    <p:sldId id="272" r:id="rId12"/>
    <p:sldId id="269" r:id="rId13"/>
    <p:sldId id="271" r:id="rId14"/>
    <p:sldId id="268" r:id="rId15"/>
    <p:sldId id="274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rka\Desktop\dozazniiii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r>
              <a:rPr lang="cs-CZ" sz="1600">
                <a:latin typeface="Arial" pitchFamily="34" charset="0"/>
                <a:cs typeface="Arial" pitchFamily="34" charset="0"/>
              </a:rPr>
              <a:t>Celk. výnosy/Celk.</a:t>
            </a:r>
            <a:r>
              <a:rPr lang="cs-CZ" sz="1600" baseline="0">
                <a:latin typeface="Arial" pitchFamily="34" charset="0"/>
                <a:cs typeface="Arial" pitchFamily="34" charset="0"/>
              </a:rPr>
              <a:t> příspěvky</a:t>
            </a:r>
            <a:endParaRPr lang="cs-CZ" sz="160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List11!$I$3</c:f>
              <c:strCache>
                <c:ptCount val="1"/>
                <c:pt idx="0">
                  <c:v>% k výnosům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>
                        <a:latin typeface="Arial" pitchFamily="34" charset="0"/>
                        <a:cs typeface="Arial" pitchFamily="34" charset="0"/>
                      </a:rPr>
                      <a:t>0</a:t>
                    </a:r>
                    <a:r>
                      <a:rPr lang="en-US"/>
                      <a:t>,11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>
                        <a:latin typeface="Arial" pitchFamily="34" charset="0"/>
                        <a:cs typeface="Arial" pitchFamily="34" charset="0"/>
                      </a:rPr>
                      <a:t>0</a:t>
                    </a:r>
                    <a:r>
                      <a:rPr lang="en-US"/>
                      <a:t>,06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b="1">
                        <a:latin typeface="Arial" pitchFamily="34" charset="0"/>
                        <a:cs typeface="Arial" pitchFamily="34" charset="0"/>
                      </a:rPr>
                      <a:t>0</a:t>
                    </a:r>
                    <a:r>
                      <a:rPr lang="en-US"/>
                      <a:t>,06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b="1">
                        <a:latin typeface="Arial" pitchFamily="34" charset="0"/>
                        <a:cs typeface="Arial" pitchFamily="34" charset="0"/>
                      </a:rPr>
                      <a:t>0</a:t>
                    </a:r>
                    <a:r>
                      <a:rPr lang="en-US"/>
                      <a:t>,05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showVal val="1"/>
          </c:dLbls>
          <c:cat>
            <c:strRef>
              <c:f>List11!$F$4:$F$7</c:f>
              <c:strCache>
                <c:ptCount val="4"/>
                <c:pt idx="0">
                  <c:v>Vodafone</c:v>
                </c:pt>
                <c:pt idx="1">
                  <c:v>O2</c:v>
                </c:pt>
                <c:pt idx="2">
                  <c:v>Activa</c:v>
                </c:pt>
                <c:pt idx="3">
                  <c:v>Europrint</c:v>
                </c:pt>
              </c:strCache>
            </c:strRef>
          </c:cat>
          <c:val>
            <c:numRef>
              <c:f>List11!$I$4:$I$7</c:f>
              <c:numCache>
                <c:formatCode>0.00</c:formatCode>
                <c:ptCount val="4"/>
                <c:pt idx="0">
                  <c:v>0.11</c:v>
                </c:pt>
                <c:pt idx="1">
                  <c:v>6.2637018477920456E-2</c:v>
                </c:pt>
                <c:pt idx="2">
                  <c:v>0.06</c:v>
                </c:pt>
                <c:pt idx="3">
                  <c:v>0.05</c:v>
                </c:pt>
              </c:numCache>
            </c:numRef>
          </c:val>
        </c:ser>
        <c:axId val="85100416"/>
        <c:axId val="85106688"/>
      </c:barChart>
      <c:catAx>
        <c:axId val="851004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85106688"/>
        <c:crosses val="autoZero"/>
        <c:auto val="1"/>
        <c:lblAlgn val="ctr"/>
        <c:lblOffset val="100"/>
      </c:catAx>
      <c:valAx>
        <c:axId val="85106688"/>
        <c:scaling>
          <c:orientation val="minMax"/>
        </c:scaling>
        <c:delete val="1"/>
        <c:axPos val="l"/>
        <c:majorGridlines/>
        <c:numFmt formatCode="0.00" sourceLinked="1"/>
        <c:majorTickMark val="none"/>
        <c:tickLblPos val="none"/>
        <c:crossAx val="8510041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200" b="1" baseline="0">
                <a:latin typeface="Arial" pitchFamily="34" charset="0"/>
                <a:cs typeface="Arial" pitchFamily="34" charset="0"/>
              </a:defRPr>
            </a:pPr>
            <a:endParaRPr lang="cs-CZ"/>
          </a:p>
        </c:txPr>
      </c:legendEntry>
      <c:layout/>
      <c:txPr>
        <a:bodyPr/>
        <a:lstStyle/>
        <a:p>
          <a:pPr>
            <a:defRPr sz="1200" b="1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EF3F8A-F6C0-410D-9731-530E1F466634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15587B4-70DF-429B-8E2A-5E815DE95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57496"/>
            <a:ext cx="7772400" cy="314327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24" y="2285992"/>
            <a:ext cx="7286676" cy="4143404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Česká zemědělská univerzita v Praze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Provozně ekonomická fakulta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Jiří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Harigel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Bakalářská práce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Firemní dárcovství jako projev spolupráce komerčního a neziskového sektoru</a:t>
            </a:r>
          </a:p>
          <a:p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Katedra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humanitních věd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28604"/>
            <a:ext cx="347157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3396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Activa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spol. s.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r.o</a:t>
            </a:r>
            <a:endParaRPr lang="cs-CZ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- Společnost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Activa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je zaměřena pouze na pomoc dětem, ať už přímo dětským domovům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600" dirty="0" smtClean="0"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latin typeface="Arial" pitchFamily="34" charset="0"/>
                <a:cs typeface="Arial" pitchFamily="34" charset="0"/>
              </a:rPr>
              <a:t>či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prostřednictvím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nadací</a:t>
            </a: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- Bylo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by vhodné </a:t>
            </a:r>
            <a:r>
              <a:rPr lang="cs-CZ" sz="2600" b="1" u="sng" dirty="0" smtClean="0">
                <a:latin typeface="Arial" pitchFamily="34" charset="0"/>
                <a:cs typeface="Arial" pitchFamily="34" charset="0"/>
              </a:rPr>
              <a:t>rozšířit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případnou pomoc</a:t>
            </a:r>
            <a:br>
              <a:rPr lang="cs-CZ" sz="2600" dirty="0" smtClean="0"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latin typeface="Arial" pitchFamily="34" charset="0"/>
                <a:cs typeface="Arial" pitchFamily="34" charset="0"/>
              </a:rPr>
              <a:t>i na </a:t>
            </a:r>
            <a:r>
              <a:rPr lang="cs-CZ" sz="2600" b="1" u="sng" dirty="0" smtClean="0">
                <a:latin typeface="Arial" pitchFamily="34" charset="0"/>
                <a:cs typeface="Arial" pitchFamily="34" charset="0"/>
              </a:rPr>
              <a:t>další oblasti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, ve kterých děti pomoc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potřebují, například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v nemocnicích nebo ve školkách. </a:t>
            </a:r>
          </a:p>
          <a:p>
            <a:pPr>
              <a:buNone/>
            </a:pP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- Poznámka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: obou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jmenovaných společností chybí </a:t>
            </a:r>
            <a:r>
              <a:rPr lang="cs-CZ" sz="2600" b="1" u="sng" dirty="0" smtClean="0">
                <a:latin typeface="Arial" pitchFamily="34" charset="0"/>
                <a:cs typeface="Arial" pitchFamily="34" charset="0"/>
              </a:rPr>
              <a:t>zapojení zaměstnanců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 dobročinných aktivit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formou zaměstnaneckých sbírek či poskytnutí placené práce v neziskovém sektoru.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Kvalitativní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7332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Vodafone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Czech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republic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a.s.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 </a:t>
            </a:r>
            <a:endParaRPr lang="cs-CZ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cs-CZ" b="1" u="sng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Czech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republic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a.s.</a:t>
            </a:r>
            <a:endParaRPr lang="cs-CZ" b="1" u="sng" baseline="-2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složité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nalézt nějaké další možnosti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rozšíření pomoci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jejich ekonomické postavení ve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společnosti,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ale i z důvodu její šíře, kterou prostřednictvím svých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nadací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realizují. </a:t>
            </a: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- Tyto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dobročinně aktivní společnosti mohou dále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rozšiřovat a prohlubovat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své filantropické chování. Například při vybavení základních škol 1. stupně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>IT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technikou, zejména ve školách menších měst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vesnic, které se s tímto problémem zcela jistě potýkají. </a:t>
            </a: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- To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by i celkově odpovídalo jejich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vypracované strategii</a:t>
            </a:r>
            <a:r>
              <a:rPr lang="cs-CZ" sz="31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pomoci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, neboť by se jednalo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pomoc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mladým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kteří se k novým technologiím jinak těžko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dostanou</a:t>
            </a:r>
            <a:r>
              <a:rPr lang="cs-CZ" sz="3100" dirty="0" smtClean="0"/>
              <a:t>.</a:t>
            </a:r>
            <a:endParaRPr lang="cs-CZ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Souhrnně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je možné konstatovat, že vybrané společnosti se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trhu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chovají společensky odpovědně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mají ve větší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či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menší míře vypracované programy směřující k podpoře neziskového sektoru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dle svých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možností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400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763688" y="3140968"/>
          <a:ext cx="6696744" cy="2736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520280"/>
                <a:gridCol w="1872208"/>
                <a:gridCol w="1224136"/>
              </a:tblGrid>
              <a:tr h="824819">
                <a:tc>
                  <a:txBody>
                    <a:bodyPr/>
                    <a:lstStyle/>
                    <a:p>
                      <a:r>
                        <a:rPr lang="cs-CZ" dirty="0" smtClean="0"/>
                        <a:t>Firma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Celk</a:t>
                      </a:r>
                      <a:r>
                        <a:rPr lang="cs-CZ" baseline="0" dirty="0" smtClean="0"/>
                        <a:t>. výnosy </a:t>
                      </a:r>
                    </a:p>
                    <a:p>
                      <a:r>
                        <a:rPr lang="cs-CZ" baseline="0" dirty="0" smtClean="0"/>
                        <a:t>(v mil.Kč)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Celk.příspěvky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smtClean="0"/>
                        <a:t>(v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mil. 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</a:t>
                      </a:r>
                      <a:r>
                        <a:rPr lang="cs-CZ" baseline="0" dirty="0" smtClean="0"/>
                        <a:t> k výnosům</a:t>
                      </a:r>
                      <a:endParaRPr lang="cs-CZ" dirty="0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r>
                        <a:rPr lang="cs-CZ" dirty="0" smtClean="0"/>
                        <a:t>Vodafone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16512,00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18,14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0,11</a:t>
                      </a:r>
                      <a:endParaRPr lang="cs-CZ" dirty="0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r>
                        <a:rPr kumimoji="0" lang="cs-CZ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cs-CZ" sz="1800" b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47895,00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1600,00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Europrint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331640" y="260648"/>
          <a:ext cx="7457380" cy="287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1259632" y="3284984"/>
            <a:ext cx="78843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Výše uvedená tabulka a následný graf znázorňuje,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jaký podíl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cs-CZ" sz="2000" u="sng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ze svých výnosů firmy uvolní na dobročinnost.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Zde je možné vysledovat, že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Vodafone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je sice vůči ostatním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„štědřejší“,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ale je to pouze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relativní pohled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 ohledem na směřování své filantropické činnosti.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- Jako poslední se jeví společnost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Europrint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která ke své škodě svou činnost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zaměřuje na nefinanční pomoc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kterou bohužel ani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finančně nezhodnocuje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Závěr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Větší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společnosti a firemní korporace jsou ve velké většině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filantropicky aktivní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Velká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část z oslovených firem však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nebyla příliš vstřícná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tyto informace poskytnout. Údajně z důvodu ochrany soukromí, což působilo až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nedůvěryhodně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 ale nešťastné řešení vzhledem k tomu, že jakákoliv medializace podpory, přiláká zákonitě pomoc další. 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firem, které byly ochotny informace poskytnout, vyplynulo, že na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„dobrou věc“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slyší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pomáhají rády.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Je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to pro ně součást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PR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reklamy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to velmi dobré reklamy. Poskytnuté příspěvky si také následně mohou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odečíst z daní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což zákon umožňuje a tím také určitou formou firmy k filantropii nabádá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417638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Pokud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budou opomíjeny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kutečné důvody a účel firemní pomoci,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musí být konstatováno, že se jedná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velmi záslužnou věc, která je ostatně výhodná pro obě strany, a to jak pro sektor komerční, tak pro sektor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neziskový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Celá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společnost a trh je v dnešní době nastaven tak,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že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pomáhat potřebným či se chovat odpovědně k celé společnosti je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nezbytností každé úspěšné firmy</a:t>
            </a:r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. </a:t>
            </a:r>
            <a:endParaRPr lang="cs-CZ" sz="24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Díky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tomu bude tento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trend pokračovat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i nadále a bude mít vzrůstající tendenci, což je dobře, neboť těch, kteří volají po pomoci a solidaritě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je stále více než dost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endParaRPr lang="cs-CZ" sz="4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800" dirty="0" smtClean="0">
                <a:latin typeface="Arial" pitchFamily="34" charset="0"/>
                <a:cs typeface="Arial" pitchFamily="34" charset="0"/>
              </a:rPr>
              <a:t>Děkuji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Osnova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Úvod</a:t>
            </a:r>
          </a:p>
          <a:p>
            <a:pPr marL="514350" indent="-514350"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Metodika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Teoretická část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Praktická část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Zhodnocení výsledků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332656"/>
            <a:ext cx="7498080" cy="11430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Úvod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746064" cy="4475584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Pomáhat potřebným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by měla být přirozenou vlastností člověka.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Jsou komerční společnosti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schopny myslet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také na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pomoc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potřebným při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honbě za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dosažením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co nejvyššího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zisku.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- Cílem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práce je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definovat základní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pojmy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- Zjistit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zda a jakou formou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jsou čtyři vybrané společnosti filantropicky aktivní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Navrhnout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zlepšení či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zefektivnění spolupráce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těchto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zvolených komerčních firem s neziskovým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sektorem.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- Cílem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práce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je také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zkoumání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jaké povědomí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 dárcovství veřejnost má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a zda je jeho součástí.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Metodika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836712"/>
            <a:ext cx="7776864" cy="57606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400" b="1" u="sng" dirty="0" smtClean="0">
                <a:latin typeface="Arial" pitchFamily="34" charset="0"/>
                <a:cs typeface="Arial" pitchFamily="34" charset="0"/>
              </a:rPr>
              <a:t>Teoretická část obsahuje: </a:t>
            </a:r>
          </a:p>
          <a:p>
            <a:pPr>
              <a:buNone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Základní pojmy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tématu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vysvětluje danou problematiku, převzatou z odborné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literatury. </a:t>
            </a:r>
          </a:p>
          <a:p>
            <a:pPr>
              <a:buNone/>
            </a:pPr>
            <a:endParaRPr lang="cs-CZ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400" b="1" u="sng" dirty="0" smtClean="0">
                <a:latin typeface="Arial" pitchFamily="34" charset="0"/>
                <a:cs typeface="Arial" pitchFamily="34" charset="0"/>
              </a:rPr>
              <a:t>Praktická </a:t>
            </a:r>
            <a:r>
              <a:rPr lang="cs-CZ" sz="3400" b="1" u="sng" dirty="0" smtClean="0">
                <a:latin typeface="Arial" pitchFamily="34" charset="0"/>
                <a:cs typeface="Arial" pitchFamily="34" charset="0"/>
              </a:rPr>
              <a:t>část obsahuje: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onkrétní informace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získané z oficiálních výročních zpráv čtyř vybraných společností.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Kvantitativní šetření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zaměřující se na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veřejnost, uskutečněné formou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anonymních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dotazníků.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Kvalitativní šetření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provedené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formou rozhovorů se zástupci čtyř vybraných společností v České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republice.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Vyhodnocení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dárcovských a sponzorských aktivit jednotlivých společností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 hlediska vynakládaných finančních prostředků v poměru k vykázaným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výnosům.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Teoretická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část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 vysvětlení pojmů: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Firemní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filantropie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Firemní dárcovství a jeho formy a druhy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S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polečenská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odpovědnost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firem (CSR)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Neziskový sektor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Top odpovědná firma 2014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Daňové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zvýhodnění dárců v České republice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Dále vysvětleny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pojmy: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stakeholder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fundraising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sponzoring, altruismus,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payroll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giving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cause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related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marketing, dobrovolnictví, nezisková organizace atd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Praktická část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Kvantitativní šetření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Jeho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úkolem bylo zjistit, jaké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povědomí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dárcovství veřejnost má, a zda jsou dotazovaní jeho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součástí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Dále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byla sledována reakce spotřebitele na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skutečnost, že je daná obchodní společnost filantropicky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resp. společensky aktivní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Dotazováno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bylo anonymně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106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náhodných respondentů, z toho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49 mužů a 57 žen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Respondenti byli ve věku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od 20 do 74 let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Praktická část</a:t>
            </a:r>
            <a:br>
              <a:rPr lang="cs-CZ" dirty="0" smtClean="0"/>
            </a:br>
            <a:r>
              <a:rPr lang="cs-CZ" dirty="0" smtClean="0"/>
              <a:t>Kvantitativní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84784"/>
            <a:ext cx="7498080" cy="4763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Výsledky ukázaly,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že tázaní mají o tomto tématu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povědomí,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což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dokazuje celá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anketa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její následné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grafy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Jedinou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slabinou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kaňkou kvantitativního šetření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to, že respondenti znají jen takzvaně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„mediálně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známé“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neziskové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organizace či konkrétní osoby, které pomoc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potřebují.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Otázkou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zůstává, zda je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chyba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na straně médií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sdělovacích prostředků či na samotných pomoc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potřebujících.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49808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Kvalitativní šetření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980729"/>
            <a:ext cx="8229600" cy="587727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Po zhodnocení výsledků, byla pro vybrané společnosti zvolena tato konkrétní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doporučení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sz="2400" b="1" u="sng" dirty="0" err="1" smtClean="0">
                <a:latin typeface="Arial" pitchFamily="34" charset="0"/>
                <a:cs typeface="Arial" pitchFamily="34" charset="0"/>
              </a:rPr>
              <a:t>Europrint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 a.s.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Pro tuto společnost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by bylo vhodné nejen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finančně oceňovat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svoji pomoc, která je realizována spíše nepřímou formou pomoci potřebným (tiskem zdarma), ale také tuto aktivitu na svých oficiálních stránkách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uvádět a vyčíslovat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S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ohledem na dosažené výnosy by bylo dále vhodné svoji případnou filantropickou činnost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plánovat a rozšířit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cíleně na pomoc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potřebným ve svém okolí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např. zdravotnickým zařízením finančně pomoci na nákup potřebných lékařských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přístrojů.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Měla by zvážit, zda nevypracovat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konkrétní strategii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 oblasti firemního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dárcovství, jako tomu činí zbývající 3 společnosti.</a:t>
            </a:r>
          </a:p>
          <a:p>
            <a:pPr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765</TotalTime>
  <Words>436</Words>
  <Application>Microsoft Office PowerPoint</Application>
  <PresentationFormat>Předvádění na obrazovce (4:3)</PresentationFormat>
  <Paragraphs>137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Snímek 1</vt:lpstr>
      <vt:lpstr>Osnova</vt:lpstr>
      <vt:lpstr>Úvod</vt:lpstr>
      <vt:lpstr>Cíl práce </vt:lpstr>
      <vt:lpstr> Metodika práce </vt:lpstr>
      <vt:lpstr> Teoretická část   vysvětlení pojmů: </vt:lpstr>
      <vt:lpstr>Praktická část Kvantitativní šetření</vt:lpstr>
      <vt:lpstr>Praktická část Kvantitativní šetření</vt:lpstr>
      <vt:lpstr> Kvalitativní šetření </vt:lpstr>
      <vt:lpstr>Snímek 10</vt:lpstr>
      <vt:lpstr>Kvalitativní šetření</vt:lpstr>
      <vt:lpstr>Zhodnocení výsledků</vt:lpstr>
      <vt:lpstr>Snímek 13</vt:lpstr>
      <vt:lpstr>Závěr </vt:lpstr>
      <vt:lpstr>Závěr</vt:lpstr>
      <vt:lpstr>Snímek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Jirka</cp:lastModifiedBy>
  <cp:revision>23</cp:revision>
  <dcterms:created xsi:type="dcterms:W3CDTF">2014-03-12T14:46:25Z</dcterms:created>
  <dcterms:modified xsi:type="dcterms:W3CDTF">2014-11-26T22:39:54Z</dcterms:modified>
</cp:coreProperties>
</file>