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1" r:id="rId3"/>
    <p:sldId id="285" r:id="rId4"/>
    <p:sldId id="299" r:id="rId5"/>
    <p:sldId id="300" r:id="rId6"/>
    <p:sldId id="312" r:id="rId7"/>
    <p:sldId id="301" r:id="rId8"/>
    <p:sldId id="304" r:id="rId9"/>
    <p:sldId id="306" r:id="rId10"/>
    <p:sldId id="305" r:id="rId11"/>
    <p:sldId id="307" r:id="rId12"/>
    <p:sldId id="303" r:id="rId13"/>
    <p:sldId id="308" r:id="rId14"/>
    <p:sldId id="309" r:id="rId15"/>
    <p:sldId id="311" r:id="rId16"/>
    <p:sldId id="310" r:id="rId17"/>
    <p:sldId id="29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631" autoAdjust="0"/>
    <p:restoredTop sz="94434" autoAdjust="0"/>
  </p:normalViewPr>
  <p:slideViewPr>
    <p:cSldViewPr>
      <p:cViewPr varScale="1">
        <p:scale>
          <a:sx n="69" d="100"/>
          <a:sy n="69" d="100"/>
        </p:scale>
        <p:origin x="2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0C94E-D6D9-4ADE-B4A8-65B317628C84}" type="datetimeFigureOut">
              <a:rPr lang="cs-CZ" smtClean="0"/>
              <a:t>13.05.2019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EE2AE-8AF3-4173-83B3-DC5F37F9A21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13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EE2AE-8AF3-4173-83B3-DC5F37F9A215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65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1ED84-62DB-4467-A807-2F082FAB4E34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76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4EA7-55E9-47FD-AEC3-DC1B9CE3D4BC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53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068C-142C-42BE-BF30-897AB2D1743D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77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8173-EB2B-4262-9DCE-43563451559D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46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92D7-CB00-42CB-BADC-5BBB45D1E37F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91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486A-6310-4852-A565-5C9BED8B1246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94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27A8-3E1A-4893-9A13-EBA148BCFA8A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7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73935-7CEF-4928-8D8C-4641B8F23E67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28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4FE19-74FE-4595-8348-448D6A6153EA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12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124F-A20A-4DEE-8679-7A9957BBBD15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986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41E2-98C9-4667-8265-91A8E884D9D1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47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B7A16-CE95-43E6-B130-BCC3FACC77FC}" type="datetime1">
              <a:rPr lang="cs-CZ" smtClean="0"/>
              <a:t>13.05.2019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9A88-6E79-4BA9-9919-ABB86A1F71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57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9"/>
          <p:cNvSpPr txBox="1">
            <a:spLocks/>
          </p:cNvSpPr>
          <p:nvPr/>
        </p:nvSpPr>
        <p:spPr>
          <a:xfrm>
            <a:off x="672544" y="1890072"/>
            <a:ext cx="7571864" cy="3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Studijní program: </a:t>
            </a:r>
            <a:r>
              <a:rPr lang="cs-CZ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N6208</a:t>
            </a:r>
            <a:r>
              <a:rPr lang="sv-SE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Ekonomika a </a:t>
            </a:r>
            <a:r>
              <a:rPr lang="sv-SE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managemen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</a:p>
        </p:txBody>
      </p:sp>
      <p:sp>
        <p:nvSpPr>
          <p:cNvPr id="14" name="Nadpis 9"/>
          <p:cNvSpPr txBox="1">
            <a:spLocks/>
          </p:cNvSpPr>
          <p:nvPr/>
        </p:nvSpPr>
        <p:spPr>
          <a:xfrm>
            <a:off x="683568" y="1332622"/>
            <a:ext cx="7560840" cy="3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ŠKODA AUTO VYSOKÁ ŠKOLA, O.P.S.</a:t>
            </a:r>
            <a:endParaRPr lang="cs-CZ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Nadpis 9"/>
          <p:cNvSpPr txBox="1">
            <a:spLocks/>
          </p:cNvSpPr>
          <p:nvPr/>
        </p:nvSpPr>
        <p:spPr>
          <a:xfrm>
            <a:off x="666067" y="2204864"/>
            <a:ext cx="7578341" cy="3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Studijní obor: </a:t>
            </a:r>
            <a:r>
              <a:rPr lang="cs-CZ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6208T088 Podniková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ekonomika a </a:t>
            </a:r>
            <a:r>
              <a:rPr lang="cs-CZ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management provozu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Nadpis 9"/>
          <p:cNvSpPr txBox="1">
            <a:spLocks/>
          </p:cNvSpPr>
          <p:nvPr/>
        </p:nvSpPr>
        <p:spPr>
          <a:xfrm>
            <a:off x="672544" y="2924944"/>
            <a:ext cx="7571864" cy="702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STATISTICKÁ REGULACE PROCESU UTAHOVÁNÍ ŠROUBOVÝCH SPOJŮ</a:t>
            </a:r>
            <a:endParaRPr lang="cs-CZ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Nadpis 9"/>
          <p:cNvSpPr txBox="1">
            <a:spLocks/>
          </p:cNvSpPr>
          <p:nvPr/>
        </p:nvSpPr>
        <p:spPr>
          <a:xfrm>
            <a:off x="683568" y="4221088"/>
            <a:ext cx="7560840" cy="3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Vladimír PIŠL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Nadpis 9"/>
          <p:cNvSpPr txBox="1">
            <a:spLocks/>
          </p:cNvSpPr>
          <p:nvPr/>
        </p:nvSpPr>
        <p:spPr>
          <a:xfrm>
            <a:off x="683568" y="5445224"/>
            <a:ext cx="7560840" cy="3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práce: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doc. Ing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 Jarošová, CSc.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Nadpis 9"/>
          <p:cNvSpPr txBox="1">
            <a:spLocks/>
          </p:cNvSpPr>
          <p:nvPr/>
        </p:nvSpPr>
        <p:spPr>
          <a:xfrm>
            <a:off x="683568" y="4545160"/>
            <a:ext cx="7560840" cy="3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787" y="458660"/>
            <a:ext cx="18669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00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MSA, výsledky </a:t>
            </a: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</a:t>
            </a: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800400" y="1700808"/>
            <a:ext cx="7551616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operátor 2 nevhodně manipuluje s měřidlem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chybné držení klíče a trhavé pohyby</a:t>
            </a: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358" y="3697957"/>
            <a:ext cx="5981700" cy="1819275"/>
          </a:xfrm>
          <a:prstGeom prst="rect">
            <a:avLst/>
          </a:prstGeom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121701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MSA, výsledky </a:t>
            </a: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</a:t>
            </a: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800400" y="1700808"/>
            <a:ext cx="7551616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</a:t>
            </a:r>
            <a:r>
              <a:rPr lang="cs-CZ" sz="18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R&amp;R </a:t>
            </a:r>
            <a:r>
              <a:rPr lang="cs-CZ" sz="18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12,3 </a:t>
            </a:r>
            <a:r>
              <a:rPr lang="en-GB" sz="18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</a:t>
            </a:r>
            <a:r>
              <a:rPr lang="en-GB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systém měření </a:t>
            </a:r>
            <a:r>
              <a:rPr lang="en-GB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podmíněně způsobilý</a:t>
            </a:r>
            <a:endParaRPr lang="en-GB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opakovatelnost 100 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(nadhodnoceno)</a:t>
            </a:r>
          </a:p>
          <a:p>
            <a:pPr lvl="1">
              <a:lnSpc>
                <a:spcPct val="150000"/>
              </a:lnSpc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014" y="2852936"/>
            <a:ext cx="5377972" cy="2880000"/>
          </a:xfrm>
          <a:prstGeom prst="rect">
            <a:avLst/>
          </a:prstGeom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209280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SPC, výsledky </a:t>
            </a: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</a:t>
            </a: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648000" y="1700808"/>
            <a:ext cx="7812432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 je pod statistickou kontrolou,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normální rozdělení dat a vyloučena přítomnost autokorelace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  <p:pic>
        <p:nvPicPr>
          <p:cNvPr id="10" name="Obrázek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343" y="3068960"/>
            <a:ext cx="5579745" cy="267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6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SPC, výsledky </a:t>
            </a: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</a:t>
            </a: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648000" y="1700808"/>
            <a:ext cx="7812432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navržen vhodný typ regulačního diagramu,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první fáze regulace procesu: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Shewhartovy regulační diagramy</a:t>
            </a:r>
          </a:p>
          <a:p>
            <a:pPr marL="1657350" lvl="3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častý výskyt vymezitelných příčin = velké posuny střední polohy procesu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fáze dlouhodobé statistické regulace procesu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diagram CUSUM (normální rozdělení dat)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diagram EWMA</a:t>
            </a:r>
          </a:p>
          <a:p>
            <a:pPr marL="1657350" lvl="3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požadováno odhalovat malé posuny střední polohy procesu</a:t>
            </a: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45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SPC, výsledky </a:t>
            </a: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</a:t>
            </a: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648000" y="1700808"/>
            <a:ext cx="7812432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 utahování je podmínečně způsobilý: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98" y="2317468"/>
            <a:ext cx="7696636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8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SPC, výsledky </a:t>
            </a: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</a:t>
            </a: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648000" y="1700808"/>
            <a:ext cx="7812432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zvýšení způsobilosti procesu:</a:t>
            </a:r>
          </a:p>
          <a:p>
            <a:pPr algn="l">
              <a:lnSpc>
                <a:spcPct val="150000"/>
              </a:lnSpc>
            </a:pPr>
            <a:endParaRPr lang="cs-CZ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216" y="2181612"/>
            <a:ext cx="5688000" cy="3511712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45630" y="4449991"/>
            <a:ext cx="1008112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bdélník 13"/>
          <p:cNvSpPr/>
          <p:nvPr/>
        </p:nvSpPr>
        <p:spPr>
          <a:xfrm>
            <a:off x="3456362" y="3082684"/>
            <a:ext cx="1008112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089055" y="4110848"/>
            <a:ext cx="1008112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6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648000" y="1700808"/>
            <a:ext cx="7812432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Systém měření je podmínečně způsobilý,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vliv operátorů,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odhad opakovatelnosti je zkreslen o variabilitu mezi jednotkami ve skupině.</a:t>
            </a:r>
          </a:p>
          <a:p>
            <a:pPr algn="l">
              <a:lnSpc>
                <a:spcPct val="150000"/>
              </a:lnSpc>
            </a:pPr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Zvolený proces je pod statistickou kontrolou, 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navrženy regulační diagramy,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Shewhartovy,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CUSUM, 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EWMA,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 je podmínečně způsobilý,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způsobilost lze zvýšit snížením dopadu vstupujících veličin.</a:t>
            </a:r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5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Použitá literatura 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800400" y="1700808"/>
            <a:ext cx="7551616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MONTGOMERY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D. 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 Statistical quality control.: A modern introduction. 6. vyd. Hoboken: John Wiley and Sons, 2009. ISBN 978-0-470-23397-9.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AUTOMOTIVE 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INDUSTRY ACTION GROUP, -. Measurement System Analysis (MSA).  [online]. 2010. URL: http://www.rubymetrology.com/add_help_doc/MSA_Reference_Manual_4th_Edition.pdf.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JAROŠOVÁ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E. -- NOSKIEVIČOVÁ, D. Pokročilejší metody statistické regulace procesu. 1. vyd. Praha: Grada Publishing, a.s., 2015. ISBN 978-80-247-5355-3.</a:t>
            </a: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800400" y="1700808"/>
            <a:ext cx="7551616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Cílem 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 je vyhodnotit způsobilost procesu utahování vybraného šroubového spoje a navrhnout způsob zásahu do procesu výroby za účelem minimalizace kolísání kolem cílové hodnoty.</a:t>
            </a: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75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Obsah prezentace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800400" y="1700808"/>
            <a:ext cx="7551616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Aft>
                <a:spcPts val="1200"/>
              </a:spcAft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Rámcový obsah					strana 	4</a:t>
            </a:r>
          </a:p>
          <a:p>
            <a:pPr algn="l">
              <a:lnSpc>
                <a:spcPct val="150000"/>
              </a:lnSpc>
              <a:spcAft>
                <a:spcPts val="1200"/>
              </a:spcAft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Obsah a struktura práce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strana	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  <a:spcAft>
                <a:spcPts val="1200"/>
              </a:spcAft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Montáž </a:t>
            </a:r>
            <a:r>
              <a:rPr lang="cs-CZ" sz="18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kostřícího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spoje automat. převodovky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strana	6</a:t>
            </a:r>
          </a:p>
          <a:p>
            <a:pPr algn="l">
              <a:lnSpc>
                <a:spcPct val="150000"/>
              </a:lnSpc>
              <a:spcAft>
                <a:spcPts val="1200"/>
              </a:spcAft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Postup a metody řešení	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strana	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</a:p>
          <a:p>
            <a:pPr algn="l">
              <a:lnSpc>
                <a:spcPct val="150000"/>
              </a:lnSpc>
              <a:spcAft>
                <a:spcPts val="1200"/>
              </a:spcAft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MSA, výsledky práce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strana	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8-11</a:t>
            </a: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  <a:spcAft>
                <a:spcPts val="1200"/>
              </a:spcAft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SPC, výsledky 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				strana	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12-15</a:t>
            </a: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  <a:spcAft>
                <a:spcPts val="1200"/>
              </a:spcAft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	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strana	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</a:t>
            </a: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l">
              <a:lnSpc>
                <a:spcPct val="150000"/>
              </a:lnSpc>
              <a:spcAft>
                <a:spcPts val="1200"/>
              </a:spcAft>
            </a:pPr>
            <a:r>
              <a:rPr lang="cs-CZ" sz="1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Použitá literatura				strana	</a:t>
            </a:r>
            <a:r>
              <a:rPr lang="cs-CZ" sz="1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  <a:endParaRPr lang="cs-CZ" sz="18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  <a:spcAft>
                <a:spcPts val="1200"/>
              </a:spcAft>
            </a:pPr>
            <a:endParaRPr lang="cs-CZ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  <a:spcAft>
                <a:spcPts val="1200"/>
              </a:spcAft>
            </a:pPr>
            <a:endParaRPr lang="cs-CZ" sz="1400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cs-CZ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P, Vladimír Pišl, 2019</a:t>
            </a:r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87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Rámcový obsah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800400" y="1700808"/>
            <a:ext cx="7551616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Analyzovat systém měření vybraného utaženého šroubového spoje.</a:t>
            </a: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Pomocí experimentu identifikovat faktory mající vliv na zvolený proces utahování šroubového spoje.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Navrhnout 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vhodný typ regulačního diagramu pro proces utahování zvoleného šroubového spoje a provést analýzu </a:t>
            </a: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způsobilosti 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procesu.</a:t>
            </a: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Navrhnout způsob zásahu do výrobního procesu utahování zvoleného šroubového spoje pro minimalizaci kolísání kolem cílové hodnoty.</a:t>
            </a: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61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Obsah a struktura práce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467544" y="1700808"/>
            <a:ext cx="8280456" cy="4752528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teoretická část,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analýza systému 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měření, statistická regulace procesu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praktická část,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ekonomicko-technická charakteristika podniku,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měření utahovacího momentu,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 experimentu R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&amp;R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jeho vyhodnocení,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 zásahu do procesu,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montážní proces,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 vhodného typu regulačního diagramu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způsobilost procesu,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závěr.</a:t>
            </a: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1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Montáž </a:t>
            </a:r>
            <a:r>
              <a:rPr lang="cs-CZ" sz="2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kostřícího</a:t>
            </a:r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vodiče automat. </a:t>
            </a:r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převodovky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467544" y="1700808"/>
            <a:ext cx="8280456" cy="4752528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cs-CZ" sz="18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2839" y="2045740"/>
            <a:ext cx="5593080" cy="405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43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Postup a metody řešení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800400" y="1700808"/>
            <a:ext cx="7551616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MSA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ověření opakovatelnosti měření momentu jednotek,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návrh experimentu 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R&amp;R pro neopakovatelné 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měření,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vyhodnocení experimentu 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R&amp;R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návrh 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zásahu do 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procesu.</a:t>
            </a:r>
          </a:p>
          <a:p>
            <a:pPr algn="just">
              <a:lnSpc>
                <a:spcPct val="150000"/>
              </a:lnSpc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SPC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ověření stability procesu pomocí tří regulačních diagramů,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porovnání regulačních diagramů pomocí </a:t>
            </a:r>
            <a:r>
              <a:rPr lang="cs-CZ" sz="18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ARL,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ověření předpokladů a návrh vhodného diagramu,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výpočet </a:t>
            </a:r>
            <a:r>
              <a:rPr lang="cs-CZ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příslušných ukazatelů a vyhodnocení způsobilosti 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procesu,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návrh zlepšení způsobilosti.</a:t>
            </a: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2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66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MSA, výsledky práce</a:t>
            </a:r>
            <a:endParaRPr lang="cs-CZ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800400" y="1700808"/>
            <a:ext cx="7551616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potvrzen předpoklad neopakovatelného měření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endParaRPr lang="cs-CZ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endParaRPr lang="cs-CZ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02679"/>
              </p:ext>
            </p:extLst>
          </p:nvPr>
        </p:nvGraphicFramePr>
        <p:xfrm>
          <a:off x="1152008" y="3140968"/>
          <a:ext cx="6848399" cy="2893577"/>
        </p:xfrm>
        <a:graphic>
          <a:graphicData uri="http://schemas.openxmlformats.org/drawingml/2006/table">
            <a:tbl>
              <a:tblPr firstRow="1" firstCol="1" bandRow="1"/>
              <a:tblGrid>
                <a:gridCol w="1869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2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2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2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12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38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opakování [i]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spoj č.1 [Nm]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9,14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10,13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14,46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16,37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17,07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18,68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19,88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8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rozdíl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0,99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4,33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1,91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0,70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1,61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 č.2 [Nm]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9,30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10,59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14,90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16,63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17,28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17,44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17,84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8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rozdíl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1,29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4,31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1,73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0,65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spoj č.3 [Nm]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9,25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10,47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14,31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16,52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17,12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18,51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18,97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8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rozdíl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1,22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3,84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2,21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0,60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1,39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0,46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97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2"/>
          <p:cNvSpPr txBox="1">
            <a:spLocks/>
          </p:cNvSpPr>
          <p:nvPr/>
        </p:nvSpPr>
        <p:spPr>
          <a:xfrm>
            <a:off x="648000" y="1242000"/>
            <a:ext cx="6982759" cy="299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MSA, </a:t>
            </a:r>
            <a:r>
              <a:rPr lang="cs-CZ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výsledky práce</a:t>
            </a:r>
          </a:p>
        </p:txBody>
      </p:sp>
      <p:sp>
        <p:nvSpPr>
          <p:cNvPr id="12" name="Zástupný symbol pro obsah 4"/>
          <p:cNvSpPr txBox="1">
            <a:spLocks/>
          </p:cNvSpPr>
          <p:nvPr/>
        </p:nvSpPr>
        <p:spPr>
          <a:xfrm>
            <a:off x="648000" y="1836000"/>
            <a:ext cx="8100000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9A88-6E79-4BA9-9919-ABB86A1F71D4}" type="slidenum">
              <a:rPr lang="cs-CZ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fld>
            <a:endParaRPr lang="cs-CZ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800400" y="1700808"/>
            <a:ext cx="7551616" cy="4473320"/>
          </a:xfrm>
          <a:prstGeom prst="rect">
            <a:avLst/>
          </a:prstGeom>
        </p:spPr>
        <p:txBody>
          <a:bodyPr vert="horz" lIns="91440" tIns="0" rIns="91440" bIns="45720" rtlCol="0" anchor="t" anchorCtr="0">
            <a:no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cs-CZ" sz="18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</a:t>
            </a:r>
            <a:r>
              <a:rPr lang="cs-CZ" sz="18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R&amp;R </a:t>
            </a:r>
            <a:r>
              <a:rPr lang="cs-CZ" sz="18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20,8 </a:t>
            </a:r>
            <a:r>
              <a:rPr lang="en-GB" sz="18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</a:t>
            </a:r>
            <a:r>
              <a:rPr lang="en-GB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systém měření </a:t>
            </a:r>
            <a:r>
              <a:rPr lang="en-GB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</a:t>
            </a:r>
            <a:r>
              <a:rPr lang="cs-CZ" sz="1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podmíněně způsobilý</a:t>
            </a:r>
            <a:endParaRPr lang="en-GB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opakovatelnost 71,85 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a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reprodukovatelnost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28,15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</a:t>
            </a: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2169308" y="6356350"/>
            <a:ext cx="5057384" cy="365125"/>
          </a:xfrm>
        </p:spPr>
        <p:txBody>
          <a:bodyPr/>
          <a:lstStyle/>
          <a:p>
            <a:r>
              <a:rPr lang="cs-CZ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DP, Vladimír Pišl, 2019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524" y="337423"/>
            <a:ext cx="1866900" cy="50482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276" y="2925264"/>
            <a:ext cx="6299863" cy="2880000"/>
          </a:xfrm>
          <a:prstGeom prst="rect">
            <a:avLst/>
          </a:prstGeom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330556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721</Words>
  <Application>Microsoft Office PowerPoint</Application>
  <PresentationFormat>Předvádění na obrazovce (4:3)</PresentationFormat>
  <Paragraphs>228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Pisl, Vladimir (GQK-2)</cp:lastModifiedBy>
  <cp:revision>320</cp:revision>
  <dcterms:created xsi:type="dcterms:W3CDTF">2014-10-18T20:00:06Z</dcterms:created>
  <dcterms:modified xsi:type="dcterms:W3CDTF">2019-05-13T19:37:29Z</dcterms:modified>
</cp:coreProperties>
</file>