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59" r:id="rId5"/>
    <p:sldId id="274" r:id="rId6"/>
    <p:sldId id="275" r:id="rId7"/>
    <p:sldId id="276" r:id="rId8"/>
    <p:sldId id="277" r:id="rId9"/>
    <p:sldId id="278" r:id="rId10"/>
    <p:sldId id="280" r:id="rId11"/>
    <p:sldId id="281" r:id="rId12"/>
    <p:sldId id="282" r:id="rId13"/>
    <p:sldId id="260" r:id="rId14"/>
    <p:sldId id="261" r:id="rId15"/>
    <p:sldId id="286" r:id="rId16"/>
    <p:sldId id="287" r:id="rId17"/>
    <p:sldId id="262" r:id="rId18"/>
    <p:sldId id="293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576" autoAdjust="0"/>
  </p:normalViewPr>
  <p:slideViewPr>
    <p:cSldViewPr>
      <p:cViewPr varScale="1">
        <p:scale>
          <a:sx n="69" d="100"/>
          <a:sy n="69" d="100"/>
        </p:scale>
        <p:origin x="-109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53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156C2A7-A3D4-4BE9-BAEE-B9DEA65E3AD3}" type="datetimeFigureOut">
              <a:rPr lang="cs-CZ" smtClean="0"/>
              <a:pPr/>
              <a:t>9.3.2015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23C5807-2B84-43F9-B268-FAEB05661C7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tiff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tiff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077200" cy="1673352"/>
          </a:xfrm>
        </p:spPr>
        <p:txBody>
          <a:bodyPr>
            <a:noAutofit/>
          </a:bodyPr>
          <a:lstStyle/>
          <a:p>
            <a:pPr algn="ctr"/>
            <a:r>
              <a:rPr lang="cs-CZ" sz="4400" dirty="0" err="1" smtClean="0">
                <a:latin typeface="Calibri" pitchFamily="34" charset="0"/>
              </a:rPr>
              <a:t>Mendelova</a:t>
            </a:r>
            <a:r>
              <a:rPr lang="cs-CZ" sz="4400" dirty="0" smtClean="0">
                <a:latin typeface="Calibri" pitchFamily="34" charset="0"/>
              </a:rPr>
              <a:t> univerzita v Brně</a:t>
            </a:r>
            <a:r>
              <a:rPr lang="cs-CZ" sz="5400" dirty="0" smtClean="0">
                <a:latin typeface="Calibri" pitchFamily="34" charset="0"/>
              </a:rPr>
              <a:t/>
            </a:r>
            <a:br>
              <a:rPr lang="cs-CZ" sz="5400" dirty="0" smtClean="0">
                <a:latin typeface="Calibri" pitchFamily="34" charset="0"/>
              </a:rPr>
            </a:br>
            <a:r>
              <a:rPr lang="cs-CZ" sz="3200" dirty="0" smtClean="0">
                <a:latin typeface="Calibri" pitchFamily="34" charset="0"/>
              </a:rPr>
              <a:t>Lesnická a dřevařská fakulta</a:t>
            </a:r>
            <a:r>
              <a:rPr lang="cs-CZ" sz="5400" dirty="0" smtClean="0">
                <a:latin typeface="Calibri" pitchFamily="34" charset="0"/>
              </a:rPr>
              <a:t/>
            </a:r>
            <a:br>
              <a:rPr lang="cs-CZ" sz="5400" dirty="0" smtClean="0">
                <a:latin typeface="Calibri" pitchFamily="34" charset="0"/>
              </a:rPr>
            </a:br>
            <a:r>
              <a:rPr lang="cs-CZ" sz="2400" dirty="0" smtClean="0">
                <a:latin typeface="Calibri" pitchFamily="34" charset="0"/>
              </a:rPr>
              <a:t>Ústav ochrany lesa a myslivosti</a:t>
            </a:r>
            <a:r>
              <a:rPr lang="cs-CZ" sz="3200" dirty="0" smtClean="0">
                <a:latin typeface="Calibri" pitchFamily="34" charset="0"/>
              </a:rPr>
              <a:t/>
            </a:r>
            <a:br>
              <a:rPr lang="cs-CZ" sz="3200" dirty="0" smtClean="0">
                <a:latin typeface="Calibri" pitchFamily="34" charset="0"/>
              </a:rPr>
            </a:br>
            <a:r>
              <a:rPr lang="cs-CZ" sz="3200" dirty="0" smtClean="0">
                <a:latin typeface="Calibri" pitchFamily="34" charset="0"/>
              </a:rPr>
              <a:t/>
            </a:r>
            <a:br>
              <a:rPr lang="cs-CZ" sz="3200" dirty="0" smtClean="0">
                <a:latin typeface="Calibri" pitchFamily="34" charset="0"/>
              </a:rPr>
            </a:br>
            <a:r>
              <a:rPr lang="cs-CZ" sz="3200" dirty="0" smtClean="0">
                <a:latin typeface="Calibri" pitchFamily="34" charset="0"/>
              </a:rPr>
              <a:t>Infekční biologie </a:t>
            </a:r>
            <a:r>
              <a:rPr lang="cs-CZ" sz="3200" i="1" dirty="0" err="1" smtClean="0">
                <a:latin typeface="Calibri" pitchFamily="34" charset="0"/>
              </a:rPr>
              <a:t>Chalara</a:t>
            </a:r>
            <a:r>
              <a:rPr lang="cs-CZ" sz="3200" i="1" dirty="0" smtClean="0">
                <a:latin typeface="Calibri" pitchFamily="34" charset="0"/>
              </a:rPr>
              <a:t> </a:t>
            </a:r>
            <a:r>
              <a:rPr lang="cs-CZ" sz="3200" i="1" dirty="0" err="1" smtClean="0">
                <a:latin typeface="Calibri" pitchFamily="34" charset="0"/>
              </a:rPr>
              <a:t>fraxinea</a:t>
            </a:r>
            <a:r>
              <a:rPr lang="cs-CZ" sz="3200" i="1" dirty="0" smtClean="0">
                <a:latin typeface="Calibri" pitchFamily="34" charset="0"/>
              </a:rPr>
              <a:t> </a:t>
            </a:r>
            <a:r>
              <a:rPr lang="cs-CZ" sz="3200" dirty="0" smtClean="0">
                <a:latin typeface="Calibri" pitchFamily="34" charset="0"/>
              </a:rPr>
              <a:t>a faktory ovlivňující fruktifikaci </a:t>
            </a:r>
            <a:r>
              <a:rPr lang="cs-CZ" sz="3200" dirty="0" err="1" smtClean="0">
                <a:latin typeface="Calibri" pitchFamily="34" charset="0"/>
              </a:rPr>
              <a:t>teleomorfy</a:t>
            </a:r>
            <a:r>
              <a:rPr lang="cs-CZ" sz="3200" dirty="0" smtClean="0">
                <a:latin typeface="Calibri" pitchFamily="34" charset="0"/>
              </a:rPr>
              <a:t> </a:t>
            </a:r>
            <a:r>
              <a:rPr lang="cs-CZ" sz="3200" i="1" dirty="0" err="1" smtClean="0">
                <a:latin typeface="Calibri" pitchFamily="34" charset="0"/>
              </a:rPr>
              <a:t>Hymenoscyphus</a:t>
            </a:r>
            <a:r>
              <a:rPr lang="cs-CZ" sz="3200" i="1" dirty="0" smtClean="0">
                <a:latin typeface="Calibri" pitchFamily="34" charset="0"/>
              </a:rPr>
              <a:t> </a:t>
            </a:r>
            <a:r>
              <a:rPr lang="cs-CZ" sz="3200" i="1" dirty="0" err="1" smtClean="0">
                <a:latin typeface="Calibri" pitchFamily="34" charset="0"/>
              </a:rPr>
              <a:t>pseudoalbidus</a:t>
            </a:r>
            <a:r>
              <a:rPr lang="cs-CZ" sz="3200" i="1" dirty="0" smtClean="0">
                <a:latin typeface="Calibri" pitchFamily="34" charset="0"/>
              </a:rPr>
              <a:t> </a:t>
            </a:r>
            <a:r>
              <a:rPr lang="cs-CZ" sz="3200" dirty="0" smtClean="0">
                <a:latin typeface="Calibri" pitchFamily="34" charset="0"/>
              </a:rPr>
              <a:t>jako zdroje infekce nekrózy jasanu</a:t>
            </a:r>
            <a:endParaRPr lang="cs-CZ" sz="3200" dirty="0">
              <a:latin typeface="Calibri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157192"/>
            <a:ext cx="9144000" cy="1700808"/>
          </a:xfrm>
          <a:solidFill>
            <a:srgbClr val="92D050">
              <a:alpha val="70000"/>
            </a:srgbClr>
          </a:solidFill>
        </p:spPr>
        <p:txBody>
          <a:bodyPr anchor="t"/>
          <a:lstStyle/>
          <a:p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Autor: Bc. Jiří </a:t>
            </a:r>
            <a:r>
              <a:rPr lang="cs-CZ" dirty="0" err="1" smtClean="0">
                <a:solidFill>
                  <a:schemeClr val="bg1"/>
                </a:solidFill>
                <a:latin typeface="Calibri" pitchFamily="34" charset="0"/>
              </a:rPr>
              <a:t>Rozsypálek</a:t>
            </a:r>
            <a:endParaRPr lang="cs-CZ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Obor: Lesnictví</a:t>
            </a:r>
          </a:p>
          <a:p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Vedoucí práce: prof. Dr. Ing. Libor </a:t>
            </a:r>
            <a:r>
              <a:rPr lang="cs-CZ" dirty="0" err="1" smtClean="0">
                <a:solidFill>
                  <a:schemeClr val="bg1"/>
                </a:solidFill>
                <a:latin typeface="Calibri" pitchFamily="34" charset="0"/>
              </a:rPr>
              <a:t>Jankovský</a:t>
            </a:r>
            <a:endParaRPr lang="cs-CZ" dirty="0" smtClean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cs-CZ" dirty="0" smtClean="0">
                <a:solidFill>
                  <a:schemeClr val="bg1"/>
                </a:solidFill>
                <a:latin typeface="Calibri" pitchFamily="34" charset="0"/>
              </a:rPr>
              <a:t>2014/2015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52728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dirty="0" smtClean="0"/>
              <a:t>1.5. - 31.6.</a:t>
            </a:r>
          </a:p>
          <a:p>
            <a:r>
              <a:rPr lang="cs-CZ" dirty="0" smtClean="0"/>
              <a:t>Náhlé odumírání celých stromů</a:t>
            </a:r>
          </a:p>
          <a:p>
            <a:r>
              <a:rPr lang="cs-CZ" dirty="0" smtClean="0"/>
              <a:t>Vliv kořenových nekróz + vyčerpání organismu</a:t>
            </a:r>
          </a:p>
          <a:p>
            <a:r>
              <a:rPr lang="cs-CZ" dirty="0" smtClean="0"/>
              <a:t>Možný indikátor: zpoždění fenologických fází</a:t>
            </a:r>
            <a:endParaRPr lang="cs-CZ" dirty="0"/>
          </a:p>
        </p:txBody>
      </p:sp>
      <p:pic>
        <p:nvPicPr>
          <p:cNvPr id="5" name="Obrázek 4" descr="P8070537.JPG"/>
          <p:cNvPicPr>
            <a:picLocks noChangeAspect="1"/>
          </p:cNvPicPr>
          <p:nvPr/>
        </p:nvPicPr>
        <p:blipFill>
          <a:blip r:embed="rId2" cstate="print"/>
          <a:srcRect l="10256" t="13675" r="19231" b="9402"/>
          <a:stretch>
            <a:fillRect/>
          </a:stretch>
        </p:blipFill>
        <p:spPr>
          <a:xfrm>
            <a:off x="5868144" y="4324628"/>
            <a:ext cx="3096344" cy="2533372"/>
          </a:xfrm>
          <a:prstGeom prst="rect">
            <a:avLst/>
          </a:prstGeom>
        </p:spPr>
      </p:pic>
      <p:pic>
        <p:nvPicPr>
          <p:cNvPr id="6" name="Obrázek 5" descr="FENO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9144000" cy="5531069"/>
          </a:xfrm>
          <a:prstGeom prst="rect">
            <a:avLst/>
          </a:prstGeom>
        </p:spPr>
      </p:pic>
      <p:pic>
        <p:nvPicPr>
          <p:cNvPr id="10" name="Obrázek 9" descr="sympt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9160189" cy="5517232"/>
          </a:xfrm>
          <a:prstGeom prst="rect">
            <a:avLst/>
          </a:prstGeom>
        </p:spPr>
      </p:pic>
      <p:pic>
        <p:nvPicPr>
          <p:cNvPr id="8" name="Obrázek 7" descr="FENO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568" y="1340768"/>
            <a:ext cx="9103432" cy="551723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2924944"/>
            <a:ext cx="8892480" cy="288032"/>
          </a:xfrm>
          <a:prstGeom prst="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dirty="0" smtClean="0">
                <a:latin typeface="Calibri" pitchFamily="34" charset="0"/>
              </a:rPr>
              <a:t>Detailní popis pozorovaných symptomů</a:t>
            </a:r>
          </a:p>
          <a:p>
            <a:r>
              <a:rPr lang="cs-CZ" dirty="0" smtClean="0">
                <a:latin typeface="Calibri" pitchFamily="34" charset="0"/>
              </a:rPr>
              <a:t>9.10. - 1.12.</a:t>
            </a:r>
          </a:p>
          <a:p>
            <a:r>
              <a:rPr lang="cs-CZ" dirty="0" smtClean="0">
                <a:latin typeface="Calibri" pitchFamily="34" charset="0"/>
              </a:rPr>
              <a:t>Označeno a sledováno 20 x 40 listových jizev po opadu infikovaných řapíků</a:t>
            </a:r>
          </a:p>
          <a:p>
            <a:r>
              <a:rPr lang="cs-CZ" dirty="0" smtClean="0">
                <a:latin typeface="Calibri" pitchFamily="34" charset="0"/>
              </a:rPr>
              <a:t>Podkorní nekróza se utvořila v 15 % případů</a:t>
            </a:r>
          </a:p>
          <a:p>
            <a:r>
              <a:rPr lang="cs-CZ" dirty="0" smtClean="0">
                <a:latin typeface="Calibri" pitchFamily="34" charset="0"/>
              </a:rPr>
              <a:t>Výrazně symptomatičtí jedinci až 40%</a:t>
            </a:r>
          </a:p>
          <a:p>
            <a:r>
              <a:rPr lang="cs-CZ" dirty="0" smtClean="0">
                <a:latin typeface="Calibri" pitchFamily="34" charset="0"/>
              </a:rPr>
              <a:t>Odolnější jedinci v průměru 10% 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5" name="Obrázek 4" descr="P81408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Obrázek 3" descr="PA080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dirty="0" smtClean="0">
                <a:latin typeface="Calibri" pitchFamily="34" charset="0"/>
              </a:rPr>
              <a:t>Sledování klimatických dat</a:t>
            </a:r>
          </a:p>
          <a:p>
            <a:r>
              <a:rPr lang="cs-CZ" dirty="0" smtClean="0">
                <a:latin typeface="Calibri" pitchFamily="34" charset="0"/>
              </a:rPr>
              <a:t>Probíhá na všech sledovaných lokalitách </a:t>
            </a:r>
          </a:p>
          <a:p>
            <a:r>
              <a:rPr lang="cs-CZ" dirty="0" smtClean="0">
                <a:latin typeface="Calibri" pitchFamily="34" charset="0"/>
              </a:rPr>
              <a:t>Zajišťováno polní klimatickou stanicí</a:t>
            </a:r>
          </a:p>
          <a:p>
            <a:r>
              <a:rPr lang="cs-CZ" dirty="0" smtClean="0">
                <a:latin typeface="Calibri" pitchFamily="34" charset="0"/>
              </a:rPr>
              <a:t>Měřená data: teplota, vlhkost vzduchu, ovlhčení povrchu</a:t>
            </a:r>
          </a:p>
          <a:p>
            <a:endParaRPr lang="cs-CZ" dirty="0">
              <a:latin typeface="Calibri" pitchFamily="34" charset="0"/>
            </a:endParaRPr>
          </a:p>
        </p:txBody>
      </p:sp>
      <p:pic>
        <p:nvPicPr>
          <p:cNvPr id="4" name="Obrázek 0" descr="Lapač.png"/>
          <p:cNvPicPr/>
          <p:nvPr/>
        </p:nvPicPr>
        <p:blipFill>
          <a:blip r:embed="rId2" cstate="print"/>
          <a:srcRect l="7778" t="50208" r="10567" b="12682"/>
          <a:stretch>
            <a:fillRect/>
          </a:stretch>
        </p:blipFill>
        <p:spPr>
          <a:xfrm>
            <a:off x="3023320" y="4409728"/>
            <a:ext cx="6120680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252728"/>
          </a:xfrm>
        </p:spPr>
        <p:txBody>
          <a:bodyPr>
            <a:noAutofit/>
          </a:bodyPr>
          <a:lstStyle/>
          <a:p>
            <a:r>
              <a:rPr lang="cs-CZ" sz="4400" dirty="0" smtClean="0">
                <a:latin typeface="Calibri" pitchFamily="34" charset="0"/>
              </a:rPr>
              <a:t>4) + 5)</a:t>
            </a:r>
            <a:r>
              <a:rPr lang="cs-CZ" sz="2800" dirty="0" smtClean="0">
                <a:latin typeface="Calibri" pitchFamily="34" charset="0"/>
              </a:rPr>
              <a:t/>
            </a:r>
            <a:br>
              <a:rPr lang="cs-CZ" sz="2800" dirty="0" smtClean="0">
                <a:latin typeface="Calibri" pitchFamily="34" charset="0"/>
              </a:rPr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dirty="0" smtClean="0">
                <a:latin typeface="Calibri" pitchFamily="34" charset="0"/>
              </a:rPr>
              <a:t>4) Založit nádobové a polní pokusy, směřující k testování různých metod potlačení </a:t>
            </a:r>
            <a:r>
              <a:rPr lang="cs-CZ" i="1" dirty="0" err="1" smtClean="0">
                <a:latin typeface="Calibri" pitchFamily="34" charset="0"/>
              </a:rPr>
              <a:t>Hymenoscyphus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i="1" dirty="0" err="1" smtClean="0">
                <a:latin typeface="Calibri" pitchFamily="34" charset="0"/>
              </a:rPr>
              <a:t>pseudoalbidus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jako zdroje infekce.</a:t>
            </a:r>
          </a:p>
          <a:p>
            <a:r>
              <a:rPr lang="cs-CZ" dirty="0" smtClean="0">
                <a:latin typeface="Calibri" pitchFamily="34" charset="0"/>
              </a:rPr>
              <a:t>5) Sledovat vliv různých druhů kombinace opadu na fruktifikaci (sporulaci) </a:t>
            </a:r>
            <a:r>
              <a:rPr lang="cs-CZ" i="1" dirty="0" err="1" smtClean="0">
                <a:latin typeface="Calibri" pitchFamily="34" charset="0"/>
              </a:rPr>
              <a:t>Hymenoscyphus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i="1" dirty="0" err="1" smtClean="0">
                <a:latin typeface="Calibri" pitchFamily="34" charset="0"/>
              </a:rPr>
              <a:t>pseudoalbidus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na vybraných plochách.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alibri" pitchFamily="34" charset="0"/>
              </a:rPr>
              <a:t>4+5) Polní pokusy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dirty="0" smtClean="0">
                <a:latin typeface="Calibri" pitchFamily="34" charset="0"/>
              </a:rPr>
              <a:t>Výzkum byl zahájen v roce 2013</a:t>
            </a:r>
          </a:p>
          <a:p>
            <a:r>
              <a:rPr lang="cs-CZ" dirty="0" smtClean="0">
                <a:latin typeface="Calibri" pitchFamily="34" charset="0"/>
              </a:rPr>
              <a:t>Celkem byly vybudovány ve </a:t>
            </a:r>
            <a:r>
              <a:rPr lang="cs-CZ" dirty="0" err="1" smtClean="0">
                <a:latin typeface="Calibri" pitchFamily="34" charset="0"/>
              </a:rPr>
              <a:t>Vranovickém</a:t>
            </a:r>
            <a:r>
              <a:rPr lang="cs-CZ" dirty="0" smtClean="0">
                <a:latin typeface="Calibri" pitchFamily="34" charset="0"/>
              </a:rPr>
              <a:t> lese 4 výzkumné plochy</a:t>
            </a:r>
          </a:p>
          <a:p>
            <a:r>
              <a:rPr lang="cs-CZ" dirty="0" smtClean="0">
                <a:latin typeface="Calibri" pitchFamily="34" charset="0"/>
              </a:rPr>
              <a:t>Testovány dva možné způsoby obranných opatření 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1) omezení fruktifikace - sporulace </a:t>
            </a:r>
            <a:r>
              <a:rPr lang="cs-CZ" dirty="0" err="1" smtClean="0">
                <a:latin typeface="Calibri" pitchFamily="34" charset="0"/>
              </a:rPr>
              <a:t>teleomorfy</a:t>
            </a:r>
            <a:r>
              <a:rPr lang="cs-CZ" dirty="0" smtClean="0">
                <a:latin typeface="Calibri" pitchFamily="34" charset="0"/>
              </a:rPr>
              <a:t> na opadaných řapících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2) Aplikace látek s fungicidním potenciálem rozprašovačem  na rostliny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Calibri" pitchFamily="34" charset="0"/>
              </a:rPr>
              <a:t>Testy obranných opatření v porostech </a:t>
            </a:r>
            <a:r>
              <a:rPr lang="cs-CZ" i="1" dirty="0" smtClean="0">
                <a:latin typeface="Calibri" pitchFamily="34" charset="0"/>
              </a:rPr>
              <a:t>F. </a:t>
            </a:r>
            <a:r>
              <a:rPr lang="cs-CZ" i="1" dirty="0" err="1" smtClean="0">
                <a:latin typeface="Calibri" pitchFamily="34" charset="0"/>
              </a:rPr>
              <a:t>excelsior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cs-CZ" b="1" dirty="0" smtClean="0">
                <a:latin typeface="Calibri" pitchFamily="34" charset="0"/>
              </a:rPr>
              <a:t>omezení fruktifikace - sporulace </a:t>
            </a:r>
            <a:r>
              <a:rPr lang="cs-CZ" b="1" dirty="0" err="1" smtClean="0">
                <a:latin typeface="Calibri" pitchFamily="34" charset="0"/>
              </a:rPr>
              <a:t>teleomorfy</a:t>
            </a:r>
            <a:r>
              <a:rPr lang="cs-CZ" b="1" dirty="0" smtClean="0">
                <a:latin typeface="Calibri" pitchFamily="34" charset="0"/>
              </a:rPr>
              <a:t> na řapících</a:t>
            </a:r>
          </a:p>
          <a:p>
            <a:r>
              <a:rPr lang="cs-CZ" dirty="0" smtClean="0">
                <a:latin typeface="Calibri" pitchFamily="34" charset="0"/>
              </a:rPr>
              <a:t>Testováno celkem 6 variant ošetření půdního povrchu + kontrolní varianta</a:t>
            </a:r>
          </a:p>
          <a:p>
            <a:r>
              <a:rPr lang="cs-CZ" dirty="0" smtClean="0">
                <a:latin typeface="Calibri" pitchFamily="34" charset="0"/>
              </a:rPr>
              <a:t>Test probíhal na plošce 5x5 m, ohraničené fólií pro omezení kontaminace z okolí</a:t>
            </a:r>
          </a:p>
          <a:p>
            <a:r>
              <a:rPr lang="cs-CZ" dirty="0" smtClean="0">
                <a:latin typeface="Calibri" pitchFamily="34" charset="0"/>
              </a:rPr>
              <a:t> Uprostřed plochy umístěn lapač spor</a:t>
            </a:r>
          </a:p>
          <a:p>
            <a:r>
              <a:rPr lang="cs-CZ" dirty="0" smtClean="0">
                <a:latin typeface="Calibri" pitchFamily="34" charset="0"/>
              </a:rPr>
              <a:t>Výsledky vyhodnocovány pomocí metod molekulární biologie</a:t>
            </a:r>
          </a:p>
          <a:p>
            <a:r>
              <a:rPr lang="cs-CZ" dirty="0" smtClean="0">
                <a:latin typeface="Calibri" pitchFamily="34" charset="0"/>
              </a:rPr>
              <a:t>Doba expozice lapače 48 hodin</a:t>
            </a:r>
          </a:p>
          <a:p>
            <a:r>
              <a:rPr lang="cs-CZ" dirty="0" smtClean="0">
                <a:latin typeface="Calibri" pitchFamily="34" charset="0"/>
              </a:rPr>
              <a:t>Celkem deset opakování na variantu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4" name="Obrázek 3" descr="IMG_0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83071"/>
            <a:ext cx="5054037" cy="3774929"/>
          </a:xfrm>
          <a:prstGeom prst="rect">
            <a:avLst/>
          </a:prstGeom>
        </p:spPr>
      </p:pic>
      <p:pic>
        <p:nvPicPr>
          <p:cNvPr id="5" name="Obrázek 4" descr="P7093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68960"/>
            <a:ext cx="5076056" cy="3807042"/>
          </a:xfrm>
          <a:prstGeom prst="rect">
            <a:avLst/>
          </a:prstGeom>
        </p:spPr>
      </p:pic>
      <p:pic>
        <p:nvPicPr>
          <p:cNvPr id="6" name="Obrázek 5" descr="IMG_03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0"/>
            <a:ext cx="4067944" cy="3038402"/>
          </a:xfrm>
          <a:prstGeom prst="rect">
            <a:avLst/>
          </a:prstGeom>
        </p:spPr>
      </p:pic>
      <p:pic>
        <p:nvPicPr>
          <p:cNvPr id="7" name="Obrázek 6" descr="P70934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396203" cy="4797152"/>
          </a:xfrm>
          <a:prstGeom prst="rect">
            <a:avLst/>
          </a:prstGeom>
        </p:spPr>
      </p:pic>
      <p:pic>
        <p:nvPicPr>
          <p:cNvPr id="8" name="Obrázek 7" descr="P73135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2834934"/>
            <a:ext cx="5364088" cy="4023066"/>
          </a:xfrm>
          <a:prstGeom prst="rect">
            <a:avLst/>
          </a:prstGeom>
        </p:spPr>
      </p:pic>
      <p:pic>
        <p:nvPicPr>
          <p:cNvPr id="9" name="Picture 2" descr="H:\DCIM\100OLYMP\P70202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702"/>
          </a:xfrm>
          <a:prstGeom prst="rect">
            <a:avLst/>
          </a:prstGeom>
          <a:noFill/>
        </p:spPr>
      </p:pic>
      <p:pic>
        <p:nvPicPr>
          <p:cNvPr id="10" name="Obrázek 9" descr="P702029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>
                <a:latin typeface="Calibri" pitchFamily="34" charset="0"/>
              </a:rPr>
              <a:t>Testy obranných opatření v porostech </a:t>
            </a:r>
            <a:r>
              <a:rPr lang="cs-CZ" i="1" dirty="0" smtClean="0">
                <a:latin typeface="Calibri" pitchFamily="34" charset="0"/>
              </a:rPr>
              <a:t>F. </a:t>
            </a:r>
            <a:r>
              <a:rPr lang="cs-CZ" i="1" dirty="0" err="1" smtClean="0">
                <a:latin typeface="Calibri" pitchFamily="34" charset="0"/>
              </a:rPr>
              <a:t>excelsior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b="1" dirty="0" smtClean="0">
                <a:latin typeface="Calibri" pitchFamily="34" charset="0"/>
              </a:rPr>
              <a:t>Aplikace látek s fungicidním potenciálem rozprašovačem  na rostliny</a:t>
            </a:r>
          </a:p>
          <a:p>
            <a:r>
              <a:rPr lang="cs-CZ" dirty="0" smtClean="0"/>
              <a:t>Testováno šest variant ošetření rostlin + kontrola</a:t>
            </a:r>
          </a:p>
          <a:p>
            <a:r>
              <a:rPr lang="cs-CZ" dirty="0" smtClean="0"/>
              <a:t>Testováno na ploše 20x20 m mezi plochami široké rozestupy (rozprašovač)</a:t>
            </a:r>
          </a:p>
          <a:p>
            <a:r>
              <a:rPr lang="cs-CZ" dirty="0" smtClean="0"/>
              <a:t>Vyhodnocováno pomocí zhodnocení zdravotního stavu dřevin na výzkumných plochách</a:t>
            </a:r>
            <a:endParaRPr lang="cs-CZ" dirty="0"/>
          </a:p>
        </p:txBody>
      </p:sp>
      <p:pic>
        <p:nvPicPr>
          <p:cNvPr id="4" name="Obrázek 3" descr="P521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7496" y="809328"/>
            <a:ext cx="4536504" cy="6048672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1"/>
          <a:ext cx="9144000" cy="6858001"/>
        </p:xfrm>
        <a:graphic>
          <a:graphicData uri="http://schemas.openxmlformats.org/presentationml/2006/ole">
            <p:oleObj spid="_x0000_s1026" name="Graph" r:id="rId4" imgW="5943600" imgH="4457880" progId="STATISTICA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alibri" pitchFamily="34" charset="0"/>
              </a:rPr>
              <a:t>4+5) Nádobové pokusy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>
            <a:normAutofit lnSpcReduction="10000"/>
          </a:bodyPr>
          <a:lstStyle/>
          <a:p>
            <a:r>
              <a:rPr lang="cs-CZ" dirty="0" smtClean="0">
                <a:latin typeface="Calibri" pitchFamily="34" charset="0"/>
              </a:rPr>
              <a:t> Inokulace byly prováděny v Lesní školce </a:t>
            </a:r>
            <a:r>
              <a:rPr lang="cs-CZ" dirty="0" err="1" smtClean="0">
                <a:latin typeface="Calibri" pitchFamily="34" charset="0"/>
              </a:rPr>
              <a:t>Řečkovice</a:t>
            </a:r>
            <a:endParaRPr lang="cs-CZ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 Celkem bylo infikováno 150 jedinců + 30 kont.</a:t>
            </a:r>
          </a:p>
          <a:p>
            <a:r>
              <a:rPr lang="cs-CZ" dirty="0" smtClean="0">
                <a:latin typeface="Calibri" pitchFamily="34" charset="0"/>
              </a:rPr>
              <a:t>Bylo použito 8 kultur </a:t>
            </a:r>
            <a:r>
              <a:rPr lang="cs-CZ" i="1" dirty="0" smtClean="0">
                <a:latin typeface="Calibri" pitchFamily="34" charset="0"/>
              </a:rPr>
              <a:t>H. </a:t>
            </a:r>
            <a:r>
              <a:rPr lang="cs-CZ" i="1" dirty="0" err="1" smtClean="0">
                <a:latin typeface="Calibri" pitchFamily="34" charset="0"/>
              </a:rPr>
              <a:t>fraxineus</a:t>
            </a:r>
            <a:endParaRPr lang="cs-CZ" i="1" dirty="0" smtClean="0">
              <a:latin typeface="Calibri" pitchFamily="34" charset="0"/>
            </a:endParaRPr>
          </a:p>
          <a:p>
            <a:r>
              <a:rPr lang="cs-CZ" dirty="0" smtClean="0">
                <a:latin typeface="Calibri" pitchFamily="34" charset="0"/>
              </a:rPr>
              <a:t>Tři druhy </a:t>
            </a:r>
            <a:r>
              <a:rPr lang="cs-CZ" i="1" dirty="0" err="1" smtClean="0">
                <a:latin typeface="Calibri" pitchFamily="34" charset="0"/>
              </a:rPr>
              <a:t>Fraxinus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sp</a:t>
            </a:r>
            <a:r>
              <a:rPr lang="cs-CZ" dirty="0" smtClean="0">
                <a:latin typeface="Calibri" pitchFamily="34" charset="0"/>
              </a:rPr>
              <a:t>. (</a:t>
            </a:r>
            <a:r>
              <a:rPr lang="cs-CZ" i="1" dirty="0" err="1" smtClean="0">
                <a:latin typeface="Calibri" pitchFamily="34" charset="0"/>
              </a:rPr>
              <a:t>excelsior</a:t>
            </a:r>
            <a:r>
              <a:rPr lang="cs-CZ" i="1" dirty="0" smtClean="0">
                <a:latin typeface="Calibri" pitchFamily="34" charset="0"/>
              </a:rPr>
              <a:t>, </a:t>
            </a:r>
            <a:r>
              <a:rPr lang="cs-CZ" i="1" dirty="0" err="1" smtClean="0">
                <a:latin typeface="Calibri" pitchFamily="34" charset="0"/>
              </a:rPr>
              <a:t>americana</a:t>
            </a:r>
            <a:r>
              <a:rPr lang="cs-CZ" i="1" dirty="0" smtClean="0">
                <a:latin typeface="Calibri" pitchFamily="34" charset="0"/>
              </a:rPr>
              <a:t>, </a:t>
            </a:r>
            <a:r>
              <a:rPr lang="cs-CZ" i="1" dirty="0" err="1" smtClean="0">
                <a:latin typeface="Calibri" pitchFamily="34" charset="0"/>
              </a:rPr>
              <a:t>pensylvanica</a:t>
            </a:r>
            <a:r>
              <a:rPr lang="cs-CZ" dirty="0" smtClean="0">
                <a:latin typeface="Calibri" pitchFamily="34" charset="0"/>
              </a:rPr>
              <a:t>)</a:t>
            </a:r>
          </a:p>
          <a:p>
            <a:r>
              <a:rPr lang="cs-CZ" dirty="0" smtClean="0">
                <a:latin typeface="Calibri" pitchFamily="34" charset="0"/>
              </a:rPr>
              <a:t>Sledování bylo zahájeno 16.7. a ukončeno 29.10. 2014</a:t>
            </a:r>
          </a:p>
          <a:p>
            <a:r>
              <a:rPr lang="cs-CZ" dirty="0" smtClean="0">
                <a:latin typeface="Calibri" pitchFamily="34" charset="0"/>
              </a:rPr>
              <a:t>Sledovaní jedinci byli podrobeni laboratorní analýze</a:t>
            </a:r>
          </a:p>
          <a:p>
            <a:endParaRPr lang="cs-CZ" dirty="0"/>
          </a:p>
        </p:txBody>
      </p:sp>
      <p:pic>
        <p:nvPicPr>
          <p:cNvPr id="4" name="Obrázek 3" descr="řečk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9958"/>
            <a:ext cx="9144000" cy="5198042"/>
          </a:xfrm>
          <a:prstGeom prst="rect">
            <a:avLst/>
          </a:prstGeom>
        </p:spPr>
      </p:pic>
      <p:pic>
        <p:nvPicPr>
          <p:cNvPr id="5" name="Obrázek 4" descr="P7160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6" name="Obrázek 5" descr="P71603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1999" cy="3429000"/>
          </a:xfrm>
          <a:prstGeom prst="rect">
            <a:avLst/>
          </a:prstGeom>
        </p:spPr>
      </p:pic>
      <p:pic>
        <p:nvPicPr>
          <p:cNvPr id="7" name="Obrázek 6" descr="P71603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8" name="Obrázek 7" descr="P7160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1"/>
            <a:ext cx="4571999" cy="3428999"/>
          </a:xfrm>
          <a:prstGeom prst="rect">
            <a:avLst/>
          </a:prstGeom>
        </p:spPr>
      </p:pic>
      <p:pic>
        <p:nvPicPr>
          <p:cNvPr id="9" name="Obrázek 8" descr="P716037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1" y="3429000"/>
            <a:ext cx="4571999" cy="3429000"/>
          </a:xfrm>
          <a:prstGeom prst="rect">
            <a:avLst/>
          </a:prstGeom>
        </p:spPr>
      </p:pic>
      <p:pic>
        <p:nvPicPr>
          <p:cNvPr id="10" name="Obrázek 9" descr="P82708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1" name="Obrázek 10" descr="PA17096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3137925" y="851925"/>
            <a:ext cx="6864085" cy="5148064"/>
          </a:xfrm>
          <a:prstGeom prst="rect">
            <a:avLst/>
          </a:prstGeom>
        </p:spPr>
      </p:pic>
      <p:pic>
        <p:nvPicPr>
          <p:cNvPr id="12" name="Obrázek 11" descr="PB11153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5916149" cy="4437112"/>
          </a:xfrm>
          <a:prstGeom prst="rect">
            <a:avLst/>
          </a:prstGeom>
        </p:spPr>
      </p:pic>
      <p:pic>
        <p:nvPicPr>
          <p:cNvPr id="13" name="Obrázek 12" descr="PB121593.JPG"/>
          <p:cNvPicPr>
            <a:picLocks noChangeAspect="1"/>
          </p:cNvPicPr>
          <p:nvPr/>
        </p:nvPicPr>
        <p:blipFill>
          <a:blip r:embed="rId11" cstate="print"/>
          <a:srcRect t="6934" r="22046" b="33326"/>
          <a:stretch>
            <a:fillRect/>
          </a:stretch>
        </p:blipFill>
        <p:spPr>
          <a:xfrm>
            <a:off x="4932040" y="4437112"/>
            <a:ext cx="4211960" cy="2420888"/>
          </a:xfrm>
          <a:prstGeom prst="rect">
            <a:avLst/>
          </a:prstGeom>
        </p:spPr>
      </p:pic>
      <p:pic>
        <p:nvPicPr>
          <p:cNvPr id="14" name="Obrázek 13" descr="PB121594.JPG"/>
          <p:cNvPicPr>
            <a:picLocks noChangeAspect="1"/>
          </p:cNvPicPr>
          <p:nvPr/>
        </p:nvPicPr>
        <p:blipFill>
          <a:blip r:embed="rId12" cstate="print"/>
          <a:srcRect t="4445" b="32054"/>
          <a:stretch>
            <a:fillRect/>
          </a:stretch>
        </p:blipFill>
        <p:spPr>
          <a:xfrm>
            <a:off x="0" y="4437112"/>
            <a:ext cx="4932040" cy="2420888"/>
          </a:xfrm>
          <a:prstGeom prst="rect">
            <a:avLst/>
          </a:prstGeom>
        </p:spPr>
      </p:pic>
      <p:pic>
        <p:nvPicPr>
          <p:cNvPr id="15" name="Obrázek 14" descr="PB121598.JPG"/>
          <p:cNvPicPr>
            <a:picLocks noChangeAspect="1"/>
          </p:cNvPicPr>
          <p:nvPr/>
        </p:nvPicPr>
        <p:blipFill>
          <a:blip r:embed="rId13" cstate="print"/>
          <a:srcRect l="20384" r="27382" b="35026"/>
          <a:stretch>
            <a:fillRect/>
          </a:stretch>
        </p:blipFill>
        <p:spPr>
          <a:xfrm>
            <a:off x="4355976" y="0"/>
            <a:ext cx="4788024" cy="4466876"/>
          </a:xfrm>
          <a:prstGeom prst="rect">
            <a:avLst/>
          </a:prstGeom>
        </p:spPr>
      </p:pic>
      <p:pic>
        <p:nvPicPr>
          <p:cNvPr id="16" name="Obrázek 15" descr="Inokulace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7428119" cy="1556792"/>
          </a:xfrm>
          <a:prstGeom prst="rect">
            <a:avLst/>
          </a:prstGeom>
        </p:spPr>
      </p:pic>
      <p:pic>
        <p:nvPicPr>
          <p:cNvPr id="17" name="Obrázek 16" descr="Graf průměru z Rozsah infekce v pletivech seskupený Varianta P.t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79712" y="1484784"/>
            <a:ext cx="7164288" cy="5373216"/>
          </a:xfrm>
          <a:prstGeom prst="rect">
            <a:avLst/>
          </a:prstGeom>
        </p:spPr>
      </p:pic>
      <p:pic>
        <p:nvPicPr>
          <p:cNvPr id="18" name="Obrázek 17" descr="Inok amer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7428119" cy="1556792"/>
          </a:xfrm>
          <a:prstGeom prst="rect">
            <a:avLst/>
          </a:prstGeom>
        </p:spPr>
      </p:pic>
      <p:pic>
        <p:nvPicPr>
          <p:cNvPr id="19" name="Obrázek 18" descr="Inok amer gr.t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79712" y="1484784"/>
            <a:ext cx="7164288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A080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Děkuji za pozornost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 descr="PA0809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74518" y="404664"/>
            <a:ext cx="3469482" cy="462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Calibri" pitchFamily="34" charset="0"/>
              </a:rPr>
              <a:t>Cíle diplomové práce</a:t>
            </a:r>
            <a:endParaRPr lang="cs-CZ" dirty="0">
              <a:latin typeface="Calibri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latin typeface="Calibri" pitchFamily="34" charset="0"/>
              </a:rPr>
              <a:t>1) Zpracovat literární přehled problematiky.</a:t>
            </a:r>
          </a:p>
          <a:p>
            <a:r>
              <a:rPr lang="pl-PL" dirty="0" smtClean="0">
                <a:latin typeface="Calibri" pitchFamily="34" charset="0"/>
              </a:rPr>
              <a:t>2) Provést izolace Ch. fraxinea do kultury.</a:t>
            </a:r>
          </a:p>
          <a:p>
            <a:r>
              <a:rPr lang="pl-PL" b="1" dirty="0" smtClean="0">
                <a:latin typeface="Calibri" pitchFamily="34" charset="0"/>
              </a:rPr>
              <a:t>3)</a:t>
            </a:r>
            <a:r>
              <a:rPr lang="cs-CZ" b="1" dirty="0" smtClean="0">
                <a:latin typeface="Calibri" pitchFamily="34" charset="0"/>
              </a:rPr>
              <a:t> Na vybrané lokalitě sledovat biologii této houby v závislosti na fenologii jasanu.</a:t>
            </a:r>
          </a:p>
          <a:p>
            <a:r>
              <a:rPr lang="cs-CZ" b="1" dirty="0" smtClean="0">
                <a:latin typeface="Calibri" pitchFamily="34" charset="0"/>
              </a:rPr>
              <a:t>4) Založit nádobové a polní pokusy, směřující k testování různých metod potlačení </a:t>
            </a:r>
            <a:r>
              <a:rPr lang="cs-CZ" b="1" i="1" dirty="0" err="1" smtClean="0">
                <a:latin typeface="Calibri" pitchFamily="34" charset="0"/>
              </a:rPr>
              <a:t>Hymenoscyphus</a:t>
            </a:r>
            <a:r>
              <a:rPr lang="cs-CZ" b="1" i="1" dirty="0" smtClean="0">
                <a:latin typeface="Calibri" pitchFamily="34" charset="0"/>
              </a:rPr>
              <a:t> </a:t>
            </a:r>
            <a:r>
              <a:rPr lang="cs-CZ" b="1" i="1" dirty="0" err="1" smtClean="0">
                <a:latin typeface="Calibri" pitchFamily="34" charset="0"/>
              </a:rPr>
              <a:t>pseudoalbidus</a:t>
            </a:r>
            <a:r>
              <a:rPr lang="cs-CZ" b="1" i="1" dirty="0" smtClean="0">
                <a:latin typeface="Calibri" pitchFamily="34" charset="0"/>
              </a:rPr>
              <a:t> </a:t>
            </a:r>
            <a:r>
              <a:rPr lang="cs-CZ" b="1" dirty="0" smtClean="0">
                <a:latin typeface="Calibri" pitchFamily="34" charset="0"/>
              </a:rPr>
              <a:t>jako zdroje infekce.</a:t>
            </a:r>
          </a:p>
          <a:p>
            <a:r>
              <a:rPr lang="cs-CZ" b="1" dirty="0" smtClean="0">
                <a:latin typeface="Calibri" pitchFamily="34" charset="0"/>
              </a:rPr>
              <a:t>5) Sledovat vliv různých druhů kombinace opadu na fruktifikaci (sporulaci) </a:t>
            </a:r>
            <a:r>
              <a:rPr lang="cs-CZ" b="1" i="1" dirty="0" err="1" smtClean="0">
                <a:latin typeface="Calibri" pitchFamily="34" charset="0"/>
              </a:rPr>
              <a:t>Hymenoscyphus</a:t>
            </a:r>
            <a:r>
              <a:rPr lang="cs-CZ" b="1" i="1" dirty="0" smtClean="0">
                <a:latin typeface="Calibri" pitchFamily="34" charset="0"/>
              </a:rPr>
              <a:t> </a:t>
            </a:r>
            <a:r>
              <a:rPr lang="cs-CZ" b="1" i="1" dirty="0" err="1" smtClean="0">
                <a:latin typeface="Calibri" pitchFamily="34" charset="0"/>
              </a:rPr>
              <a:t>pseudoalbidus</a:t>
            </a:r>
            <a:r>
              <a:rPr lang="cs-CZ" b="1" i="1" dirty="0" smtClean="0">
                <a:latin typeface="Calibri" pitchFamily="34" charset="0"/>
              </a:rPr>
              <a:t> </a:t>
            </a:r>
            <a:r>
              <a:rPr lang="cs-CZ" b="1" dirty="0" smtClean="0">
                <a:latin typeface="Calibri" pitchFamily="34" charset="0"/>
              </a:rPr>
              <a:t>na vybraných plochách.</a:t>
            </a:r>
          </a:p>
          <a:p>
            <a:r>
              <a:rPr lang="cs-CZ" dirty="0" smtClean="0">
                <a:latin typeface="Calibri" pitchFamily="34" charset="0"/>
              </a:rPr>
              <a:t>6) Navrhnout a otestovat metodiku inokulace jasanů askosporami.</a:t>
            </a:r>
          </a:p>
          <a:p>
            <a:r>
              <a:rPr lang="cs-CZ" dirty="0" smtClean="0">
                <a:latin typeface="Calibri" pitchFamily="34" charset="0"/>
              </a:rPr>
              <a:t>7) Navrhnout metodiku pro hodnocení jasanových porostů.</a:t>
            </a:r>
          </a:p>
          <a:p>
            <a:endParaRPr lang="cs-CZ" dirty="0" smtClean="0"/>
          </a:p>
          <a:p>
            <a:endParaRPr lang="pl-PL" dirty="0" smtClean="0">
              <a:latin typeface="Calibri" pitchFamily="34" charset="0"/>
            </a:endParaRPr>
          </a:p>
          <a:p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Přímá spojovací čára 19"/>
          <p:cNvCxnSpPr/>
          <p:nvPr/>
        </p:nvCxnSpPr>
        <p:spPr>
          <a:xfrm rot="16200000" flipH="1">
            <a:off x="1928794" y="3357562"/>
            <a:ext cx="3357586" cy="71438"/>
          </a:xfrm>
          <a:prstGeom prst="line">
            <a:avLst/>
          </a:prstGeom>
          <a:ln w="1016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>
                <a:latin typeface="Calibri" pitchFamily="34" charset="0"/>
              </a:rPr>
              <a:t>1) Bionomie </a:t>
            </a:r>
            <a:r>
              <a:rPr lang="cs-CZ" i="1" dirty="0" err="1" smtClean="0">
                <a:latin typeface="Calibri" pitchFamily="34" charset="0"/>
              </a:rPr>
              <a:t>Hymenoscyphus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i="1" dirty="0" err="1" smtClean="0">
                <a:latin typeface="Calibri" pitchFamily="34" charset="0"/>
              </a:rPr>
              <a:t>fraxineus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dirty="0" smtClean="0">
                <a:solidFill>
                  <a:schemeClr val="accent1">
                    <a:satMod val="150000"/>
                  </a:schemeClr>
                </a:solidFill>
              </a:rPr>
              <a:t>2012 - 2014</a:t>
            </a:r>
            <a:endParaRPr lang="cs-CZ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6" name="Zástupný symbol pro obsah 5" descr="P73106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282" y="3929066"/>
            <a:ext cx="1952969" cy="1194374"/>
          </a:xfrm>
        </p:spPr>
      </p:pic>
      <p:pic>
        <p:nvPicPr>
          <p:cNvPr id="8" name="Obrázek 7" descr="spór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214686"/>
            <a:ext cx="134996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prava 6"/>
          <p:cNvSpPr/>
          <p:nvPr/>
        </p:nvSpPr>
        <p:spPr>
          <a:xfrm rot="16200000">
            <a:off x="1335846" y="3736196"/>
            <a:ext cx="636597" cy="165081"/>
          </a:xfrm>
          <a:prstGeom prst="rightArrow">
            <a:avLst>
              <a:gd name="adj1" fmla="val 4284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2" name="Obrázek 11" descr="nekrózy řapí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1747820" cy="128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nekrózka počáte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714488"/>
            <a:ext cx="2235189" cy="167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Šipka doprava 13"/>
          <p:cNvSpPr/>
          <p:nvPr/>
        </p:nvSpPr>
        <p:spPr>
          <a:xfrm>
            <a:off x="2928926" y="2500306"/>
            <a:ext cx="1154111" cy="365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6200000" flipV="1">
            <a:off x="928661" y="2786058"/>
            <a:ext cx="571504" cy="285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6" name="Obrázek 15" descr="P604269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143248"/>
            <a:ext cx="1497819" cy="199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Šipka doleva 20"/>
          <p:cNvSpPr/>
          <p:nvPr/>
        </p:nvSpPr>
        <p:spPr>
          <a:xfrm>
            <a:off x="2786050" y="4429132"/>
            <a:ext cx="1576394" cy="3047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281" name="TextovéPole 21"/>
          <p:cNvSpPr txBox="1">
            <a:spLocks noChangeArrowheads="1"/>
          </p:cNvSpPr>
          <p:nvPr/>
        </p:nvSpPr>
        <p:spPr bwMode="auto">
          <a:xfrm>
            <a:off x="2143108" y="3571876"/>
            <a:ext cx="1512888" cy="646112"/>
          </a:xfrm>
          <a:prstGeom prst="rect">
            <a:avLst/>
          </a:prstGeom>
          <a:solidFill>
            <a:srgbClr val="92D05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/>
              <a:t>Teleomorfní</a:t>
            </a:r>
            <a:r>
              <a:rPr lang="cs-CZ" b="1" dirty="0"/>
              <a:t> stádium</a:t>
            </a:r>
          </a:p>
        </p:txBody>
      </p:sp>
      <p:sp>
        <p:nvSpPr>
          <p:cNvPr id="11282" name="TextovéPole 22"/>
          <p:cNvSpPr txBox="1">
            <a:spLocks noChangeArrowheads="1"/>
          </p:cNvSpPr>
          <p:nvPr/>
        </p:nvSpPr>
        <p:spPr bwMode="auto">
          <a:xfrm>
            <a:off x="3714744" y="3643314"/>
            <a:ext cx="1439862" cy="646113"/>
          </a:xfrm>
          <a:prstGeom prst="rect">
            <a:avLst/>
          </a:prstGeom>
          <a:solidFill>
            <a:srgbClr val="FFC000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/>
              <a:t>Anamorfní</a:t>
            </a:r>
            <a:r>
              <a:rPr lang="cs-CZ" b="1" dirty="0"/>
              <a:t> stádium</a:t>
            </a:r>
          </a:p>
        </p:txBody>
      </p:sp>
      <p:pic>
        <p:nvPicPr>
          <p:cNvPr id="23" name="Obrázek 22" descr="spór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429264"/>
            <a:ext cx="1714512" cy="90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Šipka dolů 21"/>
          <p:cNvSpPr/>
          <p:nvPr/>
        </p:nvSpPr>
        <p:spPr>
          <a:xfrm>
            <a:off x="1500166" y="4857760"/>
            <a:ext cx="285752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IMG_038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2571736" y="5214950"/>
            <a:ext cx="21999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Šipka doprava 23"/>
          <p:cNvSpPr/>
          <p:nvPr/>
        </p:nvSpPr>
        <p:spPr>
          <a:xfrm>
            <a:off x="1714480" y="6000768"/>
            <a:ext cx="121444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 descr="P501217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638718" y="1362282"/>
            <a:ext cx="2325886" cy="174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Šipka doprava 25"/>
          <p:cNvSpPr/>
          <p:nvPr/>
        </p:nvSpPr>
        <p:spPr>
          <a:xfrm>
            <a:off x="6572264" y="2428868"/>
            <a:ext cx="114300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Obrázek 28" descr="P51700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6415399" y="4129400"/>
            <a:ext cx="3118400" cy="2338801"/>
          </a:xfrm>
          <a:prstGeom prst="rect">
            <a:avLst/>
          </a:prstGeom>
        </p:spPr>
      </p:pic>
      <p:sp>
        <p:nvSpPr>
          <p:cNvPr id="28" name="Šipka dolů 27"/>
          <p:cNvSpPr/>
          <p:nvPr/>
        </p:nvSpPr>
        <p:spPr>
          <a:xfrm>
            <a:off x="7572396" y="3286124"/>
            <a:ext cx="285752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>
                <a:latin typeface="Calibri" pitchFamily="34" charset="0"/>
              </a:rPr>
              <a:t>3)</a:t>
            </a:r>
            <a:r>
              <a:rPr lang="cs-CZ" sz="3600" dirty="0" smtClean="0">
                <a:latin typeface="Calibri" pitchFamily="34" charset="0"/>
              </a:rPr>
              <a:t> Na vybrané lokalitě sledovat biologii této houby v závislosti na fenologii jasanu.</a:t>
            </a:r>
            <a:r>
              <a:rPr lang="cs-CZ" dirty="0" smtClean="0">
                <a:latin typeface="Calibri" pitchFamily="34" charset="0"/>
              </a:rPr>
              <a:t/>
            </a:r>
            <a:br>
              <a:rPr lang="cs-CZ" dirty="0" smtClean="0">
                <a:latin typeface="Calibri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dirty="0" smtClean="0">
                <a:latin typeface="Calibri" pitchFamily="34" charset="0"/>
                <a:cs typeface="Arial" pitchFamily="34" charset="0"/>
              </a:rPr>
              <a:t>N 48°56.66143', E 16°36.00305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4" name="Obrázek 3" descr="mapka Vranov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401313"/>
            <a:ext cx="4644008" cy="4456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52728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>
            <a:normAutofit lnSpcReduction="10000"/>
          </a:bodyPr>
          <a:lstStyle/>
          <a:p>
            <a:r>
              <a:rPr lang="cs-CZ" b="1" dirty="0" smtClean="0"/>
              <a:t>Metodika práce</a:t>
            </a:r>
          </a:p>
          <a:p>
            <a:r>
              <a:rPr lang="cs-CZ" dirty="0" smtClean="0"/>
              <a:t>Sledování je prováděno od roku 2013 na dvou plochách ve </a:t>
            </a:r>
            <a:r>
              <a:rPr lang="cs-CZ" dirty="0" err="1" smtClean="0"/>
              <a:t>Vranovickém</a:t>
            </a:r>
            <a:r>
              <a:rPr lang="cs-CZ" dirty="0" smtClean="0"/>
              <a:t> lese</a:t>
            </a:r>
          </a:p>
          <a:p>
            <a:r>
              <a:rPr lang="cs-CZ" dirty="0" smtClean="0"/>
              <a:t>Do sledování je zahrnuto 40 jedinců </a:t>
            </a:r>
            <a:r>
              <a:rPr lang="cs-CZ" i="1" dirty="0" err="1" smtClean="0"/>
              <a:t>Fraxinus</a:t>
            </a:r>
            <a:r>
              <a:rPr lang="cs-CZ" i="1" dirty="0" smtClean="0"/>
              <a:t> </a:t>
            </a:r>
            <a:r>
              <a:rPr lang="cs-CZ" i="1" dirty="0" err="1" smtClean="0"/>
              <a:t>excelsior</a:t>
            </a:r>
            <a:r>
              <a:rPr lang="cs-CZ" i="1" dirty="0" smtClean="0"/>
              <a:t> </a:t>
            </a:r>
            <a:r>
              <a:rPr lang="cs-CZ" dirty="0" smtClean="0"/>
              <a:t>L.</a:t>
            </a:r>
          </a:p>
          <a:p>
            <a:r>
              <a:rPr lang="cs-CZ" dirty="0" smtClean="0"/>
              <a:t>Sledování je prováděno v sedmidenním intervalu od 1.4. do 1.12.</a:t>
            </a:r>
          </a:p>
          <a:p>
            <a:r>
              <a:rPr lang="cs-CZ" dirty="0" smtClean="0"/>
              <a:t>Zároveň jsou na plochách měřena klimatická data, intenzita fruktifikace a intenzita sporulace </a:t>
            </a:r>
            <a:r>
              <a:rPr lang="cs-CZ" i="1" dirty="0" smtClean="0"/>
              <a:t>H. </a:t>
            </a:r>
            <a:r>
              <a:rPr lang="cs-CZ" i="1" dirty="0" err="1" smtClean="0"/>
              <a:t>fraxineus</a:t>
            </a:r>
            <a:r>
              <a:rPr lang="cs-CZ" i="1" dirty="0" smtClean="0"/>
              <a:t> </a:t>
            </a:r>
            <a:endParaRPr lang="cs-CZ" dirty="0"/>
          </a:p>
        </p:txBody>
      </p:sp>
      <p:pic>
        <p:nvPicPr>
          <p:cNvPr id="5" name="Obrázek 4" descr="PA0809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85591"/>
            <a:ext cx="4896544" cy="3672409"/>
          </a:xfrm>
          <a:prstGeom prst="rect">
            <a:avLst/>
          </a:prstGeom>
        </p:spPr>
      </p:pic>
      <p:pic>
        <p:nvPicPr>
          <p:cNvPr id="6" name="Obrázek 5" descr="PA0809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12976"/>
            <a:ext cx="4860031" cy="3645024"/>
          </a:xfrm>
          <a:prstGeom prst="rect">
            <a:avLst/>
          </a:prstGeom>
        </p:spPr>
      </p:pic>
      <p:pic>
        <p:nvPicPr>
          <p:cNvPr id="4" name="Picture 3" descr="H:\DCIM\100OLYMP\PA080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98756" y="2512756"/>
            <a:ext cx="4965776" cy="3724713"/>
          </a:xfrm>
          <a:prstGeom prst="rect">
            <a:avLst/>
          </a:prstGeom>
          <a:noFill/>
        </p:spPr>
      </p:pic>
      <p:pic>
        <p:nvPicPr>
          <p:cNvPr id="7" name="Obrázek 6" descr="Olympus_E500_lar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0149" y="5373216"/>
            <a:ext cx="1609522" cy="148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dirty="0" smtClean="0">
                <a:latin typeface="Calibri" pitchFamily="34" charset="0"/>
              </a:rPr>
              <a:t>Fenologie </a:t>
            </a:r>
            <a:r>
              <a:rPr lang="cs-CZ" i="1" dirty="0" smtClean="0">
                <a:latin typeface="Calibri" pitchFamily="34" charset="0"/>
              </a:rPr>
              <a:t>F. </a:t>
            </a:r>
            <a:r>
              <a:rPr lang="cs-CZ" i="1" dirty="0" err="1" smtClean="0">
                <a:latin typeface="Calibri" pitchFamily="34" charset="0"/>
              </a:rPr>
              <a:t>excelsior</a:t>
            </a:r>
            <a:r>
              <a:rPr lang="cs-CZ" i="1" dirty="0" smtClean="0">
                <a:latin typeface="Calibri" pitchFamily="34" charset="0"/>
              </a:rPr>
              <a:t> </a:t>
            </a:r>
            <a:r>
              <a:rPr lang="cs-CZ" dirty="0" smtClean="0">
                <a:latin typeface="Calibri" pitchFamily="34" charset="0"/>
              </a:rPr>
              <a:t>L.</a:t>
            </a:r>
          </a:p>
          <a:p>
            <a:r>
              <a:rPr lang="cs-CZ" dirty="0" smtClean="0">
                <a:latin typeface="Calibri" pitchFamily="34" charset="0"/>
              </a:rPr>
              <a:t>0 - rostlina v dormanci</a:t>
            </a:r>
          </a:p>
          <a:p>
            <a:r>
              <a:rPr lang="cs-CZ" dirty="0" smtClean="0">
                <a:latin typeface="Calibri" pitchFamily="34" charset="0"/>
              </a:rPr>
              <a:t>1 - aktivace pupenů (jejich zvětšení a rozevírání)</a:t>
            </a:r>
          </a:p>
          <a:p>
            <a:r>
              <a:rPr lang="cs-CZ" dirty="0" smtClean="0">
                <a:latin typeface="Calibri" pitchFamily="34" charset="0"/>
              </a:rPr>
              <a:t>2 - rašení pupenů(na rostlině se nenacházejí žádné vyvinuté listy)</a:t>
            </a:r>
          </a:p>
          <a:p>
            <a:r>
              <a:rPr lang="cs-CZ" dirty="0" smtClean="0">
                <a:latin typeface="Calibri" pitchFamily="34" charset="0"/>
              </a:rPr>
              <a:t>3 - nedovyvinuté listy (na rostlině je méně než 50% listů plně vyvinuto)</a:t>
            </a:r>
          </a:p>
          <a:p>
            <a:r>
              <a:rPr lang="cs-CZ" dirty="0" smtClean="0">
                <a:latin typeface="Calibri" pitchFamily="34" charset="0"/>
              </a:rPr>
              <a:t>4 - plně vyvinuté listy 100% 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4" name="Obrázek 3" descr="Graf průměru z Fenologická fáze seskupený Stáří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 descr="DatumStáří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>
            <a:normAutofit/>
          </a:bodyPr>
          <a:lstStyle/>
          <a:p>
            <a:r>
              <a:rPr lang="cs-CZ" dirty="0" smtClean="0">
                <a:latin typeface="Calibri" pitchFamily="34" charset="0"/>
              </a:rPr>
              <a:t>Fruktifikace </a:t>
            </a:r>
            <a:r>
              <a:rPr lang="cs-CZ" i="1" dirty="0" smtClean="0">
                <a:latin typeface="Calibri" pitchFamily="34" charset="0"/>
              </a:rPr>
              <a:t>H. </a:t>
            </a:r>
            <a:r>
              <a:rPr lang="cs-CZ" i="1" dirty="0" err="1" smtClean="0">
                <a:latin typeface="Calibri" pitchFamily="34" charset="0"/>
              </a:rPr>
              <a:t>fraxineus</a:t>
            </a:r>
            <a:r>
              <a:rPr lang="cs-CZ" i="1" dirty="0" smtClean="0">
                <a:latin typeface="Calibri" pitchFamily="34" charset="0"/>
              </a:rPr>
              <a:t> </a:t>
            </a:r>
          </a:p>
          <a:p>
            <a:r>
              <a:rPr lang="cs-CZ" dirty="0" smtClean="0">
                <a:latin typeface="Calibri" pitchFamily="34" charset="0"/>
              </a:rPr>
              <a:t>Ploška 10x10 cm</a:t>
            </a:r>
          </a:p>
          <a:p>
            <a:r>
              <a:rPr lang="cs-CZ" dirty="0" smtClean="0">
                <a:latin typeface="Calibri" pitchFamily="34" charset="0"/>
              </a:rPr>
              <a:t>Tři varianty </a:t>
            </a:r>
          </a:p>
          <a:p>
            <a:r>
              <a:rPr lang="cs-CZ" dirty="0" smtClean="0">
                <a:latin typeface="Calibri" pitchFamily="34" charset="0"/>
              </a:rPr>
              <a:t>Porost 18 let bez údržby bylinného patra</a:t>
            </a:r>
          </a:p>
          <a:p>
            <a:r>
              <a:rPr lang="cs-CZ" dirty="0" smtClean="0">
                <a:latin typeface="Calibri" pitchFamily="34" charset="0"/>
              </a:rPr>
              <a:t>Porost 18 let ošetření </a:t>
            </a:r>
            <a:r>
              <a:rPr lang="cs-CZ" dirty="0" err="1" smtClean="0">
                <a:latin typeface="Calibri" pitchFamily="34" charset="0"/>
              </a:rPr>
              <a:t>křovinořezem</a:t>
            </a:r>
            <a:r>
              <a:rPr lang="cs-CZ" dirty="0" smtClean="0">
                <a:latin typeface="Calibri" pitchFamily="34" charset="0"/>
              </a:rPr>
              <a:t> 3x ročně</a:t>
            </a:r>
          </a:p>
          <a:p>
            <a:r>
              <a:rPr lang="cs-CZ" dirty="0" smtClean="0">
                <a:latin typeface="Calibri" pitchFamily="34" charset="0"/>
              </a:rPr>
              <a:t>Porost 8 let bez údržby bylinného patra</a:t>
            </a:r>
          </a:p>
          <a:p>
            <a:r>
              <a:rPr lang="cs-CZ" dirty="0" smtClean="0">
                <a:latin typeface="Calibri" pitchFamily="34" charset="0"/>
              </a:rPr>
              <a:t>Hodnocení stupni 0 - </a:t>
            </a:r>
            <a:r>
              <a:rPr lang="cs-CZ" dirty="0" smtClean="0">
                <a:latin typeface="Calibri" pitchFamily="34" charset="0"/>
              </a:rPr>
              <a:t>4</a:t>
            </a:r>
            <a:endParaRPr lang="cs-CZ" dirty="0" smtClean="0">
              <a:latin typeface="Calibri" pitchFamily="34" charset="0"/>
            </a:endParaRPr>
          </a:p>
        </p:txBody>
      </p:sp>
      <p:pic>
        <p:nvPicPr>
          <p:cNvPr id="5" name="Obrázek 4" descr="P7230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Obrázek 3" descr="P7230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2728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/>
          <a:lstStyle/>
          <a:p>
            <a:r>
              <a:rPr lang="cs-CZ" i="1" dirty="0" smtClean="0">
                <a:latin typeface="Calibri" pitchFamily="34" charset="0"/>
              </a:rPr>
              <a:t>Metodika hodnocení</a:t>
            </a:r>
          </a:p>
          <a:p>
            <a:r>
              <a:rPr lang="cs-CZ" i="1" dirty="0" smtClean="0">
                <a:latin typeface="Calibri" pitchFamily="34" charset="0"/>
              </a:rPr>
              <a:t>0 - Nenalezeny žádné plodnice </a:t>
            </a:r>
          </a:p>
          <a:p>
            <a:r>
              <a:rPr lang="cs-CZ" i="1" dirty="0" smtClean="0">
                <a:latin typeface="Calibri" pitchFamily="34" charset="0"/>
              </a:rPr>
              <a:t>1 - plodnice objeveny v malé míře do 10 % řapíků především na vlhčích místech </a:t>
            </a:r>
          </a:p>
          <a:p>
            <a:r>
              <a:rPr lang="cs-CZ" i="1" dirty="0" smtClean="0">
                <a:latin typeface="Calibri" pitchFamily="34" charset="0"/>
              </a:rPr>
              <a:t>2 - plodnice nalezeny ve větší míře do 50 % řapíků s plodnicemi </a:t>
            </a:r>
          </a:p>
          <a:p>
            <a:r>
              <a:rPr lang="cs-CZ" i="1" dirty="0" smtClean="0">
                <a:latin typeface="Calibri" pitchFamily="34" charset="0"/>
              </a:rPr>
              <a:t>3 - plodnice nalezeny v hojné míře nad 50 % řapíků s plodnicemi </a:t>
            </a:r>
          </a:p>
          <a:p>
            <a:r>
              <a:rPr lang="cs-CZ" i="1" dirty="0" smtClean="0">
                <a:latin typeface="Calibri" pitchFamily="34" charset="0"/>
              </a:rPr>
              <a:t>4 - plodnice nalezeny na více než 95 % řapíků</a:t>
            </a:r>
            <a:endParaRPr lang="cs-CZ" i="1" dirty="0">
              <a:latin typeface="Calibri" pitchFamily="34" charset="0"/>
            </a:endParaRPr>
          </a:p>
        </p:txBody>
      </p:sp>
      <p:pic>
        <p:nvPicPr>
          <p:cNvPr id="4" name="Obrázek 3" descr="Graf průměru z více proměnných seskupený Datu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050" cy="5805264"/>
          </a:xfrm>
          <a:prstGeom prst="rect">
            <a:avLst/>
          </a:prstGeom>
        </p:spPr>
      </p:pic>
      <p:pic>
        <p:nvPicPr>
          <p:cNvPr id="5" name="Obrázek 4" descr="3D sekvenční graf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 descr="3DVrstevnice graf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52728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Calibri" pitchFamily="34" charset="0"/>
              </a:rPr>
              <a:t>3)</a:t>
            </a:r>
            <a:r>
              <a:rPr lang="cs-CZ" sz="3200" dirty="0" smtClean="0">
                <a:latin typeface="Calibri" pitchFamily="34" charset="0"/>
              </a:rPr>
              <a:t> Na vybrané lokalitě sledovat biologii této houby v závislosti na fenologii jasanu.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92D050">
              <a:alpha val="70000"/>
            </a:srgbClr>
          </a:solidFill>
        </p:spPr>
        <p:txBody>
          <a:bodyPr>
            <a:normAutofit fontScale="92500" lnSpcReduction="20000"/>
          </a:bodyPr>
          <a:lstStyle/>
          <a:p>
            <a:r>
              <a:rPr lang="cs-CZ" dirty="0" smtClean="0">
                <a:latin typeface="Calibri" pitchFamily="34" charset="0"/>
              </a:rPr>
              <a:t>Symptomy </a:t>
            </a:r>
            <a:r>
              <a:rPr lang="cs-CZ" i="1" dirty="0" smtClean="0">
                <a:latin typeface="Calibri" pitchFamily="34" charset="0"/>
              </a:rPr>
              <a:t>H. </a:t>
            </a:r>
            <a:r>
              <a:rPr lang="cs-CZ" i="1" dirty="0" err="1" smtClean="0">
                <a:latin typeface="Calibri" pitchFamily="34" charset="0"/>
              </a:rPr>
              <a:t>fraxineus</a:t>
            </a:r>
            <a:r>
              <a:rPr lang="cs-CZ" i="1" dirty="0" smtClean="0">
                <a:latin typeface="Calibri" pitchFamily="34" charset="0"/>
              </a:rPr>
              <a:t> 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1 – jarní reaktivace podkorních nekróz 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2 - odumírání větví v důsledku reaktivace nekróz + %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3 - odumírání stromů vlivem bazálních nekróz 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4 - první nekrózy na listech 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5 - první fáze chřadnutí listů vlivem infekce </a:t>
            </a:r>
            <a:r>
              <a:rPr lang="cs-CZ" dirty="0" err="1" smtClean="0">
                <a:latin typeface="Calibri" pitchFamily="34" charset="0"/>
              </a:rPr>
              <a:t>H.fraxineus</a:t>
            </a:r>
            <a:r>
              <a:rPr lang="cs-CZ" dirty="0" smtClean="0">
                <a:latin typeface="Calibri" pitchFamily="34" charset="0"/>
              </a:rPr>
              <a:t> + intenzita v % 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6 - druhá fáze: usychání listů od okrajů + %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7 - třetí fáze: Defoliace + %</a:t>
            </a:r>
          </a:p>
          <a:p>
            <a:pPr lvl="1"/>
            <a:r>
              <a:rPr lang="cs-CZ" dirty="0" smtClean="0">
                <a:latin typeface="Calibri" pitchFamily="34" charset="0"/>
              </a:rPr>
              <a:t>8 - První detekce podkorních nekróz + </a:t>
            </a:r>
            <a:r>
              <a:rPr lang="cs-CZ" dirty="0" err="1" smtClean="0">
                <a:latin typeface="Calibri" pitchFamily="34" charset="0"/>
              </a:rPr>
              <a:t>nekr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vs</a:t>
            </a:r>
            <a:r>
              <a:rPr lang="cs-CZ" dirty="0" smtClean="0">
                <a:latin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</a:rPr>
              <a:t>jizv</a:t>
            </a:r>
            <a:endParaRPr lang="cs-CZ" dirty="0" smtClean="0">
              <a:latin typeface="Calibri" pitchFamily="34" charset="0"/>
            </a:endParaRPr>
          </a:p>
          <a:p>
            <a:pPr lvl="1"/>
            <a:r>
              <a:rPr lang="cs-CZ" dirty="0" smtClean="0">
                <a:latin typeface="Calibri" pitchFamily="34" charset="0"/>
              </a:rPr>
              <a:t>9 - odumírání celých větví + %</a:t>
            </a:r>
            <a:endParaRPr lang="cs-CZ" dirty="0">
              <a:latin typeface="Calibri" pitchFamily="34" charset="0"/>
            </a:endParaRPr>
          </a:p>
        </p:txBody>
      </p:sp>
      <p:pic>
        <p:nvPicPr>
          <p:cNvPr id="5" name="Obrázek 4" descr="Ex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289</TotalTime>
  <Words>751</Words>
  <Application>Microsoft Office PowerPoint</Application>
  <PresentationFormat>Předvádění na obrazovce (4:3)</PresentationFormat>
  <Paragraphs>105</Paragraphs>
  <Slides>18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Modul</vt:lpstr>
      <vt:lpstr>Graph</vt:lpstr>
      <vt:lpstr>Mendelova univerzita v Brně Lesnická a dřevařská fakulta Ústav ochrany lesa a myslivosti  Infekční biologie Chalara fraxinea a faktory ovlivňující fruktifikaci teleomorfy Hymenoscyphus pseudoalbidus jako zdroje infekce nekrózy jasanu</vt:lpstr>
      <vt:lpstr>Cíle diplomové práce</vt:lpstr>
      <vt:lpstr>1) Bionomie Hymenoscyphus fraxineus 2012 - 2014</vt:lpstr>
      <vt:lpstr>3) Na vybrané lokalitě sledovat biologii této houby v závislosti na fenologii jasanu. </vt:lpstr>
      <vt:lpstr>3) Na vybrané lokalitě sledovat biologii této houby v závislosti na fenologii jasanu.</vt:lpstr>
      <vt:lpstr>3) Na vybrané lokalitě sledovat biologii této houby v závislosti na fenologii jasanu.</vt:lpstr>
      <vt:lpstr>3) Na vybrané lokalitě sledovat biologii této houby v závislosti na fenologii jasanu.</vt:lpstr>
      <vt:lpstr>3) Na vybrané lokalitě sledovat biologii této houby v závislosti na fenologii jasanu.</vt:lpstr>
      <vt:lpstr>3) Na vybrané lokalitě sledovat biologii této houby v závislosti na fenologii jasanu.</vt:lpstr>
      <vt:lpstr>3) Na vybrané lokalitě sledovat biologii této houby v závislosti na fenologii jasanu.</vt:lpstr>
      <vt:lpstr>3) Na vybrané lokalitě sledovat biologii této houby v závislosti na fenologii jasanu.</vt:lpstr>
      <vt:lpstr>3) Na vybrané lokalitě sledovat biologii této houby v závislosti na fenologii jasanu.</vt:lpstr>
      <vt:lpstr>4) + 5) </vt:lpstr>
      <vt:lpstr>4+5) Polní pokusy</vt:lpstr>
      <vt:lpstr>Testy obranných opatření v porostech F. excelsior L.</vt:lpstr>
      <vt:lpstr>Testy obranných opatření v porostech F. excelsior L.</vt:lpstr>
      <vt:lpstr>4+5) Nádobové pokusy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Mendelova univerzita v Brně Lesnická a dřevařská fakulta Ústav ochrany lesa a myslivosti  Infekční biologie Chalara fraxinea a faktory ovlivňující fruktifikaci teleomorfy Hymenoscyphus pseudoalbidus jako zdroje infekce nekrózy jasanu</dc:title>
  <dc:creator>prof. Rozsi</dc:creator>
  <cp:lastModifiedBy>prof. Rozsi</cp:lastModifiedBy>
  <cp:revision>30</cp:revision>
  <dcterms:created xsi:type="dcterms:W3CDTF">2015-03-08T13:23:15Z</dcterms:created>
  <dcterms:modified xsi:type="dcterms:W3CDTF">2015-03-09T11:52:49Z</dcterms:modified>
</cp:coreProperties>
</file>