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3">
  <p:sldMasterIdLst>
    <p:sldMasterId id="2147483660" r:id="rId2"/>
  </p:sldMasterIdLst>
  <p:notesMasterIdLst>
    <p:notesMasterId r:id="rId3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6" autoAdjust="0"/>
  </p:normalViewPr>
  <p:slideViewPr>
    <p:cSldViewPr>
      <p:cViewPr>
        <p:scale>
          <a:sx n="66" d="100"/>
          <a:sy n="66" d="100"/>
        </p:scale>
        <p:origin x="-141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jonchi\AppData\Local\Temp\Export-9.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jonchi\Desktop\expim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jonchi\Desktop\expimp.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jonchi\Desktop\expimp.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jonchi\Desktop\expimp.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Mjonchi\Desktop\expimp.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tmpAFD2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8.5426615393353264E-2"/>
          <c:y val="5.1400554097404488E-2"/>
          <c:w val="0.85865138391734253"/>
          <c:h val="0.6676425342665615"/>
        </c:manualLayout>
      </c:layout>
      <c:barChart>
        <c:barDir val="col"/>
        <c:grouping val="stacked"/>
        <c:ser>
          <c:idx val="0"/>
          <c:order val="0"/>
          <c:tx>
            <c:strRef>
              <c:f>sheet1!$B$21</c:f>
              <c:strCache>
                <c:ptCount val="1"/>
                <c:pt idx="0">
                  <c:v>Kazakhstan</c:v>
                </c:pt>
              </c:strCache>
            </c:strRef>
          </c:tx>
          <c:cat>
            <c:strRef>
              <c:f>sheet1!$A$22:$A$33</c:f>
              <c:strCache>
                <c:ptCount val="12"/>
                <c:pt idx="0">
                  <c:v>Cereals</c:v>
                </c:pt>
                <c:pt idx="1">
                  <c:v>Fibre Crops </c:v>
                </c:pt>
                <c:pt idx="2">
                  <c:v>Fruits</c:v>
                </c:pt>
                <c:pt idx="3">
                  <c:v>Oilcakes</c:v>
                </c:pt>
                <c:pt idx="4">
                  <c:v>Oilcrops</c:v>
                </c:pt>
                <c:pt idx="5">
                  <c:v>Pulses</c:v>
                </c:pt>
                <c:pt idx="6">
                  <c:v>Roots</c:v>
                </c:pt>
                <c:pt idx="7">
                  <c:v>Treenuts</c:v>
                </c:pt>
                <c:pt idx="8">
                  <c:v>Vegetables</c:v>
                </c:pt>
                <c:pt idx="9">
                  <c:v>Cattle</c:v>
                </c:pt>
                <c:pt idx="10">
                  <c:v>Poultry</c:v>
                </c:pt>
                <c:pt idx="11">
                  <c:v>Sheep</c:v>
                </c:pt>
              </c:strCache>
            </c:strRef>
          </c:cat>
          <c:val>
            <c:numRef>
              <c:f>sheet1!$B$22:$B$33</c:f>
              <c:numCache>
                <c:formatCode>0%</c:formatCode>
                <c:ptCount val="12"/>
                <c:pt idx="0">
                  <c:v>0.59756287966774646</c:v>
                </c:pt>
                <c:pt idx="1">
                  <c:v>0.11543810848400557</c:v>
                </c:pt>
                <c:pt idx="2">
                  <c:v>5.7074423236014034E-2</c:v>
                </c:pt>
                <c:pt idx="3">
                  <c:v>0.41951240917428712</c:v>
                </c:pt>
                <c:pt idx="4">
                  <c:v>0.5500613054732405</c:v>
                </c:pt>
                <c:pt idx="5">
                  <c:v>0.17935929407251144</c:v>
                </c:pt>
                <c:pt idx="6">
                  <c:v>0.40397645444088981</c:v>
                </c:pt>
                <c:pt idx="7">
                  <c:v>3.6995293723441611E-2</c:v>
                </c:pt>
                <c:pt idx="8">
                  <c:v>0.25987101455789346</c:v>
                </c:pt>
                <c:pt idx="9">
                  <c:v>0.26966246799004162</c:v>
                </c:pt>
                <c:pt idx="10">
                  <c:v>0.31464853289251232</c:v>
                </c:pt>
                <c:pt idx="11">
                  <c:v>0.28622197462084592</c:v>
                </c:pt>
              </c:numCache>
            </c:numRef>
          </c:val>
        </c:ser>
        <c:ser>
          <c:idx val="1"/>
          <c:order val="1"/>
          <c:tx>
            <c:strRef>
              <c:f>sheet1!$C$21</c:f>
              <c:strCache>
                <c:ptCount val="1"/>
                <c:pt idx="0">
                  <c:v>Kyrgyzstan</c:v>
                </c:pt>
              </c:strCache>
            </c:strRef>
          </c:tx>
          <c:cat>
            <c:strRef>
              <c:f>sheet1!$A$22:$A$33</c:f>
              <c:strCache>
                <c:ptCount val="12"/>
                <c:pt idx="0">
                  <c:v>Cereals</c:v>
                </c:pt>
                <c:pt idx="1">
                  <c:v>Fibre Crops </c:v>
                </c:pt>
                <c:pt idx="2">
                  <c:v>Fruits</c:v>
                </c:pt>
                <c:pt idx="3">
                  <c:v>Oilcakes</c:v>
                </c:pt>
                <c:pt idx="4">
                  <c:v>Oilcrops</c:v>
                </c:pt>
                <c:pt idx="5">
                  <c:v>Pulses</c:v>
                </c:pt>
                <c:pt idx="6">
                  <c:v>Roots</c:v>
                </c:pt>
                <c:pt idx="7">
                  <c:v>Treenuts</c:v>
                </c:pt>
                <c:pt idx="8">
                  <c:v>Vegetables</c:v>
                </c:pt>
                <c:pt idx="9">
                  <c:v>Cattle</c:v>
                </c:pt>
                <c:pt idx="10">
                  <c:v>Poultry</c:v>
                </c:pt>
                <c:pt idx="11">
                  <c:v>Sheep</c:v>
                </c:pt>
              </c:strCache>
            </c:strRef>
          </c:cat>
          <c:val>
            <c:numRef>
              <c:f>sheet1!$C$22:$C$33</c:f>
              <c:numCache>
                <c:formatCode>0%</c:formatCode>
                <c:ptCount val="12"/>
                <c:pt idx="0">
                  <c:v>5.6928835743728826E-2</c:v>
                </c:pt>
                <c:pt idx="1">
                  <c:v>1.3182560319284317E-2</c:v>
                </c:pt>
                <c:pt idx="2">
                  <c:v>4.8032275419455712E-2</c:v>
                </c:pt>
                <c:pt idx="3">
                  <c:v>2.1633620400487611E-2</c:v>
                </c:pt>
                <c:pt idx="4">
                  <c:v>2.8245929152322602E-2</c:v>
                </c:pt>
                <c:pt idx="5">
                  <c:v>0.31527880051731738</c:v>
                </c:pt>
                <c:pt idx="6">
                  <c:v>0.16093573299567945</c:v>
                </c:pt>
                <c:pt idx="7">
                  <c:v>0.22711972828487437</c:v>
                </c:pt>
                <c:pt idx="8">
                  <c:v>5.6509865966598856E-2</c:v>
                </c:pt>
                <c:pt idx="9">
                  <c:v>6.4602754398120812E-2</c:v>
                </c:pt>
                <c:pt idx="10">
                  <c:v>3.8809783221249596E-2</c:v>
                </c:pt>
                <c:pt idx="11">
                  <c:v>9.1946689893965414E-2</c:v>
                </c:pt>
              </c:numCache>
            </c:numRef>
          </c:val>
        </c:ser>
        <c:ser>
          <c:idx val="2"/>
          <c:order val="2"/>
          <c:tx>
            <c:strRef>
              <c:f>sheet1!$D$21</c:f>
              <c:strCache>
                <c:ptCount val="1"/>
                <c:pt idx="0">
                  <c:v>Tajikistan</c:v>
                </c:pt>
              </c:strCache>
            </c:strRef>
          </c:tx>
          <c:cat>
            <c:strRef>
              <c:f>sheet1!$A$22:$A$33</c:f>
              <c:strCache>
                <c:ptCount val="12"/>
                <c:pt idx="0">
                  <c:v>Cereals</c:v>
                </c:pt>
                <c:pt idx="1">
                  <c:v>Fibre Crops </c:v>
                </c:pt>
                <c:pt idx="2">
                  <c:v>Fruits</c:v>
                </c:pt>
                <c:pt idx="3">
                  <c:v>Oilcakes</c:v>
                </c:pt>
                <c:pt idx="4">
                  <c:v>Oilcrops</c:v>
                </c:pt>
                <c:pt idx="5">
                  <c:v>Pulses</c:v>
                </c:pt>
                <c:pt idx="6">
                  <c:v>Roots</c:v>
                </c:pt>
                <c:pt idx="7">
                  <c:v>Treenuts</c:v>
                </c:pt>
                <c:pt idx="8">
                  <c:v>Vegetables</c:v>
                </c:pt>
                <c:pt idx="9">
                  <c:v>Cattle</c:v>
                </c:pt>
                <c:pt idx="10">
                  <c:v>Poultry</c:v>
                </c:pt>
                <c:pt idx="11">
                  <c:v>Sheep</c:v>
                </c:pt>
              </c:strCache>
            </c:strRef>
          </c:cat>
          <c:val>
            <c:numRef>
              <c:f>sheet1!$D$22:$D$33</c:f>
              <c:numCache>
                <c:formatCode>0%</c:formatCode>
                <c:ptCount val="12"/>
                <c:pt idx="0">
                  <c:v>3.8546674141714525E-2</c:v>
                </c:pt>
                <c:pt idx="1">
                  <c:v>7.7402189030658583E-2</c:v>
                </c:pt>
                <c:pt idx="2">
                  <c:v>0.10009778624031179</c:v>
                </c:pt>
                <c:pt idx="3">
                  <c:v>5.1337075290467209E-2</c:v>
                </c:pt>
                <c:pt idx="4">
                  <c:v>4.0267405875083713E-2</c:v>
                </c:pt>
                <c:pt idx="5">
                  <c:v>0.24411675525825635</c:v>
                </c:pt>
                <c:pt idx="6">
                  <c:v>0.13479977575657989</c:v>
                </c:pt>
                <c:pt idx="7">
                  <c:v>9.1262165496443726E-2</c:v>
                </c:pt>
                <c:pt idx="8">
                  <c:v>0.1041531562748907</c:v>
                </c:pt>
                <c:pt idx="9">
                  <c:v>9.4717516385697267E-2</c:v>
                </c:pt>
                <c:pt idx="10">
                  <c:v>4.5562986061539912E-2</c:v>
                </c:pt>
                <c:pt idx="11">
                  <c:v>7.7135098074514422E-2</c:v>
                </c:pt>
              </c:numCache>
            </c:numRef>
          </c:val>
        </c:ser>
        <c:ser>
          <c:idx val="3"/>
          <c:order val="3"/>
          <c:tx>
            <c:strRef>
              <c:f>sheet1!$E$21</c:f>
              <c:strCache>
                <c:ptCount val="1"/>
                <c:pt idx="0">
                  <c:v>Turkmenistan</c:v>
                </c:pt>
              </c:strCache>
            </c:strRef>
          </c:tx>
          <c:cat>
            <c:strRef>
              <c:f>sheet1!$A$22:$A$33</c:f>
              <c:strCache>
                <c:ptCount val="12"/>
                <c:pt idx="0">
                  <c:v>Cereals</c:v>
                </c:pt>
                <c:pt idx="1">
                  <c:v>Fibre Crops </c:v>
                </c:pt>
                <c:pt idx="2">
                  <c:v>Fruits</c:v>
                </c:pt>
                <c:pt idx="3">
                  <c:v>Oilcakes</c:v>
                </c:pt>
                <c:pt idx="4">
                  <c:v>Oilcrops</c:v>
                </c:pt>
                <c:pt idx="5">
                  <c:v>Pulses</c:v>
                </c:pt>
                <c:pt idx="6">
                  <c:v>Roots</c:v>
                </c:pt>
                <c:pt idx="7">
                  <c:v>Treenuts</c:v>
                </c:pt>
                <c:pt idx="8">
                  <c:v>Vegetables</c:v>
                </c:pt>
                <c:pt idx="9">
                  <c:v>Cattle</c:v>
                </c:pt>
                <c:pt idx="10">
                  <c:v>Poultry</c:v>
                </c:pt>
                <c:pt idx="11">
                  <c:v>Sheep</c:v>
                </c:pt>
              </c:strCache>
            </c:strRef>
          </c:cat>
          <c:val>
            <c:numRef>
              <c:f>sheet1!$E$22:$E$33</c:f>
              <c:numCache>
                <c:formatCode>0%</c:formatCode>
                <c:ptCount val="12"/>
                <c:pt idx="0">
                  <c:v>5.3164191709943583E-2</c:v>
                </c:pt>
                <c:pt idx="1">
                  <c:v>0.11973151115680022</c:v>
                </c:pt>
                <c:pt idx="2">
                  <c:v>8.3243467473857025E-2</c:v>
                </c:pt>
                <c:pt idx="3">
                  <c:v>8.0952346796138247E-2</c:v>
                </c:pt>
                <c:pt idx="4">
                  <c:v>5.8157589366374766E-2</c:v>
                </c:pt>
                <c:pt idx="5">
                  <c:v>6.806804329127554E-2</c:v>
                </c:pt>
                <c:pt idx="6">
                  <c:v>3.3829826308006072E-2</c:v>
                </c:pt>
                <c:pt idx="7">
                  <c:v>2.9060115448467056E-2</c:v>
                </c:pt>
                <c:pt idx="8">
                  <c:v>5.2791841114069017E-2</c:v>
                </c:pt>
                <c:pt idx="9">
                  <c:v>0.10443782544804747</c:v>
                </c:pt>
                <c:pt idx="10">
                  <c:v>0.15497614306646573</c:v>
                </c:pt>
                <c:pt idx="11">
                  <c:v>0.26551227774247443</c:v>
                </c:pt>
              </c:numCache>
            </c:numRef>
          </c:val>
        </c:ser>
        <c:ser>
          <c:idx val="4"/>
          <c:order val="4"/>
          <c:tx>
            <c:strRef>
              <c:f>sheet1!$F$21</c:f>
              <c:strCache>
                <c:ptCount val="1"/>
                <c:pt idx="0">
                  <c:v>Uzbekistan</c:v>
                </c:pt>
              </c:strCache>
            </c:strRef>
          </c:tx>
          <c:cat>
            <c:strRef>
              <c:f>sheet1!$A$22:$A$33</c:f>
              <c:strCache>
                <c:ptCount val="12"/>
                <c:pt idx="0">
                  <c:v>Cereals</c:v>
                </c:pt>
                <c:pt idx="1">
                  <c:v>Fibre Crops </c:v>
                </c:pt>
                <c:pt idx="2">
                  <c:v>Fruits</c:v>
                </c:pt>
                <c:pt idx="3">
                  <c:v>Oilcakes</c:v>
                </c:pt>
                <c:pt idx="4">
                  <c:v>Oilcrops</c:v>
                </c:pt>
                <c:pt idx="5">
                  <c:v>Pulses</c:v>
                </c:pt>
                <c:pt idx="6">
                  <c:v>Roots</c:v>
                </c:pt>
                <c:pt idx="7">
                  <c:v>Treenuts</c:v>
                </c:pt>
                <c:pt idx="8">
                  <c:v>Vegetables</c:v>
                </c:pt>
                <c:pt idx="9">
                  <c:v>Cattle</c:v>
                </c:pt>
                <c:pt idx="10">
                  <c:v>Poultry</c:v>
                </c:pt>
                <c:pt idx="11">
                  <c:v>Sheep</c:v>
                </c:pt>
              </c:strCache>
            </c:strRef>
          </c:cat>
          <c:val>
            <c:numRef>
              <c:f>sheet1!$F$22:$F$33</c:f>
              <c:numCache>
                <c:formatCode>0%</c:formatCode>
                <c:ptCount val="12"/>
                <c:pt idx="0">
                  <c:v>0.25379741873685274</c:v>
                </c:pt>
                <c:pt idx="1">
                  <c:v>0.67424563100926183</c:v>
                </c:pt>
                <c:pt idx="2">
                  <c:v>0.71155204763036239</c:v>
                </c:pt>
                <c:pt idx="3">
                  <c:v>0.42656454833863305</c:v>
                </c:pt>
                <c:pt idx="4">
                  <c:v>0.32326777013298347</c:v>
                </c:pt>
                <c:pt idx="5">
                  <c:v>0.19317710686063988</c:v>
                </c:pt>
                <c:pt idx="6">
                  <c:v>0.26645821049884538</c:v>
                </c:pt>
                <c:pt idx="7">
                  <c:v>0.61556269704677335</c:v>
                </c:pt>
                <c:pt idx="8">
                  <c:v>0.52667412208654762</c:v>
                </c:pt>
                <c:pt idx="9">
                  <c:v>0.46657943577809868</c:v>
                </c:pt>
                <c:pt idx="10">
                  <c:v>0.44600255475823719</c:v>
                </c:pt>
                <c:pt idx="11">
                  <c:v>0.27918395966821236</c:v>
                </c:pt>
              </c:numCache>
            </c:numRef>
          </c:val>
        </c:ser>
        <c:overlap val="100"/>
        <c:axId val="66528768"/>
        <c:axId val="66530304"/>
      </c:barChart>
      <c:catAx>
        <c:axId val="66528768"/>
        <c:scaling>
          <c:orientation val="minMax"/>
        </c:scaling>
        <c:axPos val="b"/>
        <c:tickLblPos val="nextTo"/>
        <c:crossAx val="66530304"/>
        <c:crosses val="autoZero"/>
        <c:auto val="1"/>
        <c:lblAlgn val="ctr"/>
        <c:lblOffset val="100"/>
      </c:catAx>
      <c:valAx>
        <c:axId val="66530304"/>
        <c:scaling>
          <c:orientation val="minMax"/>
          <c:max val="1"/>
        </c:scaling>
        <c:axPos val="l"/>
        <c:majorGridlines/>
        <c:numFmt formatCode="0%" sourceLinked="1"/>
        <c:tickLblPos val="nextTo"/>
        <c:crossAx val="66528768"/>
        <c:crosses val="autoZero"/>
        <c:crossBetween val="between"/>
      </c:valAx>
    </c:plotArea>
    <c:legend>
      <c:legendPos val="r"/>
      <c:layout>
        <c:manualLayout>
          <c:xMode val="edge"/>
          <c:yMode val="edge"/>
          <c:x val="2.1172466075407893E-2"/>
          <c:y val="0.90181794983959951"/>
          <c:w val="0.93178623247329007"/>
          <c:h val="9.4511883931175253E-2"/>
        </c:manualLayout>
      </c:layout>
    </c:legend>
    <c:plotVisOnly val="1"/>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8.5921640355089396E-2"/>
          <c:y val="5.1400554097404488E-2"/>
          <c:w val="0.90362360388641705"/>
          <c:h val="0.79534703995333922"/>
        </c:manualLayout>
      </c:layout>
      <c:barChart>
        <c:barDir val="col"/>
        <c:grouping val="clustered"/>
        <c:ser>
          <c:idx val="0"/>
          <c:order val="0"/>
          <c:tx>
            <c:strRef>
              <c:f>Лист1!$A$2</c:f>
              <c:strCache>
                <c:ptCount val="1"/>
                <c:pt idx="0">
                  <c:v>Export</c:v>
                </c:pt>
              </c:strCache>
            </c:strRef>
          </c:tx>
          <c:cat>
            <c:numRef>
              <c:f>Лист1!$B$1:$M$1</c:f>
              <c:numCache>
                <c:formatCode>General</c:formatCod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numCache>
            </c:numRef>
          </c:cat>
          <c:val>
            <c:numRef>
              <c:f>Лист1!$B$2:$M$2</c:f>
              <c:numCache>
                <c:formatCode>General</c:formatCode>
                <c:ptCount val="12"/>
                <c:pt idx="0">
                  <c:v>745.5</c:v>
                </c:pt>
                <c:pt idx="1">
                  <c:v>870.4</c:v>
                </c:pt>
                <c:pt idx="2">
                  <c:v>908.7</c:v>
                </c:pt>
                <c:pt idx="3">
                  <c:v>1399</c:v>
                </c:pt>
                <c:pt idx="4">
                  <c:v>1468.1</c:v>
                </c:pt>
                <c:pt idx="5">
                  <c:v>1408.7</c:v>
                </c:pt>
                <c:pt idx="6">
                  <c:v>1010.3</c:v>
                </c:pt>
                <c:pt idx="7">
                  <c:v>1194.7</c:v>
                </c:pt>
                <c:pt idx="8">
                  <c:v>1257.3</c:v>
                </c:pt>
                <c:pt idx="9">
                  <c:v>1359.7</c:v>
                </c:pt>
                <c:pt idx="10">
                  <c:v>951.8</c:v>
                </c:pt>
                <c:pt idx="11">
                  <c:v>978.6</c:v>
                </c:pt>
              </c:numCache>
            </c:numRef>
          </c:val>
        </c:ser>
        <c:ser>
          <c:idx val="1"/>
          <c:order val="1"/>
          <c:tx>
            <c:strRef>
              <c:f>Лист1!$A$3</c:f>
              <c:strCache>
                <c:ptCount val="1"/>
                <c:pt idx="0">
                  <c:v>Import</c:v>
                </c:pt>
              </c:strCache>
            </c:strRef>
          </c:tx>
          <c:cat>
            <c:numRef>
              <c:f>Лист1!$B$1:$M$1</c:f>
              <c:numCache>
                <c:formatCode>General</c:formatCod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numCache>
            </c:numRef>
          </c:cat>
          <c:val>
            <c:numRef>
              <c:f>Лист1!$B$3:$M$3</c:f>
              <c:numCache>
                <c:formatCode>General</c:formatCode>
                <c:ptCount val="12"/>
                <c:pt idx="0">
                  <c:v>830.7</c:v>
                </c:pt>
                <c:pt idx="1">
                  <c:v>1328</c:v>
                </c:pt>
                <c:pt idx="2">
                  <c:v>1330.1</c:v>
                </c:pt>
                <c:pt idx="3">
                  <c:v>1725.4</c:v>
                </c:pt>
                <c:pt idx="4">
                  <c:v>2547.1999999999998</c:v>
                </c:pt>
                <c:pt idx="5">
                  <c:v>3272.6</c:v>
                </c:pt>
                <c:pt idx="6">
                  <c:v>2569.6</c:v>
                </c:pt>
                <c:pt idx="7">
                  <c:v>2656.9</c:v>
                </c:pt>
                <c:pt idx="8">
                  <c:v>3206</c:v>
                </c:pt>
                <c:pt idx="9">
                  <c:v>3778.4</c:v>
                </c:pt>
                <c:pt idx="10">
                  <c:v>4053.5</c:v>
                </c:pt>
                <c:pt idx="11">
                  <c:v>4340.5</c:v>
                </c:pt>
              </c:numCache>
            </c:numRef>
          </c:val>
        </c:ser>
        <c:ser>
          <c:idx val="2"/>
          <c:order val="2"/>
          <c:tx>
            <c:strRef>
              <c:f>Лист1!$A$4</c:f>
              <c:strCache>
                <c:ptCount val="1"/>
                <c:pt idx="0">
                  <c:v>Balance</c:v>
                </c:pt>
              </c:strCache>
            </c:strRef>
          </c:tx>
          <c:cat>
            <c:numRef>
              <c:f>Лист1!$B$1:$M$1</c:f>
              <c:numCache>
                <c:formatCode>General</c:formatCod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numCache>
            </c:numRef>
          </c:cat>
          <c:val>
            <c:numRef>
              <c:f>Лист1!$B$4:$M$4</c:f>
              <c:numCache>
                <c:formatCode>General</c:formatCode>
                <c:ptCount val="12"/>
                <c:pt idx="0">
                  <c:v>-85.200000000000045</c:v>
                </c:pt>
                <c:pt idx="1">
                  <c:v>-457.6</c:v>
                </c:pt>
                <c:pt idx="2">
                  <c:v>-421.39999999999969</c:v>
                </c:pt>
                <c:pt idx="3">
                  <c:v>-326.40000000000009</c:v>
                </c:pt>
                <c:pt idx="4">
                  <c:v>-1079.0999999999999</c:v>
                </c:pt>
                <c:pt idx="5">
                  <c:v>-1863.8999999999999</c:v>
                </c:pt>
                <c:pt idx="6">
                  <c:v>-1559.3</c:v>
                </c:pt>
                <c:pt idx="7">
                  <c:v>-1462.2</c:v>
                </c:pt>
                <c:pt idx="8">
                  <c:v>-1948.7</c:v>
                </c:pt>
                <c:pt idx="9">
                  <c:v>-2418.6999999999998</c:v>
                </c:pt>
                <c:pt idx="10">
                  <c:v>-3101.7</c:v>
                </c:pt>
                <c:pt idx="11">
                  <c:v>-3361.9</c:v>
                </c:pt>
              </c:numCache>
            </c:numRef>
          </c:val>
        </c:ser>
        <c:axId val="92409856"/>
        <c:axId val="144326656"/>
      </c:barChart>
      <c:catAx>
        <c:axId val="92409856"/>
        <c:scaling>
          <c:orientation val="minMax"/>
        </c:scaling>
        <c:axPos val="b"/>
        <c:numFmt formatCode="General" sourceLinked="1"/>
        <c:tickLblPos val="nextTo"/>
        <c:crossAx val="144326656"/>
        <c:crosses val="autoZero"/>
        <c:auto val="1"/>
        <c:lblAlgn val="ctr"/>
        <c:lblOffset val="100"/>
      </c:catAx>
      <c:valAx>
        <c:axId val="144326656"/>
        <c:scaling>
          <c:orientation val="minMax"/>
        </c:scaling>
        <c:axPos val="l"/>
        <c:majorGridlines/>
        <c:numFmt formatCode="General" sourceLinked="1"/>
        <c:tickLblPos val="nextTo"/>
        <c:crossAx val="92409856"/>
        <c:crosses val="autoZero"/>
        <c:crossBetween val="between"/>
      </c:valAx>
    </c:plotArea>
    <c:legend>
      <c:legendPos val="r"/>
      <c:layout>
        <c:manualLayout>
          <c:xMode val="edge"/>
          <c:yMode val="edge"/>
          <c:x val="0.27565177911246036"/>
          <c:y val="0.86053514144065257"/>
          <c:w val="0.43220104900396511"/>
          <c:h val="0.13078120443277924"/>
        </c:manualLayout>
      </c:layout>
    </c:legend>
    <c:plotVisOnly val="1"/>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0.10593285214348212"/>
          <c:y val="5.1400554097404488E-2"/>
          <c:w val="0.83451290463691086"/>
          <c:h val="0.6841243802857977"/>
        </c:manualLayout>
      </c:layout>
      <c:barChart>
        <c:barDir val="col"/>
        <c:grouping val="stacked"/>
        <c:ser>
          <c:idx val="0"/>
          <c:order val="0"/>
          <c:tx>
            <c:strRef>
              <c:f>Лист1!$A$57</c:f>
              <c:strCache>
                <c:ptCount val="1"/>
                <c:pt idx="0">
                  <c:v>Agricultural Products</c:v>
                </c:pt>
              </c:strCache>
            </c:strRef>
          </c:tx>
          <c:cat>
            <c:numRef>
              <c:f>Лист1!$B$53:$M$53</c:f>
              <c:numCache>
                <c:formatCode>General</c:formatCod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numCache>
            </c:numRef>
          </c:cat>
          <c:val>
            <c:numRef>
              <c:f>Лист1!$B$57:$M$57</c:f>
              <c:numCache>
                <c:formatCode>General</c:formatCode>
                <c:ptCount val="12"/>
                <c:pt idx="0">
                  <c:v>244.48700000000107</c:v>
                </c:pt>
                <c:pt idx="1">
                  <c:v>213.60399999999998</c:v>
                </c:pt>
                <c:pt idx="2">
                  <c:v>197.79900000000001</c:v>
                </c:pt>
                <c:pt idx="3">
                  <c:v>184.75299999999999</c:v>
                </c:pt>
                <c:pt idx="4">
                  <c:v>206.102</c:v>
                </c:pt>
                <c:pt idx="5">
                  <c:v>179.94200000000001</c:v>
                </c:pt>
                <c:pt idx="6">
                  <c:v>168.345</c:v>
                </c:pt>
                <c:pt idx="7">
                  <c:v>272.673</c:v>
                </c:pt>
                <c:pt idx="8">
                  <c:v>264.46899999999869</c:v>
                </c:pt>
                <c:pt idx="9">
                  <c:v>293.49899999999485</c:v>
                </c:pt>
                <c:pt idx="10">
                  <c:v>258.904</c:v>
                </c:pt>
                <c:pt idx="11">
                  <c:v>187.79900000000001</c:v>
                </c:pt>
              </c:numCache>
            </c:numRef>
          </c:val>
        </c:ser>
        <c:ser>
          <c:idx val="1"/>
          <c:order val="1"/>
          <c:tx>
            <c:strRef>
              <c:f>Лист1!$A$58</c:f>
              <c:strCache>
                <c:ptCount val="1"/>
                <c:pt idx="0">
                  <c:v>Aluminium</c:v>
                </c:pt>
              </c:strCache>
            </c:strRef>
          </c:tx>
          <c:cat>
            <c:numRef>
              <c:f>Лист1!$B$53:$M$53</c:f>
              <c:numCache>
                <c:formatCode>General</c:formatCod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numCache>
            </c:numRef>
          </c:cat>
          <c:val>
            <c:numRef>
              <c:f>Лист1!$B$58:$M$58</c:f>
              <c:numCache>
                <c:formatCode>General</c:formatCode>
                <c:ptCount val="12"/>
                <c:pt idx="0">
                  <c:v>429.601</c:v>
                </c:pt>
                <c:pt idx="1">
                  <c:v>563.41399999999999</c:v>
                </c:pt>
                <c:pt idx="2">
                  <c:v>563.03300000000002</c:v>
                </c:pt>
                <c:pt idx="3">
                  <c:v>1049.807</c:v>
                </c:pt>
                <c:pt idx="4">
                  <c:v>1082.8119999999999</c:v>
                </c:pt>
                <c:pt idx="5">
                  <c:v>1011.246</c:v>
                </c:pt>
                <c:pt idx="6">
                  <c:v>589.88</c:v>
                </c:pt>
                <c:pt idx="7">
                  <c:v>737.07400000000052</c:v>
                </c:pt>
                <c:pt idx="8">
                  <c:v>665.62900000000002</c:v>
                </c:pt>
                <c:pt idx="9">
                  <c:v>536.59100000000001</c:v>
                </c:pt>
                <c:pt idx="10">
                  <c:v>370.41299999999899</c:v>
                </c:pt>
                <c:pt idx="11">
                  <c:v>234.87900000000002</c:v>
                </c:pt>
              </c:numCache>
            </c:numRef>
          </c:val>
        </c:ser>
        <c:ser>
          <c:idx val="2"/>
          <c:order val="2"/>
          <c:tx>
            <c:strRef>
              <c:f>Лист1!$A$59</c:f>
              <c:strCache>
                <c:ptCount val="1"/>
                <c:pt idx="0">
                  <c:v>Other non-Agricultural products</c:v>
                </c:pt>
              </c:strCache>
            </c:strRef>
          </c:tx>
          <c:cat>
            <c:numRef>
              <c:f>Лист1!$B$53:$M$53</c:f>
              <c:numCache>
                <c:formatCode>General</c:formatCod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numCache>
            </c:numRef>
          </c:cat>
          <c:val>
            <c:numRef>
              <c:f>Лист1!$B$59:$M$59</c:f>
              <c:numCache>
                <c:formatCode>General</c:formatCode>
                <c:ptCount val="12"/>
                <c:pt idx="0">
                  <c:v>71.412000000000035</c:v>
                </c:pt>
                <c:pt idx="1">
                  <c:v>93.381999999999962</c:v>
                </c:pt>
                <c:pt idx="2">
                  <c:v>147.86800000000127</c:v>
                </c:pt>
                <c:pt idx="3">
                  <c:v>164.44000000000005</c:v>
                </c:pt>
                <c:pt idx="4">
                  <c:v>179.18600000000001</c:v>
                </c:pt>
                <c:pt idx="5">
                  <c:v>217.51200000000006</c:v>
                </c:pt>
                <c:pt idx="6">
                  <c:v>252.07499999999993</c:v>
                </c:pt>
                <c:pt idx="7">
                  <c:v>184.95300000000009</c:v>
                </c:pt>
                <c:pt idx="8">
                  <c:v>327.20199999999869</c:v>
                </c:pt>
                <c:pt idx="9">
                  <c:v>529.61</c:v>
                </c:pt>
                <c:pt idx="10">
                  <c:v>322.48299999999864</c:v>
                </c:pt>
                <c:pt idx="11">
                  <c:v>555.92199999999946</c:v>
                </c:pt>
              </c:numCache>
            </c:numRef>
          </c:val>
        </c:ser>
        <c:overlap val="100"/>
        <c:axId val="149017728"/>
        <c:axId val="149019648"/>
      </c:barChart>
      <c:catAx>
        <c:axId val="149017728"/>
        <c:scaling>
          <c:orientation val="minMax"/>
        </c:scaling>
        <c:axPos val="b"/>
        <c:numFmt formatCode="General" sourceLinked="1"/>
        <c:tickLblPos val="nextTo"/>
        <c:crossAx val="149019648"/>
        <c:crosses val="autoZero"/>
        <c:auto val="1"/>
        <c:lblAlgn val="ctr"/>
        <c:lblOffset val="100"/>
      </c:catAx>
      <c:valAx>
        <c:axId val="149019648"/>
        <c:scaling>
          <c:orientation val="minMax"/>
        </c:scaling>
        <c:axPos val="l"/>
        <c:majorGridlines/>
        <c:numFmt formatCode="General" sourceLinked="1"/>
        <c:tickLblPos val="nextTo"/>
        <c:crossAx val="149017728"/>
        <c:crosses val="autoZero"/>
        <c:crossBetween val="between"/>
      </c:valAx>
    </c:plotArea>
    <c:legend>
      <c:legendPos val="r"/>
      <c:layout>
        <c:manualLayout>
          <c:xMode val="edge"/>
          <c:yMode val="edge"/>
          <c:x val="0.13489020122484688"/>
          <c:y val="0.84220873432488941"/>
          <c:w val="0.72801561788248526"/>
          <c:h val="0.15779126335323046"/>
        </c:manualLayout>
      </c:layout>
    </c:legend>
    <c:plotVisOnly val="1"/>
  </c:chart>
  <c:spPr>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0.15377042168916524"/>
          <c:y val="6.2499797367003534E-2"/>
          <c:w val="0.51093449109671008"/>
          <c:h val="0.89220767515434152"/>
        </c:manualLayout>
      </c:layout>
      <c:pieChart>
        <c:varyColors val="1"/>
        <c:ser>
          <c:idx val="0"/>
          <c:order val="0"/>
          <c:dLbls>
            <c:dLbl>
              <c:idx val="3"/>
              <c:layout>
                <c:manualLayout>
                  <c:x val="2.5074574508735351E-2"/>
                  <c:y val="4.8371659964522792E-2"/>
                </c:manualLayout>
              </c:layout>
              <c:showPercent val="1"/>
            </c:dLbl>
            <c:dLbl>
              <c:idx val="5"/>
              <c:layout>
                <c:manualLayout>
                  <c:x val="5.6697924692587692E-2"/>
                  <c:y val="1.6484865997254943E-2"/>
                </c:manualLayout>
              </c:layout>
              <c:showPercent val="1"/>
            </c:dLbl>
            <c:showPercent val="1"/>
          </c:dLbls>
          <c:cat>
            <c:strRef>
              <c:f>Лист4!$A$3:$A$9</c:f>
              <c:strCache>
                <c:ptCount val="7"/>
                <c:pt idx="0">
                  <c:v>Cotton</c:v>
                </c:pt>
                <c:pt idx="1">
                  <c:v>Dried Fruits</c:v>
                </c:pt>
                <c:pt idx="2">
                  <c:v>Onion</c:v>
                </c:pt>
                <c:pt idx="3">
                  <c:v>Nuts</c:v>
                </c:pt>
                <c:pt idx="4">
                  <c:v>Grapes</c:v>
                </c:pt>
                <c:pt idx="5">
                  <c:v>Apricots</c:v>
                </c:pt>
                <c:pt idx="6">
                  <c:v>Others</c:v>
                </c:pt>
              </c:strCache>
            </c:strRef>
          </c:cat>
          <c:val>
            <c:numRef>
              <c:f>Лист4!$B$3:$B$9</c:f>
              <c:numCache>
                <c:formatCode>General</c:formatCode>
                <c:ptCount val="7"/>
                <c:pt idx="0">
                  <c:v>132290</c:v>
                </c:pt>
                <c:pt idx="1">
                  <c:v>21380</c:v>
                </c:pt>
                <c:pt idx="2">
                  <c:v>7725</c:v>
                </c:pt>
                <c:pt idx="3">
                  <c:v>2675</c:v>
                </c:pt>
                <c:pt idx="4">
                  <c:v>1422</c:v>
                </c:pt>
                <c:pt idx="5">
                  <c:v>1182</c:v>
                </c:pt>
                <c:pt idx="6">
                  <c:v>21125</c:v>
                </c:pt>
              </c:numCache>
            </c:numRef>
          </c:val>
        </c:ser>
        <c:firstSliceAng val="0"/>
      </c:pieChart>
    </c:plotArea>
    <c:legend>
      <c:legendPos val="r"/>
      <c:layout>
        <c:manualLayout>
          <c:xMode val="edge"/>
          <c:yMode val="edge"/>
          <c:x val="0.72865098471341705"/>
          <c:y val="0.13234722930987416"/>
          <c:w val="0.25781477846301531"/>
          <c:h val="0.71471770467715867"/>
        </c:manualLayout>
      </c:layout>
    </c:legend>
    <c:plotVisOnly val="1"/>
  </c:chart>
  <c:spPr>
    <a:ln>
      <a:no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0.10593285214348212"/>
          <c:y val="5.1400554097404488E-2"/>
          <c:w val="0.81798512685914271"/>
          <c:h val="0.67023549139690874"/>
        </c:manualLayout>
      </c:layout>
      <c:barChart>
        <c:barDir val="col"/>
        <c:grouping val="stacked"/>
        <c:ser>
          <c:idx val="0"/>
          <c:order val="0"/>
          <c:tx>
            <c:strRef>
              <c:f>Лист1!$A$82</c:f>
              <c:strCache>
                <c:ptCount val="1"/>
                <c:pt idx="0">
                  <c:v>Non-Agricultural Import</c:v>
                </c:pt>
              </c:strCache>
            </c:strRef>
          </c:tx>
          <c:cat>
            <c:numRef>
              <c:f>Лист1!$B$81:$M$81</c:f>
              <c:numCache>
                <c:formatCode>General</c:formatCod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numCache>
            </c:numRef>
          </c:cat>
          <c:val>
            <c:numRef>
              <c:f>Лист1!$B$82:$M$82</c:f>
              <c:numCache>
                <c:formatCode>General</c:formatCode>
                <c:ptCount val="12"/>
                <c:pt idx="0">
                  <c:v>749.09800000000052</c:v>
                </c:pt>
                <c:pt idx="1">
                  <c:v>1212.4380000000001</c:v>
                </c:pt>
                <c:pt idx="2">
                  <c:v>1172.308</c:v>
                </c:pt>
                <c:pt idx="3">
                  <c:v>1531.1419999999998</c:v>
                </c:pt>
                <c:pt idx="4">
                  <c:v>2236.9649999999997</c:v>
                </c:pt>
                <c:pt idx="5">
                  <c:v>2820.8829999999998</c:v>
                </c:pt>
                <c:pt idx="6">
                  <c:v>2115.547</c:v>
                </c:pt>
                <c:pt idx="7">
                  <c:v>2167.636</c:v>
                </c:pt>
                <c:pt idx="8">
                  <c:v>2554.0969999999998</c:v>
                </c:pt>
                <c:pt idx="9">
                  <c:v>2998.482</c:v>
                </c:pt>
                <c:pt idx="10">
                  <c:v>3245.8469999999998</c:v>
                </c:pt>
                <c:pt idx="11">
                  <c:v>3462.154</c:v>
                </c:pt>
              </c:numCache>
            </c:numRef>
          </c:val>
        </c:ser>
        <c:ser>
          <c:idx val="1"/>
          <c:order val="1"/>
          <c:tx>
            <c:strRef>
              <c:f>Лист1!$A$83</c:f>
              <c:strCache>
                <c:ptCount val="1"/>
                <c:pt idx="0">
                  <c:v>Agricultural Import</c:v>
                </c:pt>
              </c:strCache>
            </c:strRef>
          </c:tx>
          <c:cat>
            <c:numRef>
              <c:f>Лист1!$B$81:$M$81</c:f>
              <c:numCache>
                <c:formatCode>General</c:formatCod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numCache>
            </c:numRef>
          </c:cat>
          <c:val>
            <c:numRef>
              <c:f>Лист1!$B$83:$M$83</c:f>
              <c:numCache>
                <c:formatCode>General</c:formatCode>
                <c:ptCount val="12"/>
                <c:pt idx="0">
                  <c:v>81.60199999999999</c:v>
                </c:pt>
                <c:pt idx="1">
                  <c:v>115.562</c:v>
                </c:pt>
                <c:pt idx="2">
                  <c:v>157.792</c:v>
                </c:pt>
                <c:pt idx="3">
                  <c:v>194.25800000000001</c:v>
                </c:pt>
                <c:pt idx="4">
                  <c:v>310.23499999999899</c:v>
                </c:pt>
                <c:pt idx="5">
                  <c:v>451.71699999999669</c:v>
                </c:pt>
                <c:pt idx="6">
                  <c:v>454.053</c:v>
                </c:pt>
                <c:pt idx="7">
                  <c:v>489.26400000000001</c:v>
                </c:pt>
                <c:pt idx="8">
                  <c:v>651.90300000000002</c:v>
                </c:pt>
                <c:pt idx="9">
                  <c:v>779.91800000000001</c:v>
                </c:pt>
                <c:pt idx="10">
                  <c:v>807.65300000000002</c:v>
                </c:pt>
                <c:pt idx="11">
                  <c:v>878.34599999999796</c:v>
                </c:pt>
              </c:numCache>
            </c:numRef>
          </c:val>
        </c:ser>
        <c:overlap val="100"/>
        <c:axId val="149152896"/>
        <c:axId val="149619840"/>
      </c:barChart>
      <c:catAx>
        <c:axId val="149152896"/>
        <c:scaling>
          <c:orientation val="minMax"/>
        </c:scaling>
        <c:axPos val="b"/>
        <c:numFmt formatCode="General" sourceLinked="1"/>
        <c:tickLblPos val="nextTo"/>
        <c:crossAx val="149619840"/>
        <c:crosses val="autoZero"/>
        <c:auto val="1"/>
        <c:lblAlgn val="ctr"/>
        <c:lblOffset val="100"/>
      </c:catAx>
      <c:valAx>
        <c:axId val="149619840"/>
        <c:scaling>
          <c:orientation val="minMax"/>
        </c:scaling>
        <c:axPos val="l"/>
        <c:majorGridlines/>
        <c:numFmt formatCode="General" sourceLinked="1"/>
        <c:tickLblPos val="nextTo"/>
        <c:crossAx val="149152896"/>
        <c:crosses val="autoZero"/>
        <c:crossBetween val="between"/>
      </c:valAx>
    </c:plotArea>
    <c:legend>
      <c:legendPos val="r"/>
      <c:layout>
        <c:manualLayout>
          <c:xMode val="edge"/>
          <c:yMode val="edge"/>
          <c:x val="0.16280686789151352"/>
          <c:y val="0.83294947506562556"/>
          <c:w val="0.69274868766405384"/>
          <c:h val="0.10261956838728492"/>
        </c:manualLayout>
      </c:layout>
    </c:legend>
    <c:plotVisOnly val="1"/>
  </c:chart>
  <c:spPr>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7.5771434820649214E-2"/>
          <c:y val="5.5555555555555455E-2"/>
          <c:w val="0.54722222222222228"/>
          <c:h val="0.91203703703703709"/>
        </c:manualLayout>
      </c:layout>
      <c:pieChart>
        <c:varyColors val="1"/>
        <c:ser>
          <c:idx val="0"/>
          <c:order val="0"/>
          <c:dLbls>
            <c:dLbl>
              <c:idx val="5"/>
              <c:layout>
                <c:manualLayout>
                  <c:x val="1.9260061242344972E-2"/>
                  <c:y val="-5.2054170312044332E-2"/>
                </c:manualLayout>
              </c:layout>
              <c:showPercent val="1"/>
            </c:dLbl>
            <c:dLbl>
              <c:idx val="6"/>
              <c:delete val="1"/>
            </c:dLbl>
            <c:dLbl>
              <c:idx val="7"/>
              <c:layout>
                <c:manualLayout>
                  <c:x val="1.9829396325459322E-2"/>
                  <c:y val="-3.6450495771361911E-2"/>
                </c:manualLayout>
              </c:layout>
              <c:showPercent val="1"/>
            </c:dLbl>
            <c:dLbl>
              <c:idx val="8"/>
              <c:delete val="1"/>
            </c:dLbl>
            <c:showPercent val="1"/>
          </c:dLbls>
          <c:cat>
            <c:strRef>
              <c:f>Лист4!$E$2:$E$11</c:f>
              <c:strCache>
                <c:ptCount val="10"/>
                <c:pt idx="0">
                  <c:v>Wheat</c:v>
                </c:pt>
                <c:pt idx="1">
                  <c:v>Wheat Flour</c:v>
                </c:pt>
                <c:pt idx="2">
                  <c:v>Sunflower oil</c:v>
                </c:pt>
                <c:pt idx="3">
                  <c:v>Sugar</c:v>
                </c:pt>
                <c:pt idx="4">
                  <c:v>Bakery</c:v>
                </c:pt>
                <c:pt idx="5">
                  <c:v>Rice</c:v>
                </c:pt>
                <c:pt idx="6">
                  <c:v>Margarine</c:v>
                </c:pt>
                <c:pt idx="7">
                  <c:v>Other oils</c:v>
                </c:pt>
                <c:pt idx="8">
                  <c:v>Groats</c:v>
                </c:pt>
                <c:pt idx="9">
                  <c:v>Others</c:v>
                </c:pt>
              </c:strCache>
            </c:strRef>
          </c:cat>
          <c:val>
            <c:numRef>
              <c:f>Лист4!$F$2:$F$11</c:f>
              <c:numCache>
                <c:formatCode>General</c:formatCode>
                <c:ptCount val="10"/>
                <c:pt idx="0">
                  <c:v>231472</c:v>
                </c:pt>
                <c:pt idx="1">
                  <c:v>80604</c:v>
                </c:pt>
                <c:pt idx="2">
                  <c:v>75662</c:v>
                </c:pt>
                <c:pt idx="3">
                  <c:v>65628</c:v>
                </c:pt>
                <c:pt idx="4">
                  <c:v>59853</c:v>
                </c:pt>
                <c:pt idx="5">
                  <c:v>22087</c:v>
                </c:pt>
                <c:pt idx="6">
                  <c:v>17642</c:v>
                </c:pt>
                <c:pt idx="7">
                  <c:v>7485</c:v>
                </c:pt>
                <c:pt idx="8">
                  <c:v>4657</c:v>
                </c:pt>
                <c:pt idx="9">
                  <c:v>313256</c:v>
                </c:pt>
              </c:numCache>
            </c:numRef>
          </c:val>
        </c:ser>
        <c:firstSliceAng val="0"/>
      </c:pieChart>
    </c:plotArea>
    <c:legend>
      <c:legendPos val="r"/>
      <c:layout/>
    </c:legend>
    <c:plotVisOnly val="1"/>
  </c:chart>
  <c:spPr>
    <a:ln>
      <a:no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6.2036688860931076E-2"/>
          <c:y val="5.3635381199505956E-2"/>
          <c:w val="0.90287477259199678"/>
          <c:h val="0.61789609670146561"/>
        </c:manualLayout>
      </c:layout>
      <c:barChart>
        <c:barDir val="col"/>
        <c:grouping val="clustered"/>
        <c:ser>
          <c:idx val="0"/>
          <c:order val="0"/>
          <c:tx>
            <c:strRef>
              <c:f>Лист1!$D$2</c:f>
              <c:strCache>
                <c:ptCount val="1"/>
                <c:pt idx="0">
                  <c:v>Average bound tariff</c:v>
                </c:pt>
              </c:strCache>
            </c:strRef>
          </c:tx>
          <c:cat>
            <c:strRef>
              <c:f>Лист1!$C$3:$C$15</c:f>
              <c:strCache>
                <c:ptCount val="13"/>
                <c:pt idx="0">
                  <c:v>Costa Rica</c:v>
                </c:pt>
                <c:pt idx="1">
                  <c:v>Chile</c:v>
                </c:pt>
                <c:pt idx="2">
                  <c:v>Japan</c:v>
                </c:pt>
                <c:pt idx="3">
                  <c:v>China</c:v>
                </c:pt>
                <c:pt idx="4">
                  <c:v>Armenia</c:v>
                </c:pt>
                <c:pt idx="5">
                  <c:v>Moldova</c:v>
                </c:pt>
                <c:pt idx="6">
                  <c:v>Kyrgyzstan</c:v>
                </c:pt>
                <c:pt idx="7">
                  <c:v>EU</c:v>
                </c:pt>
                <c:pt idx="8">
                  <c:v>Tajikistan</c:v>
                </c:pt>
                <c:pt idx="9">
                  <c:v>Russia </c:v>
                </c:pt>
                <c:pt idx="10">
                  <c:v>Ukraine</c:v>
                </c:pt>
                <c:pt idx="11">
                  <c:v>US</c:v>
                </c:pt>
                <c:pt idx="12">
                  <c:v>Australia</c:v>
                </c:pt>
              </c:strCache>
            </c:strRef>
          </c:cat>
          <c:val>
            <c:numRef>
              <c:f>Лист1!$D$3:$D$15</c:f>
              <c:numCache>
                <c:formatCode>General</c:formatCode>
                <c:ptCount val="13"/>
                <c:pt idx="0">
                  <c:v>43.2</c:v>
                </c:pt>
                <c:pt idx="1">
                  <c:v>26.1</c:v>
                </c:pt>
                <c:pt idx="2">
                  <c:v>18.2</c:v>
                </c:pt>
                <c:pt idx="3">
                  <c:v>15.7</c:v>
                </c:pt>
                <c:pt idx="4">
                  <c:v>14.7</c:v>
                </c:pt>
                <c:pt idx="5">
                  <c:v>13.9</c:v>
                </c:pt>
                <c:pt idx="6">
                  <c:v>12.6</c:v>
                </c:pt>
                <c:pt idx="7">
                  <c:v>12.5</c:v>
                </c:pt>
                <c:pt idx="8">
                  <c:v>11.4</c:v>
                </c:pt>
                <c:pt idx="9">
                  <c:v>11.2</c:v>
                </c:pt>
                <c:pt idx="10">
                  <c:v>10.9</c:v>
                </c:pt>
                <c:pt idx="11">
                  <c:v>4.8</c:v>
                </c:pt>
                <c:pt idx="12">
                  <c:v>3.5</c:v>
                </c:pt>
              </c:numCache>
            </c:numRef>
          </c:val>
        </c:ser>
        <c:ser>
          <c:idx val="1"/>
          <c:order val="1"/>
          <c:tx>
            <c:strRef>
              <c:f>Лист1!$E$2</c:f>
              <c:strCache>
                <c:ptCount val="1"/>
                <c:pt idx="0">
                  <c:v>Average applied tariff </c:v>
                </c:pt>
              </c:strCache>
            </c:strRef>
          </c:tx>
          <c:cat>
            <c:strRef>
              <c:f>Лист1!$C$3:$C$15</c:f>
              <c:strCache>
                <c:ptCount val="13"/>
                <c:pt idx="0">
                  <c:v>Costa Rica</c:v>
                </c:pt>
                <c:pt idx="1">
                  <c:v>Chile</c:v>
                </c:pt>
                <c:pt idx="2">
                  <c:v>Japan</c:v>
                </c:pt>
                <c:pt idx="3">
                  <c:v>China</c:v>
                </c:pt>
                <c:pt idx="4">
                  <c:v>Armenia</c:v>
                </c:pt>
                <c:pt idx="5">
                  <c:v>Moldova</c:v>
                </c:pt>
                <c:pt idx="6">
                  <c:v>Kyrgyzstan</c:v>
                </c:pt>
                <c:pt idx="7">
                  <c:v>EU</c:v>
                </c:pt>
                <c:pt idx="8">
                  <c:v>Tajikistan</c:v>
                </c:pt>
                <c:pt idx="9">
                  <c:v>Russia </c:v>
                </c:pt>
                <c:pt idx="10">
                  <c:v>Ukraine</c:v>
                </c:pt>
                <c:pt idx="11">
                  <c:v>US</c:v>
                </c:pt>
                <c:pt idx="12">
                  <c:v>Australia</c:v>
                </c:pt>
              </c:strCache>
            </c:strRef>
          </c:cat>
          <c:val>
            <c:numRef>
              <c:f>Лист1!$E$3:$E$15</c:f>
              <c:numCache>
                <c:formatCode>General</c:formatCode>
                <c:ptCount val="13"/>
                <c:pt idx="0">
                  <c:v>11.3</c:v>
                </c:pt>
                <c:pt idx="1">
                  <c:v>6</c:v>
                </c:pt>
                <c:pt idx="2">
                  <c:v>14.3</c:v>
                </c:pt>
                <c:pt idx="3">
                  <c:v>15.2</c:v>
                </c:pt>
                <c:pt idx="4">
                  <c:v>7</c:v>
                </c:pt>
                <c:pt idx="5">
                  <c:v>10.5</c:v>
                </c:pt>
                <c:pt idx="6">
                  <c:v>7.4</c:v>
                </c:pt>
                <c:pt idx="7">
                  <c:v>12.2</c:v>
                </c:pt>
                <c:pt idx="8">
                  <c:v>10.8</c:v>
                </c:pt>
                <c:pt idx="9">
                  <c:v>11.6</c:v>
                </c:pt>
                <c:pt idx="10">
                  <c:v>9.5</c:v>
                </c:pt>
                <c:pt idx="11">
                  <c:v>5.0999999999999996</c:v>
                </c:pt>
                <c:pt idx="12">
                  <c:v>1.2</c:v>
                </c:pt>
              </c:numCache>
            </c:numRef>
          </c:val>
        </c:ser>
        <c:axId val="138072064"/>
        <c:axId val="138073984"/>
      </c:barChart>
      <c:catAx>
        <c:axId val="138072064"/>
        <c:scaling>
          <c:orientation val="minMax"/>
        </c:scaling>
        <c:axPos val="b"/>
        <c:tickLblPos val="nextTo"/>
        <c:crossAx val="138073984"/>
        <c:crosses val="autoZero"/>
        <c:auto val="1"/>
        <c:lblAlgn val="ctr"/>
        <c:lblOffset val="100"/>
      </c:catAx>
      <c:valAx>
        <c:axId val="138073984"/>
        <c:scaling>
          <c:orientation val="minMax"/>
        </c:scaling>
        <c:axPos val="l"/>
        <c:majorGridlines/>
        <c:numFmt formatCode="General" sourceLinked="1"/>
        <c:tickLblPos val="nextTo"/>
        <c:crossAx val="138072064"/>
        <c:crosses val="autoZero"/>
        <c:crossBetween val="between"/>
      </c:valAx>
    </c:plotArea>
    <c:legend>
      <c:legendPos val="r"/>
      <c:layout>
        <c:manualLayout>
          <c:xMode val="edge"/>
          <c:yMode val="edge"/>
          <c:x val="0.12440485218384099"/>
          <c:y val="0.86024462271578528"/>
          <c:w val="0.74466891604024454"/>
          <c:h val="8.9440865831107871E-2"/>
        </c:manualLayout>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DB960-2B76-49A4-B4DC-4E752D1B98C4}" type="datetimeFigureOut">
              <a:rPr lang="en-US" smtClean="0"/>
              <a:pPr/>
              <a:t>11/26/2015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0730A-D9D0-4B64-B15A-CC5DED52011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ru-RU" noProof="0"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733800"/>
            <a:ext cx="6858000" cy="1143000"/>
          </a:xfrm>
        </p:spPr>
        <p:txBody>
          <a:bodyPr anchor="ctr" anchorCtr="0"/>
          <a:lstStyle>
            <a:lvl1pPr algn="r">
              <a:defRPr sz="3200">
                <a:solidFill>
                  <a:schemeClr val="tx1"/>
                </a:solidFill>
              </a:defRPr>
            </a:lvl1pPr>
          </a:lstStyle>
          <a:p>
            <a:r>
              <a:rPr kumimoji="0" lang="ru-RU" smtClean="0"/>
              <a:t>Образец заголовка</a:t>
            </a:r>
            <a:endParaRPr kumimoji="0" lang="en-US"/>
          </a:p>
        </p:txBody>
      </p:sp>
      <p:sp>
        <p:nvSpPr>
          <p:cNvPr id="9" name="Subtitle 8"/>
          <p:cNvSpPr>
            <a:spLocks noGrp="1"/>
          </p:cNvSpPr>
          <p:nvPr>
            <p:ph type="subTitle" idx="1"/>
          </p:nvPr>
        </p:nvSpPr>
        <p:spPr>
          <a:xfrm>
            <a:off x="1219200" y="5124450"/>
            <a:ext cx="6858000" cy="533400"/>
          </a:xfrm>
        </p:spPr>
        <p:txBody>
          <a:bodyPr anchor="ctr" anchorCtr="0"/>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DA480A42-1B47-4A74-9A1D-F67E9D003F15}" type="datetimeFigureOut">
              <a:rPr lang="en-US" smtClean="0"/>
              <a:pPr/>
              <a:t>11/26/2015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4024F9E6-8BD1-4849-86DE-3CD23B63DC4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a:xfrm>
            <a:off x="6400800" y="6355080"/>
            <a:ext cx="2286000" cy="365760"/>
          </a:xfrm>
        </p:spPr>
        <p:txBody>
          <a:bodyPr/>
          <a:lstStyle/>
          <a:p>
            <a:fld id="{DA480A42-1B47-4A74-9A1D-F67E9D003F15}" type="datetimeFigureOut">
              <a:rPr lang="en-US" smtClean="0"/>
              <a:pPr/>
              <a:t>11/26/2015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4024F9E6-8BD1-4849-86DE-3CD23B63DC4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Date Placeholder 4"/>
          <p:cNvSpPr>
            <a:spLocks noGrp="1"/>
          </p:cNvSpPr>
          <p:nvPr>
            <p:ph type="dt" sz="half" idx="10"/>
          </p:nvPr>
        </p:nvSpPr>
        <p:spPr/>
        <p:txBody>
          <a:bodyPr/>
          <a:lstStyle/>
          <a:p>
            <a:fld id="{DA480A42-1B47-4A74-9A1D-F67E9D003F15}" type="datetimeFigureOut">
              <a:rPr lang="en-US" smtClean="0"/>
              <a:pPr/>
              <a:t>11/26/2015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Date Placeholder 6"/>
          <p:cNvSpPr>
            <a:spLocks noGrp="1"/>
          </p:cNvSpPr>
          <p:nvPr>
            <p:ph type="dt" sz="half" idx="10"/>
          </p:nvPr>
        </p:nvSpPr>
        <p:spPr/>
        <p:txBody>
          <a:bodyPr/>
          <a:lstStyle/>
          <a:p>
            <a:fld id="{DA480A42-1B47-4A74-9A1D-F67E9D003F15}" type="datetimeFigureOut">
              <a:rPr lang="en-US" smtClean="0"/>
              <a:pPr/>
              <a:t>11/26/2015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DA480A42-1B47-4A74-9A1D-F67E9D003F15}" type="datetimeFigureOut">
              <a:rPr lang="en-US" smtClean="0"/>
              <a:pPr/>
              <a:t>11/26/2015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480A42-1B47-4A74-9A1D-F67E9D003F15}" type="datetimeFigureOut">
              <a:rPr lang="en-US" smtClean="0"/>
              <a:pPr/>
              <a:t>11/26/2015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DA480A42-1B47-4A74-9A1D-F67E9D003F15}" type="datetimeFigureOut">
              <a:rPr lang="en-US" smtClean="0"/>
              <a:pPr/>
              <a:t>11/26/2015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DA480A42-1B47-4A74-9A1D-F67E9D003F15}" type="datetimeFigureOut">
              <a:rPr lang="en-US" smtClean="0"/>
              <a:pPr/>
              <a:t>11/26/2015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30000">
              <a:schemeClr val="bg2">
                <a:lumMod val="75000"/>
              </a:schemeClr>
            </a:gs>
            <a:gs pos="100000">
              <a:schemeClr val="bg2"/>
            </a:gs>
          </a:gsLst>
          <a:lin ang="54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A480A42-1B47-4A74-9A1D-F67E9D003F15}" type="datetimeFigureOut">
              <a:rPr lang="en-US" smtClean="0"/>
              <a:pPr/>
              <a:t>11/26/2015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024F9E6-8BD1-4849-86DE-3CD23B63DC4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3" Type="http://schemas.openxmlformats.org/officeDocument/2006/relationships/hyperlink" Target="http://i-tip.wto.org/goods/Forms/LoadTableView.aspx?membername=United%20States%20of%20America&amp;areacode=CV&amp;languageid=1&amp;grandtotal=0&amp;membergroup=0" TargetMode="External"/><Relationship Id="rId18" Type="http://schemas.openxmlformats.org/officeDocument/2006/relationships/hyperlink" Target="http://i-tip.wto.org/goods/Forms/LoadTableView.aspx?membername=United%20States%20of%20America&amp;areacode=SSG&amp;languageid=1&amp;grandtotal=0&amp;membergroup=0" TargetMode="External"/><Relationship Id="rId26" Type="http://schemas.openxmlformats.org/officeDocument/2006/relationships/hyperlink" Target="http://i-tip.wto.org/goods/Forms/LoadTableView.aspx?membername=China&amp;areacode=SPS&amp;languageid=1&amp;grandtotal=0&amp;membergroup=0" TargetMode="External"/><Relationship Id="rId39" Type="http://schemas.openxmlformats.org/officeDocument/2006/relationships/hyperlink" Target="http://i-tip.wto.org/goods/Forms/LoadTableView.aspx?membername=European%20Union&amp;areacode=LIC&amp;languageid=1&amp;grandtotal=0&amp;membergroup=0" TargetMode="External"/><Relationship Id="rId21" Type="http://schemas.openxmlformats.org/officeDocument/2006/relationships/hyperlink" Target="http://i-tip.wto.org/goods/Forms/LoadTableView.aspx?membername=United%20States%20of%20America&amp;areacode=XS&amp;languageid=1&amp;grandtotal=0&amp;membergroup=0" TargetMode="External"/><Relationship Id="rId34" Type="http://schemas.openxmlformats.org/officeDocument/2006/relationships/hyperlink" Target="http://i-tip.wto.org/goods/Forms/LoadTableView.aspx?membername=Brazil&amp;areacode=TBT&amp;languageid=1&amp;grandtotal=0&amp;membergroup=0" TargetMode="External"/><Relationship Id="rId42" Type="http://schemas.openxmlformats.org/officeDocument/2006/relationships/hyperlink" Target="http://i-tip.wto.org/goods/Forms/LoadTableView.aspx?membername=European%20Union&amp;areacode=SSG&amp;languageid=1&amp;grandtotal=0&amp;membergroup=0" TargetMode="External"/><Relationship Id="rId47" Type="http://schemas.openxmlformats.org/officeDocument/2006/relationships/hyperlink" Target="http://i-tip.wto.org/goods/Forms/LoadTableView.aspx?membername=Canada&amp;areacode=CV&amp;languageid=1&amp;grandtotal=0&amp;membergroup=0" TargetMode="External"/><Relationship Id="rId50" Type="http://schemas.openxmlformats.org/officeDocument/2006/relationships/hyperlink" Target="http://i-tip.wto.org/goods/Forms/LoadTableView.aspx?membername=Canada&amp;areacode=SG&amp;languageid=1&amp;grandtotal=0&amp;membergroup=0" TargetMode="External"/><Relationship Id="rId55" Type="http://schemas.openxmlformats.org/officeDocument/2006/relationships/hyperlink" Target="http://i-tip.wto.org/goods/Forms/LoadTableView.aspx?membername=Japan&amp;areacode=ADP&amp;languageid=1&amp;grandtotal=0&amp;membergroup=0" TargetMode="External"/><Relationship Id="rId63" Type="http://schemas.openxmlformats.org/officeDocument/2006/relationships/hyperlink" Target="http://i-tip.wto.org/goods/Forms/LoadTableView.aspx?membername=Israel&amp;areacode=ADP&amp;languageid=1&amp;grandtotal=0&amp;membergroup=0" TargetMode="External"/><Relationship Id="rId68" Type="http://schemas.openxmlformats.org/officeDocument/2006/relationships/hyperlink" Target="http://i-tip.wto.org/goods/Forms/LoadTableView.aspx?membername=Israel&amp;areacode=TRQ&amp;languageid=1&amp;grandtotal=0&amp;membergroup=0" TargetMode="External"/><Relationship Id="rId7" Type="http://schemas.openxmlformats.org/officeDocument/2006/relationships/hyperlink" Target="http://i-tip.wto.org/goods/Forms/LoadTableView.aspx?membername=&amp;areacode=SPS&amp;languageid=1&amp;grandtotal=1&amp;membergroup=0&amp;notificationtypeids=" TargetMode="External"/><Relationship Id="rId71" Type="http://schemas.openxmlformats.org/officeDocument/2006/relationships/hyperlink" Target="http://i-tip.wto.org/goods/Forms/LoadTableView.aspx?membername=Chile&amp;areacode=LIC&amp;languageid=1&amp;grandtotal=0&amp;membergroup=0" TargetMode="External"/><Relationship Id="rId2" Type="http://schemas.openxmlformats.org/officeDocument/2006/relationships/hyperlink" Target="http://i-tip.wto.org/goods/Forms/LoadTableView.aspx?membername=&amp;areacode=ADP&amp;languageid=1&amp;grandtotal=1&amp;membergroup=0&amp;notificationtypeids=" TargetMode="External"/><Relationship Id="rId16" Type="http://schemas.openxmlformats.org/officeDocument/2006/relationships/hyperlink" Target="http://i-tip.wto.org/goods/Forms/LoadTableView.aspx?membername=United%20States%20of%20America&amp;areacode=SG&amp;languageid=1&amp;grandtotal=0&amp;membergroup=0" TargetMode="External"/><Relationship Id="rId29" Type="http://schemas.openxmlformats.org/officeDocument/2006/relationships/hyperlink" Target="http://i-tip.wto.org/goods/Forms/LoadTableView.aspx?membername=Brazil&amp;areacode=ADP&amp;languageid=1&amp;grandtotal=0&amp;membergroup=0" TargetMode="External"/><Relationship Id="rId11" Type="http://schemas.openxmlformats.org/officeDocument/2006/relationships/hyperlink" Target="http://i-tip.wto.org/goods/Forms/LoadTableView.aspx?membername=&amp;areacode=XS&amp;languageid=1&amp;grandtotal=1&amp;membergroup=0&amp;notificationtypeids=" TargetMode="External"/><Relationship Id="rId24" Type="http://schemas.openxmlformats.org/officeDocument/2006/relationships/hyperlink" Target="http://i-tip.wto.org/goods/Forms/LoadTableView.aspx?membername=China&amp;areacode=LIC&amp;languageid=1&amp;grandtotal=0&amp;membergroup=0" TargetMode="External"/><Relationship Id="rId32" Type="http://schemas.openxmlformats.org/officeDocument/2006/relationships/hyperlink" Target="http://i-tip.wto.org/goods/Forms/LoadTableView.aspx?membername=Brazil&amp;areacode=SG&amp;languageid=1&amp;grandtotal=0&amp;membergroup=0" TargetMode="External"/><Relationship Id="rId37" Type="http://schemas.openxmlformats.org/officeDocument/2006/relationships/hyperlink" Target="http://i-tip.wto.org/goods/Forms/LoadTableView.aspx?membername=European%20Union&amp;areacode=ADP&amp;languageid=1&amp;grandtotal=0&amp;membergroup=0" TargetMode="External"/><Relationship Id="rId40" Type="http://schemas.openxmlformats.org/officeDocument/2006/relationships/hyperlink" Target="http://i-tip.wto.org/goods/Forms/LoadTableView.aspx?membername=European%20Union&amp;areacode=QR&amp;languageid=1&amp;grandtotal=0&amp;membergroup=0" TargetMode="External"/><Relationship Id="rId45" Type="http://schemas.openxmlformats.org/officeDocument/2006/relationships/hyperlink" Target="http://i-tip.wto.org/goods/Forms/LoadTableView.aspx?membername=European%20Union&amp;areacode=XS&amp;languageid=1&amp;grandtotal=0&amp;membergroup=0" TargetMode="External"/><Relationship Id="rId53" Type="http://schemas.openxmlformats.org/officeDocument/2006/relationships/hyperlink" Target="http://i-tip.wto.org/goods/Forms/LoadTableView.aspx?membername=Canada&amp;areacode=TRQ&amp;languageid=1&amp;grandtotal=0&amp;membergroup=0" TargetMode="External"/><Relationship Id="rId58" Type="http://schemas.openxmlformats.org/officeDocument/2006/relationships/hyperlink" Target="http://i-tip.wto.org/goods/Forms/LoadTableView.aspx?membername=Japan&amp;areacode=SG&amp;languageid=1&amp;grandtotal=0&amp;membergroup=0" TargetMode="External"/><Relationship Id="rId66" Type="http://schemas.openxmlformats.org/officeDocument/2006/relationships/hyperlink" Target="http://i-tip.wto.org/goods/Forms/LoadTableView.aspx?membername=Israel&amp;areacode=SPS&amp;languageid=1&amp;grandtotal=0&amp;membergroup=0" TargetMode="External"/><Relationship Id="rId74" Type="http://schemas.openxmlformats.org/officeDocument/2006/relationships/hyperlink" Target="http://i-tip.wto.org/goods/Forms/LoadTableView.aspx?membername=Chile&amp;areacode=TBT&amp;languageid=1&amp;grandtotal=0&amp;membergroup=0" TargetMode="External"/><Relationship Id="rId5" Type="http://schemas.openxmlformats.org/officeDocument/2006/relationships/hyperlink" Target="http://i-tip.wto.org/goods/Forms/LoadTableView.aspx?membername=&amp;areacode=QR&amp;languageid=1&amp;grandtotal=1&amp;membergroup=0&amp;notificationtypeids=" TargetMode="External"/><Relationship Id="rId15" Type="http://schemas.openxmlformats.org/officeDocument/2006/relationships/hyperlink" Target="http://i-tip.wto.org/goods/Forms/LoadTableView.aspx?membername=United%20States%20of%20America&amp;areacode=QR&amp;languageid=1&amp;grandtotal=0&amp;membergroup=0" TargetMode="External"/><Relationship Id="rId23" Type="http://schemas.openxmlformats.org/officeDocument/2006/relationships/hyperlink" Target="http://i-tip.wto.org/goods/Forms/LoadTableView.aspx?membername=China&amp;areacode=CV&amp;languageid=1&amp;grandtotal=0&amp;membergroup=0" TargetMode="External"/><Relationship Id="rId28" Type="http://schemas.openxmlformats.org/officeDocument/2006/relationships/hyperlink" Target="http://i-tip.wto.org/goods/Forms/LoadTableView.aspx?membername=China&amp;areacode=TRQ&amp;languageid=1&amp;grandtotal=0&amp;membergroup=0" TargetMode="External"/><Relationship Id="rId36" Type="http://schemas.openxmlformats.org/officeDocument/2006/relationships/hyperlink" Target="http://i-tip.wto.org/goods/Forms/LoadTableView.aspx?membername=Brazil&amp;areacode=XS&amp;languageid=1&amp;grandtotal=0&amp;membergroup=0" TargetMode="External"/><Relationship Id="rId49" Type="http://schemas.openxmlformats.org/officeDocument/2006/relationships/hyperlink" Target="http://i-tip.wto.org/goods/Forms/LoadTableView.aspx?membername=Canada&amp;areacode=QR&amp;languageid=1&amp;grandtotal=0&amp;membergroup=0" TargetMode="External"/><Relationship Id="rId57" Type="http://schemas.openxmlformats.org/officeDocument/2006/relationships/hyperlink" Target="http://i-tip.wto.org/goods/Forms/LoadTableView.aspx?membername=Japan&amp;areacode=QR&amp;languageid=1&amp;grandtotal=0&amp;membergroup=0" TargetMode="External"/><Relationship Id="rId61" Type="http://schemas.openxmlformats.org/officeDocument/2006/relationships/hyperlink" Target="http://i-tip.wto.org/goods/Forms/LoadTableView.aspx?membername=Japan&amp;areacode=TBT&amp;languageid=1&amp;grandtotal=0&amp;membergroup=0" TargetMode="External"/><Relationship Id="rId10" Type="http://schemas.openxmlformats.org/officeDocument/2006/relationships/hyperlink" Target="http://i-tip.wto.org/goods/Forms/LoadTableView.aspx?membername=&amp;areacode=TRQ&amp;languageid=1&amp;grandtotal=1&amp;membergroup=0&amp;notificationtypeids=" TargetMode="External"/><Relationship Id="rId19" Type="http://schemas.openxmlformats.org/officeDocument/2006/relationships/hyperlink" Target="http://i-tip.wto.org/goods/Forms/LoadTableView.aspx?membername=United%20States%20of%20America&amp;areacode=TBT&amp;languageid=1&amp;grandtotal=0&amp;membergroup=0" TargetMode="External"/><Relationship Id="rId31" Type="http://schemas.openxmlformats.org/officeDocument/2006/relationships/hyperlink" Target="http://i-tip.wto.org/goods/Forms/LoadTableView.aspx?membername=Brazil&amp;areacode=LIC&amp;languageid=1&amp;grandtotal=0&amp;membergroup=0" TargetMode="External"/><Relationship Id="rId44" Type="http://schemas.openxmlformats.org/officeDocument/2006/relationships/hyperlink" Target="http://i-tip.wto.org/goods/Forms/LoadTableView.aspx?membername=European%20Union&amp;areacode=TRQ&amp;languageid=1&amp;grandtotal=0&amp;membergroup=0" TargetMode="External"/><Relationship Id="rId52" Type="http://schemas.openxmlformats.org/officeDocument/2006/relationships/hyperlink" Target="http://i-tip.wto.org/goods/Forms/LoadTableView.aspx?membername=Canada&amp;areacode=TBT&amp;languageid=1&amp;grandtotal=0&amp;membergroup=0" TargetMode="External"/><Relationship Id="rId60" Type="http://schemas.openxmlformats.org/officeDocument/2006/relationships/hyperlink" Target="http://i-tip.wto.org/goods/Forms/LoadTableView.aspx?membername=Japan&amp;areacode=SSG&amp;languageid=1&amp;grandtotal=0&amp;membergroup=0" TargetMode="External"/><Relationship Id="rId65" Type="http://schemas.openxmlformats.org/officeDocument/2006/relationships/hyperlink" Target="http://i-tip.wto.org/goods/Forms/LoadTableView.aspx?membername=Israel&amp;areacode=SG&amp;languageid=1&amp;grandtotal=0&amp;membergroup=0" TargetMode="External"/><Relationship Id="rId73" Type="http://schemas.openxmlformats.org/officeDocument/2006/relationships/hyperlink" Target="http://i-tip.wto.org/goods/Forms/LoadTableView.aspx?membername=Chile&amp;areacode=SPS&amp;languageid=1&amp;grandtotal=0&amp;membergroup=0" TargetMode="External"/><Relationship Id="rId4" Type="http://schemas.openxmlformats.org/officeDocument/2006/relationships/hyperlink" Target="http://i-tip.wto.org/goods/Forms/LoadTableView.aspx?membername=&amp;areacode=LIC&amp;languageid=1&amp;grandtotal=1&amp;membergroup=0&amp;notificationtypeids=" TargetMode="External"/><Relationship Id="rId9" Type="http://schemas.openxmlformats.org/officeDocument/2006/relationships/hyperlink" Target="http://i-tip.wto.org/goods/Forms/LoadTableView.aspx?membername=&amp;areacode=TBT&amp;languageid=1&amp;grandtotal=1&amp;membergroup=0&amp;notificationtypeids=" TargetMode="External"/><Relationship Id="rId14" Type="http://schemas.openxmlformats.org/officeDocument/2006/relationships/hyperlink" Target="http://i-tip.wto.org/goods/Forms/LoadTableView.aspx?membername=United%20States%20of%20America&amp;areacode=LIC&amp;languageid=1&amp;grandtotal=0&amp;membergroup=0" TargetMode="External"/><Relationship Id="rId22" Type="http://schemas.openxmlformats.org/officeDocument/2006/relationships/hyperlink" Target="http://i-tip.wto.org/goods/Forms/LoadTableView.aspx?membername=China&amp;areacode=ADP&amp;languageid=1&amp;grandtotal=0&amp;membergroup=0" TargetMode="External"/><Relationship Id="rId27" Type="http://schemas.openxmlformats.org/officeDocument/2006/relationships/hyperlink" Target="http://i-tip.wto.org/goods/Forms/LoadTableView.aspx?membername=China&amp;areacode=TBT&amp;languageid=1&amp;grandtotal=0&amp;membergroup=0" TargetMode="External"/><Relationship Id="rId30" Type="http://schemas.openxmlformats.org/officeDocument/2006/relationships/hyperlink" Target="http://i-tip.wto.org/goods/Forms/LoadTableView.aspx?membername=Brazil&amp;areacode=CV&amp;languageid=1&amp;grandtotal=0&amp;membergroup=0" TargetMode="External"/><Relationship Id="rId35" Type="http://schemas.openxmlformats.org/officeDocument/2006/relationships/hyperlink" Target="http://i-tip.wto.org/goods/Forms/LoadTableView.aspx?membername=Brazil&amp;areacode=TRQ&amp;languageid=1&amp;grandtotal=0&amp;membergroup=0" TargetMode="External"/><Relationship Id="rId43" Type="http://schemas.openxmlformats.org/officeDocument/2006/relationships/hyperlink" Target="http://i-tip.wto.org/goods/Forms/LoadTableView.aspx?membername=European%20Union&amp;areacode=TBT&amp;languageid=1&amp;grandtotal=0&amp;membergroup=0" TargetMode="External"/><Relationship Id="rId48" Type="http://schemas.openxmlformats.org/officeDocument/2006/relationships/hyperlink" Target="http://i-tip.wto.org/goods/Forms/LoadTableView.aspx?membername=Canada&amp;areacode=LIC&amp;languageid=1&amp;grandtotal=0&amp;membergroup=0" TargetMode="External"/><Relationship Id="rId56" Type="http://schemas.openxmlformats.org/officeDocument/2006/relationships/hyperlink" Target="http://i-tip.wto.org/goods/Forms/LoadTableView.aspx?membername=Japan&amp;areacode=LIC&amp;languageid=1&amp;grandtotal=0&amp;membergroup=0" TargetMode="External"/><Relationship Id="rId64" Type="http://schemas.openxmlformats.org/officeDocument/2006/relationships/hyperlink" Target="http://i-tip.wto.org/goods/Forms/LoadTableView.aspx?membername=Israel&amp;areacode=LIC&amp;languageid=1&amp;grandtotal=0&amp;membergroup=0" TargetMode="External"/><Relationship Id="rId69" Type="http://schemas.openxmlformats.org/officeDocument/2006/relationships/hyperlink" Target="http://i-tip.wto.org/goods/Forms/LoadTableView.aspx?membername=Israel&amp;areacode=XS&amp;languageid=1&amp;grandtotal=0&amp;membergroup=0" TargetMode="External"/><Relationship Id="rId8" Type="http://schemas.openxmlformats.org/officeDocument/2006/relationships/hyperlink" Target="http://i-tip.wto.org/goods/Forms/LoadTableView.aspx?membername=&amp;areacode=SSG&amp;languageid=1&amp;grandtotal=1&amp;membergroup=0&amp;notificationtypeids=" TargetMode="External"/><Relationship Id="rId51" Type="http://schemas.openxmlformats.org/officeDocument/2006/relationships/hyperlink" Target="http://i-tip.wto.org/goods/Forms/LoadTableView.aspx?membername=Canada&amp;areacode=SPS&amp;languageid=1&amp;grandtotal=0&amp;membergroup=0" TargetMode="External"/><Relationship Id="rId72" Type="http://schemas.openxmlformats.org/officeDocument/2006/relationships/hyperlink" Target="http://i-tip.wto.org/goods/Forms/LoadTableView.aspx?membername=Chile&amp;areacode=SG&amp;languageid=1&amp;grandtotal=0&amp;membergroup=0" TargetMode="External"/><Relationship Id="rId3" Type="http://schemas.openxmlformats.org/officeDocument/2006/relationships/hyperlink" Target="http://i-tip.wto.org/goods/Forms/LoadTableView.aspx?membername=&amp;areacode=CV&amp;languageid=1&amp;grandtotal=1&amp;membergroup=0&amp;notificationtypeids=" TargetMode="External"/><Relationship Id="rId12" Type="http://schemas.openxmlformats.org/officeDocument/2006/relationships/hyperlink" Target="http://i-tip.wto.org/goods/Forms/LoadTableView.aspx?membername=United%20States%20of%20America&amp;areacode=ADP&amp;languageid=1&amp;grandtotal=0&amp;membergroup=0" TargetMode="External"/><Relationship Id="rId17" Type="http://schemas.openxmlformats.org/officeDocument/2006/relationships/hyperlink" Target="http://i-tip.wto.org/goods/Forms/LoadTableView.aspx?membername=United%20States%20of%20America&amp;areacode=SPS&amp;languageid=1&amp;grandtotal=0&amp;membergroup=0" TargetMode="External"/><Relationship Id="rId25" Type="http://schemas.openxmlformats.org/officeDocument/2006/relationships/hyperlink" Target="http://i-tip.wto.org/goods/Forms/LoadTableView.aspx?membername=China&amp;areacode=QR&amp;languageid=1&amp;grandtotal=0&amp;membergroup=0" TargetMode="External"/><Relationship Id="rId33" Type="http://schemas.openxmlformats.org/officeDocument/2006/relationships/hyperlink" Target="http://i-tip.wto.org/goods/Forms/LoadTableView.aspx?membername=Brazil&amp;areacode=SPS&amp;languageid=1&amp;grandtotal=0&amp;membergroup=0" TargetMode="External"/><Relationship Id="rId38" Type="http://schemas.openxmlformats.org/officeDocument/2006/relationships/hyperlink" Target="http://i-tip.wto.org/goods/Forms/LoadTableView.aspx?membername=European%20Union&amp;areacode=CV&amp;languageid=1&amp;grandtotal=0&amp;membergroup=0" TargetMode="External"/><Relationship Id="rId46" Type="http://schemas.openxmlformats.org/officeDocument/2006/relationships/hyperlink" Target="http://i-tip.wto.org/goods/Forms/LoadTableView.aspx?membername=Canada&amp;areacode=ADP&amp;languageid=1&amp;grandtotal=0&amp;membergroup=0" TargetMode="External"/><Relationship Id="rId59" Type="http://schemas.openxmlformats.org/officeDocument/2006/relationships/hyperlink" Target="http://i-tip.wto.org/goods/Forms/LoadTableView.aspx?membername=Japan&amp;areacode=SPS&amp;languageid=1&amp;grandtotal=0&amp;membergroup=0" TargetMode="External"/><Relationship Id="rId67" Type="http://schemas.openxmlformats.org/officeDocument/2006/relationships/hyperlink" Target="http://i-tip.wto.org/goods/Forms/LoadTableView.aspx?membername=Israel&amp;areacode=TBT&amp;languageid=1&amp;grandtotal=0&amp;membergroup=0" TargetMode="External"/><Relationship Id="rId20" Type="http://schemas.openxmlformats.org/officeDocument/2006/relationships/hyperlink" Target="http://i-tip.wto.org/goods/Forms/LoadTableView.aspx?membername=United%20States%20of%20America&amp;areacode=TRQ&amp;languageid=1&amp;grandtotal=0&amp;membergroup=0" TargetMode="External"/><Relationship Id="rId41" Type="http://schemas.openxmlformats.org/officeDocument/2006/relationships/hyperlink" Target="http://i-tip.wto.org/goods/Forms/LoadTableView.aspx?membername=European%20Union&amp;areacode=SPS&amp;languageid=1&amp;grandtotal=0&amp;membergroup=0" TargetMode="External"/><Relationship Id="rId54" Type="http://schemas.openxmlformats.org/officeDocument/2006/relationships/hyperlink" Target="http://i-tip.wto.org/goods/Forms/LoadTableView.aspx?membername=Canada&amp;areacode=XS&amp;languageid=1&amp;grandtotal=0&amp;membergroup=0" TargetMode="External"/><Relationship Id="rId62" Type="http://schemas.openxmlformats.org/officeDocument/2006/relationships/hyperlink" Target="http://i-tip.wto.org/goods/Forms/LoadTableView.aspx?membername=Japan&amp;areacode=TRQ&amp;languageid=1&amp;grandtotal=0&amp;membergroup=0" TargetMode="External"/><Relationship Id="rId70" Type="http://schemas.openxmlformats.org/officeDocument/2006/relationships/hyperlink" Target="http://i-tip.wto.org/goods/Forms/LoadTableView.aspx?membername=Chile&amp;areacode=ADP&amp;languageid=1&amp;grandtotal=0&amp;membergroup=0" TargetMode="External"/><Relationship Id="rId75" Type="http://schemas.openxmlformats.org/officeDocument/2006/relationships/hyperlink" Target="http://i-tip.wto.org/goods/Forms/LoadTableView.aspx?membername=Chile&amp;areacode=TRQ&amp;languageid=1&amp;grandtotal=0&amp;membergroup=0" TargetMode="External"/><Relationship Id="rId1" Type="http://schemas.openxmlformats.org/officeDocument/2006/relationships/slideLayout" Target="../slideLayouts/slideLayout2.xml"/><Relationship Id="rId6" Type="http://schemas.openxmlformats.org/officeDocument/2006/relationships/hyperlink" Target="http://i-tip.wto.org/goods/Forms/LoadTableView.aspx?membername=&amp;areacode=SG&amp;languageid=1&amp;grandtotal=1&amp;membergroup=0&amp;notificationtypeids="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www.stat.tj/" TargetMode="External"/><Relationship Id="rId13" Type="http://schemas.openxmlformats.org/officeDocument/2006/relationships/hyperlink" Target="http://i-tip.wto.org/goods/default.aspx?language=en" TargetMode="External"/><Relationship Id="rId3" Type="http://schemas.openxmlformats.org/officeDocument/2006/relationships/hyperlink" Target="http://customs.tj/" TargetMode="External"/><Relationship Id="rId7" Type="http://schemas.openxmlformats.org/officeDocument/2006/relationships/hyperlink" Target="http://www.sss.ias.edu/" TargetMode="External"/><Relationship Id="rId12" Type="http://schemas.openxmlformats.org/officeDocument/2006/relationships/hyperlink" Target="https://www.wto.org/english/res_e/reser_e/tariff_profiles_e.htm" TargetMode="External"/><Relationship Id="rId2" Type="http://schemas.openxmlformats.org/officeDocument/2006/relationships/hyperlink" Target="http://www.iatp.org/files/Dumping_on_the_Poor_The_Common_Agricultural_Po.htm" TargetMode="External"/><Relationship Id="rId1" Type="http://schemas.openxmlformats.org/officeDocument/2006/relationships/slideLayout" Target="../slideLayouts/slideLayout2.xml"/><Relationship Id="rId6" Type="http://schemas.openxmlformats.org/officeDocument/2006/relationships/hyperlink" Target="http://www.nber.org/chapters/c11058.pdf" TargetMode="External"/><Relationship Id="rId11" Type="http://schemas.openxmlformats.org/officeDocument/2006/relationships/hyperlink" Target="https://docs.wto.org/" TargetMode="External"/><Relationship Id="rId5" Type="http://schemas.openxmlformats.org/officeDocument/2006/relationships/hyperlink" Target="http://www.twn.my/title2/latestwto/AOAFAO.doc" TargetMode="External"/><Relationship Id="rId10" Type="http://schemas.openxmlformats.org/officeDocument/2006/relationships/hyperlink" Target="http://data.worldbank.org/" TargetMode="External"/><Relationship Id="rId4" Type="http://schemas.openxmlformats.org/officeDocument/2006/relationships/hyperlink" Target="http://faostat.fao.org/" TargetMode="External"/><Relationship Id="rId9" Type="http://schemas.openxmlformats.org/officeDocument/2006/relationships/hyperlink" Target="http://users.nber.org/~wei/data/tang&amp;wei2006/WTO-Accession_journal_version_06070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Impact of the WTO Accession on Tajikistan Agriculture</a:t>
            </a:r>
            <a:endParaRPr lang="ru-RU" noProof="0" dirty="0"/>
          </a:p>
        </p:txBody>
      </p:sp>
      <p:sp>
        <p:nvSpPr>
          <p:cNvPr id="3" name="Subtitle 2"/>
          <p:cNvSpPr>
            <a:spLocks noGrp="1"/>
          </p:cNvSpPr>
          <p:nvPr>
            <p:ph type="subTitle" idx="1"/>
          </p:nvPr>
        </p:nvSpPr>
        <p:spPr/>
        <p:txBody>
          <a:bodyPr/>
          <a:lstStyle/>
          <a:p>
            <a:r>
              <a:rPr kumimoji="0" lang="en-US" sz="2000" kern="1200" noProof="0" dirty="0" smtClean="0">
                <a:solidFill>
                  <a:schemeClr val="tx2"/>
                </a:solidFill>
                <a:latin typeface="+mj-lt"/>
                <a:ea typeface="+mj-ea"/>
                <a:cs typeface="+mj-cs"/>
              </a:rPr>
              <a:t>Muhammadjon </a:t>
            </a:r>
            <a:r>
              <a:rPr kumimoji="0" lang="en-US" sz="2000" kern="1200" noProof="0" dirty="0" err="1" smtClean="0">
                <a:solidFill>
                  <a:schemeClr val="tx2"/>
                </a:solidFill>
                <a:latin typeface="+mj-lt"/>
                <a:ea typeface="+mj-ea"/>
                <a:cs typeface="+mj-cs"/>
              </a:rPr>
              <a:t>Mamdjonov</a:t>
            </a:r>
            <a:endParaRPr lang="ru-RU" noProof="0" dirty="0"/>
          </a:p>
        </p:txBody>
      </p:sp>
      <p:pic>
        <p:nvPicPr>
          <p:cNvPr id="1026" name="Picture 2"/>
          <p:cNvPicPr>
            <a:picLocks noChangeAspect="1" noChangeArrowheads="1"/>
          </p:cNvPicPr>
          <p:nvPr/>
        </p:nvPicPr>
        <p:blipFill>
          <a:blip r:embed="rId3" cstate="print"/>
          <a:srcRect/>
          <a:stretch>
            <a:fillRect/>
          </a:stretch>
        </p:blipFill>
        <p:spPr bwMode="auto">
          <a:xfrm>
            <a:off x="467544" y="260648"/>
            <a:ext cx="792088" cy="805438"/>
          </a:xfrm>
          <a:prstGeom prst="rect">
            <a:avLst/>
          </a:prstGeom>
          <a:noFill/>
          <a:ln w="9525">
            <a:noFill/>
            <a:miter lim="800000"/>
            <a:headEnd/>
            <a:tailEnd/>
          </a:ln>
        </p:spPr>
      </p:pic>
      <p:pic>
        <p:nvPicPr>
          <p:cNvPr id="1028" name="Picture 4" descr="http://www.advantour.com/img/tajikistan/symbolics/gerb.gif"/>
          <p:cNvPicPr>
            <a:picLocks noChangeAspect="1" noChangeArrowheads="1"/>
          </p:cNvPicPr>
          <p:nvPr/>
        </p:nvPicPr>
        <p:blipFill>
          <a:blip r:embed="rId4" cstate="print"/>
          <a:srcRect/>
          <a:stretch>
            <a:fillRect/>
          </a:stretch>
        </p:blipFill>
        <p:spPr bwMode="auto">
          <a:xfrm>
            <a:off x="7740352" y="260648"/>
            <a:ext cx="785664" cy="81119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Dynamics of Trade in 2003-2014 (in </a:t>
            </a:r>
            <a:r>
              <a:rPr lang="en-US" dirty="0" err="1" smtClean="0"/>
              <a:t>thous</a:t>
            </a:r>
            <a:r>
              <a:rPr lang="en-US" dirty="0" smtClean="0"/>
              <a:t>. US dollars)	</a:t>
            </a:r>
            <a:endParaRPr lang="ru-RU" dirty="0"/>
          </a:p>
        </p:txBody>
      </p:sp>
      <p:graphicFrame>
        <p:nvGraphicFramePr>
          <p:cNvPr id="4" name="Диаграмма 3"/>
          <p:cNvGraphicFramePr/>
          <p:nvPr/>
        </p:nvGraphicFramePr>
        <p:xfrm>
          <a:off x="539552" y="1628800"/>
          <a:ext cx="8208912" cy="46085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Structure of Exports in 2003-2014 (in </a:t>
            </a:r>
            <a:r>
              <a:rPr lang="en-US" dirty="0" err="1" smtClean="0"/>
              <a:t>thous</a:t>
            </a:r>
            <a:r>
              <a:rPr lang="en-US" dirty="0" smtClean="0"/>
              <a:t>. US dollars)</a:t>
            </a:r>
            <a:endParaRPr lang="ru-RU" dirty="0"/>
          </a:p>
        </p:txBody>
      </p:sp>
      <p:graphicFrame>
        <p:nvGraphicFramePr>
          <p:cNvPr id="4" name="Диаграмма 3"/>
          <p:cNvGraphicFramePr/>
          <p:nvPr/>
        </p:nvGraphicFramePr>
        <p:xfrm>
          <a:off x="395536" y="1340768"/>
          <a:ext cx="8208912" cy="468051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990600"/>
          </a:xfrm>
        </p:spPr>
        <p:txBody>
          <a:bodyPr>
            <a:normAutofit fontScale="90000"/>
          </a:bodyPr>
          <a:lstStyle/>
          <a:p>
            <a:r>
              <a:rPr lang="en-US" b="1" dirty="0" smtClean="0"/>
              <a:t>Structure of Exports of Agricultural Products in 2014</a:t>
            </a:r>
            <a:r>
              <a:rPr lang="ru-RU" b="1" dirty="0" smtClean="0"/>
              <a:t/>
            </a:r>
            <a:br>
              <a:rPr lang="ru-RU" b="1" dirty="0" smtClean="0"/>
            </a:br>
            <a:endParaRPr lang="ru-RU" dirty="0"/>
          </a:p>
        </p:txBody>
      </p:sp>
      <p:graphicFrame>
        <p:nvGraphicFramePr>
          <p:cNvPr id="4" name="Диаграмма 3"/>
          <p:cNvGraphicFramePr/>
          <p:nvPr/>
        </p:nvGraphicFramePr>
        <p:xfrm>
          <a:off x="683568" y="1412776"/>
          <a:ext cx="7920880" cy="44644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Markets of Main Exporting Products of Tajikistan in 2014</a:t>
            </a:r>
            <a:endParaRPr lang="ru-RU" dirty="0"/>
          </a:p>
        </p:txBody>
      </p:sp>
      <p:graphicFrame>
        <p:nvGraphicFramePr>
          <p:cNvPr id="4" name="Таблица 3"/>
          <p:cNvGraphicFramePr>
            <a:graphicFrameLocks noGrp="1"/>
          </p:cNvGraphicFramePr>
          <p:nvPr/>
        </p:nvGraphicFramePr>
        <p:xfrm>
          <a:off x="899593" y="1700812"/>
          <a:ext cx="7200800" cy="3744410"/>
        </p:xfrm>
        <a:graphic>
          <a:graphicData uri="http://schemas.openxmlformats.org/drawingml/2006/table">
            <a:tbl>
              <a:tblPr/>
              <a:tblGrid>
                <a:gridCol w="1637842"/>
                <a:gridCol w="1038930"/>
                <a:gridCol w="928925"/>
                <a:gridCol w="928925"/>
                <a:gridCol w="928925"/>
                <a:gridCol w="808328"/>
                <a:gridCol w="928925"/>
              </a:tblGrid>
              <a:tr h="492720">
                <a:tc>
                  <a:txBody>
                    <a:bodyPr/>
                    <a:lstStyle/>
                    <a:p>
                      <a:pPr>
                        <a:lnSpc>
                          <a:spcPct val="115000"/>
                        </a:lnSpc>
                        <a:spcAft>
                          <a:spcPts val="0"/>
                        </a:spcAft>
                      </a:pPr>
                      <a:r>
                        <a:rPr lang="en-US" sz="1100" dirty="0">
                          <a:solidFill>
                            <a:srgbClr val="000000"/>
                          </a:solidFill>
                          <a:latin typeface="Times New Roman"/>
                          <a:ea typeface="Times New Roman"/>
                          <a:cs typeface="Times New Roman"/>
                        </a:rPr>
                        <a:t> </a:t>
                      </a:r>
                      <a:endParaRPr lang="ru-RU" sz="1100" dirty="0">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a:solidFill>
                            <a:srgbClr val="000000"/>
                          </a:solidFill>
                          <a:latin typeface="Times New Roman"/>
                          <a:ea typeface="Times New Roman"/>
                          <a:cs typeface="Times New Roman"/>
                        </a:rPr>
                        <a:t>Cotton</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a:solidFill>
                            <a:srgbClr val="000000"/>
                          </a:solidFill>
                          <a:latin typeface="Times New Roman"/>
                          <a:ea typeface="Times New Roman"/>
                          <a:cs typeface="Times New Roman"/>
                        </a:rPr>
                        <a:t>Dried Fruits</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a:solidFill>
                            <a:srgbClr val="000000"/>
                          </a:solidFill>
                          <a:latin typeface="Times New Roman"/>
                          <a:ea typeface="Times New Roman"/>
                          <a:cs typeface="Times New Roman"/>
                        </a:rPr>
                        <a:t>Onions</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a:solidFill>
                            <a:srgbClr val="000000"/>
                          </a:solidFill>
                          <a:latin typeface="Times New Roman"/>
                          <a:ea typeface="Times New Roman"/>
                          <a:cs typeface="Times New Roman"/>
                        </a:rPr>
                        <a:t>Nuts</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en-US" sz="1100" b="1" i="1">
                          <a:solidFill>
                            <a:srgbClr val="000000"/>
                          </a:solidFill>
                          <a:latin typeface="Times New Roman"/>
                          <a:ea typeface="Times New Roman"/>
                          <a:cs typeface="Times New Roman"/>
                        </a:rPr>
                        <a:t>Total</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en-US" sz="1100" b="1" i="1">
                          <a:solidFill>
                            <a:srgbClr val="000000"/>
                          </a:solidFill>
                          <a:latin typeface="Times New Roman"/>
                          <a:ea typeface="Times New Roman"/>
                          <a:cs typeface="Times New Roman"/>
                        </a:rPr>
                        <a:t>In %</a:t>
                      </a:r>
                      <a:endParaRPr lang="ru-RU" sz="1100">
                        <a:latin typeface="Calibri"/>
                        <a:ea typeface="Calibri"/>
                        <a:cs typeface="Times New Roman"/>
                      </a:endParaRPr>
                    </a:p>
                  </a:txBody>
                  <a:tcPr marL="68580" marR="68580" marT="0" marB="0">
                    <a:lnL>
                      <a:noFill/>
                    </a:lnL>
                    <a:lnR>
                      <a:noFill/>
                    </a:lnR>
                    <a:lnT>
                      <a:noFill/>
                    </a:lnT>
                    <a:lnB>
                      <a:noFill/>
                    </a:lnB>
                  </a:tcPr>
                </a:tc>
              </a:tr>
              <a:tr h="492720">
                <a:tc>
                  <a:txBody>
                    <a:bodyPr/>
                    <a:lstStyle/>
                    <a:p>
                      <a:pPr>
                        <a:lnSpc>
                          <a:spcPct val="115000"/>
                        </a:lnSpc>
                        <a:spcAft>
                          <a:spcPts val="0"/>
                        </a:spcAft>
                      </a:pPr>
                      <a:r>
                        <a:rPr lang="en-US" sz="1100">
                          <a:solidFill>
                            <a:srgbClr val="000000"/>
                          </a:solidFill>
                          <a:latin typeface="Times New Roman"/>
                          <a:ea typeface="Times New Roman"/>
                          <a:cs typeface="Times New Roman"/>
                        </a:rPr>
                        <a:t>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US" sz="1100" i="1">
                          <a:solidFill>
                            <a:srgbClr val="000000"/>
                          </a:solidFill>
                          <a:latin typeface="Times New Roman"/>
                          <a:ea typeface="Times New Roman"/>
                          <a:cs typeface="Times New Roman"/>
                        </a:rPr>
                        <a:t>$132.3 </a:t>
                      </a:r>
                      <a:endParaRPr lang="ru-RU" sz="1100">
                        <a:latin typeface="Calibri"/>
                        <a:ea typeface="Calibri"/>
                        <a:cs typeface="Times New Roman"/>
                      </a:endParaRPr>
                    </a:p>
                    <a:p>
                      <a:pPr>
                        <a:lnSpc>
                          <a:spcPct val="115000"/>
                        </a:lnSpc>
                        <a:spcAft>
                          <a:spcPts val="0"/>
                        </a:spcAft>
                      </a:pPr>
                      <a:r>
                        <a:rPr lang="en-US" sz="1100" i="1">
                          <a:solidFill>
                            <a:srgbClr val="000000"/>
                          </a:solidFill>
                          <a:latin typeface="Times New Roman"/>
                          <a:ea typeface="Times New Roman"/>
                          <a:cs typeface="Times New Roman"/>
                        </a:rPr>
                        <a:t>mln.</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US" sz="1100" i="1">
                          <a:solidFill>
                            <a:srgbClr val="000000"/>
                          </a:solidFill>
                          <a:latin typeface="Times New Roman"/>
                          <a:ea typeface="Times New Roman"/>
                          <a:cs typeface="Times New Roman"/>
                        </a:rPr>
                        <a:t>$21.4</a:t>
                      </a:r>
                      <a:endParaRPr lang="ru-RU" sz="1100">
                        <a:latin typeface="Calibri"/>
                        <a:ea typeface="Calibri"/>
                        <a:cs typeface="Times New Roman"/>
                      </a:endParaRPr>
                    </a:p>
                    <a:p>
                      <a:pPr>
                        <a:lnSpc>
                          <a:spcPct val="115000"/>
                        </a:lnSpc>
                        <a:spcAft>
                          <a:spcPts val="0"/>
                        </a:spcAft>
                      </a:pPr>
                      <a:r>
                        <a:rPr lang="en-US" sz="1100" i="1">
                          <a:solidFill>
                            <a:srgbClr val="000000"/>
                          </a:solidFill>
                          <a:latin typeface="Times New Roman"/>
                          <a:ea typeface="Times New Roman"/>
                          <a:cs typeface="Times New Roman"/>
                        </a:rPr>
                        <a:t> mln.</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US" sz="1100" i="1">
                          <a:solidFill>
                            <a:srgbClr val="000000"/>
                          </a:solidFill>
                          <a:latin typeface="Times New Roman"/>
                          <a:ea typeface="Times New Roman"/>
                          <a:cs typeface="Times New Roman"/>
                        </a:rPr>
                        <a:t>$7.7</a:t>
                      </a:r>
                      <a:endParaRPr lang="ru-RU" sz="1100">
                        <a:latin typeface="Calibri"/>
                        <a:ea typeface="Calibri"/>
                        <a:cs typeface="Times New Roman"/>
                      </a:endParaRPr>
                    </a:p>
                    <a:p>
                      <a:pPr>
                        <a:lnSpc>
                          <a:spcPct val="115000"/>
                        </a:lnSpc>
                        <a:spcAft>
                          <a:spcPts val="0"/>
                        </a:spcAft>
                      </a:pPr>
                      <a:r>
                        <a:rPr lang="en-US" sz="1100" i="1">
                          <a:solidFill>
                            <a:srgbClr val="000000"/>
                          </a:solidFill>
                          <a:latin typeface="Times New Roman"/>
                          <a:ea typeface="Times New Roman"/>
                          <a:cs typeface="Times New Roman"/>
                        </a:rPr>
                        <a:t>mln.</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US" sz="1100" i="1">
                          <a:solidFill>
                            <a:srgbClr val="000000"/>
                          </a:solidFill>
                          <a:latin typeface="Times New Roman"/>
                          <a:ea typeface="Times New Roman"/>
                          <a:cs typeface="Times New Roman"/>
                        </a:rPr>
                        <a:t>$2.6</a:t>
                      </a:r>
                      <a:endParaRPr lang="ru-RU" sz="1100">
                        <a:latin typeface="Calibri"/>
                        <a:ea typeface="Calibri"/>
                        <a:cs typeface="Times New Roman"/>
                      </a:endParaRPr>
                    </a:p>
                    <a:p>
                      <a:pPr>
                        <a:lnSpc>
                          <a:spcPct val="115000"/>
                        </a:lnSpc>
                        <a:spcAft>
                          <a:spcPts val="0"/>
                        </a:spcAft>
                      </a:pPr>
                      <a:r>
                        <a:rPr lang="en-US" sz="1100" i="1">
                          <a:solidFill>
                            <a:srgbClr val="000000"/>
                          </a:solidFill>
                          <a:latin typeface="Times New Roman"/>
                          <a:ea typeface="Times New Roman"/>
                          <a:cs typeface="Times New Roman"/>
                        </a:rPr>
                        <a:t>mln.</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en-US" sz="1100" i="1">
                          <a:solidFill>
                            <a:srgbClr val="000000"/>
                          </a:solidFill>
                          <a:latin typeface="Times New Roman"/>
                          <a:ea typeface="Times New Roman"/>
                          <a:cs typeface="Times New Roman"/>
                        </a:rPr>
                        <a:t>$164 mln.</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en-US" sz="1100" b="1" i="1">
                          <a:solidFill>
                            <a:srgbClr val="000000"/>
                          </a:solidFill>
                          <a:latin typeface="Times New Roman"/>
                          <a:ea typeface="Times New Roman"/>
                          <a:cs typeface="Times New Roman"/>
                        </a:rPr>
                        <a:t>100%</a:t>
                      </a:r>
                      <a:endParaRPr lang="ru-RU" sz="1100">
                        <a:latin typeface="Calibri"/>
                        <a:ea typeface="Calibri"/>
                        <a:cs typeface="Times New Roman"/>
                      </a:endParaRPr>
                    </a:p>
                  </a:txBody>
                  <a:tcPr marL="68580" marR="68580" marT="0" marB="0">
                    <a:lnL>
                      <a:noFill/>
                    </a:lnL>
                    <a:lnR>
                      <a:noFill/>
                    </a:lnR>
                    <a:lnT>
                      <a:noFill/>
                    </a:lnT>
                    <a:lnB>
                      <a:noFill/>
                    </a:lnB>
                  </a:tcPr>
                </a:tc>
              </a:tr>
              <a:tr h="275897">
                <a:tc>
                  <a:txBody>
                    <a:bodyPr/>
                    <a:lstStyle/>
                    <a:p>
                      <a:pPr>
                        <a:lnSpc>
                          <a:spcPct val="115000"/>
                        </a:lnSpc>
                        <a:spcAft>
                          <a:spcPts val="0"/>
                        </a:spcAft>
                      </a:pPr>
                      <a:r>
                        <a:rPr lang="en-US" sz="1100">
                          <a:solidFill>
                            <a:srgbClr val="000000"/>
                          </a:solidFill>
                          <a:latin typeface="Times New Roman"/>
                          <a:ea typeface="Times New Roman"/>
                          <a:cs typeface="Times New Roman"/>
                        </a:rPr>
                        <a:t>Turkey</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US" sz="1100">
                          <a:solidFill>
                            <a:srgbClr val="000000"/>
                          </a:solidFill>
                          <a:latin typeface="Times New Roman"/>
                          <a:ea typeface="Times New Roman"/>
                          <a:cs typeface="Times New Roman"/>
                        </a:rPr>
                        <a:t>40.7%</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US" sz="1100">
                          <a:solidFill>
                            <a:srgbClr val="000000"/>
                          </a:solidFill>
                          <a:latin typeface="Times New Roman"/>
                          <a:ea typeface="Times New Roman"/>
                          <a:cs typeface="Times New Roman"/>
                        </a:rPr>
                        <a:t>1.0%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19.5%</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i="1">
                          <a:solidFill>
                            <a:srgbClr val="000000"/>
                          </a:solidFill>
                          <a:latin typeface="Times New Roman"/>
                          <a:ea typeface="Times New Roman"/>
                          <a:cs typeface="Times New Roman"/>
                        </a:rPr>
                        <a:t>54.57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b="1" i="1">
                          <a:solidFill>
                            <a:srgbClr val="000000"/>
                          </a:solidFill>
                          <a:latin typeface="Times New Roman"/>
                          <a:ea typeface="Times New Roman"/>
                          <a:cs typeface="Times New Roman"/>
                        </a:rPr>
                        <a:t>33%</a:t>
                      </a:r>
                      <a:endParaRPr lang="ru-RU" sz="1100">
                        <a:latin typeface="Calibri"/>
                        <a:ea typeface="Calibri"/>
                        <a:cs typeface="Times New Roman"/>
                      </a:endParaRPr>
                    </a:p>
                  </a:txBody>
                  <a:tcPr marL="68580" marR="68580" marT="0" marB="0">
                    <a:lnL>
                      <a:noFill/>
                    </a:lnL>
                    <a:lnR>
                      <a:noFill/>
                    </a:lnR>
                    <a:lnT>
                      <a:noFill/>
                    </a:lnT>
                    <a:lnB>
                      <a:noFill/>
                    </a:lnB>
                  </a:tcPr>
                </a:tc>
              </a:tr>
              <a:tr h="275897">
                <a:tc>
                  <a:txBody>
                    <a:bodyPr/>
                    <a:lstStyle/>
                    <a:p>
                      <a:pPr>
                        <a:lnSpc>
                          <a:spcPct val="115000"/>
                        </a:lnSpc>
                        <a:spcAft>
                          <a:spcPts val="0"/>
                        </a:spcAft>
                      </a:pPr>
                      <a:r>
                        <a:rPr lang="ru-RU" sz="1100">
                          <a:solidFill>
                            <a:srgbClr val="000000"/>
                          </a:solidFill>
                          <a:latin typeface="Times New Roman"/>
                          <a:ea typeface="Times New Roman"/>
                          <a:cs typeface="Times New Roman"/>
                        </a:rPr>
                        <a:t>Iran</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21.4%</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1.0%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4.0%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i="1">
                          <a:solidFill>
                            <a:srgbClr val="000000"/>
                          </a:solidFill>
                          <a:latin typeface="Times New Roman"/>
                          <a:ea typeface="Times New Roman"/>
                          <a:cs typeface="Times New Roman"/>
                        </a:rPr>
                        <a:t>28.63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b="1" i="1">
                          <a:solidFill>
                            <a:srgbClr val="000000"/>
                          </a:solidFill>
                          <a:latin typeface="Times New Roman"/>
                          <a:ea typeface="Times New Roman"/>
                          <a:cs typeface="Times New Roman"/>
                        </a:rPr>
                        <a:t>17%</a:t>
                      </a:r>
                      <a:endParaRPr lang="ru-RU" sz="1100">
                        <a:latin typeface="Calibri"/>
                        <a:ea typeface="Calibri"/>
                        <a:cs typeface="Times New Roman"/>
                      </a:endParaRPr>
                    </a:p>
                  </a:txBody>
                  <a:tcPr marL="68580" marR="68580" marT="0" marB="0">
                    <a:lnL>
                      <a:noFill/>
                    </a:lnL>
                    <a:lnR>
                      <a:noFill/>
                    </a:lnR>
                    <a:lnT>
                      <a:noFill/>
                    </a:lnT>
                    <a:lnB>
                      <a:noFill/>
                    </a:lnB>
                  </a:tcPr>
                </a:tc>
              </a:tr>
              <a:tr h="275897">
                <a:tc>
                  <a:txBody>
                    <a:bodyPr/>
                    <a:lstStyle/>
                    <a:p>
                      <a:pPr>
                        <a:lnSpc>
                          <a:spcPct val="115000"/>
                        </a:lnSpc>
                        <a:spcAft>
                          <a:spcPts val="0"/>
                        </a:spcAft>
                      </a:pPr>
                      <a:r>
                        <a:rPr lang="ru-RU" sz="1100">
                          <a:solidFill>
                            <a:srgbClr val="000000"/>
                          </a:solidFill>
                          <a:latin typeface="Times New Roman"/>
                          <a:ea typeface="Times New Roman"/>
                          <a:cs typeface="Times New Roman"/>
                        </a:rPr>
                        <a:t>Kakakhstan</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78.0%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91.3%</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57.6%</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i="1">
                          <a:solidFill>
                            <a:srgbClr val="000000"/>
                          </a:solidFill>
                          <a:latin typeface="Times New Roman"/>
                          <a:ea typeface="Times New Roman"/>
                          <a:cs typeface="Times New Roman"/>
                        </a:rPr>
                        <a:t> 25.22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b="1" i="1">
                          <a:solidFill>
                            <a:srgbClr val="000000"/>
                          </a:solidFill>
                          <a:latin typeface="Times New Roman"/>
                          <a:ea typeface="Times New Roman"/>
                          <a:cs typeface="Times New Roman"/>
                        </a:rPr>
                        <a:t>15%</a:t>
                      </a:r>
                      <a:endParaRPr lang="ru-RU" sz="1100">
                        <a:latin typeface="Calibri"/>
                        <a:ea typeface="Calibri"/>
                        <a:cs typeface="Times New Roman"/>
                      </a:endParaRPr>
                    </a:p>
                  </a:txBody>
                  <a:tcPr marL="68580" marR="68580" marT="0" marB="0">
                    <a:lnL>
                      <a:noFill/>
                    </a:lnL>
                    <a:lnR>
                      <a:noFill/>
                    </a:lnR>
                    <a:lnT>
                      <a:noFill/>
                    </a:lnT>
                    <a:lnB>
                      <a:noFill/>
                    </a:lnB>
                  </a:tcPr>
                </a:tc>
              </a:tr>
              <a:tr h="275897">
                <a:tc>
                  <a:txBody>
                    <a:bodyPr/>
                    <a:lstStyle/>
                    <a:p>
                      <a:pPr>
                        <a:lnSpc>
                          <a:spcPct val="115000"/>
                        </a:lnSpc>
                        <a:spcAft>
                          <a:spcPts val="0"/>
                        </a:spcAft>
                      </a:pPr>
                      <a:r>
                        <a:rPr lang="ru-RU" sz="1100">
                          <a:solidFill>
                            <a:srgbClr val="000000"/>
                          </a:solidFill>
                          <a:latin typeface="Times New Roman"/>
                          <a:ea typeface="Times New Roman"/>
                          <a:cs typeface="Times New Roman"/>
                        </a:rPr>
                        <a:t>Russia</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15.7%</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3.0%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i="1">
                          <a:solidFill>
                            <a:srgbClr val="000000"/>
                          </a:solidFill>
                          <a:latin typeface="Times New Roman"/>
                          <a:ea typeface="Times New Roman"/>
                          <a:cs typeface="Times New Roman"/>
                        </a:rPr>
                        <a:t> 21.41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b="1" i="1">
                          <a:solidFill>
                            <a:srgbClr val="000000"/>
                          </a:solidFill>
                          <a:latin typeface="Times New Roman"/>
                          <a:ea typeface="Times New Roman"/>
                          <a:cs typeface="Times New Roman"/>
                        </a:rPr>
                        <a:t>13%</a:t>
                      </a:r>
                      <a:endParaRPr lang="ru-RU" sz="1100">
                        <a:latin typeface="Calibri"/>
                        <a:ea typeface="Calibri"/>
                        <a:cs typeface="Times New Roman"/>
                      </a:endParaRPr>
                    </a:p>
                  </a:txBody>
                  <a:tcPr marL="68580" marR="68580" marT="0" marB="0">
                    <a:lnL>
                      <a:noFill/>
                    </a:lnL>
                    <a:lnR>
                      <a:noFill/>
                    </a:lnR>
                    <a:lnT>
                      <a:noFill/>
                    </a:lnT>
                    <a:lnB>
                      <a:noFill/>
                    </a:lnB>
                  </a:tcPr>
                </a:tc>
              </a:tr>
              <a:tr h="275897">
                <a:tc>
                  <a:txBody>
                    <a:bodyPr/>
                    <a:lstStyle/>
                    <a:p>
                      <a:pPr>
                        <a:lnSpc>
                          <a:spcPct val="115000"/>
                        </a:lnSpc>
                        <a:spcAft>
                          <a:spcPts val="0"/>
                        </a:spcAft>
                      </a:pPr>
                      <a:r>
                        <a:rPr lang="ru-RU" sz="1100">
                          <a:solidFill>
                            <a:srgbClr val="000000"/>
                          </a:solidFill>
                          <a:latin typeface="Times New Roman"/>
                          <a:ea typeface="Times New Roman"/>
                          <a:cs typeface="Times New Roman"/>
                        </a:rPr>
                        <a:t>Pakistan</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13.4%</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i="1">
                          <a:solidFill>
                            <a:srgbClr val="000000"/>
                          </a:solidFill>
                          <a:latin typeface="Times New Roman"/>
                          <a:ea typeface="Times New Roman"/>
                          <a:cs typeface="Times New Roman"/>
                        </a:rPr>
                        <a:t>17.73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b="1" i="1">
                          <a:solidFill>
                            <a:srgbClr val="000000"/>
                          </a:solidFill>
                          <a:latin typeface="Times New Roman"/>
                          <a:ea typeface="Times New Roman"/>
                          <a:cs typeface="Times New Roman"/>
                        </a:rPr>
                        <a:t>11%</a:t>
                      </a:r>
                      <a:endParaRPr lang="ru-RU" sz="1100">
                        <a:latin typeface="Calibri"/>
                        <a:ea typeface="Calibri"/>
                        <a:cs typeface="Times New Roman"/>
                      </a:endParaRPr>
                    </a:p>
                  </a:txBody>
                  <a:tcPr marL="68580" marR="68580" marT="0" marB="0">
                    <a:lnL>
                      <a:noFill/>
                    </a:lnL>
                    <a:lnR>
                      <a:noFill/>
                    </a:lnR>
                    <a:lnT>
                      <a:noFill/>
                    </a:lnT>
                    <a:lnB>
                      <a:noFill/>
                    </a:lnB>
                  </a:tcPr>
                </a:tc>
              </a:tr>
              <a:tr h="275897">
                <a:tc>
                  <a:txBody>
                    <a:bodyPr/>
                    <a:lstStyle/>
                    <a:p>
                      <a:pPr>
                        <a:lnSpc>
                          <a:spcPct val="115000"/>
                        </a:lnSpc>
                        <a:spcAft>
                          <a:spcPts val="0"/>
                        </a:spcAft>
                      </a:pPr>
                      <a:r>
                        <a:rPr lang="ru-RU" sz="1100">
                          <a:solidFill>
                            <a:srgbClr val="000000"/>
                          </a:solidFill>
                          <a:latin typeface="Times New Roman"/>
                          <a:ea typeface="Times New Roman"/>
                          <a:cs typeface="Times New Roman"/>
                        </a:rPr>
                        <a:t>China</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2.2%</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1.0%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7.4%</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i="1">
                          <a:solidFill>
                            <a:srgbClr val="000000"/>
                          </a:solidFill>
                          <a:latin typeface="Times New Roman"/>
                          <a:ea typeface="Times New Roman"/>
                          <a:cs typeface="Times New Roman"/>
                        </a:rPr>
                        <a:t> 3.32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b="1" i="1">
                          <a:solidFill>
                            <a:srgbClr val="000000"/>
                          </a:solidFill>
                          <a:latin typeface="Times New Roman"/>
                          <a:ea typeface="Times New Roman"/>
                          <a:cs typeface="Times New Roman"/>
                        </a:rPr>
                        <a:t>2%</a:t>
                      </a:r>
                      <a:endParaRPr lang="ru-RU" sz="1100">
                        <a:latin typeface="Calibri"/>
                        <a:ea typeface="Calibri"/>
                        <a:cs typeface="Times New Roman"/>
                      </a:endParaRPr>
                    </a:p>
                  </a:txBody>
                  <a:tcPr marL="68580" marR="68580" marT="0" marB="0">
                    <a:lnL>
                      <a:noFill/>
                    </a:lnL>
                    <a:lnR>
                      <a:noFill/>
                    </a:lnR>
                    <a:lnT>
                      <a:noFill/>
                    </a:lnT>
                    <a:lnB>
                      <a:noFill/>
                    </a:lnB>
                  </a:tcPr>
                </a:tc>
              </a:tr>
              <a:tr h="275897">
                <a:tc>
                  <a:txBody>
                    <a:bodyPr/>
                    <a:lstStyle/>
                    <a:p>
                      <a:pPr>
                        <a:lnSpc>
                          <a:spcPct val="115000"/>
                        </a:lnSpc>
                        <a:spcAft>
                          <a:spcPts val="0"/>
                        </a:spcAft>
                      </a:pPr>
                      <a:r>
                        <a:rPr lang="ru-RU" sz="1100">
                          <a:solidFill>
                            <a:srgbClr val="000000"/>
                          </a:solidFill>
                          <a:latin typeface="Times New Roman"/>
                          <a:ea typeface="Times New Roman"/>
                          <a:cs typeface="Times New Roman"/>
                        </a:rPr>
                        <a:t>Belarus</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1.0%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6.5%</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3.0%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i="1">
                          <a:solidFill>
                            <a:srgbClr val="000000"/>
                          </a:solidFill>
                          <a:latin typeface="Times New Roman"/>
                          <a:ea typeface="Times New Roman"/>
                          <a:cs typeface="Times New Roman"/>
                        </a:rPr>
                        <a:t> 2.79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b="1" i="1">
                          <a:solidFill>
                            <a:srgbClr val="000000"/>
                          </a:solidFill>
                          <a:latin typeface="Times New Roman"/>
                          <a:ea typeface="Times New Roman"/>
                          <a:cs typeface="Times New Roman"/>
                        </a:rPr>
                        <a:t>2%</a:t>
                      </a:r>
                      <a:endParaRPr lang="ru-RU" sz="1100">
                        <a:latin typeface="Calibri"/>
                        <a:ea typeface="Calibri"/>
                        <a:cs typeface="Times New Roman"/>
                      </a:endParaRPr>
                    </a:p>
                  </a:txBody>
                  <a:tcPr marL="68580" marR="68580" marT="0" marB="0">
                    <a:lnL>
                      <a:noFill/>
                    </a:lnL>
                    <a:lnR>
                      <a:noFill/>
                    </a:lnR>
                    <a:lnT>
                      <a:noFill/>
                    </a:lnT>
                    <a:lnB>
                      <a:noFill/>
                    </a:lnB>
                  </a:tcPr>
                </a:tc>
              </a:tr>
              <a:tr h="275897">
                <a:tc>
                  <a:txBody>
                    <a:bodyPr/>
                    <a:lstStyle/>
                    <a:p>
                      <a:pPr>
                        <a:lnSpc>
                          <a:spcPct val="115000"/>
                        </a:lnSpc>
                        <a:spcAft>
                          <a:spcPts val="0"/>
                        </a:spcAft>
                      </a:pPr>
                      <a:r>
                        <a:rPr lang="ru-RU" sz="1100">
                          <a:solidFill>
                            <a:srgbClr val="000000"/>
                          </a:solidFill>
                          <a:latin typeface="Times New Roman"/>
                          <a:ea typeface="Times New Roman"/>
                          <a:cs typeface="Times New Roman"/>
                        </a:rPr>
                        <a:t>Iraq</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3.7%</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1.0%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i="1">
                          <a:solidFill>
                            <a:srgbClr val="000000"/>
                          </a:solidFill>
                          <a:latin typeface="Times New Roman"/>
                          <a:ea typeface="Times New Roman"/>
                          <a:cs typeface="Times New Roman"/>
                        </a:rPr>
                        <a:t> 0.82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b="1" i="1">
                          <a:solidFill>
                            <a:srgbClr val="000000"/>
                          </a:solidFill>
                          <a:latin typeface="Times New Roman"/>
                          <a:ea typeface="Times New Roman"/>
                          <a:cs typeface="Times New Roman"/>
                        </a:rPr>
                        <a:t>0%</a:t>
                      </a:r>
                      <a:endParaRPr lang="ru-RU" sz="1100">
                        <a:latin typeface="Calibri"/>
                        <a:ea typeface="Calibri"/>
                        <a:cs typeface="Times New Roman"/>
                      </a:endParaRPr>
                    </a:p>
                  </a:txBody>
                  <a:tcPr marL="68580" marR="68580" marT="0" marB="0">
                    <a:lnL>
                      <a:noFill/>
                    </a:lnL>
                    <a:lnR>
                      <a:noFill/>
                    </a:lnR>
                    <a:lnT>
                      <a:noFill/>
                    </a:lnT>
                    <a:lnB>
                      <a:noFill/>
                    </a:lnB>
                  </a:tcPr>
                </a:tc>
              </a:tr>
              <a:tr h="275897">
                <a:tc>
                  <a:txBody>
                    <a:bodyPr/>
                    <a:lstStyle/>
                    <a:p>
                      <a:pPr>
                        <a:lnSpc>
                          <a:spcPct val="115000"/>
                        </a:lnSpc>
                        <a:spcAft>
                          <a:spcPts val="0"/>
                        </a:spcAft>
                      </a:pPr>
                      <a:r>
                        <a:rPr lang="ru-RU" sz="1100">
                          <a:solidFill>
                            <a:srgbClr val="000000"/>
                          </a:solidFill>
                          <a:latin typeface="Times New Roman"/>
                          <a:ea typeface="Times New Roman"/>
                          <a:cs typeface="Times New Roman"/>
                        </a:rPr>
                        <a:t>Afganistan</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0.0%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3.4%</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3.0%</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i="1">
                          <a:solidFill>
                            <a:srgbClr val="000000"/>
                          </a:solidFill>
                          <a:latin typeface="Times New Roman"/>
                          <a:ea typeface="Times New Roman"/>
                          <a:cs typeface="Times New Roman"/>
                        </a:rPr>
                        <a:t> 0.34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b="1" i="1">
                          <a:solidFill>
                            <a:srgbClr val="000000"/>
                          </a:solidFill>
                          <a:latin typeface="Times New Roman"/>
                          <a:ea typeface="Times New Roman"/>
                          <a:cs typeface="Times New Roman"/>
                        </a:rPr>
                        <a:t>0%</a:t>
                      </a:r>
                      <a:endParaRPr lang="ru-RU" sz="1100">
                        <a:latin typeface="Calibri"/>
                        <a:ea typeface="Calibri"/>
                        <a:cs typeface="Times New Roman"/>
                      </a:endParaRPr>
                    </a:p>
                  </a:txBody>
                  <a:tcPr marL="68580" marR="68580" marT="0" marB="0">
                    <a:lnL>
                      <a:noFill/>
                    </a:lnL>
                    <a:lnR>
                      <a:noFill/>
                    </a:lnR>
                    <a:lnT>
                      <a:noFill/>
                    </a:lnT>
                    <a:lnB>
                      <a:noFill/>
                    </a:lnB>
                  </a:tcPr>
                </a:tc>
              </a:tr>
              <a:tr h="275897">
                <a:tc>
                  <a:txBody>
                    <a:bodyPr/>
                    <a:lstStyle/>
                    <a:p>
                      <a:pPr>
                        <a:lnSpc>
                          <a:spcPct val="115000"/>
                        </a:lnSpc>
                        <a:spcAft>
                          <a:spcPts val="0"/>
                        </a:spcAft>
                      </a:pPr>
                      <a:r>
                        <a:rPr lang="ru-RU" sz="1100">
                          <a:solidFill>
                            <a:srgbClr val="000000"/>
                          </a:solidFill>
                          <a:latin typeface="Times New Roman"/>
                          <a:ea typeface="Times New Roman"/>
                          <a:cs typeface="Times New Roman"/>
                        </a:rPr>
                        <a:t>Others</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5.6%</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5.8%</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5.3%</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100">
                          <a:solidFill>
                            <a:srgbClr val="000000"/>
                          </a:solidFill>
                          <a:latin typeface="Times New Roman"/>
                          <a:ea typeface="Times New Roman"/>
                          <a:cs typeface="Times New Roman"/>
                        </a:rPr>
                        <a:t>4.5%</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i="1">
                          <a:solidFill>
                            <a:srgbClr val="000000"/>
                          </a:solidFill>
                          <a:latin typeface="Times New Roman"/>
                          <a:ea typeface="Times New Roman"/>
                          <a:cs typeface="Times New Roman"/>
                        </a:rPr>
                        <a:t> 9.18   </a:t>
                      </a:r>
                      <a:endParaRPr lang="ru-RU" sz="11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100" b="1" i="1" dirty="0">
                          <a:solidFill>
                            <a:srgbClr val="000000"/>
                          </a:solidFill>
                          <a:latin typeface="Times New Roman"/>
                          <a:ea typeface="Times New Roman"/>
                          <a:cs typeface="Times New Roman"/>
                        </a:rPr>
                        <a:t>6%</a:t>
                      </a:r>
                      <a:endParaRPr lang="ru-RU" sz="11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481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F81BD"/>
                </a:solidFill>
                <a:effectLst/>
                <a:latin typeface="Times New Roman" pitchFamily="18" charset="0"/>
                <a:ea typeface="Calibri" pitchFamily="34" charset="0"/>
                <a:cs typeface="Times New Roman" pitchFamily="18" charset="0"/>
              </a:rPr>
              <a:t>T</a:t>
            </a:r>
            <a:r>
              <a:rPr kumimoji="0" lang="en-US" sz="1200" b="1" i="0" u="none" strike="noStrike" cap="none" normalizeH="0" baseline="0" smtClean="0" bmk="">
                <a:ln>
                  <a:noFill/>
                </a:ln>
                <a:solidFill>
                  <a:srgbClr val="4F81BD"/>
                </a:solidFill>
                <a:effectLst/>
                <a:latin typeface="Times New Roman" pitchFamily="18" charset="0"/>
                <a:ea typeface="Calibri" pitchFamily="34" charset="0"/>
                <a:cs typeface="Times New Roman" pitchFamily="18" charset="0"/>
              </a:rPr>
              <a:t>able </a:t>
            </a:r>
            <a:r>
              <a:rPr kumimoji="0" lang="en-US" sz="1200" b="1" i="0" u="none" strike="noStrike" cap="none" normalizeH="0" baseline="0" smtClean="0" bmk="_Toc435658849">
                <a:ln>
                  <a:noFill/>
                </a:ln>
                <a:solidFill>
                  <a:srgbClr val="4F81BD"/>
                </a:solidFill>
                <a:effectLst/>
                <a:latin typeface="Times New Roman" pitchFamily="18" charset="0"/>
                <a:ea typeface="Calibri" pitchFamily="34" charset="0"/>
                <a:cs typeface="Times New Roman" pitchFamily="18" charset="0"/>
              </a:rPr>
              <a:t>4 	Markets of Main Exporting Products of Tajikistan in 2014</a:t>
            </a:r>
            <a:endParaRPr kumimoji="0" lang="ru-RU" sz="800" b="0" i="0" u="none" strike="noStrike" cap="none" normalizeH="0" baseline="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Structure of Imports in 2014</a:t>
            </a:r>
            <a:endParaRPr lang="ru-RU" dirty="0"/>
          </a:p>
        </p:txBody>
      </p:sp>
      <p:graphicFrame>
        <p:nvGraphicFramePr>
          <p:cNvPr id="4" name="Диаграмма 3"/>
          <p:cNvGraphicFramePr/>
          <p:nvPr/>
        </p:nvGraphicFramePr>
        <p:xfrm>
          <a:off x="683568" y="1412776"/>
          <a:ext cx="7920880" cy="46805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Structure of Imports of Agricultural Products in 2014</a:t>
            </a:r>
            <a:endParaRPr lang="ru-RU" dirty="0"/>
          </a:p>
        </p:txBody>
      </p:sp>
      <p:graphicFrame>
        <p:nvGraphicFramePr>
          <p:cNvPr id="4" name="Диаграмма 3"/>
          <p:cNvGraphicFramePr/>
          <p:nvPr/>
        </p:nvGraphicFramePr>
        <p:xfrm>
          <a:off x="683568" y="1484784"/>
          <a:ext cx="7704856" cy="43924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Countries of Origin of Main Importing Products of Tajikistan in 2014</a:t>
            </a:r>
            <a:endParaRPr lang="ru-RU" dirty="0"/>
          </a:p>
        </p:txBody>
      </p:sp>
      <p:graphicFrame>
        <p:nvGraphicFramePr>
          <p:cNvPr id="4" name="Таблица 3"/>
          <p:cNvGraphicFramePr>
            <a:graphicFrameLocks noGrp="1"/>
          </p:cNvGraphicFramePr>
          <p:nvPr/>
        </p:nvGraphicFramePr>
        <p:xfrm>
          <a:off x="827580" y="1484788"/>
          <a:ext cx="7632851" cy="4392481"/>
        </p:xfrm>
        <a:graphic>
          <a:graphicData uri="http://schemas.openxmlformats.org/drawingml/2006/table">
            <a:tbl>
              <a:tblPr/>
              <a:tblGrid>
                <a:gridCol w="1230638"/>
                <a:gridCol w="665463"/>
                <a:gridCol w="705408"/>
                <a:gridCol w="929777"/>
                <a:gridCol w="622969"/>
                <a:gridCol w="713057"/>
                <a:gridCol w="622969"/>
                <a:gridCol w="967173"/>
                <a:gridCol w="571126"/>
                <a:gridCol w="604271"/>
              </a:tblGrid>
              <a:tr h="503876">
                <a:tc>
                  <a:txBody>
                    <a:bodyPr/>
                    <a:lstStyle/>
                    <a:p>
                      <a:pPr>
                        <a:lnSpc>
                          <a:spcPct val="115000"/>
                        </a:lnSpc>
                        <a:spcAft>
                          <a:spcPts val="0"/>
                        </a:spcAft>
                      </a:pPr>
                      <a:r>
                        <a:rPr lang="en-US" sz="1400">
                          <a:solidFill>
                            <a:srgbClr val="000000"/>
                          </a:solidFill>
                          <a:latin typeface="Times New Roman"/>
                          <a:ea typeface="Times New Roman"/>
                          <a:cs typeface="Times New Roman"/>
                        </a:rPr>
                        <a:t> </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Wheat</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Wheat Flour</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Sunflower oil</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Sugar</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Bakery</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Rice</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Margarine</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Total</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In %</a:t>
                      </a:r>
                      <a:endParaRPr lang="ru-RU" sz="1800">
                        <a:latin typeface="Calibri"/>
                        <a:ea typeface="Calibri"/>
                        <a:cs typeface="Times New Roman"/>
                      </a:endParaRPr>
                    </a:p>
                  </a:txBody>
                  <a:tcPr marL="68580" marR="68580" marT="0" marB="0" anchor="ctr">
                    <a:lnL>
                      <a:noFill/>
                    </a:lnL>
                    <a:lnR>
                      <a:noFill/>
                    </a:lnR>
                    <a:lnT>
                      <a:noFill/>
                    </a:lnT>
                    <a:lnB>
                      <a:noFill/>
                    </a:lnB>
                  </a:tcPr>
                </a:tc>
              </a:tr>
              <a:tr h="503876">
                <a:tc>
                  <a:txBody>
                    <a:bodyPr/>
                    <a:lstStyle/>
                    <a:p>
                      <a:pPr>
                        <a:lnSpc>
                          <a:spcPct val="115000"/>
                        </a:lnSpc>
                        <a:spcAft>
                          <a:spcPts val="0"/>
                        </a:spcAft>
                      </a:pPr>
                      <a:r>
                        <a:rPr lang="ru-RU" sz="1400">
                          <a:solidFill>
                            <a:srgbClr val="000000"/>
                          </a:solidFill>
                          <a:latin typeface="Times New Roman"/>
                          <a:ea typeface="Times New Roman"/>
                          <a:cs typeface="Times New Roman"/>
                        </a:rPr>
                        <a:t> </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en-US" sz="1400" i="1">
                          <a:solidFill>
                            <a:srgbClr val="000000"/>
                          </a:solidFill>
                          <a:latin typeface="Times New Roman"/>
                          <a:ea typeface="Times New Roman"/>
                          <a:cs typeface="Times New Roman"/>
                        </a:rPr>
                        <a:t>$</a:t>
                      </a:r>
                      <a:r>
                        <a:rPr lang="ru-RU" sz="1400" i="1">
                          <a:solidFill>
                            <a:srgbClr val="000000"/>
                          </a:solidFill>
                          <a:latin typeface="Times New Roman"/>
                          <a:ea typeface="Times New Roman"/>
                          <a:cs typeface="Times New Roman"/>
                        </a:rPr>
                        <a:t>231.5</a:t>
                      </a:r>
                      <a:r>
                        <a:rPr lang="en-US" sz="1400" i="1">
                          <a:solidFill>
                            <a:srgbClr val="000000"/>
                          </a:solidFill>
                          <a:latin typeface="Times New Roman"/>
                          <a:ea typeface="Times New Roman"/>
                          <a:cs typeface="Times New Roman"/>
                        </a:rPr>
                        <a:t> mln.</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nSpc>
                          <a:spcPct val="115000"/>
                        </a:lnSpc>
                        <a:spcAft>
                          <a:spcPts val="0"/>
                        </a:spcAft>
                      </a:pPr>
                      <a:r>
                        <a:rPr lang="en-US" sz="1400" i="1">
                          <a:solidFill>
                            <a:srgbClr val="000000"/>
                          </a:solidFill>
                          <a:latin typeface="Times New Roman"/>
                          <a:ea typeface="Times New Roman"/>
                          <a:cs typeface="Times New Roman"/>
                        </a:rPr>
                        <a:t>$</a:t>
                      </a:r>
                      <a:r>
                        <a:rPr lang="ru-RU" sz="1400" i="1">
                          <a:solidFill>
                            <a:srgbClr val="000000"/>
                          </a:solidFill>
                          <a:latin typeface="Times New Roman"/>
                          <a:ea typeface="Times New Roman"/>
                          <a:cs typeface="Times New Roman"/>
                        </a:rPr>
                        <a:t>80.6</a:t>
                      </a:r>
                      <a:r>
                        <a:rPr lang="en-US" sz="1400" i="1">
                          <a:solidFill>
                            <a:srgbClr val="000000"/>
                          </a:solidFill>
                          <a:latin typeface="Times New Roman"/>
                          <a:ea typeface="Times New Roman"/>
                          <a:cs typeface="Times New Roman"/>
                        </a:rPr>
                        <a:t> mln.</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nSpc>
                          <a:spcPct val="115000"/>
                        </a:lnSpc>
                        <a:spcAft>
                          <a:spcPts val="0"/>
                        </a:spcAft>
                      </a:pPr>
                      <a:r>
                        <a:rPr lang="en-US" sz="1400" i="1">
                          <a:solidFill>
                            <a:srgbClr val="000000"/>
                          </a:solidFill>
                          <a:latin typeface="Times New Roman"/>
                          <a:ea typeface="Times New Roman"/>
                          <a:cs typeface="Times New Roman"/>
                        </a:rPr>
                        <a:t>$</a:t>
                      </a:r>
                      <a:r>
                        <a:rPr lang="ru-RU" sz="1400" i="1">
                          <a:solidFill>
                            <a:srgbClr val="000000"/>
                          </a:solidFill>
                          <a:latin typeface="Times New Roman"/>
                          <a:ea typeface="Times New Roman"/>
                          <a:cs typeface="Times New Roman"/>
                        </a:rPr>
                        <a:t>75.7 </a:t>
                      </a:r>
                      <a:endParaRPr lang="ru-RU" sz="1800">
                        <a:latin typeface="Calibri"/>
                        <a:ea typeface="Calibri"/>
                        <a:cs typeface="Times New Roman"/>
                      </a:endParaRPr>
                    </a:p>
                    <a:p>
                      <a:pPr>
                        <a:lnSpc>
                          <a:spcPct val="115000"/>
                        </a:lnSpc>
                        <a:spcAft>
                          <a:spcPts val="0"/>
                        </a:spcAft>
                      </a:pPr>
                      <a:r>
                        <a:rPr lang="en-US" sz="1400" i="1">
                          <a:solidFill>
                            <a:srgbClr val="000000"/>
                          </a:solidFill>
                          <a:latin typeface="Times New Roman"/>
                          <a:ea typeface="Times New Roman"/>
                          <a:cs typeface="Times New Roman"/>
                        </a:rPr>
                        <a:t>mln.</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nSpc>
                          <a:spcPct val="115000"/>
                        </a:lnSpc>
                        <a:spcAft>
                          <a:spcPts val="0"/>
                        </a:spcAft>
                      </a:pPr>
                      <a:r>
                        <a:rPr lang="en-US" sz="1400" i="1">
                          <a:solidFill>
                            <a:srgbClr val="000000"/>
                          </a:solidFill>
                          <a:latin typeface="Times New Roman"/>
                          <a:ea typeface="Times New Roman"/>
                          <a:cs typeface="Times New Roman"/>
                        </a:rPr>
                        <a:t>$</a:t>
                      </a:r>
                      <a:r>
                        <a:rPr lang="ru-RU" sz="1400" i="1">
                          <a:solidFill>
                            <a:srgbClr val="000000"/>
                          </a:solidFill>
                          <a:latin typeface="Times New Roman"/>
                          <a:ea typeface="Times New Roman"/>
                          <a:cs typeface="Times New Roman"/>
                        </a:rPr>
                        <a:t>65.6</a:t>
                      </a:r>
                      <a:r>
                        <a:rPr lang="en-US" sz="1400" i="1">
                          <a:solidFill>
                            <a:srgbClr val="000000"/>
                          </a:solidFill>
                          <a:latin typeface="Times New Roman"/>
                          <a:ea typeface="Times New Roman"/>
                          <a:cs typeface="Times New Roman"/>
                        </a:rPr>
                        <a:t> mln.</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nSpc>
                          <a:spcPct val="115000"/>
                        </a:lnSpc>
                        <a:spcAft>
                          <a:spcPts val="0"/>
                        </a:spcAft>
                      </a:pPr>
                      <a:r>
                        <a:rPr lang="en-US" sz="1400" i="1">
                          <a:solidFill>
                            <a:srgbClr val="000000"/>
                          </a:solidFill>
                          <a:latin typeface="Times New Roman"/>
                          <a:ea typeface="Times New Roman"/>
                          <a:cs typeface="Times New Roman"/>
                        </a:rPr>
                        <a:t>$</a:t>
                      </a:r>
                      <a:r>
                        <a:rPr lang="ru-RU" sz="1400" i="1">
                          <a:solidFill>
                            <a:srgbClr val="000000"/>
                          </a:solidFill>
                          <a:latin typeface="Times New Roman"/>
                          <a:ea typeface="Times New Roman"/>
                          <a:cs typeface="Times New Roman"/>
                        </a:rPr>
                        <a:t>59.8</a:t>
                      </a:r>
                      <a:r>
                        <a:rPr lang="en-US" sz="1400" i="1">
                          <a:solidFill>
                            <a:srgbClr val="000000"/>
                          </a:solidFill>
                          <a:latin typeface="Times New Roman"/>
                          <a:ea typeface="Times New Roman"/>
                          <a:cs typeface="Times New Roman"/>
                        </a:rPr>
                        <a:t> mln.</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nSpc>
                          <a:spcPct val="115000"/>
                        </a:lnSpc>
                        <a:spcAft>
                          <a:spcPts val="0"/>
                        </a:spcAft>
                      </a:pPr>
                      <a:r>
                        <a:rPr lang="en-US" sz="1400" i="1">
                          <a:solidFill>
                            <a:srgbClr val="000000"/>
                          </a:solidFill>
                          <a:latin typeface="Times New Roman"/>
                          <a:ea typeface="Times New Roman"/>
                          <a:cs typeface="Times New Roman"/>
                        </a:rPr>
                        <a:t>$</a:t>
                      </a:r>
                      <a:r>
                        <a:rPr lang="ru-RU" sz="1400" i="1">
                          <a:solidFill>
                            <a:srgbClr val="000000"/>
                          </a:solidFill>
                          <a:latin typeface="Times New Roman"/>
                          <a:ea typeface="Times New Roman"/>
                          <a:cs typeface="Times New Roman"/>
                        </a:rPr>
                        <a:t>22</a:t>
                      </a:r>
                      <a:r>
                        <a:rPr lang="en-US" sz="1400" i="1">
                          <a:solidFill>
                            <a:srgbClr val="000000"/>
                          </a:solidFill>
                          <a:latin typeface="Times New Roman"/>
                          <a:ea typeface="Times New Roman"/>
                          <a:cs typeface="Times New Roman"/>
                        </a:rPr>
                        <a:t> mln.</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nSpc>
                          <a:spcPct val="115000"/>
                        </a:lnSpc>
                        <a:spcAft>
                          <a:spcPts val="0"/>
                        </a:spcAft>
                      </a:pPr>
                      <a:r>
                        <a:rPr lang="en-US" sz="1400" i="1">
                          <a:solidFill>
                            <a:srgbClr val="000000"/>
                          </a:solidFill>
                          <a:latin typeface="Times New Roman"/>
                          <a:ea typeface="Times New Roman"/>
                          <a:cs typeface="Times New Roman"/>
                        </a:rPr>
                        <a:t>$</a:t>
                      </a:r>
                      <a:r>
                        <a:rPr lang="ru-RU" sz="1400" i="1">
                          <a:solidFill>
                            <a:srgbClr val="000000"/>
                          </a:solidFill>
                          <a:latin typeface="Times New Roman"/>
                          <a:ea typeface="Times New Roman"/>
                          <a:cs typeface="Times New Roman"/>
                        </a:rPr>
                        <a:t>17.6</a:t>
                      </a:r>
                      <a:endParaRPr lang="ru-RU" sz="1800">
                        <a:latin typeface="Calibri"/>
                        <a:ea typeface="Calibri"/>
                        <a:cs typeface="Times New Roman"/>
                      </a:endParaRPr>
                    </a:p>
                    <a:p>
                      <a:pPr>
                        <a:lnSpc>
                          <a:spcPct val="115000"/>
                        </a:lnSpc>
                        <a:spcAft>
                          <a:spcPts val="0"/>
                        </a:spcAft>
                      </a:pPr>
                      <a:r>
                        <a:rPr lang="en-US" sz="1400" i="1">
                          <a:solidFill>
                            <a:srgbClr val="000000"/>
                          </a:solidFill>
                          <a:latin typeface="Times New Roman"/>
                          <a:ea typeface="Times New Roman"/>
                          <a:cs typeface="Times New Roman"/>
                        </a:rPr>
                        <a:t> mln.</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ru-RU" sz="1400" i="1">
                          <a:solidFill>
                            <a:srgbClr val="000000"/>
                          </a:solidFill>
                          <a:latin typeface="Times New Roman"/>
                          <a:ea typeface="Times New Roman"/>
                          <a:cs typeface="Times New Roman"/>
                        </a:rPr>
                        <a:t>552.8 </a:t>
                      </a:r>
                      <a:r>
                        <a:rPr lang="en-US" sz="1400" i="1">
                          <a:solidFill>
                            <a:srgbClr val="000000"/>
                          </a:solidFill>
                          <a:latin typeface="Times New Roman"/>
                          <a:ea typeface="Times New Roman"/>
                          <a:cs typeface="Times New Roman"/>
                        </a:rPr>
                        <a:t>mln.</a:t>
                      </a:r>
                      <a:endParaRPr lang="ru-RU" sz="18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ru-RU" sz="1400" b="1" i="1">
                          <a:solidFill>
                            <a:srgbClr val="000000"/>
                          </a:solidFill>
                          <a:latin typeface="Times New Roman"/>
                          <a:ea typeface="Times New Roman"/>
                          <a:cs typeface="Times New Roman"/>
                        </a:rPr>
                        <a:t>100%</a:t>
                      </a:r>
                      <a:endParaRPr lang="ru-RU" sz="1800">
                        <a:latin typeface="Calibri"/>
                        <a:ea typeface="Calibri"/>
                        <a:cs typeface="Times New Roman"/>
                      </a:endParaRPr>
                    </a:p>
                  </a:txBody>
                  <a:tcPr marL="68580" marR="68580" marT="0" marB="0" anchor="ctr">
                    <a:lnL>
                      <a:noFill/>
                    </a:lnL>
                    <a:lnR>
                      <a:noFill/>
                    </a:lnR>
                    <a:lnT>
                      <a:noFill/>
                    </a:lnT>
                    <a:lnB>
                      <a:noFill/>
                    </a:lnB>
                  </a:tcPr>
                </a:tc>
              </a:tr>
              <a:tr h="503876">
                <a:tc>
                  <a:txBody>
                    <a:bodyPr/>
                    <a:lstStyle/>
                    <a:p>
                      <a:pPr>
                        <a:lnSpc>
                          <a:spcPct val="115000"/>
                        </a:lnSpc>
                        <a:spcAft>
                          <a:spcPts val="0"/>
                        </a:spcAft>
                      </a:pPr>
                      <a:r>
                        <a:rPr lang="ru-RU" sz="1400">
                          <a:solidFill>
                            <a:srgbClr val="000000"/>
                          </a:solidFill>
                          <a:latin typeface="Times New Roman"/>
                          <a:ea typeface="Times New Roman"/>
                          <a:cs typeface="Times New Roman"/>
                        </a:rPr>
                        <a:t>Kazakhstan</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99.9%</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95.9%</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13.4%</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18.8%</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38.6%</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solidFill>
                            <a:srgbClr val="000000"/>
                          </a:solidFill>
                          <a:latin typeface="Times New Roman"/>
                          <a:ea typeface="Times New Roman"/>
                          <a:cs typeface="Times New Roman"/>
                        </a:rPr>
                        <a:t>338.4</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b="1">
                          <a:solidFill>
                            <a:srgbClr val="000000"/>
                          </a:solidFill>
                          <a:latin typeface="Times New Roman"/>
                          <a:ea typeface="Times New Roman"/>
                          <a:cs typeface="Times New Roman"/>
                        </a:rPr>
                        <a:t>61%</a:t>
                      </a:r>
                      <a:endParaRPr lang="ru-RU" sz="1800">
                        <a:latin typeface="Calibri"/>
                        <a:ea typeface="Calibri"/>
                        <a:cs typeface="Times New Roman"/>
                      </a:endParaRPr>
                    </a:p>
                  </a:txBody>
                  <a:tcPr marL="68580" marR="68580" marT="0" marB="0" anchor="b">
                    <a:lnL>
                      <a:noFill/>
                    </a:lnL>
                    <a:lnR>
                      <a:noFill/>
                    </a:lnR>
                    <a:lnT>
                      <a:noFill/>
                    </a:lnT>
                    <a:lnB>
                      <a:noFill/>
                    </a:lnB>
                  </a:tcPr>
                </a:tc>
              </a:tr>
              <a:tr h="503876">
                <a:tc>
                  <a:txBody>
                    <a:bodyPr/>
                    <a:lstStyle/>
                    <a:p>
                      <a:pPr>
                        <a:lnSpc>
                          <a:spcPct val="115000"/>
                        </a:lnSpc>
                        <a:spcAft>
                          <a:spcPts val="0"/>
                        </a:spcAft>
                      </a:pPr>
                      <a:r>
                        <a:rPr lang="ru-RU" sz="1400">
                          <a:solidFill>
                            <a:srgbClr val="000000"/>
                          </a:solidFill>
                          <a:latin typeface="Times New Roman"/>
                          <a:ea typeface="Times New Roman"/>
                          <a:cs typeface="Times New Roman"/>
                        </a:rPr>
                        <a:t>Russia</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4.1%</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32.9%</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44.7%</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35.1%</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92.3%</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solidFill>
                            <a:srgbClr val="000000"/>
                          </a:solidFill>
                          <a:latin typeface="Times New Roman"/>
                          <a:ea typeface="Times New Roman"/>
                          <a:cs typeface="Times New Roman"/>
                        </a:rPr>
                        <a:t>78.9</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b="1">
                          <a:solidFill>
                            <a:srgbClr val="000000"/>
                          </a:solidFill>
                          <a:latin typeface="Times New Roman"/>
                          <a:ea typeface="Times New Roman"/>
                          <a:cs typeface="Times New Roman"/>
                        </a:rPr>
                        <a:t>14%</a:t>
                      </a:r>
                      <a:endParaRPr lang="ru-RU" sz="1800">
                        <a:latin typeface="Calibri"/>
                        <a:ea typeface="Calibri"/>
                        <a:cs typeface="Times New Roman"/>
                      </a:endParaRPr>
                    </a:p>
                  </a:txBody>
                  <a:tcPr marL="68580" marR="68580" marT="0" marB="0" anchor="b">
                    <a:lnL>
                      <a:noFill/>
                    </a:lnL>
                    <a:lnR>
                      <a:noFill/>
                    </a:lnR>
                    <a:lnT>
                      <a:noFill/>
                    </a:lnT>
                    <a:lnB>
                      <a:noFill/>
                    </a:lnB>
                  </a:tcPr>
                </a:tc>
              </a:tr>
              <a:tr h="503876">
                <a:tc>
                  <a:txBody>
                    <a:bodyPr/>
                    <a:lstStyle/>
                    <a:p>
                      <a:pPr>
                        <a:lnSpc>
                          <a:spcPct val="115000"/>
                        </a:lnSpc>
                        <a:spcAft>
                          <a:spcPts val="0"/>
                        </a:spcAft>
                      </a:pPr>
                      <a:r>
                        <a:rPr lang="ru-RU" sz="1400">
                          <a:solidFill>
                            <a:srgbClr val="000000"/>
                          </a:solidFill>
                          <a:latin typeface="Times New Roman"/>
                          <a:ea typeface="Times New Roman"/>
                          <a:cs typeface="Times New Roman"/>
                        </a:rPr>
                        <a:t>Pakistan</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en-US" sz="1400">
                          <a:solidFill>
                            <a:srgbClr val="000000"/>
                          </a:solidFill>
                          <a:latin typeface="Times New Roman"/>
                          <a:ea typeface="Times New Roman"/>
                          <a:cs typeface="Times New Roman"/>
                        </a:rPr>
                        <a:t>-</a:t>
                      </a:r>
                      <a:r>
                        <a:rPr lang="ru-RU" sz="1400">
                          <a:solidFill>
                            <a:srgbClr val="000000"/>
                          </a:solidFill>
                          <a:latin typeface="Times New Roman"/>
                          <a:ea typeface="Times New Roman"/>
                          <a:cs typeface="Times New Roman"/>
                        </a:rPr>
                        <a:t> </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62.7%</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en-US" sz="1400">
                          <a:solidFill>
                            <a:srgbClr val="000000"/>
                          </a:solidFill>
                          <a:latin typeface="Times New Roman"/>
                          <a:ea typeface="Times New Roman"/>
                          <a:cs typeface="Times New Roman"/>
                        </a:rPr>
                        <a:t>-</a:t>
                      </a:r>
                      <a:r>
                        <a:rPr lang="ru-RU" sz="1400">
                          <a:solidFill>
                            <a:srgbClr val="000000"/>
                          </a:solidFill>
                          <a:latin typeface="Times New Roman"/>
                          <a:ea typeface="Times New Roman"/>
                          <a:cs typeface="Times New Roman"/>
                        </a:rPr>
                        <a:t> </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3.3%</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solidFill>
                            <a:srgbClr val="000000"/>
                          </a:solidFill>
                          <a:latin typeface="Times New Roman"/>
                          <a:ea typeface="Times New Roman"/>
                          <a:cs typeface="Times New Roman"/>
                        </a:rPr>
                        <a:t>41.9</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b="1">
                          <a:solidFill>
                            <a:srgbClr val="000000"/>
                          </a:solidFill>
                          <a:latin typeface="Times New Roman"/>
                          <a:ea typeface="Times New Roman"/>
                          <a:cs typeface="Times New Roman"/>
                        </a:rPr>
                        <a:t>8%</a:t>
                      </a:r>
                      <a:endParaRPr lang="ru-RU" sz="1800">
                        <a:latin typeface="Calibri"/>
                        <a:ea typeface="Calibri"/>
                        <a:cs typeface="Times New Roman"/>
                      </a:endParaRPr>
                    </a:p>
                  </a:txBody>
                  <a:tcPr marL="68580" marR="68580" marT="0" marB="0" anchor="b">
                    <a:lnL>
                      <a:noFill/>
                    </a:lnL>
                    <a:lnR>
                      <a:noFill/>
                    </a:lnR>
                    <a:lnT>
                      <a:noFill/>
                    </a:lnT>
                    <a:lnB>
                      <a:noFill/>
                    </a:lnB>
                  </a:tcPr>
                </a:tc>
              </a:tr>
              <a:tr h="273845">
                <a:tc>
                  <a:txBody>
                    <a:bodyPr/>
                    <a:lstStyle/>
                    <a:p>
                      <a:pPr>
                        <a:lnSpc>
                          <a:spcPct val="115000"/>
                        </a:lnSpc>
                        <a:spcAft>
                          <a:spcPts val="0"/>
                        </a:spcAft>
                      </a:pPr>
                      <a:r>
                        <a:rPr lang="ru-RU" sz="1400">
                          <a:solidFill>
                            <a:srgbClr val="000000"/>
                          </a:solidFill>
                          <a:latin typeface="Times New Roman"/>
                          <a:ea typeface="Times New Roman"/>
                          <a:cs typeface="Times New Roman"/>
                        </a:rPr>
                        <a:t>Turkmenistan</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50.4%</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en-US" sz="1400">
                          <a:solidFill>
                            <a:srgbClr val="000000"/>
                          </a:solidFill>
                          <a:latin typeface="Times New Roman"/>
                          <a:ea typeface="Times New Roman"/>
                          <a:cs typeface="Times New Roman"/>
                        </a:rPr>
                        <a:t>-</a:t>
                      </a:r>
                      <a:r>
                        <a:rPr lang="ru-RU" sz="1400">
                          <a:solidFill>
                            <a:srgbClr val="000000"/>
                          </a:solidFill>
                          <a:latin typeface="Times New Roman"/>
                          <a:ea typeface="Times New Roman"/>
                          <a:cs typeface="Times New Roman"/>
                        </a:rPr>
                        <a:t> </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solidFill>
                            <a:srgbClr val="000000"/>
                          </a:solidFill>
                          <a:latin typeface="Times New Roman"/>
                          <a:ea typeface="Times New Roman"/>
                          <a:cs typeface="Times New Roman"/>
                        </a:rPr>
                        <a:t>38.2</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b="1">
                          <a:solidFill>
                            <a:srgbClr val="000000"/>
                          </a:solidFill>
                          <a:latin typeface="Times New Roman"/>
                          <a:ea typeface="Times New Roman"/>
                          <a:cs typeface="Times New Roman"/>
                        </a:rPr>
                        <a:t>7%</a:t>
                      </a:r>
                      <a:endParaRPr lang="ru-RU" sz="1800">
                        <a:latin typeface="Calibri"/>
                        <a:ea typeface="Calibri"/>
                        <a:cs typeface="Times New Roman"/>
                      </a:endParaRPr>
                    </a:p>
                  </a:txBody>
                  <a:tcPr marL="68580" marR="68580" marT="0" marB="0" anchor="b">
                    <a:lnL>
                      <a:noFill/>
                    </a:lnL>
                    <a:lnR>
                      <a:noFill/>
                    </a:lnR>
                    <a:lnT>
                      <a:noFill/>
                    </a:lnT>
                    <a:lnB>
                      <a:noFill/>
                    </a:lnB>
                  </a:tcPr>
                </a:tc>
              </a:tr>
              <a:tr h="503876">
                <a:tc>
                  <a:txBody>
                    <a:bodyPr/>
                    <a:lstStyle/>
                    <a:p>
                      <a:pPr>
                        <a:lnSpc>
                          <a:spcPct val="115000"/>
                        </a:lnSpc>
                        <a:spcAft>
                          <a:spcPts val="0"/>
                        </a:spcAft>
                      </a:pPr>
                      <a:r>
                        <a:rPr lang="ru-RU" sz="1400">
                          <a:solidFill>
                            <a:srgbClr val="000000"/>
                          </a:solidFill>
                          <a:latin typeface="Times New Roman"/>
                          <a:ea typeface="Times New Roman"/>
                          <a:cs typeface="Times New Roman"/>
                        </a:rPr>
                        <a:t>Afghanistan</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24.8%</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15.3%</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solidFill>
                            <a:srgbClr val="000000"/>
                          </a:solidFill>
                          <a:latin typeface="Times New Roman"/>
                          <a:ea typeface="Times New Roman"/>
                          <a:cs typeface="Times New Roman"/>
                        </a:rPr>
                        <a:t>19.6</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b="1">
                          <a:solidFill>
                            <a:srgbClr val="000000"/>
                          </a:solidFill>
                          <a:latin typeface="Times New Roman"/>
                          <a:ea typeface="Times New Roman"/>
                          <a:cs typeface="Times New Roman"/>
                        </a:rPr>
                        <a:t>4%</a:t>
                      </a:r>
                      <a:endParaRPr lang="ru-RU" sz="1800">
                        <a:latin typeface="Calibri"/>
                        <a:ea typeface="Calibri"/>
                        <a:cs typeface="Times New Roman"/>
                      </a:endParaRPr>
                    </a:p>
                  </a:txBody>
                  <a:tcPr marL="68580" marR="68580" marT="0" marB="0" anchor="b">
                    <a:lnL>
                      <a:noFill/>
                    </a:lnL>
                    <a:lnR>
                      <a:noFill/>
                    </a:lnR>
                    <a:lnT>
                      <a:noFill/>
                    </a:lnT>
                    <a:lnB>
                      <a:noFill/>
                    </a:lnB>
                  </a:tcPr>
                </a:tc>
              </a:tr>
              <a:tr h="273845">
                <a:tc>
                  <a:txBody>
                    <a:bodyPr/>
                    <a:lstStyle/>
                    <a:p>
                      <a:pPr>
                        <a:lnSpc>
                          <a:spcPct val="115000"/>
                        </a:lnSpc>
                        <a:spcAft>
                          <a:spcPts val="0"/>
                        </a:spcAft>
                      </a:pPr>
                      <a:r>
                        <a:rPr lang="ru-RU" sz="1400">
                          <a:solidFill>
                            <a:srgbClr val="000000"/>
                          </a:solidFill>
                          <a:latin typeface="Times New Roman"/>
                          <a:ea typeface="Times New Roman"/>
                          <a:cs typeface="Times New Roman"/>
                        </a:rPr>
                        <a:t>Iran</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21.3%</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7.0%</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solidFill>
                            <a:srgbClr val="000000"/>
                          </a:solidFill>
                          <a:latin typeface="Times New Roman"/>
                          <a:ea typeface="Times New Roman"/>
                          <a:cs typeface="Times New Roman"/>
                        </a:rPr>
                        <a:t>14.3</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b="1">
                          <a:solidFill>
                            <a:srgbClr val="000000"/>
                          </a:solidFill>
                          <a:latin typeface="Times New Roman"/>
                          <a:ea typeface="Times New Roman"/>
                          <a:cs typeface="Times New Roman"/>
                        </a:rPr>
                        <a:t>3%</a:t>
                      </a:r>
                      <a:endParaRPr lang="ru-RU" sz="1800">
                        <a:latin typeface="Calibri"/>
                        <a:ea typeface="Calibri"/>
                        <a:cs typeface="Times New Roman"/>
                      </a:endParaRPr>
                    </a:p>
                  </a:txBody>
                  <a:tcPr marL="68580" marR="68580" marT="0" marB="0" anchor="b">
                    <a:lnL>
                      <a:noFill/>
                    </a:lnL>
                    <a:lnR>
                      <a:noFill/>
                    </a:lnR>
                    <a:lnT>
                      <a:noFill/>
                    </a:lnT>
                    <a:lnB>
                      <a:noFill/>
                    </a:lnB>
                  </a:tcPr>
                </a:tc>
              </a:tr>
              <a:tr h="273845">
                <a:tc>
                  <a:txBody>
                    <a:bodyPr/>
                    <a:lstStyle/>
                    <a:p>
                      <a:pPr>
                        <a:lnSpc>
                          <a:spcPct val="115000"/>
                        </a:lnSpc>
                        <a:spcAft>
                          <a:spcPts val="0"/>
                        </a:spcAft>
                      </a:pPr>
                      <a:r>
                        <a:rPr lang="ru-RU" sz="1400">
                          <a:solidFill>
                            <a:srgbClr val="000000"/>
                          </a:solidFill>
                          <a:latin typeface="Times New Roman"/>
                          <a:ea typeface="Times New Roman"/>
                          <a:cs typeface="Times New Roman"/>
                        </a:rPr>
                        <a:t>Belarus</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5.9%</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solidFill>
                            <a:srgbClr val="000000"/>
                          </a:solidFill>
                          <a:latin typeface="Times New Roman"/>
                          <a:ea typeface="Times New Roman"/>
                          <a:cs typeface="Times New Roman"/>
                        </a:rPr>
                        <a:t>3.9</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b="1">
                          <a:solidFill>
                            <a:srgbClr val="000000"/>
                          </a:solidFill>
                          <a:latin typeface="Times New Roman"/>
                          <a:ea typeface="Times New Roman"/>
                          <a:cs typeface="Times New Roman"/>
                        </a:rPr>
                        <a:t>1%</a:t>
                      </a:r>
                      <a:endParaRPr lang="ru-RU" sz="1800">
                        <a:latin typeface="Calibri"/>
                        <a:ea typeface="Calibri"/>
                        <a:cs typeface="Times New Roman"/>
                      </a:endParaRPr>
                    </a:p>
                  </a:txBody>
                  <a:tcPr marL="68580" marR="68580" marT="0" marB="0" anchor="b">
                    <a:lnL>
                      <a:noFill/>
                    </a:lnL>
                    <a:lnR>
                      <a:noFill/>
                    </a:lnR>
                    <a:lnT>
                      <a:noFill/>
                    </a:lnT>
                    <a:lnB>
                      <a:noFill/>
                    </a:lnB>
                  </a:tcPr>
                </a:tc>
              </a:tr>
              <a:tr h="273845">
                <a:tc>
                  <a:txBody>
                    <a:bodyPr/>
                    <a:lstStyle/>
                    <a:p>
                      <a:pPr>
                        <a:lnSpc>
                          <a:spcPct val="115000"/>
                        </a:lnSpc>
                        <a:spcAft>
                          <a:spcPts val="0"/>
                        </a:spcAft>
                      </a:pPr>
                      <a:r>
                        <a:rPr lang="ru-RU" sz="1400">
                          <a:solidFill>
                            <a:srgbClr val="000000"/>
                          </a:solidFill>
                          <a:latin typeface="Times New Roman"/>
                          <a:ea typeface="Times New Roman"/>
                          <a:cs typeface="Times New Roman"/>
                        </a:rPr>
                        <a:t>Kyrgyzstan</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en-US" sz="1400">
                          <a:solidFill>
                            <a:srgbClr val="000000"/>
                          </a:solidFill>
                          <a:latin typeface="Times New Roman"/>
                          <a:ea typeface="Times New Roman"/>
                          <a:cs typeface="Times New Roman"/>
                        </a:rPr>
                        <a:t>-</a:t>
                      </a:r>
                      <a:r>
                        <a:rPr lang="ru-RU" sz="1400">
                          <a:solidFill>
                            <a:srgbClr val="000000"/>
                          </a:solidFill>
                          <a:latin typeface="Times New Roman"/>
                          <a:ea typeface="Times New Roman"/>
                          <a:cs typeface="Times New Roman"/>
                        </a:rPr>
                        <a:t> </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3.1%</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solidFill>
                            <a:srgbClr val="000000"/>
                          </a:solidFill>
                          <a:latin typeface="Times New Roman"/>
                          <a:ea typeface="Times New Roman"/>
                          <a:cs typeface="Times New Roman"/>
                        </a:rPr>
                        <a:t>1.9</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b="1">
                          <a:solidFill>
                            <a:srgbClr val="000000"/>
                          </a:solidFill>
                          <a:latin typeface="Times New Roman"/>
                          <a:ea typeface="Times New Roman"/>
                          <a:cs typeface="Times New Roman"/>
                        </a:rPr>
                        <a:t>0%</a:t>
                      </a:r>
                      <a:endParaRPr lang="ru-RU" sz="1800">
                        <a:latin typeface="Calibri"/>
                        <a:ea typeface="Calibri"/>
                        <a:cs typeface="Times New Roman"/>
                      </a:endParaRPr>
                    </a:p>
                  </a:txBody>
                  <a:tcPr marL="68580" marR="68580" marT="0" marB="0" anchor="b">
                    <a:lnL>
                      <a:noFill/>
                    </a:lnL>
                    <a:lnR>
                      <a:noFill/>
                    </a:lnR>
                    <a:lnT>
                      <a:noFill/>
                    </a:lnT>
                    <a:lnB>
                      <a:noFill/>
                    </a:lnB>
                  </a:tcPr>
                </a:tc>
              </a:tr>
              <a:tr h="273845">
                <a:tc>
                  <a:txBody>
                    <a:bodyPr/>
                    <a:lstStyle/>
                    <a:p>
                      <a:pPr>
                        <a:lnSpc>
                          <a:spcPct val="115000"/>
                        </a:lnSpc>
                        <a:spcAft>
                          <a:spcPts val="0"/>
                        </a:spcAft>
                      </a:pPr>
                      <a:r>
                        <a:rPr lang="ru-RU" sz="1400">
                          <a:solidFill>
                            <a:srgbClr val="000000"/>
                          </a:solidFill>
                          <a:latin typeface="Times New Roman"/>
                          <a:ea typeface="Times New Roman"/>
                          <a:cs typeface="Times New Roman"/>
                        </a:rPr>
                        <a:t>Azerbaijan</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1.4%</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0.9%</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spcAft>
                          <a:spcPts val="0"/>
                        </a:spcAft>
                      </a:pPr>
                      <a:r>
                        <a:rPr lang="ru-RU" sz="1400">
                          <a:solidFill>
                            <a:srgbClr val="000000"/>
                          </a:solidFill>
                          <a:latin typeface="Times New Roman"/>
                          <a:ea typeface="Times New Roman"/>
                          <a:cs typeface="Times New Roman"/>
                        </a:rPr>
                        <a:t> </a:t>
                      </a:r>
                      <a:r>
                        <a:rPr lang="en-US" sz="1400">
                          <a:solidFill>
                            <a:srgbClr val="000000"/>
                          </a:solidFill>
                          <a:latin typeface="Times New Roman"/>
                          <a:ea typeface="Times New Roman"/>
                          <a:cs typeface="Times New Roman"/>
                        </a:rPr>
                        <a:t>-</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solidFill>
                            <a:srgbClr val="000000"/>
                          </a:solidFill>
                          <a:latin typeface="Times New Roman"/>
                          <a:ea typeface="Times New Roman"/>
                          <a:cs typeface="Times New Roman"/>
                        </a:rPr>
                        <a:t>1.7</a:t>
                      </a:r>
                      <a:endParaRPr lang="ru-RU" sz="18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b="1" dirty="0">
                          <a:solidFill>
                            <a:srgbClr val="000000"/>
                          </a:solidFill>
                          <a:latin typeface="Times New Roman"/>
                          <a:ea typeface="Times New Roman"/>
                          <a:cs typeface="Times New Roman"/>
                        </a:rPr>
                        <a:t>0%</a:t>
                      </a:r>
                      <a:endParaRPr lang="ru-RU" sz="1800" dirty="0">
                        <a:latin typeface="Calibri"/>
                        <a:ea typeface="Calibri"/>
                        <a:cs typeface="Times New Roman"/>
                      </a:endParaRPr>
                    </a:p>
                  </a:txBody>
                  <a:tcPr marL="68580" marR="68580" marT="0" marB="0" anchor="b">
                    <a:lnL>
                      <a:noFill/>
                    </a:lnL>
                    <a:lnR>
                      <a:noFill/>
                    </a:lnR>
                    <a:lnT>
                      <a:noFill/>
                    </a:lnT>
                    <a:lnB>
                      <a:noFill/>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a:r>
              <a:rPr lang="en-US" b="1" dirty="0" smtClean="0"/>
              <a:t>Obligations of Tajikistan under WTO</a:t>
            </a:r>
            <a:endParaRPr lang="ru-RU" dirty="0"/>
          </a:p>
        </p:txBody>
      </p:sp>
      <p:sp>
        <p:nvSpPr>
          <p:cNvPr id="3" name="Содержимое 2"/>
          <p:cNvSpPr>
            <a:spLocks noGrp="1"/>
          </p:cNvSpPr>
          <p:nvPr>
            <p:ph sz="quarter" idx="1"/>
          </p:nvPr>
        </p:nvSpPr>
        <p:spPr/>
        <p:txBody>
          <a:bodyPr>
            <a:normAutofit fontScale="77500" lnSpcReduction="20000"/>
          </a:bodyPr>
          <a:lstStyle/>
          <a:p>
            <a:pPr lvl="0"/>
            <a:r>
              <a:rPr lang="en-US" dirty="0" smtClean="0"/>
              <a:t>The General Agreement on Tariffs and Trade 1994 (GATT);</a:t>
            </a:r>
            <a:endParaRPr lang="ru-RU" dirty="0" smtClean="0"/>
          </a:p>
          <a:p>
            <a:pPr lvl="0"/>
            <a:r>
              <a:rPr lang="en-US" dirty="0" smtClean="0"/>
              <a:t>The Agreement on Agriculture;</a:t>
            </a:r>
            <a:endParaRPr lang="ru-RU" dirty="0" smtClean="0"/>
          </a:p>
          <a:p>
            <a:pPr lvl="0"/>
            <a:r>
              <a:rPr lang="en-US" dirty="0" smtClean="0"/>
              <a:t>The Agreement on the Application of Sanitary and Phytosanitary Measures (SPS Agreement);</a:t>
            </a:r>
            <a:endParaRPr lang="ru-RU" dirty="0" smtClean="0"/>
          </a:p>
          <a:p>
            <a:pPr lvl="0"/>
            <a:r>
              <a:rPr lang="en-US" dirty="0" smtClean="0"/>
              <a:t>The Agreement on Technical Barriers to Trade (TBT Agreement);</a:t>
            </a:r>
            <a:endParaRPr lang="ru-RU" dirty="0" smtClean="0"/>
          </a:p>
          <a:p>
            <a:pPr lvl="0"/>
            <a:r>
              <a:rPr lang="en-US" dirty="0" smtClean="0"/>
              <a:t>The Agreement on Trade-Related Investment Measures;</a:t>
            </a:r>
            <a:endParaRPr lang="ru-RU" dirty="0" smtClean="0"/>
          </a:p>
          <a:p>
            <a:pPr lvl="0"/>
            <a:r>
              <a:rPr lang="en-US" dirty="0" smtClean="0"/>
              <a:t>The Agreement on Implementation of Article VI of the GATT 1994 (the Agreement on Customs Valuation);</a:t>
            </a:r>
            <a:endParaRPr lang="ru-RU" dirty="0" smtClean="0"/>
          </a:p>
          <a:p>
            <a:pPr lvl="0"/>
            <a:r>
              <a:rPr lang="en-US" dirty="0" smtClean="0"/>
              <a:t>The Agreement on the Implementation of Article VII of the GATT 1994 (the Anti­dumping Agreement);</a:t>
            </a:r>
            <a:endParaRPr lang="ru-RU" dirty="0" smtClean="0"/>
          </a:p>
          <a:p>
            <a:pPr lvl="0"/>
            <a:r>
              <a:rPr lang="en-US" dirty="0" smtClean="0"/>
              <a:t>The Agreement on </a:t>
            </a:r>
            <a:r>
              <a:rPr lang="en-US" dirty="0" err="1" smtClean="0"/>
              <a:t>Preshipment</a:t>
            </a:r>
            <a:r>
              <a:rPr lang="en-US" dirty="0" smtClean="0"/>
              <a:t> Inspection;</a:t>
            </a:r>
            <a:endParaRPr lang="ru-RU" dirty="0" smtClean="0"/>
          </a:p>
          <a:p>
            <a:pPr lvl="0"/>
            <a:r>
              <a:rPr lang="en-US" dirty="0" smtClean="0"/>
              <a:t>The Agreement on Rules of Origin;</a:t>
            </a:r>
            <a:endParaRPr lang="ru-RU" dirty="0" smtClean="0"/>
          </a:p>
          <a:p>
            <a:pPr lvl="0"/>
            <a:r>
              <a:rPr lang="en-US" dirty="0" smtClean="0"/>
              <a:t>The Agreement on Import Licensing Procedures (the Agreement on ILP);</a:t>
            </a:r>
            <a:endParaRPr lang="ru-RU" dirty="0" smtClean="0"/>
          </a:p>
          <a:p>
            <a:pPr lvl="0"/>
            <a:r>
              <a:rPr lang="en-US" dirty="0" smtClean="0"/>
              <a:t>The Agreement on Subsidies and Countervailing Duties (the SCM Agreement); </a:t>
            </a:r>
            <a:endParaRPr lang="ru-RU" dirty="0" smtClean="0"/>
          </a:p>
          <a:p>
            <a:pPr lvl="0"/>
            <a:r>
              <a:rPr lang="en-US" dirty="0" smtClean="0"/>
              <a:t>The Agreement on Safeguard Measures</a:t>
            </a:r>
            <a:r>
              <a:rPr lang="en-US" b="1" dirty="0" smtClean="0"/>
              <a:t>.</a:t>
            </a:r>
            <a:endParaRPr lang="ru-RU" dirty="0" smtClean="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Main principles of WTO</a:t>
            </a:r>
            <a:endParaRPr lang="ru-RU" dirty="0"/>
          </a:p>
        </p:txBody>
      </p:sp>
      <p:sp>
        <p:nvSpPr>
          <p:cNvPr id="3" name="Содержимое 2"/>
          <p:cNvSpPr>
            <a:spLocks noGrp="1"/>
          </p:cNvSpPr>
          <p:nvPr>
            <p:ph sz="quarter" idx="1"/>
          </p:nvPr>
        </p:nvSpPr>
        <p:spPr/>
        <p:txBody>
          <a:bodyPr>
            <a:normAutofit fontScale="92500" lnSpcReduction="10000"/>
          </a:bodyPr>
          <a:lstStyle/>
          <a:p>
            <a:r>
              <a:rPr lang="en-US" b="1" dirty="0" smtClean="0"/>
              <a:t>Tariff </a:t>
            </a:r>
            <a:r>
              <a:rPr lang="en-US" b="1" dirty="0" smtClean="0"/>
              <a:t>Rates</a:t>
            </a:r>
          </a:p>
          <a:p>
            <a:r>
              <a:rPr lang="en-US" b="1" i="1" dirty="0" smtClean="0"/>
              <a:t>The Most Favored Nation</a:t>
            </a:r>
            <a:r>
              <a:rPr lang="en-US" b="1" dirty="0" smtClean="0"/>
              <a:t> (MFN</a:t>
            </a:r>
            <a:r>
              <a:rPr lang="en-US" b="1" dirty="0" smtClean="0"/>
              <a:t>)</a:t>
            </a:r>
          </a:p>
          <a:p>
            <a:r>
              <a:rPr lang="en-US" b="1" dirty="0" smtClean="0"/>
              <a:t>National Treatment</a:t>
            </a:r>
          </a:p>
          <a:p>
            <a:r>
              <a:rPr lang="en-US" b="1" dirty="0" smtClean="0"/>
              <a:t>Subsidies</a:t>
            </a:r>
          </a:p>
          <a:p>
            <a:r>
              <a:rPr lang="en-US" b="1" dirty="0" smtClean="0"/>
              <a:t>Agreement on </a:t>
            </a:r>
            <a:r>
              <a:rPr lang="en-US" b="1" dirty="0" smtClean="0"/>
              <a:t>Agriculture</a:t>
            </a:r>
          </a:p>
          <a:p>
            <a:r>
              <a:rPr lang="en-US" b="1" dirty="0" smtClean="0"/>
              <a:t>Agreement on Customs </a:t>
            </a:r>
            <a:r>
              <a:rPr lang="en-US" b="1" dirty="0" smtClean="0"/>
              <a:t>Valuation</a:t>
            </a:r>
          </a:p>
          <a:p>
            <a:r>
              <a:rPr lang="en-US" b="1" dirty="0" smtClean="0"/>
              <a:t>import </a:t>
            </a:r>
            <a:r>
              <a:rPr lang="en-US" b="1" dirty="0" smtClean="0"/>
              <a:t>licenses</a:t>
            </a:r>
          </a:p>
          <a:p>
            <a:r>
              <a:rPr lang="en-US" b="1" dirty="0" smtClean="0"/>
              <a:t>Anti-dumping </a:t>
            </a:r>
            <a:r>
              <a:rPr lang="en-US" b="1" dirty="0" smtClean="0"/>
              <a:t>Agreement</a:t>
            </a:r>
          </a:p>
          <a:p>
            <a:r>
              <a:rPr lang="en-US" b="1" dirty="0" smtClean="0"/>
              <a:t>Countervailing </a:t>
            </a:r>
            <a:r>
              <a:rPr lang="en-US" b="1" dirty="0" smtClean="0"/>
              <a:t>Duties</a:t>
            </a:r>
            <a:r>
              <a:rPr lang="en-US" b="1" dirty="0" smtClean="0"/>
              <a:t> </a:t>
            </a:r>
            <a:endParaRPr lang="en-US" b="1" dirty="0" smtClean="0"/>
          </a:p>
          <a:p>
            <a:r>
              <a:rPr lang="en-US" b="1" dirty="0" smtClean="0"/>
              <a:t>Safeguard </a:t>
            </a:r>
            <a:r>
              <a:rPr lang="en-US" b="1" dirty="0" smtClean="0"/>
              <a:t>Measures</a:t>
            </a:r>
            <a:r>
              <a:rPr lang="en-US" dirty="0" smtClean="0"/>
              <a:t> </a:t>
            </a:r>
            <a:endParaRPr lang="en-US" dirty="0" smtClean="0"/>
          </a:p>
          <a:p>
            <a:r>
              <a:rPr lang="en-US" b="1" dirty="0" smtClean="0"/>
              <a:t>Technical </a:t>
            </a:r>
            <a:r>
              <a:rPr lang="en-US" b="1" dirty="0" smtClean="0"/>
              <a:t>Barriers</a:t>
            </a:r>
          </a:p>
          <a:p>
            <a:r>
              <a:rPr lang="en-US" b="1" dirty="0" smtClean="0"/>
              <a:t>Sanitary and Phytosanitary Measures</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Obligations for Agricultural Sector</a:t>
            </a:r>
            <a:endParaRPr lang="ru-RU" dirty="0"/>
          </a:p>
        </p:txBody>
      </p:sp>
      <p:sp>
        <p:nvSpPr>
          <p:cNvPr id="3" name="Содержимое 2"/>
          <p:cNvSpPr>
            <a:spLocks noGrp="1"/>
          </p:cNvSpPr>
          <p:nvPr>
            <p:ph sz="quarter" idx="1"/>
          </p:nvPr>
        </p:nvSpPr>
        <p:spPr/>
        <p:txBody>
          <a:bodyPr/>
          <a:lstStyle/>
          <a:p>
            <a:r>
              <a:rPr lang="en-US" b="1" i="1" dirty="0" smtClean="0"/>
              <a:t>Market access:  benefits </a:t>
            </a:r>
            <a:endParaRPr lang="ru-RU" dirty="0" smtClean="0"/>
          </a:p>
          <a:p>
            <a:r>
              <a:rPr lang="en-US" b="1" i="1" dirty="0" smtClean="0"/>
              <a:t>Market access: constraints</a:t>
            </a:r>
            <a:endParaRPr lang="ru-RU" dirty="0" smtClean="0"/>
          </a:p>
          <a:p>
            <a:r>
              <a:rPr lang="en-US" b="1" i="1" dirty="0" smtClean="0"/>
              <a:t>Constraints from SPS and TBT measures</a:t>
            </a:r>
            <a:endParaRPr lang="ru-RU" dirty="0" smtClean="0"/>
          </a:p>
          <a:p>
            <a:r>
              <a:rPr lang="en-US" b="1" i="1" dirty="0" smtClean="0"/>
              <a:t>Domestic agricultural support </a:t>
            </a:r>
            <a:r>
              <a:rPr lang="en-US" b="1" i="1" dirty="0" smtClean="0"/>
              <a:t>measures</a:t>
            </a:r>
          </a:p>
          <a:p>
            <a:r>
              <a:rPr lang="en-US" b="1" i="1" dirty="0" smtClean="0"/>
              <a:t>Agricultural Subsidies </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Content</a:t>
            </a:r>
            <a:endParaRPr lang="ru-RU" dirty="0"/>
          </a:p>
        </p:txBody>
      </p:sp>
      <p:sp>
        <p:nvSpPr>
          <p:cNvPr id="3" name="Содержимое 2"/>
          <p:cNvSpPr>
            <a:spLocks noGrp="1"/>
          </p:cNvSpPr>
          <p:nvPr>
            <p:ph sz="quarter" idx="1"/>
          </p:nvPr>
        </p:nvSpPr>
        <p:spPr/>
        <p:txBody>
          <a:bodyPr/>
          <a:lstStyle/>
          <a:p>
            <a:r>
              <a:rPr lang="en-US" dirty="0" smtClean="0"/>
              <a:t>Introduction</a:t>
            </a:r>
          </a:p>
          <a:p>
            <a:r>
              <a:rPr lang="en-US" dirty="0" smtClean="0"/>
              <a:t>Aim and Methodologies</a:t>
            </a:r>
          </a:p>
          <a:p>
            <a:r>
              <a:rPr lang="en-US" dirty="0" smtClean="0"/>
              <a:t>WTO Agricultural regulation</a:t>
            </a:r>
          </a:p>
          <a:p>
            <a:r>
              <a:rPr lang="en-US" dirty="0" smtClean="0"/>
              <a:t>Tajikistan as member of WTO</a:t>
            </a:r>
          </a:p>
          <a:p>
            <a:r>
              <a:rPr lang="en-US" dirty="0" smtClean="0"/>
              <a:t>Obligations of Tajikistan under WTO</a:t>
            </a:r>
          </a:p>
          <a:p>
            <a:r>
              <a:rPr lang="en-US" dirty="0" smtClean="0"/>
              <a:t>Comparison of commitments among CIS countries</a:t>
            </a:r>
          </a:p>
          <a:p>
            <a:r>
              <a:rPr lang="en-US" dirty="0" smtClean="0"/>
              <a:t>Discussions</a:t>
            </a:r>
          </a:p>
          <a:p>
            <a:r>
              <a:rPr lang="en-US" dirty="0" smtClean="0"/>
              <a:t>Conclusion</a:t>
            </a:r>
          </a:p>
          <a:p>
            <a:r>
              <a:rPr lang="en-US" dirty="0" smtClean="0"/>
              <a:t>References</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990600"/>
          </a:xfrm>
        </p:spPr>
        <p:txBody>
          <a:bodyPr>
            <a:normAutofit fontScale="90000"/>
          </a:bodyPr>
          <a:lstStyle/>
          <a:p>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Agricultural Subsidies</a:t>
            </a:r>
            <a:br>
              <a:rPr lang="en-US" b="1" i="1" dirty="0" smtClean="0"/>
            </a:br>
            <a:r>
              <a:rPr lang="en-US" dirty="0" smtClean="0"/>
              <a:t> Support measures under “Green Box”</a:t>
            </a:r>
            <a:r>
              <a:rPr lang="en-US" b="1" i="1" dirty="0" smtClean="0"/>
              <a:t> </a:t>
            </a:r>
            <a:r>
              <a:rPr lang="ru-RU" dirty="0" smtClean="0"/>
              <a:t/>
            </a:r>
            <a:br>
              <a:rPr lang="ru-RU" dirty="0" smtClean="0"/>
            </a:br>
            <a:endParaRPr lang="ru-RU" dirty="0"/>
          </a:p>
        </p:txBody>
      </p:sp>
      <p:graphicFrame>
        <p:nvGraphicFramePr>
          <p:cNvPr id="4" name="Таблица 3"/>
          <p:cNvGraphicFramePr>
            <a:graphicFrameLocks noGrp="1"/>
          </p:cNvGraphicFramePr>
          <p:nvPr/>
        </p:nvGraphicFramePr>
        <p:xfrm>
          <a:off x="683566" y="1412781"/>
          <a:ext cx="7776867" cy="4608506"/>
        </p:xfrm>
        <a:graphic>
          <a:graphicData uri="http://schemas.openxmlformats.org/drawingml/2006/table">
            <a:tbl>
              <a:tblPr/>
              <a:tblGrid>
                <a:gridCol w="2554131"/>
                <a:gridCol w="858532"/>
                <a:gridCol w="858532"/>
                <a:gridCol w="858532"/>
                <a:gridCol w="858532"/>
                <a:gridCol w="858532"/>
                <a:gridCol w="930076"/>
              </a:tblGrid>
              <a:tr h="271088">
                <a:tc>
                  <a:txBody>
                    <a:bodyPr/>
                    <a:lstStyle/>
                    <a:p>
                      <a:pPr>
                        <a:lnSpc>
                          <a:spcPct val="115000"/>
                        </a:lnSpc>
                      </a:pPr>
                      <a:endParaRPr lang="ru-RU" sz="1400">
                        <a:latin typeface="Calibri"/>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2003</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2004</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2005</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2008</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2009</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2010</a:t>
                      </a:r>
                      <a:endParaRPr lang="ru-RU" sz="1400">
                        <a:latin typeface="Calibri"/>
                        <a:ea typeface="Calibri"/>
                        <a:cs typeface="Times New Roman"/>
                      </a:endParaRPr>
                    </a:p>
                  </a:txBody>
                  <a:tcPr marL="68580" marR="68580" marT="0" marB="0">
                    <a:lnL>
                      <a:noFill/>
                    </a:lnL>
                    <a:lnR>
                      <a:noFill/>
                    </a:lnR>
                    <a:lnT>
                      <a:noFill/>
                    </a:lnT>
                    <a:lnB>
                      <a:noFill/>
                    </a:lnB>
                  </a:tcPr>
                </a:tc>
              </a:tr>
              <a:tr h="271088">
                <a:tc>
                  <a:txBody>
                    <a:bodyPr/>
                    <a:lstStyle/>
                    <a:p>
                      <a:pPr>
                        <a:lnSpc>
                          <a:spcPct val="115000"/>
                        </a:lnSpc>
                        <a:spcAft>
                          <a:spcPts val="0"/>
                        </a:spcAft>
                      </a:pPr>
                      <a:r>
                        <a:rPr lang="ru-RU" sz="1400">
                          <a:latin typeface="Times New Roman"/>
                          <a:ea typeface="Times New Roman"/>
                          <a:cs typeface="Times New Roman"/>
                        </a:rPr>
                        <a:t>Research</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217</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503</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513</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1586</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1531</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1793</a:t>
                      </a:r>
                      <a:endParaRPr lang="ru-RU" sz="1400">
                        <a:latin typeface="Calibri"/>
                        <a:ea typeface="Calibri"/>
                        <a:cs typeface="Times New Roman"/>
                      </a:endParaRPr>
                    </a:p>
                  </a:txBody>
                  <a:tcPr marL="68580" marR="68580" marT="0" marB="0" anchor="b">
                    <a:lnL>
                      <a:noFill/>
                    </a:lnL>
                    <a:lnR>
                      <a:noFill/>
                    </a:lnR>
                    <a:lnT>
                      <a:noFill/>
                    </a:lnT>
                    <a:lnB>
                      <a:noFill/>
                    </a:lnB>
                  </a:tcPr>
                </a:tc>
              </a:tr>
              <a:tr h="271088">
                <a:tc>
                  <a:txBody>
                    <a:bodyPr/>
                    <a:lstStyle/>
                    <a:p>
                      <a:pPr>
                        <a:lnSpc>
                          <a:spcPct val="115000"/>
                        </a:lnSpc>
                        <a:spcAft>
                          <a:spcPts val="0"/>
                        </a:spcAft>
                      </a:pPr>
                      <a:r>
                        <a:rPr lang="ru-RU" sz="1400">
                          <a:latin typeface="Times New Roman"/>
                          <a:ea typeface="Times New Roman"/>
                          <a:cs typeface="Times New Roman"/>
                        </a:rPr>
                        <a:t>Pest and disease control</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311</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998</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980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1291</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1277</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1474</a:t>
                      </a:r>
                      <a:endParaRPr lang="ru-RU" sz="1400">
                        <a:latin typeface="Calibri"/>
                        <a:ea typeface="Calibri"/>
                        <a:cs typeface="Times New Roman"/>
                      </a:endParaRPr>
                    </a:p>
                  </a:txBody>
                  <a:tcPr marL="68580" marR="68580" marT="0" marB="0" anchor="b">
                    <a:lnL>
                      <a:noFill/>
                    </a:lnL>
                    <a:lnR>
                      <a:noFill/>
                    </a:lnR>
                    <a:lnT>
                      <a:noFill/>
                    </a:lnT>
                    <a:lnB>
                      <a:noFill/>
                    </a:lnB>
                  </a:tcPr>
                </a:tc>
              </a:tr>
              <a:tr h="271088">
                <a:tc>
                  <a:txBody>
                    <a:bodyPr/>
                    <a:lstStyle/>
                    <a:p>
                      <a:pPr>
                        <a:lnSpc>
                          <a:spcPct val="115000"/>
                        </a:lnSpc>
                        <a:spcAft>
                          <a:spcPts val="0"/>
                        </a:spcAft>
                      </a:pPr>
                      <a:r>
                        <a:rPr lang="ru-RU" sz="1400">
                          <a:latin typeface="Times New Roman"/>
                          <a:ea typeface="Times New Roman"/>
                          <a:cs typeface="Times New Roman"/>
                        </a:rPr>
                        <a:t>Training services</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131</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177</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338</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728</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726</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710</a:t>
                      </a:r>
                      <a:endParaRPr lang="ru-RU" sz="1400">
                        <a:latin typeface="Calibri"/>
                        <a:ea typeface="Calibri"/>
                        <a:cs typeface="Times New Roman"/>
                      </a:endParaRPr>
                    </a:p>
                  </a:txBody>
                  <a:tcPr marL="68580" marR="68580" marT="0" marB="0" anchor="b">
                    <a:lnL>
                      <a:noFill/>
                    </a:lnL>
                    <a:lnR>
                      <a:noFill/>
                    </a:lnR>
                    <a:lnT>
                      <a:noFill/>
                    </a:lnT>
                    <a:lnB>
                      <a:noFill/>
                    </a:lnB>
                  </a:tcPr>
                </a:tc>
              </a:tr>
              <a:tr h="271088">
                <a:tc>
                  <a:txBody>
                    <a:bodyPr/>
                    <a:lstStyle/>
                    <a:p>
                      <a:pPr>
                        <a:lnSpc>
                          <a:spcPct val="115000"/>
                        </a:lnSpc>
                        <a:spcAft>
                          <a:spcPts val="0"/>
                        </a:spcAft>
                      </a:pPr>
                      <a:r>
                        <a:rPr lang="ru-RU" sz="1400">
                          <a:latin typeface="Times New Roman"/>
                          <a:ea typeface="Times New Roman"/>
                          <a:cs typeface="Times New Roman"/>
                        </a:rPr>
                        <a:t>Inspection services</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33</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74</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117</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54</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54</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62</a:t>
                      </a:r>
                      <a:endParaRPr lang="ru-RU" sz="1400">
                        <a:latin typeface="Calibri"/>
                        <a:ea typeface="Calibri"/>
                        <a:cs typeface="Times New Roman"/>
                      </a:endParaRPr>
                    </a:p>
                  </a:txBody>
                  <a:tcPr marL="68580" marR="68580" marT="0" marB="0" anchor="b">
                    <a:lnL>
                      <a:noFill/>
                    </a:lnL>
                    <a:lnR>
                      <a:noFill/>
                    </a:lnR>
                    <a:lnT>
                      <a:noFill/>
                    </a:lnT>
                    <a:lnB>
                      <a:noFill/>
                    </a:lnB>
                  </a:tcPr>
                </a:tc>
              </a:tr>
              <a:tr h="813267">
                <a:tc>
                  <a:txBody>
                    <a:bodyPr/>
                    <a:lstStyle/>
                    <a:p>
                      <a:pPr>
                        <a:lnSpc>
                          <a:spcPct val="115000"/>
                        </a:lnSpc>
                        <a:spcAft>
                          <a:spcPts val="0"/>
                        </a:spcAft>
                      </a:pPr>
                      <a:r>
                        <a:rPr lang="en-US" sz="1400">
                          <a:latin typeface="Times New Roman"/>
                          <a:ea typeface="Times New Roman"/>
                          <a:cs typeface="Times New Roman"/>
                        </a:rPr>
                        <a:t>Services on distribution of information, expertise and knowledge</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28</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r>
              <a:tr h="271088">
                <a:tc>
                  <a:txBody>
                    <a:bodyPr/>
                    <a:lstStyle/>
                    <a:p>
                      <a:pPr>
                        <a:lnSpc>
                          <a:spcPct val="115000"/>
                        </a:lnSpc>
                        <a:spcAft>
                          <a:spcPts val="0"/>
                        </a:spcAft>
                      </a:pPr>
                      <a:r>
                        <a:rPr lang="ru-RU" sz="1400">
                          <a:latin typeface="Times New Roman"/>
                          <a:ea typeface="Times New Roman"/>
                          <a:cs typeface="Times New Roman"/>
                        </a:rPr>
                        <a:t>Infrastructural services</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2408</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6553</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7445</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4139</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3144</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2747</a:t>
                      </a:r>
                      <a:endParaRPr lang="ru-RU" sz="1400">
                        <a:latin typeface="Calibri"/>
                        <a:ea typeface="Calibri"/>
                        <a:cs typeface="Times New Roman"/>
                      </a:endParaRPr>
                    </a:p>
                  </a:txBody>
                  <a:tcPr marL="68580" marR="68580" marT="0" marB="0" anchor="b">
                    <a:lnL>
                      <a:noFill/>
                    </a:lnL>
                    <a:lnR>
                      <a:noFill/>
                    </a:lnR>
                    <a:lnT>
                      <a:noFill/>
                    </a:lnT>
                    <a:lnB>
                      <a:noFill/>
                    </a:lnB>
                  </a:tcPr>
                </a:tc>
              </a:tr>
              <a:tr h="542178">
                <a:tc>
                  <a:txBody>
                    <a:bodyPr/>
                    <a:lstStyle/>
                    <a:p>
                      <a:pPr>
                        <a:lnSpc>
                          <a:spcPct val="115000"/>
                        </a:lnSpc>
                        <a:spcAft>
                          <a:spcPts val="0"/>
                        </a:spcAft>
                      </a:pPr>
                      <a:r>
                        <a:rPr lang="en-US" sz="1400">
                          <a:latin typeface="Times New Roman"/>
                          <a:ea typeface="Times New Roman"/>
                          <a:cs typeface="Times New Roman"/>
                        </a:rPr>
                        <a:t>Public stockholding for food security purposes</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3048</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r>
              <a:tr h="542178">
                <a:tc>
                  <a:txBody>
                    <a:bodyPr/>
                    <a:lstStyle/>
                    <a:p>
                      <a:pPr>
                        <a:lnSpc>
                          <a:spcPct val="115000"/>
                        </a:lnSpc>
                        <a:spcAft>
                          <a:spcPts val="0"/>
                        </a:spcAft>
                      </a:pPr>
                      <a:r>
                        <a:rPr lang="ru-RU" sz="1400">
                          <a:latin typeface="Times New Roman"/>
                          <a:ea typeface="Times New Roman"/>
                          <a:cs typeface="Times New Roman"/>
                        </a:rPr>
                        <a:t>Regional assistance programmes</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963</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r>
              <a:tr h="813267">
                <a:tc>
                  <a:txBody>
                    <a:bodyPr/>
                    <a:lstStyle/>
                    <a:p>
                      <a:pPr>
                        <a:lnSpc>
                          <a:spcPct val="115000"/>
                        </a:lnSpc>
                        <a:spcAft>
                          <a:spcPts val="0"/>
                        </a:spcAft>
                      </a:pPr>
                      <a:r>
                        <a:rPr lang="en-US" sz="1400">
                          <a:latin typeface="Times New Roman"/>
                          <a:ea typeface="Times New Roman"/>
                          <a:cs typeface="Times New Roman"/>
                        </a:rPr>
                        <a:t>Assistance of structural changes through investment stimulation</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482</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789</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1,607</a:t>
                      </a:r>
                      <a:endParaRPr lang="ru-RU" sz="1400">
                        <a:latin typeface="Calibri"/>
                        <a:ea typeface="Calibri"/>
                        <a:cs typeface="Times New Roman"/>
                      </a:endParaRPr>
                    </a:p>
                  </a:txBody>
                  <a:tcPr marL="68580" marR="68580" marT="0" marB="0" anchor="b">
                    <a:lnL>
                      <a:noFill/>
                    </a:lnL>
                    <a:lnR>
                      <a:noFill/>
                    </a:lnR>
                    <a:lnT>
                      <a:noFill/>
                    </a:lnT>
                    <a:lnB>
                      <a:noFill/>
                    </a:lnB>
                  </a:tcPr>
                </a:tc>
              </a:tr>
              <a:tr h="271088">
                <a:tc>
                  <a:txBody>
                    <a:bodyPr/>
                    <a:lstStyle/>
                    <a:p>
                      <a:pPr>
                        <a:lnSpc>
                          <a:spcPct val="115000"/>
                        </a:lnSpc>
                        <a:spcAft>
                          <a:spcPts val="0"/>
                        </a:spcAft>
                      </a:pPr>
                      <a:r>
                        <a:rPr lang="ru-RU" sz="1400">
                          <a:latin typeface="Times New Roman"/>
                          <a:ea typeface="Times New Roman"/>
                          <a:cs typeface="Times New Roman"/>
                        </a:rPr>
                        <a:t>Total</a:t>
                      </a:r>
                      <a:endParaRPr lang="ru-RU" sz="14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3101</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8306</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13404</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8308</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7520</a:t>
                      </a:r>
                      <a:endParaRPr lang="ru-RU" sz="14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400" dirty="0">
                          <a:latin typeface="Times New Roman"/>
                          <a:ea typeface="Times New Roman"/>
                          <a:cs typeface="Times New Roman"/>
                        </a:rPr>
                        <a:t>8393</a:t>
                      </a:r>
                      <a:endParaRPr lang="ru-RU" sz="1400" dirty="0">
                        <a:latin typeface="Calibri"/>
                        <a:ea typeface="Calibri"/>
                        <a:cs typeface="Times New Roman"/>
                      </a:endParaRPr>
                    </a:p>
                  </a:txBody>
                  <a:tcPr marL="68580" marR="68580" marT="0" marB="0" anchor="b">
                    <a:lnL>
                      <a:noFill/>
                    </a:lnL>
                    <a:lnR>
                      <a:noFill/>
                    </a:lnR>
                    <a:lnT>
                      <a:noFill/>
                    </a:lnT>
                    <a:lnB>
                      <a:noFill/>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Support Measures under “Amber Box”</a:t>
            </a:r>
            <a:endParaRPr lang="ru-RU" dirty="0"/>
          </a:p>
        </p:txBody>
      </p:sp>
      <p:graphicFrame>
        <p:nvGraphicFramePr>
          <p:cNvPr id="4" name="Таблица 3"/>
          <p:cNvGraphicFramePr>
            <a:graphicFrameLocks noGrp="1"/>
          </p:cNvGraphicFramePr>
          <p:nvPr/>
        </p:nvGraphicFramePr>
        <p:xfrm>
          <a:off x="539552" y="1412770"/>
          <a:ext cx="8064895" cy="4721303"/>
        </p:xfrm>
        <a:graphic>
          <a:graphicData uri="http://schemas.openxmlformats.org/drawingml/2006/table">
            <a:tbl>
              <a:tblPr/>
              <a:tblGrid>
                <a:gridCol w="1393920"/>
                <a:gridCol w="1440090"/>
                <a:gridCol w="1440090"/>
                <a:gridCol w="1393920"/>
                <a:gridCol w="1393920"/>
                <a:gridCol w="1002955"/>
              </a:tblGrid>
              <a:tr h="465723">
                <a:tc rowSpan="2">
                  <a:txBody>
                    <a:bodyPr/>
                    <a:lstStyle/>
                    <a:p>
                      <a:pPr>
                        <a:lnSpc>
                          <a:spcPct val="115000"/>
                        </a:lnSpc>
                        <a:spcAft>
                          <a:spcPts val="0"/>
                        </a:spcAft>
                      </a:pPr>
                      <a:endParaRPr lang="en-US" sz="1400">
                        <a:latin typeface="Times New Roman"/>
                        <a:ea typeface="Times New Roman"/>
                        <a:cs typeface="Times New Roman"/>
                      </a:endParaRPr>
                    </a:p>
                  </a:txBody>
                  <a:tcPr marL="68580" marR="68580" marT="0" marB="0">
                    <a:lnL>
                      <a:noFill/>
                    </a:lnL>
                    <a:lnR>
                      <a:noFill/>
                    </a:lnR>
                    <a:lnT>
                      <a:noFill/>
                    </a:lnT>
                    <a:lnB>
                      <a:noFill/>
                    </a:lnB>
                  </a:tcPr>
                </a:tc>
                <a:tc rowSpan="2">
                  <a:txBody>
                    <a:bodyPr/>
                    <a:lstStyle/>
                    <a:p>
                      <a:pPr>
                        <a:lnSpc>
                          <a:spcPct val="115000"/>
                        </a:lnSpc>
                        <a:spcAft>
                          <a:spcPts val="0"/>
                        </a:spcAft>
                      </a:pPr>
                      <a:r>
                        <a:rPr lang="en-US" sz="1400">
                          <a:latin typeface="Times New Roman"/>
                          <a:ea typeface="Times New Roman"/>
                          <a:cs typeface="Times New Roman"/>
                        </a:rPr>
                        <a:t>Year</a:t>
                      </a:r>
                      <a:endParaRPr lang="ru-RU" sz="1800">
                        <a:latin typeface="Calibri"/>
                        <a:ea typeface="Calibri"/>
                        <a:cs typeface="Times New Roman"/>
                      </a:endParaRPr>
                    </a:p>
                  </a:txBody>
                  <a:tcPr marL="68580" marR="68580" marT="0" marB="0">
                    <a:lnL>
                      <a:noFill/>
                    </a:lnL>
                    <a:lnR>
                      <a:noFill/>
                    </a:lnR>
                    <a:lnT>
                      <a:noFill/>
                    </a:lnT>
                    <a:lnB>
                      <a:noFill/>
                    </a:lnB>
                  </a:tcPr>
                </a:tc>
                <a:tc rowSpan="2">
                  <a:txBody>
                    <a:bodyPr/>
                    <a:lstStyle/>
                    <a:p>
                      <a:pPr indent="127000">
                        <a:lnSpc>
                          <a:spcPct val="115000"/>
                        </a:lnSpc>
                        <a:spcAft>
                          <a:spcPts val="0"/>
                        </a:spcAft>
                      </a:pPr>
                      <a:r>
                        <a:rPr lang="en-US" sz="1400">
                          <a:latin typeface="Times New Roman"/>
                          <a:ea typeface="Times New Roman"/>
                          <a:cs typeface="Times New Roman"/>
                        </a:rPr>
                        <a:t>Product-specific AMS</a:t>
                      </a:r>
                      <a:endParaRPr lang="ru-RU" sz="1800">
                        <a:latin typeface="Calibri"/>
                        <a:ea typeface="Calibri"/>
                        <a:cs typeface="Times New Roman"/>
                      </a:endParaRPr>
                    </a:p>
                  </a:txBody>
                  <a:tcPr marL="68580" marR="68580" marT="0" marB="0">
                    <a:lnL>
                      <a:noFill/>
                    </a:lnL>
                    <a:lnR>
                      <a:noFill/>
                    </a:lnR>
                    <a:lnT>
                      <a:noFill/>
                    </a:lnT>
                    <a:lnB>
                      <a:noFill/>
                    </a:lnB>
                  </a:tcPr>
                </a:tc>
                <a:tc rowSpan="2">
                  <a:txBody>
                    <a:bodyPr/>
                    <a:lstStyle/>
                    <a:p>
                      <a:pPr indent="127000">
                        <a:lnSpc>
                          <a:spcPct val="115000"/>
                        </a:lnSpc>
                        <a:spcAft>
                          <a:spcPts val="0"/>
                        </a:spcAft>
                      </a:pPr>
                      <a:r>
                        <a:rPr lang="en-US" sz="1400">
                          <a:latin typeface="Times New Roman"/>
                          <a:ea typeface="Times New Roman"/>
                          <a:cs typeface="Times New Roman"/>
                        </a:rPr>
                        <a:t>Gross production</a:t>
                      </a:r>
                      <a:endParaRPr lang="ru-RU" sz="1800">
                        <a:latin typeface="Calibri"/>
                        <a:ea typeface="Calibri"/>
                        <a:cs typeface="Times New Roman"/>
                      </a:endParaRPr>
                    </a:p>
                  </a:txBody>
                  <a:tcPr marL="68580" marR="68580" marT="0" marB="0">
                    <a:lnL>
                      <a:noFill/>
                    </a:lnL>
                    <a:lnR>
                      <a:noFill/>
                    </a:lnR>
                    <a:lnT>
                      <a:noFill/>
                    </a:lnT>
                    <a:lnB>
                      <a:noFill/>
                    </a:lnB>
                  </a:tcPr>
                </a:tc>
                <a:tc gridSpan="2">
                  <a:txBody>
                    <a:bodyPr/>
                    <a:lstStyle/>
                    <a:p>
                      <a:pPr algn="ctr">
                        <a:lnSpc>
                          <a:spcPct val="115000"/>
                        </a:lnSpc>
                        <a:spcAft>
                          <a:spcPts val="0"/>
                        </a:spcAft>
                      </a:pPr>
                      <a:r>
                        <a:rPr lang="en-US" sz="1400">
                          <a:latin typeface="Times New Roman"/>
                          <a:ea typeface="Times New Roman"/>
                          <a:cs typeface="Times New Roman"/>
                        </a:rPr>
                        <a:t>Current Total AMS (aggregate)</a:t>
                      </a:r>
                      <a:endParaRPr lang="ru-RU" sz="1800">
                        <a:latin typeface="Calibri"/>
                        <a:ea typeface="Calibri"/>
                        <a:cs typeface="Times New Roman"/>
                      </a:endParaRPr>
                    </a:p>
                  </a:txBody>
                  <a:tcPr marL="68580" marR="68580" marT="0" marB="0">
                    <a:lnL>
                      <a:noFill/>
                    </a:lnL>
                    <a:lnR>
                      <a:noFill/>
                    </a:lnR>
                    <a:lnT>
                      <a:noFill/>
                    </a:lnT>
                    <a:lnB>
                      <a:noFill/>
                    </a:lnB>
                  </a:tcPr>
                </a:tc>
                <a:tc hMerge="1">
                  <a:txBody>
                    <a:bodyPr/>
                    <a:lstStyle/>
                    <a:p>
                      <a:endParaRPr lang="ru-RU"/>
                    </a:p>
                  </a:txBody>
                  <a:tcPr/>
                </a:tc>
              </a:tr>
              <a:tr h="256148">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indent="381000">
                        <a:lnSpc>
                          <a:spcPct val="115000"/>
                        </a:lnSpc>
                        <a:spcAft>
                          <a:spcPts val="0"/>
                        </a:spcAft>
                      </a:pPr>
                      <a:r>
                        <a:rPr lang="en-US" sz="1400">
                          <a:latin typeface="Times New Roman"/>
                          <a:ea typeface="Times New Roman"/>
                          <a:cs typeface="Times New Roman"/>
                        </a:rPr>
                        <a:t>%</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pPr>
                      <a:endParaRPr lang="ru-RU" sz="1800">
                        <a:latin typeface="Calibri"/>
                      </a:endParaRPr>
                    </a:p>
                  </a:txBody>
                  <a:tcPr marL="68580" marR="68580" marT="0" marB="0">
                    <a:lnL>
                      <a:noFill/>
                    </a:lnL>
                    <a:lnR>
                      <a:noFill/>
                    </a:lnR>
                    <a:lnT>
                      <a:noFill/>
                    </a:lnT>
                    <a:lnB>
                      <a:noFill/>
                    </a:lnB>
                  </a:tcPr>
                </a:tc>
              </a:tr>
              <a:tr h="232862">
                <a:tc rowSpan="4">
                  <a:txBody>
                    <a:bodyPr/>
                    <a:lstStyle/>
                    <a:p>
                      <a:pPr>
                        <a:lnSpc>
                          <a:spcPct val="115000"/>
                        </a:lnSpc>
                        <a:spcAft>
                          <a:spcPts val="0"/>
                        </a:spcAft>
                      </a:pPr>
                      <a:r>
                        <a:rPr lang="en-US" sz="1400">
                          <a:latin typeface="Times New Roman"/>
                          <a:ea typeface="Times New Roman"/>
                          <a:cs typeface="Times New Roman"/>
                        </a:rPr>
                        <a:t>Potato</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en-US" sz="1400">
                          <a:latin typeface="Times New Roman"/>
                          <a:ea typeface="Times New Roman"/>
                          <a:cs typeface="Times New Roman"/>
                        </a:rPr>
                        <a:t>2008</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en-US" sz="1400">
                          <a:latin typeface="Times New Roman"/>
                          <a:ea typeface="Times New Roman"/>
                          <a:cs typeface="Times New Roman"/>
                        </a:rPr>
                        <a:t>381</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en-US" sz="1400">
                          <a:latin typeface="Times New Roman"/>
                          <a:ea typeface="Times New Roman"/>
                          <a:cs typeface="Times New Roman"/>
                        </a:rPr>
                        <a:t>213939</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en-US" sz="1400">
                          <a:latin typeface="Times New Roman"/>
                          <a:ea typeface="Times New Roman"/>
                          <a:cs typeface="Times New Roman"/>
                        </a:rPr>
                        <a:t>0.17</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en-US"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en-US" sz="1400">
                          <a:latin typeface="Times New Roman"/>
                          <a:ea typeface="Times New Roman"/>
                          <a:cs typeface="Times New Roman"/>
                        </a:rPr>
                        <a:t>2009</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en-US"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en-US" sz="1400">
                          <a:latin typeface="Times New Roman"/>
                          <a:ea typeface="Times New Roman"/>
                          <a:cs typeface="Times New Roman"/>
                        </a:rPr>
                        <a:t>2266</a:t>
                      </a:r>
                      <a:r>
                        <a:rPr lang="ru-RU" sz="1400">
                          <a:latin typeface="Times New Roman"/>
                          <a:ea typeface="Times New Roman"/>
                          <a:cs typeface="Times New Roman"/>
                        </a:rPr>
                        <a:t>62</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2010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1348</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265364</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0.5</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Average</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576</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235324</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0.24</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rowSpan="4">
                  <a:txBody>
                    <a:bodyPr/>
                    <a:lstStyle/>
                    <a:p>
                      <a:pPr>
                        <a:lnSpc>
                          <a:spcPct val="115000"/>
                        </a:lnSpc>
                        <a:spcAft>
                          <a:spcPts val="0"/>
                        </a:spcAft>
                      </a:pPr>
                      <a:r>
                        <a:rPr lang="ru-RU" sz="1400">
                          <a:latin typeface="Times New Roman"/>
                          <a:ea typeface="Times New Roman"/>
                          <a:cs typeface="Times New Roman"/>
                        </a:rPr>
                        <a:t>Corn</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400">
                          <a:latin typeface="Times New Roman"/>
                          <a:ea typeface="Times New Roman"/>
                          <a:cs typeface="Times New Roman"/>
                        </a:rPr>
                        <a:t>2008</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381</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48354</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0.78</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2009</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2010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34023</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Average </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127</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22682</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0.55</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rowSpan="4">
                  <a:txBody>
                    <a:bodyPr/>
                    <a:lstStyle/>
                    <a:p>
                      <a:pPr>
                        <a:lnSpc>
                          <a:spcPct val="115000"/>
                        </a:lnSpc>
                        <a:spcAft>
                          <a:spcPts val="0"/>
                        </a:spcAft>
                      </a:pPr>
                      <a:r>
                        <a:rPr lang="ru-RU" sz="1400">
                          <a:latin typeface="Times New Roman"/>
                          <a:ea typeface="Times New Roman"/>
                          <a:cs typeface="Times New Roman"/>
                        </a:rPr>
                        <a:t>Wheat</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400">
                          <a:latin typeface="Times New Roman"/>
                          <a:ea typeface="Times New Roman"/>
                          <a:cs typeface="Times New Roman"/>
                        </a:rPr>
                        <a:t>2008</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355</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284381</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0.12</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2009</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231973</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2010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212455</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Average </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118</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272936</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0.04</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rowSpan="4">
                  <a:txBody>
                    <a:bodyPr/>
                    <a:lstStyle/>
                    <a:p>
                      <a:pPr>
                        <a:lnSpc>
                          <a:spcPct val="115000"/>
                        </a:lnSpc>
                        <a:spcAft>
                          <a:spcPts val="0"/>
                        </a:spcAft>
                      </a:pPr>
                      <a:r>
                        <a:rPr lang="ru-RU" sz="1400">
                          <a:latin typeface="Times New Roman"/>
                          <a:ea typeface="Times New Roman"/>
                          <a:cs typeface="Times New Roman"/>
                        </a:rPr>
                        <a:t>Cotton</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0"/>
                        </a:spcAft>
                      </a:pPr>
                      <a:r>
                        <a:rPr lang="ru-RU" sz="1400">
                          <a:latin typeface="Times New Roman"/>
                          <a:ea typeface="Times New Roman"/>
                          <a:cs typeface="Times New Roman"/>
                        </a:rPr>
                        <a:t>2008</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250966</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2009</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548,000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199561</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274.6</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548,000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2010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698760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0</a:t>
                      </a:r>
                      <a:endParaRPr lang="ru-RU" sz="1800">
                        <a:latin typeface="Calibri"/>
                        <a:ea typeface="Calibri"/>
                        <a:cs typeface="Times New Roman"/>
                      </a:endParaRPr>
                    </a:p>
                  </a:txBody>
                  <a:tcPr marL="68580" marR="68580" marT="0" marB="0">
                    <a:lnL>
                      <a:noFill/>
                    </a:lnL>
                    <a:lnR>
                      <a:noFill/>
                    </a:lnR>
                    <a:lnT>
                      <a:noFill/>
                    </a:lnT>
                    <a:lnB>
                      <a:noFill/>
                    </a:lnB>
                  </a:tcPr>
                </a:tc>
              </a:tr>
              <a:tr h="232862">
                <a:tc vMerge="1">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Average</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182,667</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383096</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48.7</a:t>
                      </a:r>
                      <a:endParaRPr lang="ru-RU" sz="1800">
                        <a:latin typeface="Calibri"/>
                        <a:ea typeface="Calibri"/>
                        <a:cs typeface="Times New Roman"/>
                      </a:endParaRPr>
                    </a:p>
                  </a:txBody>
                  <a:tcPr marL="68580" marR="68580" marT="0" marB="0">
                    <a:lnL>
                      <a:noFill/>
                    </a:lnL>
                    <a:lnR>
                      <a:noFill/>
                    </a:lnR>
                    <a:lnT>
                      <a:noFill/>
                    </a:lnT>
                    <a:lnB>
                      <a:noFill/>
                    </a:lnB>
                  </a:tcPr>
                </a:tc>
                <a:tc>
                  <a:txBody>
                    <a:bodyPr/>
                    <a:lstStyle/>
                    <a:p>
                      <a:pPr algn="r">
                        <a:lnSpc>
                          <a:spcPct val="115000"/>
                        </a:lnSpc>
                        <a:spcAft>
                          <a:spcPts val="0"/>
                        </a:spcAft>
                      </a:pPr>
                      <a:r>
                        <a:rPr lang="ru-RU" sz="1400">
                          <a:latin typeface="Times New Roman"/>
                          <a:ea typeface="Times New Roman"/>
                          <a:cs typeface="Times New Roman"/>
                        </a:rPr>
                        <a:t>182,667</a:t>
                      </a:r>
                      <a:endParaRPr lang="ru-RU" sz="1800">
                        <a:latin typeface="Calibri"/>
                        <a:ea typeface="Calibri"/>
                        <a:cs typeface="Times New Roman"/>
                      </a:endParaRPr>
                    </a:p>
                  </a:txBody>
                  <a:tcPr marL="68580" marR="68580" marT="0" marB="0">
                    <a:lnL>
                      <a:noFill/>
                    </a:lnL>
                    <a:lnR>
                      <a:noFill/>
                    </a:lnR>
                    <a:lnT>
                      <a:noFill/>
                    </a:lnT>
                    <a:lnB>
                      <a:noFill/>
                    </a:lnB>
                  </a:tcPr>
                </a:tc>
              </a:tr>
              <a:tr h="232862">
                <a:tc gridSpan="5">
                  <a:txBody>
                    <a:bodyPr/>
                    <a:lstStyle/>
                    <a:p>
                      <a:pPr algn="r">
                        <a:lnSpc>
                          <a:spcPct val="115000"/>
                        </a:lnSpc>
                        <a:spcAft>
                          <a:spcPts val="0"/>
                        </a:spcAft>
                      </a:pPr>
                      <a:r>
                        <a:rPr lang="ru-RU" sz="1400" b="1">
                          <a:latin typeface="Arial"/>
                          <a:ea typeface="Times New Roman"/>
                          <a:cs typeface="Times New Roman"/>
                        </a:rPr>
                        <a:t>Total</a:t>
                      </a:r>
                      <a:endParaRPr lang="ru-RU" sz="1800">
                        <a:latin typeface="Calibri"/>
                        <a:ea typeface="Calibri"/>
                        <a:cs typeface="Times New Roman"/>
                      </a:endParaRPr>
                    </a:p>
                  </a:txBody>
                  <a:tcPr marL="68580" marR="68580" marT="0" marB="0">
                    <a:lnL>
                      <a:noFill/>
                    </a:lnL>
                    <a:lnR>
                      <a:noFill/>
                    </a:lnR>
                    <a:lnT>
                      <a:noFill/>
                    </a:lnT>
                    <a:lnB>
                      <a:noFill/>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gn="r">
                        <a:lnSpc>
                          <a:spcPct val="115000"/>
                        </a:lnSpc>
                        <a:spcAft>
                          <a:spcPts val="0"/>
                        </a:spcAft>
                      </a:pPr>
                      <a:r>
                        <a:rPr lang="ru-RU" sz="1400" b="1" dirty="0">
                          <a:latin typeface="Times New Roman"/>
                          <a:ea typeface="Times New Roman"/>
                          <a:cs typeface="Times New Roman"/>
                        </a:rPr>
                        <a:t>182,667</a:t>
                      </a:r>
                      <a:endParaRPr lang="ru-RU" sz="1800" dirty="0">
                        <a:latin typeface="Calibri"/>
                        <a:ea typeface="Calibri"/>
                        <a:cs typeface="Times New Roman"/>
                      </a:endParaRPr>
                    </a:p>
                  </a:txBody>
                  <a:tcPr marL="68580" marR="68580" marT="0" marB="0">
                    <a:lnL>
                      <a:noFill/>
                    </a:lnL>
                    <a:lnR>
                      <a:noFill/>
                    </a:lnR>
                    <a:lnT>
                      <a:noFill/>
                    </a:lnT>
                    <a:lnB>
                      <a:noFill/>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548680"/>
            <a:ext cx="8229600" cy="990600"/>
          </a:xfrm>
        </p:spPr>
        <p:txBody>
          <a:bodyPr>
            <a:normAutofit fontScale="90000"/>
          </a:bodyPr>
          <a:lstStyle/>
          <a:p>
            <a:pPr lvl="0"/>
            <a:r>
              <a:rPr lang="en-US" b="1" dirty="0" smtClean="0"/>
              <a:t>Comparison of commitments among CIS </a:t>
            </a:r>
            <a:r>
              <a:rPr lang="en-US" b="1" dirty="0" smtClean="0"/>
              <a:t>countries</a:t>
            </a:r>
            <a:br>
              <a:rPr lang="en-US" b="1" dirty="0" smtClean="0"/>
            </a:br>
            <a:r>
              <a:rPr lang="en-US" dirty="0" smtClean="0"/>
              <a:t> CIS Commitments on Domestic Support</a:t>
            </a:r>
            <a:endParaRPr lang="ru-RU" dirty="0"/>
          </a:p>
        </p:txBody>
      </p:sp>
      <p:graphicFrame>
        <p:nvGraphicFramePr>
          <p:cNvPr id="4" name="Таблица 3"/>
          <p:cNvGraphicFramePr>
            <a:graphicFrameLocks noGrp="1"/>
          </p:cNvGraphicFramePr>
          <p:nvPr/>
        </p:nvGraphicFramePr>
        <p:xfrm>
          <a:off x="827584" y="1628800"/>
          <a:ext cx="7632849" cy="4032449"/>
        </p:xfrm>
        <a:graphic>
          <a:graphicData uri="http://schemas.openxmlformats.org/drawingml/2006/table">
            <a:tbl>
              <a:tblPr/>
              <a:tblGrid>
                <a:gridCol w="1329599"/>
                <a:gridCol w="967758"/>
                <a:gridCol w="980105"/>
                <a:gridCol w="1120663"/>
                <a:gridCol w="1411274"/>
                <a:gridCol w="911725"/>
                <a:gridCol w="911725"/>
              </a:tblGrid>
              <a:tr h="1209734">
                <a:tc>
                  <a:txBody>
                    <a:bodyPr/>
                    <a:lstStyle/>
                    <a:p>
                      <a:pPr>
                        <a:lnSpc>
                          <a:spcPct val="115000"/>
                        </a:lnSpc>
                      </a:pPr>
                      <a:endParaRPr lang="ru-RU" sz="1600">
                        <a:latin typeface="Calibri"/>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b="1">
                          <a:solidFill>
                            <a:srgbClr val="000000"/>
                          </a:solidFill>
                          <a:latin typeface="Calibri"/>
                          <a:ea typeface="Times New Roman"/>
                          <a:cs typeface="Times New Roman"/>
                        </a:rPr>
                        <a:t>Year of Acession</a:t>
                      </a:r>
                      <a:endParaRPr lang="ru-RU" sz="16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b="1">
                          <a:solidFill>
                            <a:srgbClr val="000000"/>
                          </a:solidFill>
                          <a:latin typeface="Calibri"/>
                          <a:ea typeface="Times New Roman"/>
                          <a:cs typeface="Times New Roman"/>
                        </a:rPr>
                        <a:t>Currency</a:t>
                      </a:r>
                      <a:endParaRPr lang="ru-RU" sz="16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b="1">
                          <a:solidFill>
                            <a:srgbClr val="000000"/>
                          </a:solidFill>
                          <a:latin typeface="Calibri"/>
                          <a:ea typeface="Times New Roman"/>
                          <a:cs typeface="Times New Roman"/>
                        </a:rPr>
                        <a:t>Base </a:t>
                      </a:r>
                      <a:endParaRPr lang="ru-RU" sz="1600">
                        <a:latin typeface="Calibri"/>
                        <a:ea typeface="Calibri"/>
                        <a:cs typeface="Times New Roman"/>
                      </a:endParaRPr>
                    </a:p>
                    <a:p>
                      <a:pPr algn="ctr">
                        <a:lnSpc>
                          <a:spcPct val="115000"/>
                        </a:lnSpc>
                        <a:spcAft>
                          <a:spcPts val="0"/>
                        </a:spcAft>
                      </a:pPr>
                      <a:r>
                        <a:rPr lang="en-US" sz="1600" b="1">
                          <a:solidFill>
                            <a:srgbClr val="000000"/>
                          </a:solidFill>
                          <a:latin typeface="Calibri"/>
                          <a:ea typeface="Times New Roman"/>
                          <a:cs typeface="Times New Roman"/>
                        </a:rPr>
                        <a:t>AMS</a:t>
                      </a:r>
                      <a:endParaRPr lang="ru-RU" sz="1600">
                        <a:latin typeface="Calibri"/>
                        <a:ea typeface="Calibri"/>
                        <a:cs typeface="Times New Roman"/>
                      </a:endParaRPr>
                    </a:p>
                  </a:txBody>
                  <a:tcPr marL="68580" marR="68580" marT="0" marB="0" anchor="ctr">
                    <a:lnL>
                      <a:noFill/>
                    </a:lnL>
                    <a:lnR>
                      <a:noFill/>
                    </a:lnR>
                    <a:lnT>
                      <a:noFill/>
                    </a:lnT>
                    <a:lnB>
                      <a:noFill/>
                    </a:lnB>
                  </a:tcPr>
                </a:tc>
                <a:tc>
                  <a:txBody>
                    <a:bodyPr/>
                    <a:lstStyle/>
                    <a:p>
                      <a:pPr indent="25400" algn="ctr">
                        <a:lnSpc>
                          <a:spcPct val="115000"/>
                        </a:lnSpc>
                        <a:spcAft>
                          <a:spcPts val="0"/>
                        </a:spcAft>
                      </a:pPr>
                      <a:r>
                        <a:rPr lang="en-US" sz="1600" b="1">
                          <a:solidFill>
                            <a:srgbClr val="000000"/>
                          </a:solidFill>
                          <a:latin typeface="Calibri"/>
                          <a:ea typeface="Times New Roman"/>
                          <a:cs typeface="Times New Roman"/>
                        </a:rPr>
                        <a:t>Transition period</a:t>
                      </a:r>
                      <a:endParaRPr lang="ru-RU" sz="16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b="1">
                          <a:solidFill>
                            <a:srgbClr val="000000"/>
                          </a:solidFill>
                          <a:latin typeface="Calibri"/>
                          <a:ea typeface="Times New Roman"/>
                          <a:cs typeface="Times New Roman"/>
                        </a:rPr>
                        <a:t>Final Bound AMS</a:t>
                      </a:r>
                      <a:endParaRPr lang="ru-RU" sz="16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b="1">
                          <a:solidFill>
                            <a:srgbClr val="000000"/>
                          </a:solidFill>
                          <a:latin typeface="Calibri"/>
                          <a:ea typeface="Times New Roman"/>
                          <a:cs typeface="Times New Roman"/>
                        </a:rPr>
                        <a:t>De minimis %</a:t>
                      </a:r>
                      <a:endParaRPr lang="ru-RU" sz="1600">
                        <a:latin typeface="Calibri"/>
                        <a:ea typeface="Calibri"/>
                        <a:cs typeface="Times New Roman"/>
                      </a:endParaRPr>
                    </a:p>
                  </a:txBody>
                  <a:tcPr marL="68580" marR="68580" marT="0" marB="0" anchor="ctr">
                    <a:lnL>
                      <a:noFill/>
                    </a:lnL>
                    <a:lnR>
                      <a:noFill/>
                    </a:lnR>
                    <a:lnT>
                      <a:noFill/>
                    </a:lnT>
                    <a:lnB>
                      <a:noFill/>
                    </a:lnB>
                  </a:tcPr>
                </a:tc>
              </a:tr>
              <a:tr h="403245">
                <a:tc>
                  <a:txBody>
                    <a:bodyPr/>
                    <a:lstStyle/>
                    <a:p>
                      <a:pPr>
                        <a:lnSpc>
                          <a:spcPct val="115000"/>
                        </a:lnSpc>
                        <a:spcAft>
                          <a:spcPts val="0"/>
                        </a:spcAft>
                      </a:pPr>
                      <a:r>
                        <a:rPr lang="en-US" sz="1600" b="1">
                          <a:solidFill>
                            <a:srgbClr val="000000"/>
                          </a:solidFill>
                          <a:latin typeface="Calibri"/>
                          <a:ea typeface="Times New Roman"/>
                          <a:cs typeface="Times New Roman"/>
                        </a:rPr>
                        <a:t>Tajikistan</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en-US" sz="1600">
                          <a:solidFill>
                            <a:srgbClr val="000000"/>
                          </a:solidFill>
                          <a:latin typeface="Calibri"/>
                          <a:ea typeface="Times New Roman"/>
                          <a:cs typeface="Times New Roman"/>
                        </a:rPr>
                        <a:t>2013</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1600" dirty="0" err="1">
                          <a:solidFill>
                            <a:srgbClr val="000000"/>
                          </a:solidFill>
                          <a:latin typeface="Calibri"/>
                          <a:ea typeface="Times New Roman"/>
                          <a:cs typeface="Times New Roman"/>
                        </a:rPr>
                        <a:t>mln</a:t>
                      </a:r>
                      <a:r>
                        <a:rPr lang="en-US" sz="1600" dirty="0">
                          <a:solidFill>
                            <a:srgbClr val="000000"/>
                          </a:solidFill>
                          <a:latin typeface="Calibri"/>
                          <a:ea typeface="Times New Roman"/>
                          <a:cs typeface="Times New Roman"/>
                        </a:rPr>
                        <a:t> USD</a:t>
                      </a:r>
                      <a:endParaRPr lang="ru-RU" sz="1600" dirty="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en-US" sz="1600">
                          <a:solidFill>
                            <a:srgbClr val="000000"/>
                          </a:solidFill>
                          <a:latin typeface="Calibri"/>
                          <a:ea typeface="Times New Roman"/>
                          <a:cs typeface="Times New Roman"/>
                        </a:rPr>
                        <a:t>182.7</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6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en-US" sz="1600">
                          <a:solidFill>
                            <a:srgbClr val="000000"/>
                          </a:solidFill>
                          <a:latin typeface="Calibri"/>
                          <a:ea typeface="Times New Roman"/>
                          <a:cs typeface="Times New Roman"/>
                        </a:rPr>
                        <a:t>182.7</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en-US" sz="1600">
                          <a:solidFill>
                            <a:srgbClr val="000000"/>
                          </a:solidFill>
                          <a:latin typeface="Calibri"/>
                          <a:ea typeface="Times New Roman"/>
                          <a:cs typeface="Times New Roman"/>
                        </a:rPr>
                        <a:t>10%</a:t>
                      </a:r>
                      <a:endParaRPr lang="ru-RU" sz="1600">
                        <a:latin typeface="Calibri"/>
                        <a:ea typeface="Calibri"/>
                        <a:cs typeface="Times New Roman"/>
                      </a:endParaRPr>
                    </a:p>
                  </a:txBody>
                  <a:tcPr marL="68580" marR="68580" marT="0" marB="0" anchor="b">
                    <a:lnL>
                      <a:noFill/>
                    </a:lnL>
                    <a:lnR>
                      <a:noFill/>
                    </a:lnR>
                    <a:lnT>
                      <a:noFill/>
                    </a:lnT>
                    <a:lnB>
                      <a:noFill/>
                    </a:lnB>
                  </a:tcPr>
                </a:tc>
              </a:tr>
              <a:tr h="403245">
                <a:tc>
                  <a:txBody>
                    <a:bodyPr/>
                    <a:lstStyle/>
                    <a:p>
                      <a:pPr>
                        <a:lnSpc>
                          <a:spcPct val="115000"/>
                        </a:lnSpc>
                        <a:spcAft>
                          <a:spcPts val="0"/>
                        </a:spcAft>
                      </a:pPr>
                      <a:r>
                        <a:rPr lang="ru-RU" sz="1600" b="1">
                          <a:solidFill>
                            <a:srgbClr val="000000"/>
                          </a:solidFill>
                          <a:latin typeface="Calibri"/>
                          <a:ea typeface="Times New Roman"/>
                          <a:cs typeface="Times New Roman"/>
                        </a:rPr>
                        <a:t>Russia</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2012</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ctr">
                        <a:lnSpc>
                          <a:spcPct val="115000"/>
                        </a:lnSpc>
                        <a:spcAft>
                          <a:spcPts val="0"/>
                        </a:spcAft>
                      </a:pPr>
                      <a:r>
                        <a:rPr lang="ru-RU" sz="1600">
                          <a:solidFill>
                            <a:srgbClr val="000000"/>
                          </a:solidFill>
                          <a:latin typeface="Calibri"/>
                          <a:ea typeface="Times New Roman"/>
                          <a:cs typeface="Times New Roman"/>
                        </a:rPr>
                        <a:t>bln USD</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4.4</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ctr">
                        <a:lnSpc>
                          <a:spcPct val="115000"/>
                        </a:lnSpc>
                        <a:spcAft>
                          <a:spcPts val="0"/>
                        </a:spcAft>
                      </a:pPr>
                      <a:r>
                        <a:rPr lang="ru-RU" sz="1600">
                          <a:solidFill>
                            <a:srgbClr val="000000"/>
                          </a:solidFill>
                          <a:latin typeface="Calibri"/>
                          <a:ea typeface="Times New Roman"/>
                          <a:cs typeface="Times New Roman"/>
                        </a:rPr>
                        <a:t>2012-2018</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4.4</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5%</a:t>
                      </a:r>
                      <a:endParaRPr lang="ru-RU" sz="1600">
                        <a:latin typeface="Calibri"/>
                        <a:ea typeface="Calibri"/>
                        <a:cs typeface="Times New Roman"/>
                      </a:endParaRPr>
                    </a:p>
                  </a:txBody>
                  <a:tcPr marL="68580" marR="68580" marT="0" marB="0" anchor="b">
                    <a:lnL>
                      <a:noFill/>
                    </a:lnL>
                    <a:lnR>
                      <a:noFill/>
                    </a:lnR>
                    <a:lnT>
                      <a:noFill/>
                    </a:lnT>
                    <a:lnB>
                      <a:noFill/>
                    </a:lnB>
                  </a:tcPr>
                </a:tc>
              </a:tr>
              <a:tr h="403245">
                <a:tc>
                  <a:txBody>
                    <a:bodyPr/>
                    <a:lstStyle/>
                    <a:p>
                      <a:pPr>
                        <a:lnSpc>
                          <a:spcPct val="115000"/>
                        </a:lnSpc>
                        <a:spcAft>
                          <a:spcPts val="0"/>
                        </a:spcAft>
                      </a:pPr>
                      <a:r>
                        <a:rPr lang="ru-RU" sz="1600" b="1">
                          <a:solidFill>
                            <a:srgbClr val="000000"/>
                          </a:solidFill>
                          <a:latin typeface="Calibri"/>
                          <a:ea typeface="Times New Roman"/>
                          <a:cs typeface="Times New Roman"/>
                        </a:rPr>
                        <a:t>Ukraine</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2008</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ctr">
                        <a:lnSpc>
                          <a:spcPct val="115000"/>
                        </a:lnSpc>
                        <a:spcAft>
                          <a:spcPts val="0"/>
                        </a:spcAft>
                      </a:pPr>
                      <a:r>
                        <a:rPr lang="ru-RU" sz="1600">
                          <a:solidFill>
                            <a:srgbClr val="000000"/>
                          </a:solidFill>
                          <a:latin typeface="Calibri"/>
                          <a:ea typeface="Times New Roman"/>
                          <a:cs typeface="Times New Roman"/>
                        </a:rPr>
                        <a:t>mil UAH</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3043</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6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3043</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5%</a:t>
                      </a:r>
                      <a:endParaRPr lang="ru-RU" sz="1600">
                        <a:latin typeface="Calibri"/>
                        <a:ea typeface="Calibri"/>
                        <a:cs typeface="Times New Roman"/>
                      </a:endParaRPr>
                    </a:p>
                  </a:txBody>
                  <a:tcPr marL="68580" marR="68580" marT="0" marB="0" anchor="b">
                    <a:lnL>
                      <a:noFill/>
                    </a:lnL>
                    <a:lnR>
                      <a:noFill/>
                    </a:lnR>
                    <a:lnT>
                      <a:noFill/>
                    </a:lnT>
                    <a:lnB>
                      <a:noFill/>
                    </a:lnB>
                  </a:tcPr>
                </a:tc>
              </a:tr>
              <a:tr h="403245">
                <a:tc>
                  <a:txBody>
                    <a:bodyPr/>
                    <a:lstStyle/>
                    <a:p>
                      <a:pPr>
                        <a:lnSpc>
                          <a:spcPct val="115000"/>
                        </a:lnSpc>
                        <a:spcAft>
                          <a:spcPts val="0"/>
                        </a:spcAft>
                      </a:pPr>
                      <a:r>
                        <a:rPr lang="ru-RU" sz="1600" b="1">
                          <a:solidFill>
                            <a:srgbClr val="000000"/>
                          </a:solidFill>
                          <a:latin typeface="Calibri"/>
                          <a:ea typeface="Times New Roman"/>
                          <a:cs typeface="Times New Roman"/>
                        </a:rPr>
                        <a:t>Armenia</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2003</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ctr">
                        <a:lnSpc>
                          <a:spcPct val="115000"/>
                        </a:lnSpc>
                        <a:spcAft>
                          <a:spcPts val="0"/>
                        </a:spcAft>
                      </a:pPr>
                      <a:r>
                        <a:rPr lang="ru-RU" sz="1600">
                          <a:solidFill>
                            <a:srgbClr val="000000"/>
                          </a:solidFill>
                          <a:latin typeface="Calibri"/>
                          <a:ea typeface="Times New Roman"/>
                          <a:cs typeface="Times New Roman"/>
                        </a:rPr>
                        <a:t>USD</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0</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6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0</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5%</a:t>
                      </a:r>
                      <a:endParaRPr lang="ru-RU" sz="1600">
                        <a:latin typeface="Calibri"/>
                        <a:ea typeface="Calibri"/>
                        <a:cs typeface="Times New Roman"/>
                      </a:endParaRPr>
                    </a:p>
                  </a:txBody>
                  <a:tcPr marL="68580" marR="68580" marT="0" marB="0" anchor="b">
                    <a:lnL>
                      <a:noFill/>
                    </a:lnL>
                    <a:lnR>
                      <a:noFill/>
                    </a:lnR>
                    <a:lnT>
                      <a:noFill/>
                    </a:lnT>
                    <a:lnB>
                      <a:noFill/>
                    </a:lnB>
                  </a:tcPr>
                </a:tc>
              </a:tr>
              <a:tr h="403245">
                <a:tc>
                  <a:txBody>
                    <a:bodyPr/>
                    <a:lstStyle/>
                    <a:p>
                      <a:pPr>
                        <a:lnSpc>
                          <a:spcPct val="115000"/>
                        </a:lnSpc>
                        <a:spcAft>
                          <a:spcPts val="0"/>
                        </a:spcAft>
                      </a:pPr>
                      <a:r>
                        <a:rPr lang="ru-RU" sz="1600" b="1">
                          <a:solidFill>
                            <a:srgbClr val="000000"/>
                          </a:solidFill>
                          <a:latin typeface="Calibri"/>
                          <a:ea typeface="Times New Roman"/>
                          <a:cs typeface="Times New Roman"/>
                        </a:rPr>
                        <a:t>Moldova</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2001</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ctr">
                        <a:lnSpc>
                          <a:spcPct val="115000"/>
                        </a:lnSpc>
                        <a:spcAft>
                          <a:spcPts val="0"/>
                        </a:spcAft>
                      </a:pPr>
                      <a:r>
                        <a:rPr lang="ru-RU" sz="1600">
                          <a:solidFill>
                            <a:srgbClr val="000000"/>
                          </a:solidFill>
                          <a:latin typeface="Calibri"/>
                          <a:ea typeface="Times New Roman"/>
                          <a:cs typeface="Times New Roman"/>
                        </a:rPr>
                        <a:t>mln SDR</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16</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ctr">
                        <a:lnSpc>
                          <a:spcPct val="115000"/>
                        </a:lnSpc>
                        <a:spcAft>
                          <a:spcPts val="0"/>
                        </a:spcAft>
                      </a:pPr>
                      <a:r>
                        <a:rPr lang="ru-RU" sz="1600">
                          <a:solidFill>
                            <a:srgbClr val="000000"/>
                          </a:solidFill>
                          <a:latin typeface="Calibri"/>
                          <a:ea typeface="Times New Roman"/>
                          <a:cs typeface="Times New Roman"/>
                        </a:rPr>
                        <a:t>2001-2004</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13</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5%</a:t>
                      </a:r>
                      <a:endParaRPr lang="ru-RU" sz="1600">
                        <a:latin typeface="Calibri"/>
                        <a:ea typeface="Calibri"/>
                        <a:cs typeface="Times New Roman"/>
                      </a:endParaRPr>
                    </a:p>
                  </a:txBody>
                  <a:tcPr marL="68580" marR="68580" marT="0" marB="0" anchor="b">
                    <a:lnL>
                      <a:noFill/>
                    </a:lnL>
                    <a:lnR>
                      <a:noFill/>
                    </a:lnR>
                    <a:lnT>
                      <a:noFill/>
                    </a:lnT>
                    <a:lnB>
                      <a:noFill/>
                    </a:lnB>
                  </a:tcPr>
                </a:tc>
              </a:tr>
              <a:tr h="403245">
                <a:tc>
                  <a:txBody>
                    <a:bodyPr/>
                    <a:lstStyle/>
                    <a:p>
                      <a:pPr>
                        <a:lnSpc>
                          <a:spcPct val="115000"/>
                        </a:lnSpc>
                        <a:spcAft>
                          <a:spcPts val="0"/>
                        </a:spcAft>
                      </a:pPr>
                      <a:r>
                        <a:rPr lang="ru-RU" sz="1600" b="1">
                          <a:solidFill>
                            <a:srgbClr val="000000"/>
                          </a:solidFill>
                          <a:latin typeface="Calibri"/>
                          <a:ea typeface="Times New Roman"/>
                          <a:cs typeface="Times New Roman"/>
                        </a:rPr>
                        <a:t>Georgia</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2000</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ctr">
                        <a:lnSpc>
                          <a:spcPct val="115000"/>
                        </a:lnSpc>
                        <a:spcAft>
                          <a:spcPts val="0"/>
                        </a:spcAft>
                      </a:pPr>
                      <a:r>
                        <a:rPr lang="ru-RU" sz="1600">
                          <a:solidFill>
                            <a:srgbClr val="000000"/>
                          </a:solidFill>
                          <a:latin typeface="Calibri"/>
                          <a:ea typeface="Times New Roman"/>
                          <a:cs typeface="Times New Roman"/>
                        </a:rPr>
                        <a:t>GER</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0</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6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0</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5%</a:t>
                      </a:r>
                      <a:endParaRPr lang="ru-RU" sz="1600">
                        <a:latin typeface="Calibri"/>
                        <a:ea typeface="Calibri"/>
                        <a:cs typeface="Times New Roman"/>
                      </a:endParaRPr>
                    </a:p>
                  </a:txBody>
                  <a:tcPr marL="68580" marR="68580" marT="0" marB="0" anchor="b">
                    <a:lnL>
                      <a:noFill/>
                    </a:lnL>
                    <a:lnR>
                      <a:noFill/>
                    </a:lnR>
                    <a:lnT>
                      <a:noFill/>
                    </a:lnT>
                    <a:lnB>
                      <a:noFill/>
                    </a:lnB>
                  </a:tcPr>
                </a:tc>
              </a:tr>
              <a:tr h="403245">
                <a:tc>
                  <a:txBody>
                    <a:bodyPr/>
                    <a:lstStyle/>
                    <a:p>
                      <a:pPr>
                        <a:lnSpc>
                          <a:spcPct val="115000"/>
                        </a:lnSpc>
                        <a:spcAft>
                          <a:spcPts val="0"/>
                        </a:spcAft>
                      </a:pPr>
                      <a:r>
                        <a:rPr lang="ru-RU" sz="1600" b="1">
                          <a:solidFill>
                            <a:srgbClr val="000000"/>
                          </a:solidFill>
                          <a:latin typeface="Calibri"/>
                          <a:ea typeface="Times New Roman"/>
                          <a:cs typeface="Times New Roman"/>
                        </a:rPr>
                        <a:t>Kyrgyzstan</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1998</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ctr">
                        <a:lnSpc>
                          <a:spcPct val="115000"/>
                        </a:lnSpc>
                        <a:spcAft>
                          <a:spcPts val="0"/>
                        </a:spcAft>
                      </a:pPr>
                      <a:r>
                        <a:rPr lang="ru-RU" sz="1600">
                          <a:solidFill>
                            <a:srgbClr val="000000"/>
                          </a:solidFill>
                          <a:latin typeface="Calibri"/>
                          <a:ea typeface="Times New Roman"/>
                          <a:cs typeface="Times New Roman"/>
                        </a:rPr>
                        <a:t>KGS</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0</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6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a:solidFill>
                            <a:srgbClr val="000000"/>
                          </a:solidFill>
                          <a:latin typeface="Calibri"/>
                          <a:ea typeface="Times New Roman"/>
                          <a:cs typeface="Times New Roman"/>
                        </a:rPr>
                        <a:t>0</a:t>
                      </a:r>
                      <a:endParaRPr lang="ru-RU" sz="16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600" dirty="0">
                          <a:solidFill>
                            <a:srgbClr val="000000"/>
                          </a:solidFill>
                          <a:latin typeface="Calibri"/>
                          <a:ea typeface="Times New Roman"/>
                          <a:cs typeface="Times New Roman"/>
                        </a:rPr>
                        <a:t>5%</a:t>
                      </a:r>
                      <a:endParaRPr lang="ru-RU" sz="1600" dirty="0">
                        <a:latin typeface="Calibri"/>
                        <a:ea typeface="Calibri"/>
                        <a:cs typeface="Times New Roman"/>
                      </a:endParaRPr>
                    </a:p>
                  </a:txBody>
                  <a:tcPr marL="68580" marR="68580" marT="0" marB="0" anchor="b">
                    <a:lnL>
                      <a:noFill/>
                    </a:lnL>
                    <a:lnR>
                      <a:noFill/>
                    </a:lnR>
                    <a:lnT>
                      <a:noFill/>
                    </a:lnT>
                    <a:lnB>
                      <a:noFill/>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Average Bound and Applied Tariffs for Agricultural Products</a:t>
            </a:r>
            <a:endParaRPr lang="ru-RU" dirty="0"/>
          </a:p>
        </p:txBody>
      </p:sp>
      <p:graphicFrame>
        <p:nvGraphicFramePr>
          <p:cNvPr id="4" name="Диаграмма 3"/>
          <p:cNvGraphicFramePr/>
          <p:nvPr/>
        </p:nvGraphicFramePr>
        <p:xfrm>
          <a:off x="755576" y="1484784"/>
          <a:ext cx="7704856" cy="42484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Average Applied and Bound Tariff</a:t>
            </a:r>
            <a:endParaRPr lang="ru-RU" dirty="0"/>
          </a:p>
        </p:txBody>
      </p:sp>
      <p:graphicFrame>
        <p:nvGraphicFramePr>
          <p:cNvPr id="4" name="Таблица 3"/>
          <p:cNvGraphicFramePr>
            <a:graphicFrameLocks noGrp="1"/>
          </p:cNvGraphicFramePr>
          <p:nvPr/>
        </p:nvGraphicFramePr>
        <p:xfrm>
          <a:off x="755578" y="1397001"/>
          <a:ext cx="7416822" cy="4594734"/>
        </p:xfrm>
        <a:graphic>
          <a:graphicData uri="http://schemas.openxmlformats.org/drawingml/2006/table">
            <a:tbl>
              <a:tblPr/>
              <a:tblGrid>
                <a:gridCol w="1305475"/>
                <a:gridCol w="511072"/>
                <a:gridCol w="388235"/>
                <a:gridCol w="507486"/>
                <a:gridCol w="374787"/>
                <a:gridCol w="511072"/>
                <a:gridCol w="381959"/>
                <a:gridCol w="507486"/>
                <a:gridCol w="381959"/>
                <a:gridCol w="511072"/>
                <a:gridCol w="347888"/>
                <a:gridCol w="541558"/>
                <a:gridCol w="381062"/>
                <a:gridCol w="511072"/>
                <a:gridCol w="254639"/>
              </a:tblGrid>
              <a:tr h="352661">
                <a:tc>
                  <a:txBody>
                    <a:bodyPr/>
                    <a:lstStyle/>
                    <a:p>
                      <a:pPr>
                        <a:lnSpc>
                          <a:spcPct val="115000"/>
                        </a:lnSpc>
                      </a:pPr>
                      <a:endParaRPr lang="ru-RU" sz="1200">
                        <a:latin typeface="Calibri"/>
                      </a:endParaRPr>
                    </a:p>
                  </a:txBody>
                  <a:tcPr marL="63610" marR="63610" marT="0" marB="0">
                    <a:lnL>
                      <a:noFill/>
                    </a:lnL>
                    <a:lnR>
                      <a:noFill/>
                    </a:lnR>
                    <a:lnT>
                      <a:noFill/>
                    </a:lnT>
                    <a:lnB>
                      <a:noFill/>
                    </a:lnB>
                  </a:tcPr>
                </a:tc>
                <a:tc gridSpan="2">
                  <a:txBody>
                    <a:bodyPr/>
                    <a:lstStyle/>
                    <a:p>
                      <a:pPr algn="ctr">
                        <a:lnSpc>
                          <a:spcPct val="115000"/>
                        </a:lnSpc>
                        <a:spcAft>
                          <a:spcPts val="0"/>
                        </a:spcAft>
                      </a:pPr>
                      <a:r>
                        <a:rPr lang="ru-RU" sz="1100" b="1" i="1">
                          <a:latin typeface="Times New Roman"/>
                          <a:ea typeface="Times New Roman"/>
                          <a:cs typeface="Times New Roman"/>
                        </a:rPr>
                        <a:t>Armenia</a:t>
                      </a:r>
                      <a:endParaRPr lang="ru-RU" sz="1200">
                        <a:latin typeface="Calibri"/>
                        <a:ea typeface="Calibri"/>
                        <a:cs typeface="Times New Roman"/>
                      </a:endParaRPr>
                    </a:p>
                  </a:txBody>
                  <a:tcPr marL="63610" marR="63610" marT="0" marB="0">
                    <a:lnL>
                      <a:noFill/>
                    </a:lnL>
                    <a:lnR>
                      <a:noFill/>
                    </a:lnR>
                    <a:lnT>
                      <a:noFill/>
                    </a:lnT>
                    <a:lnB>
                      <a:noFill/>
                    </a:lnB>
                  </a:tcPr>
                </a:tc>
                <a:tc hMerge="1">
                  <a:txBody>
                    <a:bodyPr/>
                    <a:lstStyle/>
                    <a:p>
                      <a:endParaRPr lang="ru-RU"/>
                    </a:p>
                  </a:txBody>
                  <a:tcPr/>
                </a:tc>
                <a:tc gridSpan="2">
                  <a:txBody>
                    <a:bodyPr/>
                    <a:lstStyle/>
                    <a:p>
                      <a:pPr algn="ctr">
                        <a:lnSpc>
                          <a:spcPct val="115000"/>
                        </a:lnSpc>
                        <a:spcAft>
                          <a:spcPts val="0"/>
                        </a:spcAft>
                      </a:pPr>
                      <a:r>
                        <a:rPr lang="ru-RU" sz="1100">
                          <a:latin typeface="Times New Roman"/>
                          <a:ea typeface="Times New Roman"/>
                          <a:cs typeface="Times New Roman"/>
                        </a:rPr>
                        <a:t>Georgia</a:t>
                      </a:r>
                      <a:endParaRPr lang="ru-RU" sz="1200">
                        <a:latin typeface="Calibri"/>
                        <a:ea typeface="Calibri"/>
                        <a:cs typeface="Times New Roman"/>
                      </a:endParaRPr>
                    </a:p>
                  </a:txBody>
                  <a:tcPr marL="63610" marR="63610" marT="0" marB="0">
                    <a:lnL>
                      <a:noFill/>
                    </a:lnL>
                    <a:lnR>
                      <a:noFill/>
                    </a:lnR>
                    <a:lnT>
                      <a:noFill/>
                    </a:lnT>
                    <a:lnB>
                      <a:noFill/>
                    </a:lnB>
                  </a:tcPr>
                </a:tc>
                <a:tc hMerge="1">
                  <a:txBody>
                    <a:bodyPr/>
                    <a:lstStyle/>
                    <a:p>
                      <a:endParaRPr lang="ru-RU"/>
                    </a:p>
                  </a:txBody>
                  <a:tcPr/>
                </a:tc>
                <a:tc gridSpan="2">
                  <a:txBody>
                    <a:bodyPr/>
                    <a:lstStyle/>
                    <a:p>
                      <a:pPr algn="ctr">
                        <a:lnSpc>
                          <a:spcPct val="115000"/>
                        </a:lnSpc>
                        <a:spcAft>
                          <a:spcPts val="0"/>
                        </a:spcAft>
                      </a:pPr>
                      <a:r>
                        <a:rPr lang="ru-RU" sz="1100" b="1" i="1">
                          <a:latin typeface="Times New Roman"/>
                          <a:ea typeface="Times New Roman"/>
                          <a:cs typeface="Times New Roman"/>
                        </a:rPr>
                        <a:t>Krygyz</a:t>
                      </a:r>
                      <a:r>
                        <a:rPr lang="en-US" sz="1100" b="1" i="1">
                          <a:latin typeface="Times New Roman"/>
                          <a:ea typeface="Times New Roman"/>
                          <a:cs typeface="Times New Roman"/>
                        </a:rPr>
                        <a:t>stan</a:t>
                      </a:r>
                      <a:endParaRPr lang="ru-RU" sz="1200">
                        <a:latin typeface="Calibri"/>
                        <a:ea typeface="Calibri"/>
                        <a:cs typeface="Times New Roman"/>
                      </a:endParaRPr>
                    </a:p>
                  </a:txBody>
                  <a:tcPr marL="63610" marR="63610" marT="0" marB="0">
                    <a:lnL>
                      <a:noFill/>
                    </a:lnL>
                    <a:lnR>
                      <a:noFill/>
                    </a:lnR>
                    <a:lnT>
                      <a:noFill/>
                    </a:lnT>
                    <a:lnB>
                      <a:noFill/>
                    </a:lnB>
                  </a:tcPr>
                </a:tc>
                <a:tc hMerge="1">
                  <a:txBody>
                    <a:bodyPr/>
                    <a:lstStyle/>
                    <a:p>
                      <a:endParaRPr lang="ru-RU"/>
                    </a:p>
                  </a:txBody>
                  <a:tcPr/>
                </a:tc>
                <a:tc gridSpan="2">
                  <a:txBody>
                    <a:bodyPr/>
                    <a:lstStyle/>
                    <a:p>
                      <a:pPr algn="ctr">
                        <a:lnSpc>
                          <a:spcPct val="115000"/>
                        </a:lnSpc>
                        <a:spcAft>
                          <a:spcPts val="0"/>
                        </a:spcAft>
                      </a:pPr>
                      <a:r>
                        <a:rPr lang="ru-RU" sz="1100">
                          <a:latin typeface="Times New Roman"/>
                          <a:ea typeface="Times New Roman"/>
                          <a:cs typeface="Times New Roman"/>
                        </a:rPr>
                        <a:t>Moldova</a:t>
                      </a:r>
                      <a:endParaRPr lang="ru-RU" sz="1200">
                        <a:latin typeface="Calibri"/>
                        <a:ea typeface="Calibri"/>
                        <a:cs typeface="Times New Roman"/>
                      </a:endParaRPr>
                    </a:p>
                  </a:txBody>
                  <a:tcPr marL="63610" marR="63610" marT="0" marB="0">
                    <a:lnL>
                      <a:noFill/>
                    </a:lnL>
                    <a:lnR>
                      <a:noFill/>
                    </a:lnR>
                    <a:lnT>
                      <a:noFill/>
                    </a:lnT>
                    <a:lnB>
                      <a:noFill/>
                    </a:lnB>
                  </a:tcPr>
                </a:tc>
                <a:tc hMerge="1">
                  <a:txBody>
                    <a:bodyPr/>
                    <a:lstStyle/>
                    <a:p>
                      <a:endParaRPr lang="ru-RU"/>
                    </a:p>
                  </a:txBody>
                  <a:tcPr/>
                </a:tc>
                <a:tc gridSpan="2">
                  <a:txBody>
                    <a:bodyPr/>
                    <a:lstStyle/>
                    <a:p>
                      <a:pPr algn="ctr">
                        <a:lnSpc>
                          <a:spcPct val="115000"/>
                        </a:lnSpc>
                        <a:spcAft>
                          <a:spcPts val="0"/>
                        </a:spcAft>
                      </a:pPr>
                      <a:r>
                        <a:rPr lang="ru-RU" sz="1100" b="1" i="1">
                          <a:latin typeface="Times New Roman"/>
                          <a:ea typeface="Times New Roman"/>
                          <a:cs typeface="Times New Roman"/>
                        </a:rPr>
                        <a:t>Ukraine</a:t>
                      </a:r>
                      <a:endParaRPr lang="ru-RU" sz="1200">
                        <a:latin typeface="Calibri"/>
                        <a:ea typeface="Calibri"/>
                        <a:cs typeface="Times New Roman"/>
                      </a:endParaRPr>
                    </a:p>
                  </a:txBody>
                  <a:tcPr marL="63610" marR="63610" marT="0" marB="0">
                    <a:lnL>
                      <a:noFill/>
                    </a:lnL>
                    <a:lnR>
                      <a:noFill/>
                    </a:lnR>
                    <a:lnT>
                      <a:noFill/>
                    </a:lnT>
                    <a:lnB>
                      <a:noFill/>
                    </a:lnB>
                  </a:tcPr>
                </a:tc>
                <a:tc hMerge="1">
                  <a:txBody>
                    <a:bodyPr/>
                    <a:lstStyle/>
                    <a:p>
                      <a:endParaRPr lang="ru-RU"/>
                    </a:p>
                  </a:txBody>
                  <a:tcPr/>
                </a:tc>
                <a:tc gridSpan="2">
                  <a:txBody>
                    <a:bodyPr/>
                    <a:lstStyle/>
                    <a:p>
                      <a:pPr algn="ctr">
                        <a:lnSpc>
                          <a:spcPct val="115000"/>
                        </a:lnSpc>
                        <a:spcAft>
                          <a:spcPts val="0"/>
                        </a:spcAft>
                      </a:pPr>
                      <a:r>
                        <a:rPr lang="ru-RU" sz="1100" i="1">
                          <a:latin typeface="Times New Roman"/>
                          <a:ea typeface="Times New Roman"/>
                          <a:cs typeface="Times New Roman"/>
                        </a:rPr>
                        <a:t>Russia</a:t>
                      </a:r>
                      <a:endParaRPr lang="ru-RU" sz="1200">
                        <a:latin typeface="Calibri"/>
                        <a:ea typeface="Calibri"/>
                        <a:cs typeface="Times New Roman"/>
                      </a:endParaRPr>
                    </a:p>
                  </a:txBody>
                  <a:tcPr marL="63610" marR="63610" marT="0" marB="0">
                    <a:lnL>
                      <a:noFill/>
                    </a:lnL>
                    <a:lnR>
                      <a:noFill/>
                    </a:lnR>
                    <a:lnT>
                      <a:noFill/>
                    </a:lnT>
                    <a:lnB>
                      <a:noFill/>
                    </a:lnB>
                  </a:tcPr>
                </a:tc>
                <a:tc hMerge="1">
                  <a:txBody>
                    <a:bodyPr/>
                    <a:lstStyle/>
                    <a:p>
                      <a:endParaRPr lang="ru-RU"/>
                    </a:p>
                  </a:txBody>
                  <a:tcPr/>
                </a:tc>
                <a:tc gridSpan="2">
                  <a:txBody>
                    <a:bodyPr/>
                    <a:lstStyle/>
                    <a:p>
                      <a:pPr algn="ctr">
                        <a:lnSpc>
                          <a:spcPct val="115000"/>
                        </a:lnSpc>
                        <a:spcAft>
                          <a:spcPts val="0"/>
                        </a:spcAft>
                      </a:pPr>
                      <a:r>
                        <a:rPr lang="ru-RU" sz="1100" b="1" i="1">
                          <a:latin typeface="Times New Roman"/>
                          <a:ea typeface="Times New Roman"/>
                          <a:cs typeface="Times New Roman"/>
                        </a:rPr>
                        <a:t>Tajikistan</a:t>
                      </a:r>
                      <a:endParaRPr lang="ru-RU" sz="1200">
                        <a:latin typeface="Calibri"/>
                        <a:ea typeface="Calibri"/>
                        <a:cs typeface="Times New Roman"/>
                      </a:endParaRPr>
                    </a:p>
                  </a:txBody>
                  <a:tcPr marL="63610" marR="63610" marT="0" marB="0">
                    <a:lnL>
                      <a:noFill/>
                    </a:lnL>
                    <a:lnR>
                      <a:noFill/>
                    </a:lnR>
                    <a:lnT>
                      <a:noFill/>
                    </a:lnT>
                    <a:lnB>
                      <a:noFill/>
                    </a:lnB>
                  </a:tcPr>
                </a:tc>
                <a:tc hMerge="1">
                  <a:txBody>
                    <a:bodyPr/>
                    <a:lstStyle/>
                    <a:p>
                      <a:endParaRPr lang="ru-RU"/>
                    </a:p>
                  </a:txBody>
                  <a:tcPr/>
                </a:tc>
              </a:tr>
              <a:tr h="528992">
                <a:tc>
                  <a:txBody>
                    <a:bodyPr/>
                    <a:lstStyle/>
                    <a:p>
                      <a:pPr>
                        <a:lnSpc>
                          <a:spcPct val="115000"/>
                        </a:lnSpc>
                      </a:pPr>
                      <a:endParaRPr lang="ru-RU" sz="1200">
                        <a:latin typeface="Calibri"/>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i="1">
                          <a:latin typeface="Times New Roman"/>
                          <a:ea typeface="Times New Roman"/>
                          <a:cs typeface="Times New Roman"/>
                        </a:rPr>
                        <a:t>Bound</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i="1">
                          <a:latin typeface="Times New Roman"/>
                          <a:ea typeface="Times New Roman"/>
                          <a:cs typeface="Times New Roman"/>
                        </a:rPr>
                        <a:t>App.</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Bound</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App</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i="1">
                          <a:latin typeface="Times New Roman"/>
                          <a:ea typeface="Times New Roman"/>
                          <a:cs typeface="Times New Roman"/>
                        </a:rPr>
                        <a:t>Bound</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i="1">
                          <a:latin typeface="Times New Roman"/>
                          <a:ea typeface="Times New Roman"/>
                          <a:cs typeface="Times New Roman"/>
                        </a:rPr>
                        <a:t>App</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Bound</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App</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i="1">
                          <a:latin typeface="Times New Roman"/>
                          <a:ea typeface="Times New Roman"/>
                          <a:cs typeface="Times New Roman"/>
                        </a:rPr>
                        <a:t>Bound</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i="1">
                          <a:latin typeface="Times New Roman"/>
                          <a:ea typeface="Times New Roman"/>
                          <a:cs typeface="Times New Roman"/>
                        </a:rPr>
                        <a:t>App</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i="1">
                          <a:latin typeface="Times New Roman"/>
                          <a:ea typeface="Times New Roman"/>
                          <a:cs typeface="Times New Roman"/>
                        </a:rPr>
                        <a:t>Bound</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i="1">
                          <a:latin typeface="Times New Roman"/>
                          <a:ea typeface="Times New Roman"/>
                          <a:cs typeface="Times New Roman"/>
                        </a:rPr>
                        <a:t>App</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i="1">
                          <a:latin typeface="Times New Roman"/>
                          <a:ea typeface="Times New Roman"/>
                          <a:cs typeface="Times New Roman"/>
                        </a:rPr>
                        <a:t>Bound</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i="1">
                          <a:latin typeface="Times New Roman"/>
                          <a:ea typeface="Times New Roman"/>
                          <a:cs typeface="Times New Roman"/>
                        </a:rPr>
                        <a:t>App</a:t>
                      </a:r>
                      <a:endParaRPr lang="ru-RU" sz="1200">
                        <a:latin typeface="Calibri"/>
                        <a:ea typeface="Calibri"/>
                        <a:cs typeface="Times New Roman"/>
                      </a:endParaRPr>
                    </a:p>
                  </a:txBody>
                  <a:tcPr marL="63610" marR="63610" marT="0" marB="0">
                    <a:lnL>
                      <a:noFill/>
                    </a:lnL>
                    <a:lnR>
                      <a:noFill/>
                    </a:lnR>
                    <a:lnT>
                      <a:noFill/>
                    </a:lnT>
                    <a:lnB>
                      <a:noFill/>
                    </a:lnB>
                  </a:tcPr>
                </a:tc>
              </a:tr>
              <a:tr h="352661">
                <a:tc>
                  <a:txBody>
                    <a:bodyPr/>
                    <a:lstStyle/>
                    <a:p>
                      <a:pPr>
                        <a:lnSpc>
                          <a:spcPct val="115000"/>
                        </a:lnSpc>
                        <a:spcAft>
                          <a:spcPts val="0"/>
                        </a:spcAft>
                      </a:pPr>
                      <a:r>
                        <a:rPr lang="ru-RU" sz="1100">
                          <a:latin typeface="Times New Roman"/>
                          <a:ea typeface="Times New Roman"/>
                          <a:cs typeface="Times New Roman"/>
                        </a:rPr>
                        <a:t>Animal products</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en-US" sz="1100" b="1">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6670" algn="r">
                        <a:lnSpc>
                          <a:spcPct val="115000"/>
                        </a:lnSpc>
                        <a:spcAft>
                          <a:spcPts val="0"/>
                        </a:spcAft>
                      </a:pPr>
                      <a:r>
                        <a:rPr lang="ru-RU" sz="1100">
                          <a:latin typeface="Times New Roman"/>
                          <a:ea typeface="Times New Roman"/>
                          <a:cs typeface="Times New Roman"/>
                        </a:rPr>
                        <a:t>1</a:t>
                      </a:r>
                      <a:r>
                        <a:rPr lang="en-US" sz="1100">
                          <a:latin typeface="Times New Roman"/>
                          <a:ea typeface="Times New Roman"/>
                          <a:cs typeface="Times New Roman"/>
                        </a:rPr>
                        <a:t>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b="1">
                          <a:latin typeface="Times New Roman"/>
                          <a:ea typeface="Times New Roman"/>
                          <a:cs typeface="Times New Roman"/>
                        </a:rPr>
                        <a:t>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a:latin typeface="Times New Roman"/>
                          <a:ea typeface="Times New Roman"/>
                          <a:cs typeface="Times New Roman"/>
                        </a:rPr>
                        <a:t>17</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23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en-US" sz="1100">
                          <a:latin typeface="Times New Roman"/>
                          <a:ea typeface="Times New Roman"/>
                          <a:cs typeface="Times New Roman"/>
                        </a:rPr>
                        <a:t>20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9</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r>
              <a:tr h="352661">
                <a:tc>
                  <a:txBody>
                    <a:bodyPr/>
                    <a:lstStyle/>
                    <a:p>
                      <a:pPr>
                        <a:lnSpc>
                          <a:spcPct val="115000"/>
                        </a:lnSpc>
                        <a:spcAft>
                          <a:spcPts val="0"/>
                        </a:spcAft>
                      </a:pPr>
                      <a:r>
                        <a:rPr lang="ru-RU" sz="1100">
                          <a:latin typeface="Times New Roman"/>
                          <a:ea typeface="Times New Roman"/>
                          <a:cs typeface="Times New Roman"/>
                        </a:rPr>
                        <a:t>Dairy products</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12</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12</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b="1">
                          <a:latin typeface="Times New Roman"/>
                          <a:ea typeface="Times New Roman"/>
                          <a:cs typeface="Times New Roman"/>
                        </a:rPr>
                        <a:t>11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a:t>
                      </a:r>
                      <a:r>
                        <a:rPr lang="en-US" sz="1100">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13</a:t>
                      </a:r>
                      <a:endParaRPr lang="ru-RU" sz="1200">
                        <a:latin typeface="Calibri"/>
                        <a:ea typeface="Calibri"/>
                        <a:cs typeface="Times New Roman"/>
                      </a:endParaRPr>
                    </a:p>
                  </a:txBody>
                  <a:tcPr marL="63610" marR="63610" marT="0" marB="0" anchor="b">
                    <a:lnL>
                      <a:noFill/>
                    </a:lnL>
                    <a:lnR>
                      <a:noFill/>
                    </a:lnR>
                    <a:lnT>
                      <a:noFill/>
                    </a:lnT>
                    <a:lnB>
                      <a:noFill/>
                    </a:lnB>
                  </a:tcPr>
                </a:tc>
              </a:tr>
              <a:tr h="352661">
                <a:tc>
                  <a:txBody>
                    <a:bodyPr/>
                    <a:lstStyle/>
                    <a:p>
                      <a:pPr>
                        <a:lnSpc>
                          <a:spcPct val="115000"/>
                        </a:lnSpc>
                        <a:spcAft>
                          <a:spcPts val="0"/>
                        </a:spcAft>
                      </a:pPr>
                      <a:r>
                        <a:rPr lang="ru-RU" sz="1100">
                          <a:latin typeface="Times New Roman"/>
                          <a:ea typeface="Times New Roman"/>
                          <a:cs typeface="Times New Roman"/>
                        </a:rPr>
                        <a:t>Fruit, vegetables</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15</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9</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13</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9</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a:t>
                      </a:r>
                      <a:r>
                        <a:rPr lang="en-US" sz="1100" b="1">
                          <a:latin typeface="Times New Roman"/>
                          <a:ea typeface="Times New Roman"/>
                          <a:cs typeface="Times New Roman"/>
                        </a:rPr>
                        <a:t>6</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indent="21590"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indent="21590" algn="r">
                        <a:lnSpc>
                          <a:spcPct val="115000"/>
                        </a:lnSpc>
                        <a:spcAft>
                          <a:spcPts val="0"/>
                        </a:spcAft>
                      </a:pPr>
                      <a:r>
                        <a:rPr lang="ru-RU" sz="1100">
                          <a:latin typeface="Times New Roman"/>
                          <a:ea typeface="Times New Roman"/>
                          <a:cs typeface="Times New Roman"/>
                        </a:rPr>
                        <a:t>14</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13</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13</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9</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en-US" sz="1100">
                          <a:latin typeface="Times New Roman"/>
                          <a:ea typeface="Times New Roman"/>
                          <a:cs typeface="Times New Roman"/>
                        </a:rPr>
                        <a:t>11</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13</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12</a:t>
                      </a:r>
                      <a:endParaRPr lang="ru-RU" sz="1200">
                        <a:latin typeface="Calibri"/>
                        <a:ea typeface="Calibri"/>
                        <a:cs typeface="Times New Roman"/>
                      </a:endParaRPr>
                    </a:p>
                  </a:txBody>
                  <a:tcPr marL="63610" marR="63610" marT="0" marB="0">
                    <a:lnL>
                      <a:noFill/>
                    </a:lnL>
                    <a:lnR>
                      <a:noFill/>
                    </a:lnR>
                    <a:lnT>
                      <a:noFill/>
                    </a:lnT>
                    <a:lnB>
                      <a:noFill/>
                    </a:lnB>
                  </a:tcPr>
                </a:tc>
              </a:tr>
              <a:tr h="176331">
                <a:tc>
                  <a:txBody>
                    <a:bodyPr/>
                    <a:lstStyle/>
                    <a:p>
                      <a:pPr>
                        <a:lnSpc>
                          <a:spcPct val="115000"/>
                        </a:lnSpc>
                        <a:spcAft>
                          <a:spcPts val="0"/>
                        </a:spcAft>
                      </a:pPr>
                      <a:r>
                        <a:rPr lang="ru-RU" sz="1100">
                          <a:latin typeface="Times New Roman"/>
                          <a:ea typeface="Times New Roman"/>
                          <a:cs typeface="Times New Roman"/>
                        </a:rPr>
                        <a:t>Coffee, tea</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14</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en-US" sz="1100" b="1">
                          <a:latin typeface="Times New Roman"/>
                          <a:ea typeface="Times New Roman"/>
                          <a:cs typeface="Times New Roman"/>
                        </a:rPr>
                        <a:t>9</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12</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b="1">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a:latin typeface="Times New Roman"/>
                          <a:ea typeface="Times New Roman"/>
                          <a:cs typeface="Times New Roman"/>
                        </a:rPr>
                        <a:t>11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6</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6</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6</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en-US" sz="1100">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r>
              <a:tr h="352661">
                <a:tc>
                  <a:txBody>
                    <a:bodyPr/>
                    <a:lstStyle/>
                    <a:p>
                      <a:pPr>
                        <a:lnSpc>
                          <a:spcPct val="115000"/>
                        </a:lnSpc>
                        <a:spcAft>
                          <a:spcPts val="0"/>
                        </a:spcAft>
                      </a:pPr>
                      <a:r>
                        <a:rPr lang="ru-RU" sz="1100">
                          <a:latin typeface="Times New Roman"/>
                          <a:ea typeface="Times New Roman"/>
                          <a:cs typeface="Times New Roman"/>
                        </a:rPr>
                        <a:t>Cereals &amp; preparations</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en-US" sz="1100" b="1">
                          <a:latin typeface="Times New Roman"/>
                          <a:ea typeface="Times New Roman"/>
                          <a:cs typeface="Times New Roman"/>
                        </a:rPr>
                        <a:t>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14</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12</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b="1">
                          <a:latin typeface="Times New Roman"/>
                          <a:ea typeface="Times New Roman"/>
                          <a:cs typeface="Times New Roman"/>
                        </a:rPr>
                        <a:t>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a:latin typeface="Times New Roman"/>
                          <a:ea typeface="Times New Roman"/>
                          <a:cs typeface="Times New Roman"/>
                        </a:rPr>
                        <a:t>13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en-US" sz="1100">
                          <a:latin typeface="Times New Roman"/>
                          <a:ea typeface="Times New Roman"/>
                          <a:cs typeface="Times New Roman"/>
                        </a:rPr>
                        <a:t>12</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r>
              <a:tr h="352661">
                <a:tc>
                  <a:txBody>
                    <a:bodyPr/>
                    <a:lstStyle/>
                    <a:p>
                      <a:pPr>
                        <a:lnSpc>
                          <a:spcPct val="115000"/>
                        </a:lnSpc>
                        <a:spcAft>
                          <a:spcPts val="0"/>
                        </a:spcAft>
                      </a:pPr>
                      <a:r>
                        <a:rPr lang="ru-RU" sz="1100">
                          <a:latin typeface="Times New Roman"/>
                          <a:ea typeface="Times New Roman"/>
                          <a:cs typeface="Times New Roman"/>
                        </a:rPr>
                        <a:t>Oilseeds, fats &amp; oils</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14</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en-US" sz="1100" b="1">
                          <a:latin typeface="Times New Roman"/>
                          <a:ea typeface="Times New Roman"/>
                          <a:cs typeface="Times New Roman"/>
                        </a:rPr>
                        <a:t>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b="1">
                          <a:latin typeface="Times New Roman"/>
                          <a:ea typeface="Times New Roman"/>
                          <a:cs typeface="Times New Roman"/>
                        </a:rPr>
                        <a:t>6</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a:latin typeface="Times New Roman"/>
                          <a:ea typeface="Times New Roman"/>
                          <a:cs typeface="Times New Roman"/>
                        </a:rPr>
                        <a:t>11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6</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en-US" sz="1100">
                          <a:latin typeface="Times New Roman"/>
                          <a:ea typeface="Times New Roman"/>
                          <a:cs typeface="Times New Roman"/>
                        </a:rPr>
                        <a:t>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r>
              <a:tr h="352661">
                <a:tc>
                  <a:txBody>
                    <a:bodyPr/>
                    <a:lstStyle/>
                    <a:p>
                      <a:pPr>
                        <a:lnSpc>
                          <a:spcPct val="115000"/>
                        </a:lnSpc>
                        <a:spcAft>
                          <a:spcPts val="0"/>
                        </a:spcAft>
                      </a:pPr>
                      <a:r>
                        <a:rPr lang="ru-RU" sz="1100">
                          <a:latin typeface="Times New Roman"/>
                          <a:ea typeface="Times New Roman"/>
                          <a:cs typeface="Times New Roman"/>
                        </a:rPr>
                        <a:t>Sugars and confectionery</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12</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b="1">
                          <a:latin typeface="Times New Roman"/>
                          <a:ea typeface="Times New Roman"/>
                          <a:cs typeface="Times New Roman"/>
                        </a:rPr>
                        <a:t>4</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a:latin typeface="Times New Roman"/>
                          <a:ea typeface="Times New Roman"/>
                          <a:cs typeface="Times New Roman"/>
                        </a:rPr>
                        <a:t>56</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19</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6</a:t>
                      </a:r>
                      <a:endParaRPr lang="ru-RU" sz="1200">
                        <a:latin typeface="Calibri"/>
                        <a:ea typeface="Calibri"/>
                        <a:cs typeface="Times New Roman"/>
                      </a:endParaRPr>
                    </a:p>
                  </a:txBody>
                  <a:tcPr marL="63610" marR="63610" marT="0" marB="0" anchor="b">
                    <a:lnL>
                      <a:noFill/>
                    </a:lnL>
                    <a:lnR>
                      <a:noFill/>
                    </a:lnR>
                    <a:lnT>
                      <a:noFill/>
                    </a:lnT>
                    <a:lnB>
                      <a:noFill/>
                    </a:lnB>
                  </a:tcPr>
                </a:tc>
              </a:tr>
              <a:tr h="352661">
                <a:tc>
                  <a:txBody>
                    <a:bodyPr/>
                    <a:lstStyle/>
                    <a:p>
                      <a:pPr>
                        <a:lnSpc>
                          <a:spcPct val="115000"/>
                        </a:lnSpc>
                        <a:spcAft>
                          <a:spcPts val="0"/>
                        </a:spcAft>
                      </a:pPr>
                      <a:r>
                        <a:rPr lang="ru-RU" sz="1100">
                          <a:latin typeface="Times New Roman"/>
                          <a:ea typeface="Times New Roman"/>
                          <a:cs typeface="Times New Roman"/>
                        </a:rPr>
                        <a:t>Beverages &amp; tobacco</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39</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24</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19</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b="1">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a:latin typeface="Times New Roman"/>
                          <a:ea typeface="Times New Roman"/>
                          <a:cs typeface="Times New Roman"/>
                        </a:rPr>
                        <a:t>16</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9</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12</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24</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29</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31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31</a:t>
                      </a:r>
                      <a:endParaRPr lang="ru-RU" sz="1200">
                        <a:latin typeface="Calibri"/>
                        <a:ea typeface="Calibri"/>
                        <a:cs typeface="Times New Roman"/>
                      </a:endParaRPr>
                    </a:p>
                  </a:txBody>
                  <a:tcPr marL="63610" marR="63610" marT="0" marB="0" anchor="b">
                    <a:lnL>
                      <a:noFill/>
                    </a:lnL>
                    <a:lnR>
                      <a:noFill/>
                    </a:lnR>
                    <a:lnT>
                      <a:noFill/>
                    </a:lnT>
                    <a:lnB>
                      <a:noFill/>
                    </a:lnB>
                  </a:tcPr>
                </a:tc>
              </a:tr>
              <a:tr h="352661">
                <a:tc>
                  <a:txBody>
                    <a:bodyPr/>
                    <a:lstStyle/>
                    <a:p>
                      <a:pPr>
                        <a:lnSpc>
                          <a:spcPct val="115000"/>
                        </a:lnSpc>
                        <a:spcAft>
                          <a:spcPts val="0"/>
                        </a:spcAft>
                      </a:pPr>
                      <a:r>
                        <a:rPr lang="ru-RU" sz="1100">
                          <a:latin typeface="Times New Roman"/>
                          <a:ea typeface="Times New Roman"/>
                          <a:cs typeface="Times New Roman"/>
                        </a:rPr>
                        <a:t>Cotton</a:t>
                      </a:r>
                      <a:endParaRPr lang="ru-RU" sz="1200">
                        <a:latin typeface="Calibri"/>
                        <a:ea typeface="Calibri"/>
                        <a:cs typeface="Times New Roman"/>
                      </a:endParaRPr>
                    </a:p>
                  </a:txBody>
                  <a:tcPr marL="63610" marR="63610" marT="0" marB="0">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9</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b="1">
                          <a:latin typeface="Times New Roman"/>
                          <a:ea typeface="Times New Roman"/>
                          <a:cs typeface="Times New Roman"/>
                        </a:rPr>
                        <a:t>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a:latin typeface="Times New Roman"/>
                          <a:ea typeface="Times New Roman"/>
                          <a:cs typeface="Times New Roman"/>
                        </a:rPr>
                        <a:t>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20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r>
              <a:tr h="528992">
                <a:tc>
                  <a:txBody>
                    <a:bodyPr/>
                    <a:lstStyle/>
                    <a:p>
                      <a:pPr>
                        <a:lnSpc>
                          <a:spcPct val="115000"/>
                        </a:lnSpc>
                        <a:spcAft>
                          <a:spcPts val="0"/>
                        </a:spcAft>
                      </a:pPr>
                      <a:r>
                        <a:rPr lang="ru-RU" sz="1100">
                          <a:latin typeface="Times New Roman"/>
                          <a:ea typeface="Times New Roman"/>
                          <a:cs typeface="Times New Roman"/>
                        </a:rPr>
                        <a:t>Other agricultural products</a:t>
                      </a:r>
                      <a:endParaRPr lang="ru-RU" sz="1200">
                        <a:latin typeface="Calibri"/>
                        <a:ea typeface="Calibri"/>
                        <a:cs typeface="Times New Roman"/>
                      </a:endParaRPr>
                    </a:p>
                  </a:txBody>
                  <a:tcPr marL="63610" marR="63610" marT="0" marB="0" anchor="ctr">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3</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11</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10</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b="1">
                          <a:latin typeface="Times New Roman"/>
                          <a:ea typeface="Times New Roman"/>
                          <a:cs typeface="Times New Roman"/>
                        </a:rPr>
                        <a:t>2</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indent="21590" algn="r">
                        <a:lnSpc>
                          <a:spcPct val="115000"/>
                        </a:lnSpc>
                        <a:spcAft>
                          <a:spcPts val="0"/>
                        </a:spcAft>
                      </a:pPr>
                      <a:r>
                        <a:rPr lang="ru-RU" sz="1100">
                          <a:latin typeface="Times New Roman"/>
                          <a:ea typeface="Times New Roman"/>
                          <a:cs typeface="Times New Roman"/>
                        </a:rPr>
                        <a:t>9</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8</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6</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5</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a:latin typeface="Times New Roman"/>
                          <a:ea typeface="Times New Roman"/>
                          <a:cs typeface="Times New Roman"/>
                        </a:rPr>
                        <a:t>6</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a:latin typeface="Times New Roman"/>
                          <a:ea typeface="Times New Roman"/>
                          <a:cs typeface="Times New Roman"/>
                        </a:rPr>
                        <a:t>7</a:t>
                      </a:r>
                      <a:endParaRPr lang="ru-RU" sz="1200">
                        <a:latin typeface="Calibri"/>
                        <a:ea typeface="Calibri"/>
                        <a:cs typeface="Times New Roman"/>
                      </a:endParaRPr>
                    </a:p>
                  </a:txBody>
                  <a:tcPr marL="63610" marR="63610" marT="0" marB="0" anchor="b">
                    <a:lnL>
                      <a:noFill/>
                    </a:lnL>
                    <a:lnR>
                      <a:noFill/>
                    </a:lnR>
                    <a:lnT>
                      <a:noFill/>
                    </a:lnT>
                    <a:lnB>
                      <a:noFill/>
                    </a:lnB>
                  </a:tcPr>
                </a:tc>
                <a:tc>
                  <a:txBody>
                    <a:bodyPr/>
                    <a:lstStyle/>
                    <a:p>
                      <a:pPr algn="r">
                        <a:lnSpc>
                          <a:spcPct val="115000"/>
                        </a:lnSpc>
                        <a:spcAft>
                          <a:spcPts val="0"/>
                        </a:spcAft>
                      </a:pPr>
                      <a:r>
                        <a:rPr lang="ru-RU" sz="1100" b="1" dirty="0">
                          <a:latin typeface="Times New Roman"/>
                          <a:ea typeface="Times New Roman"/>
                          <a:cs typeface="Times New Roman"/>
                        </a:rPr>
                        <a:t>7</a:t>
                      </a:r>
                      <a:endParaRPr lang="ru-RU" sz="1200" dirty="0">
                        <a:latin typeface="Calibri"/>
                        <a:ea typeface="Calibri"/>
                        <a:cs typeface="Times New Roman"/>
                      </a:endParaRPr>
                    </a:p>
                  </a:txBody>
                  <a:tcPr marL="63610" marR="63610" marT="0" marB="0" anchor="b">
                    <a:lnL>
                      <a:noFill/>
                    </a:lnL>
                    <a:lnR>
                      <a:noFill/>
                    </a:lnR>
                    <a:lnT>
                      <a:noFill/>
                    </a:lnT>
                    <a:lnB>
                      <a:noFill/>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Non-tariff measures applied by WTO members in 2014</a:t>
            </a:r>
            <a:endParaRPr lang="ru-RU" dirty="0"/>
          </a:p>
        </p:txBody>
      </p:sp>
      <p:graphicFrame>
        <p:nvGraphicFramePr>
          <p:cNvPr id="4" name="Таблица 3"/>
          <p:cNvGraphicFramePr>
            <a:graphicFrameLocks noGrp="1"/>
          </p:cNvGraphicFramePr>
          <p:nvPr/>
        </p:nvGraphicFramePr>
        <p:xfrm>
          <a:off x="683572" y="1916833"/>
          <a:ext cx="8064891" cy="3960441"/>
        </p:xfrm>
        <a:graphic>
          <a:graphicData uri="http://schemas.openxmlformats.org/drawingml/2006/table">
            <a:tbl>
              <a:tblPr/>
              <a:tblGrid>
                <a:gridCol w="888312"/>
                <a:gridCol w="620241"/>
                <a:gridCol w="621117"/>
                <a:gridCol w="621117"/>
                <a:gridCol w="621117"/>
                <a:gridCol w="620241"/>
                <a:gridCol w="745517"/>
                <a:gridCol w="621117"/>
                <a:gridCol w="678061"/>
                <a:gridCol w="687698"/>
                <a:gridCol w="499347"/>
                <a:gridCol w="841006"/>
              </a:tblGrid>
              <a:tr h="360040">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en-US" sz="1100" b="1">
                          <a:solidFill>
                            <a:srgbClr val="000000"/>
                          </a:solidFill>
                          <a:latin typeface="Calibri"/>
                          <a:ea typeface="Times New Roman"/>
                          <a:cs typeface="Times New Roman"/>
                        </a:rPr>
                        <a:t>ADP</a:t>
                      </a:r>
                      <a:endParaRPr lang="ru-RU" sz="11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en-US" sz="1100" b="1">
                          <a:solidFill>
                            <a:srgbClr val="000000"/>
                          </a:solidFill>
                          <a:latin typeface="Calibri"/>
                          <a:ea typeface="Times New Roman"/>
                          <a:cs typeface="Times New Roman"/>
                        </a:rPr>
                        <a:t>CV</a:t>
                      </a:r>
                      <a:endParaRPr lang="ru-RU" sz="11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en-US" sz="1100" b="1">
                          <a:solidFill>
                            <a:srgbClr val="000000"/>
                          </a:solidFill>
                          <a:latin typeface="Calibri"/>
                          <a:ea typeface="Times New Roman"/>
                          <a:cs typeface="Times New Roman"/>
                        </a:rPr>
                        <a:t>LIC</a:t>
                      </a:r>
                      <a:endParaRPr lang="ru-RU" sz="11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en-US" sz="1100" b="1">
                          <a:solidFill>
                            <a:srgbClr val="000000"/>
                          </a:solidFill>
                          <a:latin typeface="Calibri"/>
                          <a:ea typeface="Times New Roman"/>
                          <a:cs typeface="Times New Roman"/>
                        </a:rPr>
                        <a:t>QR</a:t>
                      </a:r>
                      <a:endParaRPr lang="ru-RU" sz="11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en-US" sz="1100" b="1">
                          <a:solidFill>
                            <a:srgbClr val="000000"/>
                          </a:solidFill>
                          <a:latin typeface="Calibri"/>
                          <a:ea typeface="Times New Roman"/>
                          <a:cs typeface="Times New Roman"/>
                        </a:rPr>
                        <a:t>SG</a:t>
                      </a:r>
                      <a:endParaRPr lang="ru-RU" sz="11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en-US" sz="1100" b="1">
                          <a:solidFill>
                            <a:srgbClr val="000000"/>
                          </a:solidFill>
                          <a:latin typeface="Calibri"/>
                          <a:ea typeface="Times New Roman"/>
                          <a:cs typeface="Times New Roman"/>
                        </a:rPr>
                        <a:t>SPS</a:t>
                      </a:r>
                      <a:endParaRPr lang="ru-RU" sz="11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en-US" sz="1100" b="1">
                          <a:solidFill>
                            <a:srgbClr val="000000"/>
                          </a:solidFill>
                          <a:latin typeface="Calibri"/>
                          <a:ea typeface="Times New Roman"/>
                          <a:cs typeface="Times New Roman"/>
                        </a:rPr>
                        <a:t>SSG</a:t>
                      </a:r>
                      <a:endParaRPr lang="ru-RU" sz="11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en-US" sz="1100" b="1">
                          <a:solidFill>
                            <a:srgbClr val="000000"/>
                          </a:solidFill>
                          <a:latin typeface="Calibri"/>
                          <a:ea typeface="Times New Roman"/>
                          <a:cs typeface="Times New Roman"/>
                        </a:rPr>
                        <a:t>TBT</a:t>
                      </a:r>
                      <a:endParaRPr lang="ru-RU" sz="11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en-US" sz="1100" b="1">
                          <a:solidFill>
                            <a:srgbClr val="000000"/>
                          </a:solidFill>
                          <a:latin typeface="Calibri"/>
                          <a:ea typeface="Times New Roman"/>
                          <a:cs typeface="Times New Roman"/>
                        </a:rPr>
                        <a:t>TRQ</a:t>
                      </a:r>
                      <a:endParaRPr lang="ru-RU" sz="1100">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en-US" sz="1100" b="1">
                          <a:solidFill>
                            <a:srgbClr val="000000"/>
                          </a:solidFill>
                          <a:latin typeface="Calibri"/>
                          <a:ea typeface="Times New Roman"/>
                          <a:cs typeface="Times New Roman"/>
                        </a:rPr>
                        <a:t>XS</a:t>
                      </a:r>
                      <a:endParaRPr lang="ru-RU" sz="11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100" b="1">
                          <a:solidFill>
                            <a:srgbClr val="000000"/>
                          </a:solidFill>
                          <a:latin typeface="Calibri"/>
                          <a:ea typeface="Times New Roman"/>
                          <a:cs typeface="Times New Roman"/>
                        </a:rPr>
                        <a:t>Total</a:t>
                      </a:r>
                      <a:endParaRPr lang="ru-RU" sz="1100">
                        <a:latin typeface="Calibri"/>
                        <a:ea typeface="Calibri"/>
                        <a:cs typeface="Times New Roman"/>
                      </a:endParaRPr>
                    </a:p>
                  </a:txBody>
                  <a:tcPr marL="68580" marR="68580" marT="0" marB="0" anchor="b">
                    <a:lnL>
                      <a:noFill/>
                    </a:lnL>
                    <a:lnR>
                      <a:noFill/>
                    </a:lnR>
                    <a:lnT>
                      <a:noFill/>
                    </a:lnT>
                    <a:lnB>
                      <a:noFill/>
                    </a:lnB>
                  </a:tcPr>
                </a:tc>
              </a:tr>
              <a:tr h="720081">
                <a:tc>
                  <a:txBody>
                    <a:bodyPr/>
                    <a:lstStyle/>
                    <a:p>
                      <a:pPr>
                        <a:lnSpc>
                          <a:spcPct val="115000"/>
                        </a:lnSpc>
                        <a:spcAft>
                          <a:spcPts val="0"/>
                        </a:spcAft>
                      </a:pPr>
                      <a:r>
                        <a:rPr lang="en-US" sz="1100" b="1" i="1">
                          <a:solidFill>
                            <a:srgbClr val="000000"/>
                          </a:solidFill>
                          <a:latin typeface="Calibri"/>
                          <a:ea typeface="Times New Roman"/>
                          <a:cs typeface="Times New Roman"/>
                        </a:rPr>
                        <a:t>World</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u="none" strike="noStrike">
                          <a:solidFill>
                            <a:srgbClr val="0000FF"/>
                          </a:solidFill>
                          <a:latin typeface="Calibri"/>
                          <a:ea typeface="Times New Roman"/>
                          <a:cs typeface="Times New Roman"/>
                          <a:hlinkClick r:id="rId2"/>
                        </a:rPr>
                        <a:t>1881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u="none" strike="noStrike">
                          <a:solidFill>
                            <a:srgbClr val="0000FF"/>
                          </a:solidFill>
                          <a:latin typeface="Calibri"/>
                          <a:ea typeface="Times New Roman"/>
                          <a:cs typeface="Times New Roman"/>
                          <a:hlinkClick r:id="rId3"/>
                        </a:rPr>
                        <a:t>177</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u="none" strike="noStrike">
                          <a:solidFill>
                            <a:srgbClr val="0000FF"/>
                          </a:solidFill>
                          <a:latin typeface="Calibri"/>
                          <a:ea typeface="Times New Roman"/>
                          <a:cs typeface="Times New Roman"/>
                          <a:hlinkClick r:id="rId4"/>
                        </a:rPr>
                        <a:t>643</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u="none" strike="noStrike">
                          <a:solidFill>
                            <a:srgbClr val="0000FF"/>
                          </a:solidFill>
                          <a:latin typeface="Calibri"/>
                          <a:ea typeface="Times New Roman"/>
                          <a:cs typeface="Times New Roman"/>
                          <a:hlinkClick r:id="rId5"/>
                        </a:rPr>
                        <a:t>1087</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u="none" strike="noStrike">
                          <a:solidFill>
                            <a:srgbClr val="0000FF"/>
                          </a:solidFill>
                          <a:latin typeface="Calibri"/>
                          <a:ea typeface="Times New Roman"/>
                          <a:cs typeface="Times New Roman"/>
                          <a:hlinkClick r:id="rId6"/>
                        </a:rPr>
                        <a:t>299</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u="none" strike="noStrike">
                          <a:solidFill>
                            <a:srgbClr val="0000FF"/>
                          </a:solidFill>
                          <a:latin typeface="Calibri"/>
                          <a:ea typeface="Times New Roman"/>
                          <a:cs typeface="Times New Roman"/>
                          <a:hlinkClick r:id="rId7"/>
                        </a:rPr>
                        <a:t>14002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u="none" strike="noStrike">
                          <a:solidFill>
                            <a:srgbClr val="0000FF"/>
                          </a:solidFill>
                          <a:latin typeface="Calibri"/>
                          <a:ea typeface="Times New Roman"/>
                          <a:cs typeface="Times New Roman"/>
                          <a:hlinkClick r:id="rId8"/>
                        </a:rPr>
                        <a:t>658</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u="none" strike="noStrike">
                          <a:solidFill>
                            <a:srgbClr val="0000FF"/>
                          </a:solidFill>
                          <a:latin typeface="Calibri"/>
                          <a:ea typeface="Times New Roman"/>
                          <a:cs typeface="Times New Roman"/>
                          <a:hlinkClick r:id="rId9"/>
                        </a:rPr>
                        <a:t>19494</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u="none" strike="noStrike">
                          <a:solidFill>
                            <a:srgbClr val="0000FF"/>
                          </a:solidFill>
                          <a:latin typeface="Calibri"/>
                          <a:ea typeface="Times New Roman"/>
                          <a:cs typeface="Times New Roman"/>
                          <a:hlinkClick r:id="rId10"/>
                        </a:rPr>
                        <a:t>1256</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u="none" strike="noStrike">
                          <a:solidFill>
                            <a:srgbClr val="0000FF"/>
                          </a:solidFill>
                          <a:latin typeface="Calibri"/>
                          <a:ea typeface="Times New Roman"/>
                          <a:cs typeface="Times New Roman"/>
                          <a:hlinkClick r:id="rId11"/>
                        </a:rPr>
                        <a:t>429</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b="1" i="1">
                          <a:solidFill>
                            <a:srgbClr val="000000"/>
                          </a:solidFill>
                          <a:latin typeface="Calibri"/>
                          <a:ea typeface="Times New Roman"/>
                          <a:cs typeface="Times New Roman"/>
                        </a:rPr>
                        <a:t>39926</a:t>
                      </a:r>
                      <a:endParaRPr lang="ru-RU" sz="1100">
                        <a:latin typeface="Calibri"/>
                        <a:ea typeface="Calibri"/>
                        <a:cs typeface="Times New Roman"/>
                      </a:endParaRPr>
                    </a:p>
                  </a:txBody>
                  <a:tcPr marL="68580" marR="68580" marT="0" marB="0" anchor="b">
                    <a:lnL>
                      <a:noFill/>
                    </a:lnL>
                    <a:lnR>
                      <a:noFill/>
                    </a:lnR>
                    <a:lnT>
                      <a:noFill/>
                    </a:lnT>
                    <a:lnB>
                      <a:noFill/>
                    </a:lnB>
                  </a:tcPr>
                </a:tc>
              </a:tr>
              <a:tr h="360040">
                <a:tc>
                  <a:txBody>
                    <a:bodyPr/>
                    <a:lstStyle/>
                    <a:p>
                      <a:pPr>
                        <a:lnSpc>
                          <a:spcPct val="115000"/>
                        </a:lnSpc>
                        <a:spcAft>
                          <a:spcPts val="0"/>
                        </a:spcAft>
                      </a:pPr>
                      <a:r>
                        <a:rPr lang="ru-RU" sz="1100">
                          <a:solidFill>
                            <a:srgbClr val="000000"/>
                          </a:solidFill>
                          <a:latin typeface="Calibri"/>
                          <a:ea typeface="Times New Roman"/>
                          <a:cs typeface="Times New Roman"/>
                        </a:rPr>
                        <a:t>USA</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12"/>
                        </a:rPr>
                        <a:t>297</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13"/>
                        </a:rPr>
                        <a:t>89</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14"/>
                        </a:rPr>
                        <a:t>15</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15"/>
                        </a:rPr>
                        <a:t>31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16"/>
                        </a:rPr>
                        <a:t>10</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17"/>
                        </a:rPr>
                        <a:t>2762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18"/>
                        </a:rPr>
                        <a:t>173</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19"/>
                        </a:rPr>
                        <a:t>1200</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20"/>
                        </a:rPr>
                        <a:t>52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21"/>
                        </a:rPr>
                        <a:t>13</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a:solidFill>
                            <a:srgbClr val="000000"/>
                          </a:solidFill>
                          <a:latin typeface="Calibri"/>
                          <a:ea typeface="Times New Roman"/>
                          <a:cs typeface="Times New Roman"/>
                        </a:rPr>
                        <a:t>4642</a:t>
                      </a:r>
                      <a:endParaRPr lang="ru-RU" sz="1100">
                        <a:latin typeface="Calibri"/>
                        <a:ea typeface="Calibri"/>
                        <a:cs typeface="Times New Roman"/>
                      </a:endParaRPr>
                    </a:p>
                  </a:txBody>
                  <a:tcPr marL="68580" marR="68580" marT="0" marB="0" anchor="b">
                    <a:lnL>
                      <a:noFill/>
                    </a:lnL>
                    <a:lnR>
                      <a:noFill/>
                    </a:lnR>
                    <a:lnT>
                      <a:noFill/>
                    </a:lnT>
                    <a:lnB>
                      <a:noFill/>
                    </a:lnB>
                  </a:tcPr>
                </a:tc>
              </a:tr>
              <a:tr h="360040">
                <a:tc>
                  <a:txBody>
                    <a:bodyPr/>
                    <a:lstStyle/>
                    <a:p>
                      <a:pPr>
                        <a:lnSpc>
                          <a:spcPct val="115000"/>
                        </a:lnSpc>
                        <a:spcAft>
                          <a:spcPts val="0"/>
                        </a:spcAft>
                      </a:pPr>
                      <a:r>
                        <a:rPr lang="ru-RU" sz="1100">
                          <a:solidFill>
                            <a:srgbClr val="000000"/>
                          </a:solidFill>
                          <a:latin typeface="Calibri"/>
                          <a:ea typeface="Times New Roman"/>
                          <a:cs typeface="Times New Roman"/>
                        </a:rPr>
                        <a:t>China</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22"/>
                        </a:rPr>
                        <a:t>112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23"/>
                        </a:rPr>
                        <a:t>5</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24"/>
                        </a:rPr>
                        <a:t>4</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25"/>
                        </a:rPr>
                        <a:t>21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26"/>
                        </a:rPr>
                        <a:t>1019</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27"/>
                        </a:rPr>
                        <a:t>1082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28"/>
                        </a:rPr>
                        <a:t>10</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a:solidFill>
                            <a:srgbClr val="000000"/>
                          </a:solidFill>
                          <a:latin typeface="Calibri"/>
                          <a:ea typeface="Times New Roman"/>
                          <a:cs typeface="Times New Roman"/>
                        </a:rPr>
                        <a:t>2253</a:t>
                      </a:r>
                      <a:endParaRPr lang="ru-RU" sz="1100">
                        <a:latin typeface="Calibri"/>
                        <a:ea typeface="Calibri"/>
                        <a:cs typeface="Times New Roman"/>
                      </a:endParaRPr>
                    </a:p>
                  </a:txBody>
                  <a:tcPr marL="68580" marR="68580" marT="0" marB="0" anchor="b">
                    <a:lnL>
                      <a:noFill/>
                    </a:lnL>
                    <a:lnR>
                      <a:noFill/>
                    </a:lnR>
                    <a:lnT>
                      <a:noFill/>
                    </a:lnT>
                    <a:lnB>
                      <a:noFill/>
                    </a:lnB>
                  </a:tcPr>
                </a:tc>
              </a:tr>
              <a:tr h="360040">
                <a:tc>
                  <a:txBody>
                    <a:bodyPr/>
                    <a:lstStyle/>
                    <a:p>
                      <a:pPr>
                        <a:lnSpc>
                          <a:spcPct val="115000"/>
                        </a:lnSpc>
                        <a:spcAft>
                          <a:spcPts val="0"/>
                        </a:spcAft>
                      </a:pPr>
                      <a:r>
                        <a:rPr lang="ru-RU" sz="1100">
                          <a:solidFill>
                            <a:srgbClr val="000000"/>
                          </a:solidFill>
                          <a:latin typeface="Calibri"/>
                          <a:ea typeface="Times New Roman"/>
                          <a:cs typeface="Times New Roman"/>
                        </a:rPr>
                        <a:t>Brazil</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29"/>
                        </a:rPr>
                        <a:t>199</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30"/>
                        </a:rPr>
                        <a:t>5</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31"/>
                        </a:rPr>
                        <a:t>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32"/>
                        </a:rPr>
                        <a:t>4</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33"/>
                        </a:rPr>
                        <a:t>1055</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34"/>
                        </a:rPr>
                        <a:t>755</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35"/>
                        </a:rPr>
                        <a:t>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36"/>
                        </a:rPr>
                        <a:t>16</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a:solidFill>
                            <a:srgbClr val="000000"/>
                          </a:solidFill>
                          <a:latin typeface="Calibri"/>
                          <a:ea typeface="Times New Roman"/>
                          <a:cs typeface="Times New Roman"/>
                        </a:rPr>
                        <a:t>2037</a:t>
                      </a:r>
                      <a:endParaRPr lang="ru-RU" sz="1100">
                        <a:latin typeface="Calibri"/>
                        <a:ea typeface="Calibri"/>
                        <a:cs typeface="Times New Roman"/>
                      </a:endParaRPr>
                    </a:p>
                  </a:txBody>
                  <a:tcPr marL="68580" marR="68580" marT="0" marB="0" anchor="b">
                    <a:lnL>
                      <a:noFill/>
                    </a:lnL>
                    <a:lnR>
                      <a:noFill/>
                    </a:lnR>
                    <a:lnT>
                      <a:noFill/>
                    </a:lnT>
                    <a:lnB>
                      <a:noFill/>
                    </a:lnB>
                  </a:tcPr>
                </a:tc>
              </a:tr>
              <a:tr h="360040">
                <a:tc>
                  <a:txBody>
                    <a:bodyPr/>
                    <a:lstStyle/>
                    <a:p>
                      <a:pPr>
                        <a:lnSpc>
                          <a:spcPct val="115000"/>
                        </a:lnSpc>
                        <a:spcAft>
                          <a:spcPts val="0"/>
                        </a:spcAft>
                      </a:pPr>
                      <a:r>
                        <a:rPr lang="ru-RU" sz="1100">
                          <a:solidFill>
                            <a:srgbClr val="000000"/>
                          </a:solidFill>
                          <a:latin typeface="Calibri"/>
                          <a:ea typeface="Times New Roman"/>
                          <a:cs typeface="Times New Roman"/>
                        </a:rPr>
                        <a:t>EU</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37"/>
                        </a:rPr>
                        <a:t>131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38"/>
                        </a:rPr>
                        <a:t>21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39"/>
                        </a:rPr>
                        <a:t>18</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40"/>
                        </a:rPr>
                        <a:t>11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41"/>
                        </a:rPr>
                        <a:t>552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42"/>
                        </a:rPr>
                        <a:t>27</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43"/>
                        </a:rPr>
                        <a:t>908</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44"/>
                        </a:rPr>
                        <a:t>87</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45"/>
                        </a:rPr>
                        <a:t>20</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a:solidFill>
                            <a:srgbClr val="000000"/>
                          </a:solidFill>
                          <a:latin typeface="Calibri"/>
                          <a:ea typeface="Times New Roman"/>
                          <a:cs typeface="Times New Roman"/>
                        </a:rPr>
                        <a:t>1775</a:t>
                      </a:r>
                      <a:endParaRPr lang="ru-RU" sz="1100">
                        <a:latin typeface="Calibri"/>
                        <a:ea typeface="Calibri"/>
                        <a:cs typeface="Times New Roman"/>
                      </a:endParaRPr>
                    </a:p>
                  </a:txBody>
                  <a:tcPr marL="68580" marR="68580" marT="0" marB="0" anchor="b">
                    <a:lnL>
                      <a:noFill/>
                    </a:lnL>
                    <a:lnR>
                      <a:noFill/>
                    </a:lnR>
                    <a:lnT>
                      <a:noFill/>
                    </a:lnT>
                    <a:lnB>
                      <a:noFill/>
                    </a:lnB>
                  </a:tcPr>
                </a:tc>
              </a:tr>
              <a:tr h="360040">
                <a:tc>
                  <a:txBody>
                    <a:bodyPr/>
                    <a:lstStyle/>
                    <a:p>
                      <a:pPr>
                        <a:lnSpc>
                          <a:spcPct val="115000"/>
                        </a:lnSpc>
                        <a:spcAft>
                          <a:spcPts val="0"/>
                        </a:spcAft>
                      </a:pPr>
                      <a:r>
                        <a:rPr lang="ru-RU" sz="1100">
                          <a:solidFill>
                            <a:srgbClr val="000000"/>
                          </a:solidFill>
                          <a:latin typeface="Calibri"/>
                          <a:ea typeface="Times New Roman"/>
                          <a:cs typeface="Times New Roman"/>
                        </a:rPr>
                        <a:t>Canada</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46"/>
                        </a:rPr>
                        <a:t>70</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47"/>
                        </a:rPr>
                        <a:t>30</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48"/>
                        </a:rPr>
                        <a:t>17</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49"/>
                        </a:rPr>
                        <a:t>26</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50"/>
                        </a:rPr>
                        <a:t>3</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51"/>
                        </a:rPr>
                        <a:t>937</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52"/>
                        </a:rPr>
                        <a:t>585</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53"/>
                        </a:rPr>
                        <a:t>21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54"/>
                        </a:rPr>
                        <a:t>11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a:solidFill>
                            <a:srgbClr val="000000"/>
                          </a:solidFill>
                          <a:latin typeface="Calibri"/>
                          <a:ea typeface="Times New Roman"/>
                          <a:cs typeface="Times New Roman"/>
                        </a:rPr>
                        <a:t>1700</a:t>
                      </a:r>
                      <a:endParaRPr lang="ru-RU" sz="1100">
                        <a:latin typeface="Calibri"/>
                        <a:ea typeface="Calibri"/>
                        <a:cs typeface="Times New Roman"/>
                      </a:endParaRPr>
                    </a:p>
                  </a:txBody>
                  <a:tcPr marL="68580" marR="68580" marT="0" marB="0" anchor="b">
                    <a:lnL>
                      <a:noFill/>
                    </a:lnL>
                    <a:lnR>
                      <a:noFill/>
                    </a:lnR>
                    <a:lnT>
                      <a:noFill/>
                    </a:lnT>
                    <a:lnB>
                      <a:noFill/>
                    </a:lnB>
                  </a:tcPr>
                </a:tc>
              </a:tr>
              <a:tr h="360040">
                <a:tc>
                  <a:txBody>
                    <a:bodyPr/>
                    <a:lstStyle/>
                    <a:p>
                      <a:pPr>
                        <a:lnSpc>
                          <a:spcPct val="115000"/>
                        </a:lnSpc>
                        <a:spcAft>
                          <a:spcPts val="0"/>
                        </a:spcAft>
                      </a:pPr>
                      <a:r>
                        <a:rPr lang="ru-RU" sz="1100">
                          <a:solidFill>
                            <a:srgbClr val="000000"/>
                          </a:solidFill>
                          <a:latin typeface="Calibri"/>
                          <a:ea typeface="Times New Roman"/>
                          <a:cs typeface="Times New Roman"/>
                        </a:rPr>
                        <a:t>Japan</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55"/>
                        </a:rPr>
                        <a:t>5</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56"/>
                        </a:rPr>
                        <a:t>17</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57"/>
                        </a:rPr>
                        <a:t>42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58"/>
                        </a:rPr>
                        <a:t>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59"/>
                        </a:rPr>
                        <a:t>420</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60"/>
                        </a:rPr>
                        <a:t>97</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61"/>
                        </a:rPr>
                        <a:t>720</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62"/>
                        </a:rPr>
                        <a:t>18</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a:solidFill>
                            <a:srgbClr val="000000"/>
                          </a:solidFill>
                          <a:latin typeface="Calibri"/>
                          <a:ea typeface="Times New Roman"/>
                          <a:cs typeface="Times New Roman"/>
                        </a:rPr>
                        <a:t>1320</a:t>
                      </a:r>
                      <a:endParaRPr lang="ru-RU" sz="1100">
                        <a:latin typeface="Calibri"/>
                        <a:ea typeface="Calibri"/>
                        <a:cs typeface="Times New Roman"/>
                      </a:endParaRPr>
                    </a:p>
                  </a:txBody>
                  <a:tcPr marL="68580" marR="68580" marT="0" marB="0" anchor="b">
                    <a:lnL>
                      <a:noFill/>
                    </a:lnL>
                    <a:lnR>
                      <a:noFill/>
                    </a:lnR>
                    <a:lnT>
                      <a:noFill/>
                    </a:lnT>
                    <a:lnB>
                      <a:noFill/>
                    </a:lnB>
                  </a:tcPr>
                </a:tc>
              </a:tr>
              <a:tr h="360040">
                <a:tc>
                  <a:txBody>
                    <a:bodyPr/>
                    <a:lstStyle/>
                    <a:p>
                      <a:pPr>
                        <a:lnSpc>
                          <a:spcPct val="115000"/>
                        </a:lnSpc>
                        <a:spcAft>
                          <a:spcPts val="0"/>
                        </a:spcAft>
                      </a:pPr>
                      <a:r>
                        <a:rPr lang="ru-RU" sz="1100">
                          <a:solidFill>
                            <a:srgbClr val="000000"/>
                          </a:solidFill>
                          <a:latin typeface="Calibri"/>
                          <a:ea typeface="Times New Roman"/>
                          <a:cs typeface="Times New Roman"/>
                        </a:rPr>
                        <a:t>Israel</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63"/>
                        </a:rPr>
                        <a:t>9</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64"/>
                        </a:rPr>
                        <a:t>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65"/>
                        </a:rPr>
                        <a:t>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66"/>
                        </a:rPr>
                        <a:t>9</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67"/>
                        </a:rPr>
                        <a:t>866</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68"/>
                        </a:rPr>
                        <a:t>12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69"/>
                        </a:rPr>
                        <a:t>6</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a:solidFill>
                            <a:srgbClr val="000000"/>
                          </a:solidFill>
                          <a:latin typeface="Calibri"/>
                          <a:ea typeface="Times New Roman"/>
                          <a:cs typeface="Times New Roman"/>
                        </a:rPr>
                        <a:t>906</a:t>
                      </a:r>
                      <a:endParaRPr lang="ru-RU" sz="1100">
                        <a:latin typeface="Calibri"/>
                        <a:ea typeface="Calibri"/>
                        <a:cs typeface="Times New Roman"/>
                      </a:endParaRPr>
                    </a:p>
                  </a:txBody>
                  <a:tcPr marL="68580" marR="68580" marT="0" marB="0" anchor="b">
                    <a:lnL>
                      <a:noFill/>
                    </a:lnL>
                    <a:lnR>
                      <a:noFill/>
                    </a:lnR>
                    <a:lnT>
                      <a:noFill/>
                    </a:lnT>
                    <a:lnB>
                      <a:noFill/>
                    </a:lnB>
                  </a:tcPr>
                </a:tc>
              </a:tr>
              <a:tr h="360040">
                <a:tc>
                  <a:txBody>
                    <a:bodyPr/>
                    <a:lstStyle/>
                    <a:p>
                      <a:pPr>
                        <a:lnSpc>
                          <a:spcPct val="115000"/>
                        </a:lnSpc>
                        <a:spcAft>
                          <a:spcPts val="0"/>
                        </a:spcAft>
                      </a:pPr>
                      <a:r>
                        <a:rPr lang="ru-RU" sz="1100">
                          <a:solidFill>
                            <a:srgbClr val="000000"/>
                          </a:solidFill>
                          <a:latin typeface="Calibri"/>
                          <a:ea typeface="Times New Roman"/>
                          <a:cs typeface="Times New Roman"/>
                        </a:rPr>
                        <a:t>Chile</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70"/>
                        </a:rPr>
                        <a:t>2</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71"/>
                        </a:rPr>
                        <a:t>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72"/>
                        </a:rPr>
                        <a:t>15</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73"/>
                        </a:rPr>
                        <a:t>507</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74"/>
                        </a:rPr>
                        <a:t>380</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u="none" strike="noStrike">
                          <a:solidFill>
                            <a:srgbClr val="0000FF"/>
                          </a:solidFill>
                          <a:latin typeface="Calibri"/>
                          <a:ea typeface="Times New Roman"/>
                          <a:cs typeface="Times New Roman"/>
                          <a:hlinkClick r:id="rId75"/>
                        </a:rPr>
                        <a:t>1</a:t>
                      </a:r>
                      <a:endParaRPr lang="ru-RU" sz="1100">
                        <a:latin typeface="Calibri"/>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ru-RU" sz="1100">
                        <a:latin typeface="Calibri"/>
                      </a:endParaRPr>
                    </a:p>
                  </a:txBody>
                  <a:tcPr marL="68580" marR="68580" marT="0" marB="0" anchor="b">
                    <a:lnL>
                      <a:noFill/>
                    </a:lnL>
                    <a:lnR>
                      <a:noFill/>
                    </a:lnR>
                    <a:lnT>
                      <a:noFill/>
                    </a:lnT>
                    <a:lnB>
                      <a:noFill/>
                    </a:lnB>
                  </a:tcPr>
                </a:tc>
                <a:tc>
                  <a:txBody>
                    <a:bodyPr/>
                    <a:lstStyle/>
                    <a:p>
                      <a:pPr algn="r">
                        <a:lnSpc>
                          <a:spcPct val="115000"/>
                        </a:lnSpc>
                        <a:spcAft>
                          <a:spcPts val="0"/>
                        </a:spcAft>
                      </a:pPr>
                      <a:r>
                        <a:rPr lang="ru-RU" sz="1100" dirty="0">
                          <a:solidFill>
                            <a:srgbClr val="000000"/>
                          </a:solidFill>
                          <a:latin typeface="Calibri"/>
                          <a:ea typeface="Times New Roman"/>
                          <a:cs typeface="Times New Roman"/>
                        </a:rPr>
                        <a:t>906</a:t>
                      </a:r>
                      <a:endParaRPr lang="ru-RU" sz="1100" dirty="0">
                        <a:latin typeface="Calibri"/>
                        <a:ea typeface="Calibri"/>
                        <a:cs typeface="Times New Roman"/>
                      </a:endParaRPr>
                    </a:p>
                  </a:txBody>
                  <a:tcPr marL="68580" marR="68580" marT="0" marB="0" anchor="b">
                    <a:lnL>
                      <a:noFill/>
                    </a:lnL>
                    <a:lnR>
                      <a:noFill/>
                    </a:lnR>
                    <a:lnT>
                      <a:noFill/>
                    </a:lnT>
                    <a:lnB>
                      <a:noFill/>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en-US" b="1" dirty="0" smtClean="0"/>
              <a:t>Discussions</a:t>
            </a:r>
            <a:r>
              <a:rPr lang="ru-RU" dirty="0" smtClean="0"/>
              <a:t/>
            </a:r>
            <a:br>
              <a:rPr lang="ru-RU" dirty="0" smtClean="0"/>
            </a:br>
            <a:endParaRPr lang="ru-RU" dirty="0"/>
          </a:p>
        </p:txBody>
      </p:sp>
      <p:sp>
        <p:nvSpPr>
          <p:cNvPr id="3" name="Содержимое 2"/>
          <p:cNvSpPr>
            <a:spLocks noGrp="1"/>
          </p:cNvSpPr>
          <p:nvPr>
            <p:ph sz="quarter" idx="1"/>
          </p:nvPr>
        </p:nvSpPr>
        <p:spPr/>
        <p:txBody>
          <a:bodyPr>
            <a:normAutofit lnSpcReduction="10000"/>
          </a:bodyPr>
          <a:lstStyle/>
          <a:p>
            <a:r>
              <a:rPr lang="en-US" dirty="0" smtClean="0"/>
              <a:t>Main </a:t>
            </a:r>
            <a:r>
              <a:rPr lang="en-US" dirty="0" smtClean="0"/>
              <a:t>market of imports </a:t>
            </a:r>
            <a:r>
              <a:rPr lang="en-US" dirty="0" smtClean="0"/>
              <a:t>- </a:t>
            </a:r>
            <a:r>
              <a:rPr lang="en-US" dirty="0" smtClean="0"/>
              <a:t>CIS </a:t>
            </a:r>
            <a:r>
              <a:rPr lang="en-US" dirty="0" smtClean="0"/>
              <a:t>countries</a:t>
            </a:r>
          </a:p>
          <a:p>
            <a:r>
              <a:rPr lang="en-US" dirty="0" smtClean="0"/>
              <a:t>Kazakhstan </a:t>
            </a:r>
            <a:r>
              <a:rPr lang="en-US" dirty="0" smtClean="0"/>
              <a:t>and Russia share 75% of main agricultural imports of </a:t>
            </a:r>
            <a:r>
              <a:rPr lang="en-US" dirty="0" smtClean="0"/>
              <a:t>Tajikistan</a:t>
            </a:r>
          </a:p>
          <a:p>
            <a:r>
              <a:rPr lang="en-US" dirty="0" smtClean="0"/>
              <a:t>Free Trade </a:t>
            </a:r>
            <a:r>
              <a:rPr lang="en-US" dirty="0" smtClean="0"/>
              <a:t>Agreement of CIS</a:t>
            </a:r>
          </a:p>
          <a:p>
            <a:r>
              <a:rPr lang="en-US" dirty="0" smtClean="0"/>
              <a:t>Substitution of </a:t>
            </a:r>
            <a:r>
              <a:rPr lang="en-US" dirty="0" smtClean="0"/>
              <a:t>domestic wheat to imports from </a:t>
            </a:r>
            <a:r>
              <a:rPr lang="en-US" dirty="0" smtClean="0"/>
              <a:t>Kazakhstan</a:t>
            </a:r>
          </a:p>
          <a:p>
            <a:r>
              <a:rPr lang="en-US" dirty="0" smtClean="0"/>
              <a:t>Elimination </a:t>
            </a:r>
            <a:r>
              <a:rPr lang="en-US" dirty="0" smtClean="0"/>
              <a:t>the risk of illegitimate </a:t>
            </a:r>
            <a:r>
              <a:rPr lang="en-US" dirty="0" smtClean="0"/>
              <a:t>measures</a:t>
            </a:r>
          </a:p>
          <a:p>
            <a:r>
              <a:rPr lang="en-US" dirty="0" smtClean="0"/>
              <a:t>Potential markets</a:t>
            </a:r>
          </a:p>
          <a:p>
            <a:r>
              <a:rPr lang="en-US" dirty="0" smtClean="0"/>
              <a:t>182 million dollars plus the amount of 10% de </a:t>
            </a:r>
            <a:r>
              <a:rPr lang="en-US" dirty="0" err="1" smtClean="0"/>
              <a:t>minimis</a:t>
            </a:r>
            <a:r>
              <a:rPr lang="en-US" dirty="0" smtClean="0"/>
              <a:t> of production </a:t>
            </a:r>
            <a:r>
              <a:rPr lang="en-US" dirty="0" smtClean="0"/>
              <a:t>value of Amber box support</a:t>
            </a:r>
          </a:p>
          <a:p>
            <a:r>
              <a:rPr lang="en-US" dirty="0" smtClean="0"/>
              <a:t>“Cotton Four” group</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a:r>
              <a:rPr lang="en-US" b="1" dirty="0" smtClean="0"/>
              <a:t>Conclusion</a:t>
            </a:r>
            <a:endParaRPr lang="ru-RU" dirty="0"/>
          </a:p>
        </p:txBody>
      </p:sp>
      <p:sp>
        <p:nvSpPr>
          <p:cNvPr id="3" name="Содержимое 2"/>
          <p:cNvSpPr>
            <a:spLocks noGrp="1"/>
          </p:cNvSpPr>
          <p:nvPr>
            <p:ph sz="quarter" idx="1"/>
          </p:nvPr>
        </p:nvSpPr>
        <p:spPr/>
        <p:txBody>
          <a:bodyPr/>
          <a:lstStyle/>
          <a:p>
            <a:r>
              <a:rPr lang="en-US" dirty="0" smtClean="0"/>
              <a:t>taken by Tajikistan in agricultural sector reveals no significant changes in policies and trade regime that was applied before accession. Negotiated terms are at acceptable level allowing smooth transition of economy without withstanding drastic competitive pressure from external </a:t>
            </a:r>
            <a:r>
              <a:rPr lang="en-US" dirty="0" smtClean="0"/>
              <a:t>markets</a:t>
            </a:r>
          </a:p>
          <a:p>
            <a:r>
              <a:rPr lang="en-US" dirty="0" smtClean="0"/>
              <a:t>in a future perspective </a:t>
            </a:r>
            <a:r>
              <a:rPr lang="en-US" dirty="0" smtClean="0"/>
              <a:t>rather </a:t>
            </a:r>
            <a:r>
              <a:rPr lang="en-US" dirty="0" smtClean="0"/>
              <a:t>more important to liberalize food market with purpose of lowering prices and covering shortages of </a:t>
            </a:r>
            <a:r>
              <a:rPr lang="en-US" dirty="0" smtClean="0"/>
              <a:t>provisions</a:t>
            </a:r>
          </a:p>
          <a:p>
            <a:r>
              <a:rPr lang="en-US" dirty="0" smtClean="0"/>
              <a:t>would make possible to identify competitive sectors and concentrate limited opportunities in their development</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Continued</a:t>
            </a:r>
            <a:endParaRPr lang="ru-RU" dirty="0"/>
          </a:p>
        </p:txBody>
      </p:sp>
      <p:sp>
        <p:nvSpPr>
          <p:cNvPr id="3" name="Содержимое 2"/>
          <p:cNvSpPr>
            <a:spLocks noGrp="1"/>
          </p:cNvSpPr>
          <p:nvPr>
            <p:ph sz="quarter" idx="1"/>
          </p:nvPr>
        </p:nvSpPr>
        <p:spPr/>
        <p:txBody>
          <a:bodyPr/>
          <a:lstStyle/>
          <a:p>
            <a:r>
              <a:rPr lang="en-US" dirty="0" smtClean="0"/>
              <a:t>boost of trade flows and obvious improvements from better trade conditions should not be expected in a short term </a:t>
            </a:r>
            <a:r>
              <a:rPr lang="en-US" dirty="0" smtClean="0"/>
              <a:t>conditions</a:t>
            </a:r>
          </a:p>
          <a:p>
            <a:r>
              <a:rPr lang="en-US" dirty="0" smtClean="0"/>
              <a:t>Amends from accession to WTO is </a:t>
            </a:r>
            <a:r>
              <a:rPr lang="en-US" dirty="0" smtClean="0"/>
              <a:t>a </a:t>
            </a:r>
            <a:r>
              <a:rPr lang="en-US" dirty="0" smtClean="0"/>
              <a:t>long-term unquantifiable </a:t>
            </a:r>
            <a:r>
              <a:rPr lang="en-US" dirty="0" smtClean="0"/>
              <a:t>investment</a:t>
            </a:r>
          </a:p>
          <a:p>
            <a:r>
              <a:rPr lang="en-US" dirty="0" smtClean="0"/>
              <a:t>significant effects reached through indirect influences, such as of being under the protective shield of dispute settlement mechanism, defense of national interests in negotiation processes, technical support in reforms of government institutions, increasing investment attractiveness and credibility of country</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References</a:t>
            </a:r>
            <a:endParaRPr lang="ru-RU" dirty="0"/>
          </a:p>
        </p:txBody>
      </p:sp>
      <p:sp>
        <p:nvSpPr>
          <p:cNvPr id="3" name="Содержимое 2"/>
          <p:cNvSpPr>
            <a:spLocks noGrp="1"/>
          </p:cNvSpPr>
          <p:nvPr>
            <p:ph sz="quarter" idx="1"/>
          </p:nvPr>
        </p:nvSpPr>
        <p:spPr/>
        <p:txBody>
          <a:bodyPr>
            <a:normAutofit fontScale="47500" lnSpcReduction="20000"/>
          </a:bodyPr>
          <a:lstStyle/>
          <a:p>
            <a:r>
              <a:rPr lang="en-US" dirty="0" smtClean="0"/>
              <a:t>CAFOD, 2002, </a:t>
            </a:r>
            <a:r>
              <a:rPr lang="en-US" i="1" dirty="0" smtClean="0"/>
              <a:t>Dumping</a:t>
            </a:r>
            <a:r>
              <a:rPr lang="en-US" dirty="0" smtClean="0"/>
              <a:t> </a:t>
            </a:r>
            <a:r>
              <a:rPr lang="en-US" i="1" dirty="0" smtClean="0"/>
              <a:t>on the Poor: The Common Agricultural Policy, the WTO and International Development</a:t>
            </a:r>
            <a:r>
              <a:rPr lang="en-US" dirty="0" smtClean="0"/>
              <a:t>, available at </a:t>
            </a:r>
            <a:r>
              <a:rPr lang="en-US" u="sng" dirty="0" smtClean="0">
                <a:hlinkClick r:id="rId2"/>
              </a:rPr>
              <a:t>http://www.iatp.org/files/Dumping_on_the_Poor_The_Common_Agricultural_Po.htm</a:t>
            </a:r>
            <a:r>
              <a:rPr lang="en-US" dirty="0" smtClean="0"/>
              <a:t>: accessed 2015-11-15</a:t>
            </a:r>
            <a:endParaRPr lang="ru-RU" dirty="0" smtClean="0"/>
          </a:p>
          <a:p>
            <a:r>
              <a:rPr lang="en-US" dirty="0" smtClean="0"/>
              <a:t>Custom Service of Republic of Tajikistan, 2015, </a:t>
            </a:r>
            <a:r>
              <a:rPr lang="en-US" i="1" dirty="0" smtClean="0"/>
              <a:t>Customs Statistics Reports</a:t>
            </a:r>
            <a:r>
              <a:rPr lang="en-US" dirty="0" smtClean="0"/>
              <a:t>, Available at </a:t>
            </a:r>
            <a:r>
              <a:rPr lang="en-US" u="sng" dirty="0" smtClean="0">
                <a:hlinkClick r:id="rId3"/>
              </a:rPr>
              <a:t>http://customs.tj/</a:t>
            </a:r>
            <a:r>
              <a:rPr lang="en-US" dirty="0" smtClean="0"/>
              <a:t>: accessed 2015-10-08.</a:t>
            </a:r>
            <a:endParaRPr lang="ru-RU" dirty="0" smtClean="0"/>
          </a:p>
          <a:p>
            <a:r>
              <a:rPr lang="en-US" dirty="0" smtClean="0"/>
              <a:t>FAO., 2015. FAOSTAT: Crop Production. Available at </a:t>
            </a:r>
            <a:r>
              <a:rPr lang="en-US" u="sng" dirty="0" smtClean="0">
                <a:hlinkClick r:id="rId4"/>
              </a:rPr>
              <a:t>http://faostat.fao.org/</a:t>
            </a:r>
            <a:r>
              <a:rPr lang="en-US" dirty="0" smtClean="0"/>
              <a:t> : accessed 2015-10-02.</a:t>
            </a:r>
            <a:endParaRPr lang="ru-RU" dirty="0" smtClean="0"/>
          </a:p>
          <a:p>
            <a:r>
              <a:rPr lang="en-US" dirty="0" smtClean="0"/>
              <a:t>Martin </a:t>
            </a:r>
            <a:r>
              <a:rPr lang="en-US" dirty="0" err="1" smtClean="0"/>
              <a:t>Khor</a:t>
            </a:r>
            <a:r>
              <a:rPr lang="en-US" dirty="0" smtClean="0"/>
              <a:t>, 2002, </a:t>
            </a:r>
            <a:r>
              <a:rPr lang="en-US" i="1" dirty="0" smtClean="0"/>
              <a:t>The WTO Agriculture Agreement, Features, Effects, Negotiations, and What is at Stake</a:t>
            </a:r>
            <a:r>
              <a:rPr lang="en-US" dirty="0" smtClean="0"/>
              <a:t>, available at: </a:t>
            </a:r>
            <a:r>
              <a:rPr lang="en-US" u="sng" dirty="0" smtClean="0">
                <a:hlinkClick r:id="rId5"/>
              </a:rPr>
              <a:t>www.twn.my/title2/latestwto/AOAFAO.doc</a:t>
            </a:r>
            <a:r>
              <a:rPr lang="en-US" i="1" dirty="0" smtClean="0"/>
              <a:t>: accessed 2015-11-15.</a:t>
            </a:r>
            <a:endParaRPr lang="ru-RU" dirty="0" smtClean="0"/>
          </a:p>
          <a:p>
            <a:r>
              <a:rPr lang="en-US" dirty="0" smtClean="0"/>
              <a:t>Rodriguez Francisco, </a:t>
            </a:r>
            <a:r>
              <a:rPr lang="en-US" dirty="0" err="1" smtClean="0"/>
              <a:t>Rodrik</a:t>
            </a:r>
            <a:r>
              <a:rPr lang="en-US" dirty="0" smtClean="0"/>
              <a:t> </a:t>
            </a:r>
            <a:r>
              <a:rPr lang="en-US" dirty="0" err="1" smtClean="0"/>
              <a:t>Dani</a:t>
            </a:r>
            <a:r>
              <a:rPr lang="en-US" dirty="0" smtClean="0"/>
              <a:t>, 2001, </a:t>
            </a:r>
            <a:r>
              <a:rPr lang="en-US" i="1" dirty="0" smtClean="0"/>
              <a:t>Trade Policy and Economic Growth: A Skeptic's Guide to the Cross-National Evidence, </a:t>
            </a:r>
            <a:r>
              <a:rPr lang="en-US" dirty="0" smtClean="0"/>
              <a:t>National Bureau of Economic Research, Macroeconomics Annual 2000, Vol. 15: p.261 – 338, available at </a:t>
            </a:r>
            <a:r>
              <a:rPr lang="en-US" u="sng" dirty="0" smtClean="0">
                <a:hlinkClick r:id="rId6"/>
              </a:rPr>
              <a:t>http://www.nber.org/chapters/c11058.pdf</a:t>
            </a:r>
            <a:r>
              <a:rPr lang="en-US" dirty="0" smtClean="0"/>
              <a:t> : accessed 2015-11-10</a:t>
            </a:r>
            <a:endParaRPr lang="ru-RU" dirty="0" smtClean="0"/>
          </a:p>
          <a:p>
            <a:r>
              <a:rPr lang="en-US" dirty="0" err="1" smtClean="0"/>
              <a:t>Rodrik</a:t>
            </a:r>
            <a:r>
              <a:rPr lang="en-US" dirty="0" smtClean="0"/>
              <a:t> </a:t>
            </a:r>
            <a:r>
              <a:rPr lang="en-US" dirty="0" err="1" smtClean="0"/>
              <a:t>Dani</a:t>
            </a:r>
            <a:r>
              <a:rPr lang="en-US" dirty="0" smtClean="0"/>
              <a:t>,  2002. </a:t>
            </a:r>
            <a:r>
              <a:rPr lang="en-US" i="1" dirty="0" smtClean="0"/>
              <a:t>Trade Policy Reform as Institutional Reform</a:t>
            </a:r>
            <a:r>
              <a:rPr lang="en-US" dirty="0" smtClean="0"/>
              <a:t>, available at </a:t>
            </a:r>
            <a:r>
              <a:rPr lang="en-US" u="sng" dirty="0" smtClean="0">
                <a:hlinkClick r:id="rId7"/>
              </a:rPr>
              <a:t>www.sss.ias.edu</a:t>
            </a:r>
            <a:r>
              <a:rPr lang="en-US" dirty="0" smtClean="0"/>
              <a:t>: accessed 2015-11-15</a:t>
            </a:r>
            <a:endParaRPr lang="ru-RU" dirty="0" smtClean="0"/>
          </a:p>
          <a:p>
            <a:r>
              <a:rPr lang="en-US" dirty="0" smtClean="0"/>
              <a:t>Statistic Agency of the Republic of Tajikistan, </a:t>
            </a:r>
            <a:r>
              <a:rPr lang="en-US" i="1" dirty="0" smtClean="0"/>
              <a:t>Tajikistan in numbers 2006-2009, 2015</a:t>
            </a:r>
            <a:r>
              <a:rPr lang="en-US" dirty="0" smtClean="0"/>
              <a:t>. Available at </a:t>
            </a:r>
            <a:r>
              <a:rPr lang="en-US" u="sng" dirty="0" smtClean="0">
                <a:hlinkClick r:id="rId8"/>
              </a:rPr>
              <a:t>www.stat.tj</a:t>
            </a:r>
            <a:r>
              <a:rPr lang="en-US" dirty="0" smtClean="0"/>
              <a:t>: accessed 2015-10-12  </a:t>
            </a:r>
            <a:endParaRPr lang="ru-RU" dirty="0" smtClean="0"/>
          </a:p>
          <a:p>
            <a:r>
              <a:rPr lang="en-US" dirty="0" smtClean="0"/>
              <a:t>Tang Man-Keung, Wei Shang-Jin, 2006, </a:t>
            </a:r>
            <a:r>
              <a:rPr lang="en-US" i="1" dirty="0" smtClean="0"/>
              <a:t>Does WTO Accession Raise Income?</a:t>
            </a:r>
            <a:r>
              <a:rPr lang="en-US" dirty="0" smtClean="0"/>
              <a:t>  CEPR, Working paper. available at: </a:t>
            </a:r>
            <a:r>
              <a:rPr lang="en-US" u="sng" dirty="0" smtClean="0">
                <a:hlinkClick r:id="rId9"/>
              </a:rPr>
              <a:t>http://users.nber.org/~wei/data/tang&amp;wei2006/WTO-Accession_journal_version_060706.pdf</a:t>
            </a:r>
            <a:r>
              <a:rPr lang="en-US" dirty="0" smtClean="0"/>
              <a:t> : accessed 2015-11-15 </a:t>
            </a:r>
            <a:endParaRPr lang="ru-RU" dirty="0" smtClean="0"/>
          </a:p>
          <a:p>
            <a:r>
              <a:rPr lang="en-US" dirty="0" smtClean="0"/>
              <a:t>World Bank. 2015. </a:t>
            </a:r>
            <a:r>
              <a:rPr lang="en-US" i="1" dirty="0" smtClean="0"/>
              <a:t>World Bank Development Indicators</a:t>
            </a:r>
            <a:r>
              <a:rPr lang="en-US" dirty="0" smtClean="0"/>
              <a:t>. Available at </a:t>
            </a:r>
            <a:r>
              <a:rPr lang="en-US" u="sng" dirty="0" smtClean="0">
                <a:hlinkClick r:id="rId10"/>
              </a:rPr>
              <a:t>http://data.worldbank.org/</a:t>
            </a:r>
            <a:r>
              <a:rPr lang="en-US" dirty="0" smtClean="0"/>
              <a:t> : accessed 2015-11-15</a:t>
            </a:r>
            <a:endParaRPr lang="ru-RU" dirty="0" smtClean="0"/>
          </a:p>
          <a:p>
            <a:r>
              <a:rPr lang="en-US" dirty="0" smtClean="0"/>
              <a:t>WTO. 2015. </a:t>
            </a:r>
            <a:r>
              <a:rPr lang="en-US" i="1" dirty="0" smtClean="0"/>
              <a:t>Working Party Accession documents of Tajikistan WT/ACC/SPEC/TJK/3/Rev.2 and Rev. 3</a:t>
            </a:r>
            <a:r>
              <a:rPr lang="en-US" dirty="0" smtClean="0"/>
              <a:t>, Available at </a:t>
            </a:r>
            <a:r>
              <a:rPr lang="en-US" u="sng" dirty="0" smtClean="0">
                <a:hlinkClick r:id="rId11"/>
              </a:rPr>
              <a:t>https://docs.wto.org/</a:t>
            </a:r>
            <a:r>
              <a:rPr lang="en-US" dirty="0" smtClean="0"/>
              <a:t>: accessed 2015-10-15.</a:t>
            </a:r>
            <a:endParaRPr lang="ru-RU" dirty="0" smtClean="0"/>
          </a:p>
          <a:p>
            <a:r>
              <a:rPr lang="en-US" dirty="0" smtClean="0"/>
              <a:t>WTO. 2015. </a:t>
            </a:r>
            <a:r>
              <a:rPr lang="en-US" i="1" dirty="0" smtClean="0"/>
              <a:t>Working Party Report on Accession of Russian Federation WT/ACC/RUS/70/Add.1</a:t>
            </a:r>
            <a:r>
              <a:rPr lang="en-US" dirty="0" smtClean="0"/>
              <a:t> </a:t>
            </a:r>
            <a:r>
              <a:rPr lang="en-US" u="sng" dirty="0" smtClean="0">
                <a:hlinkClick r:id="rId11"/>
              </a:rPr>
              <a:t>https://docs.wto.org/</a:t>
            </a:r>
            <a:r>
              <a:rPr lang="en-US" dirty="0" smtClean="0"/>
              <a:t>: accessed 2015-10-15.</a:t>
            </a:r>
            <a:endParaRPr lang="ru-RU" dirty="0" smtClean="0"/>
          </a:p>
          <a:p>
            <a:r>
              <a:rPr lang="en-US" dirty="0" smtClean="0"/>
              <a:t>WTO. 2015. </a:t>
            </a:r>
            <a:r>
              <a:rPr lang="en-US" i="1" dirty="0" smtClean="0"/>
              <a:t>WTO Trade Profiles 2012, 2013, 2015</a:t>
            </a:r>
            <a:r>
              <a:rPr lang="en-US" dirty="0" smtClean="0"/>
              <a:t>, Annual publication, available at  </a:t>
            </a:r>
            <a:r>
              <a:rPr lang="en-US" u="sng" dirty="0" smtClean="0">
                <a:hlinkClick r:id="rId12"/>
              </a:rPr>
              <a:t>https://www.wto.org/english/res_e/reser_e/tariff_profiles_e.htm</a:t>
            </a:r>
            <a:r>
              <a:rPr lang="en-US" dirty="0" smtClean="0"/>
              <a:t>: Accessed 2015-10-11.</a:t>
            </a:r>
            <a:endParaRPr lang="ru-RU" dirty="0" smtClean="0"/>
          </a:p>
          <a:p>
            <a:r>
              <a:rPr lang="en-US" dirty="0" smtClean="0"/>
              <a:t>WTO. 2015. </a:t>
            </a:r>
            <a:r>
              <a:rPr lang="en-US" i="1" dirty="0" smtClean="0"/>
              <a:t>WTO Integrated Trade Intelligence Portal Database</a:t>
            </a:r>
            <a:r>
              <a:rPr lang="en-US" dirty="0" smtClean="0"/>
              <a:t>. Available at </a:t>
            </a:r>
            <a:r>
              <a:rPr lang="en-US" u="sng" dirty="0" smtClean="0">
                <a:hlinkClick r:id="rId13"/>
              </a:rPr>
              <a:t>http://i-tip.wto.org/goods/default.aspx?language=en</a:t>
            </a:r>
            <a:r>
              <a:rPr lang="en-US" dirty="0" smtClean="0"/>
              <a:t>: accessed 2015-11-02.</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Introduction</a:t>
            </a:r>
            <a:endParaRPr lang="ru-RU" dirty="0"/>
          </a:p>
        </p:txBody>
      </p:sp>
      <p:sp>
        <p:nvSpPr>
          <p:cNvPr id="3" name="Содержимое 2"/>
          <p:cNvSpPr>
            <a:spLocks noGrp="1"/>
          </p:cNvSpPr>
          <p:nvPr>
            <p:ph sz="quarter" idx="1"/>
          </p:nvPr>
        </p:nvSpPr>
        <p:spPr/>
        <p:txBody>
          <a:bodyPr/>
          <a:lstStyle/>
          <a:p>
            <a:r>
              <a:rPr lang="en-US" dirty="0" smtClean="0"/>
              <a:t>In March 2013 the Republic of Tajikistan became a full-fledged member of the World Trade </a:t>
            </a:r>
            <a:r>
              <a:rPr lang="en-US" dirty="0" smtClean="0"/>
              <a:t>Organization</a:t>
            </a:r>
          </a:p>
          <a:p>
            <a:r>
              <a:rPr lang="en-US" dirty="0" smtClean="0"/>
              <a:t>Agriculture produces </a:t>
            </a:r>
            <a:r>
              <a:rPr lang="en-US" dirty="0" smtClean="0"/>
              <a:t>up to 20 percent of GDP, 30% of exports and </a:t>
            </a:r>
            <a:r>
              <a:rPr lang="en-US" dirty="0" smtClean="0"/>
              <a:t>employs </a:t>
            </a:r>
            <a:r>
              <a:rPr lang="en-US" dirty="0" smtClean="0"/>
              <a:t>66% of economically active population of the </a:t>
            </a:r>
            <a:r>
              <a:rPr lang="en-US" dirty="0" smtClean="0"/>
              <a:t>country.</a:t>
            </a:r>
          </a:p>
          <a:p>
            <a:r>
              <a:rPr lang="en-US" dirty="0" smtClean="0"/>
              <a:t>Agriculture is an exceptional </a:t>
            </a:r>
            <a:r>
              <a:rPr lang="en-US" dirty="0" smtClean="0"/>
              <a:t>topic in a framework of the WTO rules and principles of trade </a:t>
            </a:r>
            <a:r>
              <a:rPr lang="en-US" dirty="0" smtClean="0"/>
              <a:t>liberalization.</a:t>
            </a:r>
          </a:p>
          <a:p>
            <a:r>
              <a:rPr lang="en-US" dirty="0" smtClean="0"/>
              <a:t>Many </a:t>
            </a:r>
            <a:r>
              <a:rPr lang="en-US" dirty="0" smtClean="0"/>
              <a:t>acceding countries dedicate special attention to obligations on agriculture during their negotiating process on their </a:t>
            </a:r>
            <a:r>
              <a:rPr lang="en-US" dirty="0" smtClean="0"/>
              <a:t>commitments.</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Thank You.</a:t>
            </a:r>
            <a:endParaRPr lang="ru-RU" dirty="0"/>
          </a:p>
        </p:txBody>
      </p:sp>
      <p:sp>
        <p:nvSpPr>
          <p:cNvPr id="3" name="Содержимое 2"/>
          <p:cNvSpPr>
            <a:spLocks noGrp="1"/>
          </p:cNvSpPr>
          <p:nvPr>
            <p:ph sz="quarter" idx="1"/>
          </p:nvPr>
        </p:nvSpPr>
        <p:spPr/>
        <p:txBody>
          <a:bodyPr/>
          <a:lstStyle/>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Methodology</a:t>
            </a:r>
            <a:endParaRPr lang="ru-RU" dirty="0"/>
          </a:p>
        </p:txBody>
      </p:sp>
      <p:sp>
        <p:nvSpPr>
          <p:cNvPr id="3" name="Содержимое 2"/>
          <p:cNvSpPr>
            <a:spLocks noGrp="1"/>
          </p:cNvSpPr>
          <p:nvPr>
            <p:ph sz="quarter" idx="1"/>
          </p:nvPr>
        </p:nvSpPr>
        <p:spPr/>
        <p:txBody>
          <a:bodyPr>
            <a:normAutofit fontScale="92500"/>
          </a:bodyPr>
          <a:lstStyle/>
          <a:p>
            <a:r>
              <a:rPr lang="en-US" dirty="0" smtClean="0"/>
              <a:t>The methodology of the thesis is based on statistical analysis of primary data on trade, tariffs and </a:t>
            </a:r>
            <a:r>
              <a:rPr lang="en-US" dirty="0" smtClean="0"/>
              <a:t>subsidies.</a:t>
            </a:r>
          </a:p>
          <a:p>
            <a:r>
              <a:rPr lang="en-US" dirty="0" smtClean="0"/>
              <a:t>Trade </a:t>
            </a:r>
            <a:r>
              <a:rPr lang="en-US" dirty="0" smtClean="0"/>
              <a:t>statistics are obtained from quarterly reports of Customs Service of the Republic of </a:t>
            </a:r>
            <a:r>
              <a:rPr lang="en-US" dirty="0" smtClean="0"/>
              <a:t>Tajikistan</a:t>
            </a:r>
          </a:p>
          <a:p>
            <a:r>
              <a:rPr lang="en-US" dirty="0" smtClean="0"/>
              <a:t>Most-Favored-Nation </a:t>
            </a:r>
            <a:r>
              <a:rPr lang="en-US" dirty="0" smtClean="0"/>
              <a:t>(MFN) applied and bound tariff statistics are obtained through web Tariff Download Facility of WTO </a:t>
            </a:r>
            <a:endParaRPr lang="en-US" dirty="0" smtClean="0"/>
          </a:p>
          <a:p>
            <a:r>
              <a:rPr lang="en-US" dirty="0" smtClean="0"/>
              <a:t>Non-Tariff </a:t>
            </a:r>
            <a:r>
              <a:rPr lang="en-US" dirty="0" smtClean="0"/>
              <a:t>measures applied by members in trade with goods are also obtained from WTO Integrated Trade Intelligence Portal (I-TIP).  </a:t>
            </a:r>
            <a:endParaRPr lang="en-US" dirty="0" smtClean="0"/>
          </a:p>
          <a:p>
            <a:r>
              <a:rPr lang="en-US" dirty="0" smtClean="0"/>
              <a:t>Commitments </a:t>
            </a:r>
            <a:r>
              <a:rPr lang="en-US" dirty="0" smtClean="0"/>
              <a:t>on subsidies </a:t>
            </a:r>
            <a:r>
              <a:rPr lang="en-US" dirty="0" smtClean="0"/>
              <a:t>are </a:t>
            </a:r>
            <a:r>
              <a:rPr lang="en-US" dirty="0" smtClean="0"/>
              <a:t>compiled from final reports of Working Groups on accession of each member country </a:t>
            </a:r>
            <a:r>
              <a:rPr lang="en-US" dirty="0" smtClean="0"/>
              <a:t>as.</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990600"/>
          </a:xfrm>
        </p:spPr>
        <p:txBody>
          <a:bodyPr>
            <a:normAutofit fontScale="90000"/>
          </a:bodyPr>
          <a:lstStyle/>
          <a:p>
            <a:pPr lvl="0" algn="r"/>
            <a:r>
              <a:rPr lang="en-US" b="1" dirty="0" smtClean="0"/>
              <a:t>WTO Agricultural </a:t>
            </a:r>
            <a:r>
              <a:rPr lang="en-US" b="1" dirty="0" smtClean="0"/>
              <a:t>regulation</a:t>
            </a:r>
            <a:br>
              <a:rPr lang="en-US" b="1" dirty="0" smtClean="0"/>
            </a:br>
            <a:r>
              <a:rPr lang="en-US" sz="1300" b="1" dirty="0" smtClean="0"/>
              <a:t>Map of Membership of WTO</a:t>
            </a:r>
            <a:r>
              <a:rPr lang="ru-RU" dirty="0" smtClean="0"/>
              <a:t/>
            </a:r>
            <a:br>
              <a:rPr lang="ru-RU" dirty="0" smtClean="0"/>
            </a:br>
            <a:endParaRPr lang="ru-RU" dirty="0"/>
          </a:p>
        </p:txBody>
      </p:sp>
      <p:pic>
        <p:nvPicPr>
          <p:cNvPr id="4" name="Содержимое 3"/>
          <p:cNvPicPr>
            <a:picLocks noGrp="1"/>
          </p:cNvPicPr>
          <p:nvPr>
            <p:ph sz="quarter" idx="1"/>
          </p:nvPr>
        </p:nvPicPr>
        <p:blipFill>
          <a:blip r:embed="rId2" cstate="print"/>
          <a:srcRect/>
          <a:stretch>
            <a:fillRect/>
          </a:stretch>
        </p:blipFill>
        <p:spPr bwMode="auto">
          <a:xfrm>
            <a:off x="874278" y="1219200"/>
            <a:ext cx="7395443" cy="49371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990600"/>
          </a:xfrm>
        </p:spPr>
        <p:txBody>
          <a:bodyPr>
            <a:normAutofit fontScale="90000"/>
          </a:bodyPr>
          <a:lstStyle/>
          <a:p>
            <a:r>
              <a:rPr lang="en-US" dirty="0" smtClean="0"/>
              <a:t>World Exports and Share of World Exports to World GDP</a:t>
            </a:r>
            <a:endParaRPr lang="ru-RU" dirty="0"/>
          </a:p>
        </p:txBody>
      </p:sp>
      <p:pic>
        <p:nvPicPr>
          <p:cNvPr id="31746" name="Picture 2"/>
          <p:cNvPicPr>
            <a:picLocks noGrp="1" noChangeAspect="1" noChangeArrowheads="1"/>
          </p:cNvPicPr>
          <p:nvPr>
            <p:ph sz="quarter" idx="1"/>
          </p:nvPr>
        </p:nvPicPr>
        <p:blipFill>
          <a:blip r:embed="rId2" cstate="print"/>
          <a:srcRect/>
          <a:stretch>
            <a:fillRect/>
          </a:stretch>
        </p:blipFill>
        <p:spPr bwMode="auto">
          <a:xfrm>
            <a:off x="755576" y="1700808"/>
            <a:ext cx="7997485" cy="417646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Tajikistan as member of </a:t>
            </a:r>
            <a:r>
              <a:rPr lang="en-US" b="1" dirty="0" smtClean="0"/>
              <a:t>WTO</a:t>
            </a:r>
            <a:br>
              <a:rPr lang="en-US" b="1" dirty="0" smtClean="0"/>
            </a:br>
            <a:r>
              <a:rPr lang="en-US" sz="2000" b="1" dirty="0" smtClean="0"/>
              <a:t>General Socio-Economic Indicators</a:t>
            </a:r>
            <a:endParaRPr lang="ru-RU" dirty="0"/>
          </a:p>
        </p:txBody>
      </p:sp>
      <p:graphicFrame>
        <p:nvGraphicFramePr>
          <p:cNvPr id="4" name="Таблица 3"/>
          <p:cNvGraphicFramePr>
            <a:graphicFrameLocks noGrp="1"/>
          </p:cNvGraphicFramePr>
          <p:nvPr/>
        </p:nvGraphicFramePr>
        <p:xfrm>
          <a:off x="467546" y="1396999"/>
          <a:ext cx="7704854" cy="4917493"/>
        </p:xfrm>
        <a:graphic>
          <a:graphicData uri="http://schemas.openxmlformats.org/drawingml/2006/table">
            <a:tbl>
              <a:tblPr/>
              <a:tblGrid>
                <a:gridCol w="2364293"/>
                <a:gridCol w="754405"/>
                <a:gridCol w="754405"/>
                <a:gridCol w="754405"/>
                <a:gridCol w="804943"/>
                <a:gridCol w="804943"/>
                <a:gridCol w="804943"/>
                <a:gridCol w="662517"/>
              </a:tblGrid>
              <a:tr h="440029">
                <a:tc>
                  <a:txBody>
                    <a:bodyPr/>
                    <a:lstStyle/>
                    <a:p>
                      <a:pPr>
                        <a:lnSpc>
                          <a:spcPct val="115000"/>
                        </a:lnSpc>
                        <a:spcAft>
                          <a:spcPts val="0"/>
                        </a:spcAft>
                      </a:pPr>
                      <a:r>
                        <a:rPr lang="en-US" sz="1050" dirty="0">
                          <a:solidFill>
                            <a:srgbClr val="000000"/>
                          </a:solidFill>
                          <a:latin typeface="Times New Roman"/>
                          <a:ea typeface="Times New Roman"/>
                          <a:cs typeface="Times New Roman"/>
                        </a:rPr>
                        <a:t> </a:t>
                      </a:r>
                      <a:endParaRPr lang="ru-RU" sz="1000" dirty="0">
                        <a:latin typeface="Calibri"/>
                        <a:ea typeface="Calibri"/>
                        <a:cs typeface="Times New Roman"/>
                      </a:endParaRPr>
                    </a:p>
                  </a:txBody>
                  <a:tcPr marL="40158" marR="40158" marT="0" marB="0" anchor="b">
                    <a:lnL>
                      <a:noFill/>
                    </a:lnL>
                    <a:lnR>
                      <a:noFill/>
                    </a:lnR>
                    <a:lnT>
                      <a:noFill/>
                    </a:lnT>
                    <a:lnB>
                      <a:noFill/>
                    </a:lnB>
                  </a:tcPr>
                </a:tc>
                <a:tc>
                  <a:txBody>
                    <a:bodyPr/>
                    <a:lstStyle/>
                    <a:p>
                      <a:pPr algn="ctr">
                        <a:lnSpc>
                          <a:spcPct val="115000"/>
                        </a:lnSpc>
                        <a:spcAft>
                          <a:spcPts val="0"/>
                        </a:spcAft>
                      </a:pPr>
                      <a:r>
                        <a:rPr lang="en-US" sz="1050" b="1" dirty="0">
                          <a:solidFill>
                            <a:srgbClr val="000000"/>
                          </a:solidFill>
                          <a:latin typeface="Times New Roman"/>
                          <a:ea typeface="Times New Roman"/>
                          <a:cs typeface="Times New Roman"/>
                        </a:rPr>
                        <a:t>2009</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ctr">
                        <a:lnSpc>
                          <a:spcPct val="115000"/>
                        </a:lnSpc>
                        <a:spcAft>
                          <a:spcPts val="0"/>
                        </a:spcAft>
                      </a:pPr>
                      <a:r>
                        <a:rPr lang="en-US" sz="1050" b="1">
                          <a:solidFill>
                            <a:srgbClr val="000000"/>
                          </a:solidFill>
                          <a:latin typeface="Times New Roman"/>
                          <a:ea typeface="Times New Roman"/>
                          <a:cs typeface="Times New Roman"/>
                        </a:rPr>
                        <a:t>2010</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ctr">
                        <a:lnSpc>
                          <a:spcPct val="115000"/>
                        </a:lnSpc>
                        <a:spcAft>
                          <a:spcPts val="0"/>
                        </a:spcAft>
                      </a:pPr>
                      <a:r>
                        <a:rPr lang="en-US" sz="1050" b="1">
                          <a:solidFill>
                            <a:srgbClr val="000000"/>
                          </a:solidFill>
                          <a:latin typeface="Times New Roman"/>
                          <a:ea typeface="Times New Roman"/>
                          <a:cs typeface="Times New Roman"/>
                        </a:rPr>
                        <a:t>2011</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ctr">
                        <a:lnSpc>
                          <a:spcPct val="115000"/>
                        </a:lnSpc>
                        <a:spcAft>
                          <a:spcPts val="0"/>
                        </a:spcAft>
                      </a:pPr>
                      <a:r>
                        <a:rPr lang="en-US" sz="1050" b="1">
                          <a:solidFill>
                            <a:srgbClr val="000000"/>
                          </a:solidFill>
                          <a:latin typeface="Times New Roman"/>
                          <a:ea typeface="Times New Roman"/>
                          <a:cs typeface="Times New Roman"/>
                        </a:rPr>
                        <a:t>2012</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ctr">
                        <a:lnSpc>
                          <a:spcPct val="115000"/>
                        </a:lnSpc>
                        <a:spcAft>
                          <a:spcPts val="0"/>
                        </a:spcAft>
                      </a:pPr>
                      <a:r>
                        <a:rPr lang="en-US" sz="1050" b="1">
                          <a:solidFill>
                            <a:srgbClr val="000000"/>
                          </a:solidFill>
                          <a:latin typeface="Times New Roman"/>
                          <a:ea typeface="Times New Roman"/>
                          <a:cs typeface="Times New Roman"/>
                        </a:rPr>
                        <a:t>2013</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ctr">
                        <a:lnSpc>
                          <a:spcPct val="115000"/>
                        </a:lnSpc>
                        <a:spcAft>
                          <a:spcPts val="0"/>
                        </a:spcAft>
                      </a:pPr>
                      <a:r>
                        <a:rPr lang="en-US" sz="1050" b="1">
                          <a:solidFill>
                            <a:srgbClr val="000000"/>
                          </a:solidFill>
                          <a:latin typeface="Times New Roman"/>
                          <a:ea typeface="Times New Roman"/>
                          <a:cs typeface="Times New Roman"/>
                        </a:rPr>
                        <a:t>2014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ctr">
                        <a:lnSpc>
                          <a:spcPct val="115000"/>
                        </a:lnSpc>
                        <a:spcAft>
                          <a:spcPts val="0"/>
                        </a:spcAft>
                      </a:pPr>
                      <a:r>
                        <a:rPr lang="en-US" sz="1050" b="1">
                          <a:solidFill>
                            <a:srgbClr val="000000"/>
                          </a:solidFill>
                          <a:latin typeface="Times New Roman"/>
                          <a:ea typeface="Times New Roman"/>
                          <a:cs typeface="Times New Roman"/>
                        </a:rPr>
                        <a:t>Jan-June 2015</a:t>
                      </a:r>
                      <a:endParaRPr lang="ru-RU" sz="1000">
                        <a:latin typeface="Calibri"/>
                        <a:ea typeface="Calibri"/>
                        <a:cs typeface="Times New Roman"/>
                      </a:endParaRPr>
                    </a:p>
                  </a:txBody>
                  <a:tcPr marL="40158" marR="40158" marT="0" marB="0" anchor="ctr">
                    <a:lnL>
                      <a:noFill/>
                    </a:lnL>
                    <a:lnR>
                      <a:noFill/>
                    </a:lnR>
                    <a:lnT>
                      <a:noFill/>
                    </a:lnT>
                    <a:lnB>
                      <a:noFill/>
                    </a:lnB>
                  </a:tcPr>
                </a:tc>
              </a:tr>
              <a:tr h="440029">
                <a:tc>
                  <a:txBody>
                    <a:bodyPr/>
                    <a:lstStyle/>
                    <a:p>
                      <a:pPr>
                        <a:lnSpc>
                          <a:spcPct val="115000"/>
                        </a:lnSpc>
                        <a:spcAft>
                          <a:spcPts val="0"/>
                        </a:spcAft>
                      </a:pPr>
                      <a:r>
                        <a:rPr lang="en-US" sz="1050" b="1">
                          <a:solidFill>
                            <a:srgbClr val="000000"/>
                          </a:solidFill>
                          <a:latin typeface="Times New Roman"/>
                          <a:ea typeface="Times New Roman"/>
                          <a:cs typeface="Times New Roman"/>
                        </a:rPr>
                        <a:t>Gross domestic product in current prices</a:t>
                      </a:r>
                      <a:r>
                        <a:rPr lang="en-US" sz="1050">
                          <a:solidFill>
                            <a:srgbClr val="000000"/>
                          </a:solidFill>
                          <a:latin typeface="Times New Roman"/>
                          <a:ea typeface="Times New Roman"/>
                          <a:cs typeface="Times New Roman"/>
                        </a:rPr>
                        <a:t>, bln. US dollars</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en-US" sz="1050">
                          <a:solidFill>
                            <a:srgbClr val="000000"/>
                          </a:solidFill>
                          <a:latin typeface="Times New Roman"/>
                          <a:ea typeface="Times New Roman"/>
                          <a:cs typeface="Times New Roman"/>
                        </a:rPr>
                        <a:t>5,0</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en-US" sz="1050" dirty="0">
                          <a:solidFill>
                            <a:srgbClr val="000000"/>
                          </a:solidFill>
                          <a:latin typeface="Times New Roman"/>
                          <a:ea typeface="Times New Roman"/>
                          <a:cs typeface="Times New Roman"/>
                        </a:rPr>
                        <a:t>5,6</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en-US" sz="1050" dirty="0">
                          <a:solidFill>
                            <a:srgbClr val="000000"/>
                          </a:solidFill>
                          <a:latin typeface="Times New Roman"/>
                          <a:ea typeface="Times New Roman"/>
                          <a:cs typeface="Times New Roman"/>
                        </a:rPr>
                        <a:t>6,5</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en-US" sz="1050">
                          <a:solidFill>
                            <a:srgbClr val="000000"/>
                          </a:solidFill>
                          <a:latin typeface="Times New Roman"/>
                          <a:ea typeface="Times New Roman"/>
                          <a:cs typeface="Times New Roman"/>
                        </a:rPr>
                        <a:t>  7,6</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en-US" sz="1050">
                          <a:solidFill>
                            <a:srgbClr val="000000"/>
                          </a:solidFill>
                          <a:latin typeface="Times New Roman"/>
                          <a:ea typeface="Times New Roman"/>
                          <a:cs typeface="Times New Roman"/>
                        </a:rPr>
                        <a:t>  8,</a:t>
                      </a:r>
                      <a:r>
                        <a:rPr lang="ru-RU" sz="1050">
                          <a:solidFill>
                            <a:srgbClr val="000000"/>
                          </a:solidFill>
                          <a:latin typeface="Times New Roman"/>
                          <a:ea typeface="Times New Roman"/>
                          <a:cs typeface="Times New Roman"/>
                        </a:rPr>
                        <a:t>5</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9,2</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3,28</a:t>
                      </a:r>
                      <a:endParaRPr lang="ru-RU" sz="1000">
                        <a:latin typeface="Calibri"/>
                        <a:ea typeface="Calibri"/>
                        <a:cs typeface="Times New Roman"/>
                      </a:endParaRPr>
                    </a:p>
                  </a:txBody>
                  <a:tcPr marL="40158" marR="40158" marT="0" marB="0" anchor="ctr">
                    <a:lnL>
                      <a:noFill/>
                    </a:lnL>
                    <a:lnR>
                      <a:noFill/>
                    </a:lnR>
                    <a:lnT>
                      <a:noFill/>
                    </a:lnT>
                    <a:lnB>
                      <a:noFill/>
                    </a:lnB>
                  </a:tcPr>
                </a:tc>
              </a:tr>
              <a:tr h="293352">
                <a:tc>
                  <a:txBody>
                    <a:bodyPr/>
                    <a:lstStyle/>
                    <a:p>
                      <a:pPr>
                        <a:lnSpc>
                          <a:spcPct val="115000"/>
                        </a:lnSpc>
                        <a:spcAft>
                          <a:spcPts val="0"/>
                        </a:spcAft>
                      </a:pPr>
                      <a:r>
                        <a:rPr lang="ru-RU" sz="1050" i="1">
                          <a:solidFill>
                            <a:srgbClr val="000000"/>
                          </a:solidFill>
                          <a:latin typeface="Times New Roman"/>
                          <a:ea typeface="Times New Roman"/>
                          <a:cs typeface="Times New Roman"/>
                        </a:rPr>
                        <a:t>Growth rate, %</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103,4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106,5</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107,4</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107,5</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107,4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106,7</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106,4</a:t>
                      </a:r>
                      <a:endParaRPr lang="ru-RU" sz="1000">
                        <a:latin typeface="Calibri"/>
                        <a:ea typeface="Calibri"/>
                        <a:cs typeface="Times New Roman"/>
                      </a:endParaRPr>
                    </a:p>
                  </a:txBody>
                  <a:tcPr marL="40158" marR="40158" marT="0" marB="0" anchor="ctr">
                    <a:lnL>
                      <a:noFill/>
                    </a:lnL>
                    <a:lnR>
                      <a:noFill/>
                    </a:lnR>
                    <a:lnT>
                      <a:noFill/>
                    </a:lnT>
                    <a:lnB>
                      <a:noFill/>
                    </a:lnB>
                  </a:tcPr>
                </a:tc>
              </a:tr>
              <a:tr h="293352">
                <a:tc>
                  <a:txBody>
                    <a:bodyPr/>
                    <a:lstStyle/>
                    <a:p>
                      <a:pPr>
                        <a:lnSpc>
                          <a:spcPct val="115000"/>
                        </a:lnSpc>
                        <a:spcAft>
                          <a:spcPts val="0"/>
                        </a:spcAft>
                      </a:pPr>
                      <a:r>
                        <a:rPr lang="ru-RU" sz="1050">
                          <a:solidFill>
                            <a:srgbClr val="000000"/>
                          </a:solidFill>
                          <a:latin typeface="Times New Roman"/>
                          <a:ea typeface="Times New Roman"/>
                          <a:cs typeface="Times New Roman"/>
                        </a:rPr>
                        <a:t>Per capita, US dollars</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663</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742</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847</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 952</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1051</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1114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392,7</a:t>
                      </a:r>
                      <a:endParaRPr lang="ru-RU" sz="1000">
                        <a:latin typeface="Calibri"/>
                        <a:ea typeface="Calibri"/>
                        <a:cs typeface="Times New Roman"/>
                      </a:endParaRPr>
                    </a:p>
                  </a:txBody>
                  <a:tcPr marL="40158" marR="40158" marT="0" marB="0" anchor="ctr">
                    <a:lnL>
                      <a:noFill/>
                    </a:lnL>
                    <a:lnR>
                      <a:noFill/>
                    </a:lnR>
                    <a:lnT>
                      <a:noFill/>
                    </a:lnT>
                    <a:lnB>
                      <a:noFill/>
                    </a:lnB>
                  </a:tcPr>
                </a:tc>
              </a:tr>
              <a:tr h="440029">
                <a:tc>
                  <a:txBody>
                    <a:bodyPr/>
                    <a:lstStyle/>
                    <a:p>
                      <a:pPr>
                        <a:lnSpc>
                          <a:spcPct val="115000"/>
                        </a:lnSpc>
                        <a:spcAft>
                          <a:spcPts val="0"/>
                        </a:spcAft>
                      </a:pPr>
                      <a:r>
                        <a:rPr lang="en-US" sz="1050" b="1">
                          <a:solidFill>
                            <a:srgbClr val="000000"/>
                          </a:solidFill>
                          <a:latin typeface="Times New Roman"/>
                          <a:ea typeface="Times New Roman"/>
                          <a:cs typeface="Times New Roman"/>
                        </a:rPr>
                        <a:t>Volume of industrial production </a:t>
                      </a:r>
                      <a:r>
                        <a:rPr lang="en-US" sz="1050">
                          <a:solidFill>
                            <a:srgbClr val="000000"/>
                          </a:solidFill>
                          <a:latin typeface="Times New Roman"/>
                          <a:ea typeface="Times New Roman"/>
                          <a:cs typeface="Times New Roman"/>
                        </a:rPr>
                        <a:t>bln. US dollars</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1,51</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1,8</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1,6</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 2,1</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2,2</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2,3</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0,929</a:t>
                      </a:r>
                      <a:endParaRPr lang="ru-RU" sz="1000">
                        <a:latin typeface="Calibri"/>
                        <a:ea typeface="Calibri"/>
                        <a:cs typeface="Times New Roman"/>
                      </a:endParaRPr>
                    </a:p>
                  </a:txBody>
                  <a:tcPr marL="40158" marR="40158" marT="0" marB="0" anchor="ctr">
                    <a:lnL>
                      <a:noFill/>
                    </a:lnL>
                    <a:lnR>
                      <a:noFill/>
                    </a:lnR>
                    <a:lnT>
                      <a:noFill/>
                    </a:lnT>
                    <a:lnB>
                      <a:noFill/>
                    </a:lnB>
                  </a:tcPr>
                </a:tc>
              </a:tr>
              <a:tr h="293352">
                <a:tc>
                  <a:txBody>
                    <a:bodyPr/>
                    <a:lstStyle/>
                    <a:p>
                      <a:pPr>
                        <a:lnSpc>
                          <a:spcPct val="115000"/>
                        </a:lnSpc>
                        <a:spcAft>
                          <a:spcPts val="0"/>
                        </a:spcAft>
                      </a:pPr>
                      <a:r>
                        <a:rPr lang="ru-RU" sz="1050" i="1">
                          <a:solidFill>
                            <a:srgbClr val="000000"/>
                          </a:solidFill>
                          <a:latin typeface="Times New Roman"/>
                          <a:ea typeface="Times New Roman"/>
                          <a:cs typeface="Times New Roman"/>
                        </a:rPr>
                        <a:t>Growth rate, %</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93,7</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109,7</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105,9</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110,4</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103,9</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105,1</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114,2</a:t>
                      </a:r>
                      <a:endParaRPr lang="ru-RU" sz="1000">
                        <a:latin typeface="Calibri"/>
                        <a:ea typeface="Calibri"/>
                        <a:cs typeface="Times New Roman"/>
                      </a:endParaRPr>
                    </a:p>
                  </a:txBody>
                  <a:tcPr marL="40158" marR="40158" marT="0" marB="0" anchor="ctr">
                    <a:lnL>
                      <a:noFill/>
                    </a:lnL>
                    <a:lnR>
                      <a:noFill/>
                    </a:lnR>
                    <a:lnT>
                      <a:noFill/>
                    </a:lnT>
                    <a:lnB>
                      <a:noFill/>
                    </a:lnB>
                  </a:tcPr>
                </a:tc>
              </a:tr>
              <a:tr h="440029">
                <a:tc>
                  <a:txBody>
                    <a:bodyPr/>
                    <a:lstStyle/>
                    <a:p>
                      <a:pPr>
                        <a:lnSpc>
                          <a:spcPct val="115000"/>
                        </a:lnSpc>
                        <a:spcAft>
                          <a:spcPts val="0"/>
                        </a:spcAft>
                      </a:pPr>
                      <a:r>
                        <a:rPr lang="en-US" sz="1050" b="1">
                          <a:solidFill>
                            <a:srgbClr val="000000"/>
                          </a:solidFill>
                          <a:latin typeface="Times New Roman"/>
                          <a:ea typeface="Times New Roman"/>
                          <a:cs typeface="Times New Roman"/>
                        </a:rPr>
                        <a:t>Agricultural production </a:t>
                      </a:r>
                      <a:r>
                        <a:rPr lang="en-US" sz="1050" i="1">
                          <a:solidFill>
                            <a:srgbClr val="000000"/>
                          </a:solidFill>
                          <a:latin typeface="Times New Roman"/>
                          <a:ea typeface="Times New Roman"/>
                          <a:cs typeface="Times New Roman"/>
                        </a:rPr>
                        <a:t>bln. US dollars</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1,90</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2,1</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3,2</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3,5</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 3,5</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4,2</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0,852</a:t>
                      </a:r>
                      <a:endParaRPr lang="ru-RU" sz="1000">
                        <a:latin typeface="Calibri"/>
                        <a:ea typeface="Calibri"/>
                        <a:cs typeface="Times New Roman"/>
                      </a:endParaRPr>
                    </a:p>
                  </a:txBody>
                  <a:tcPr marL="40158" marR="40158" marT="0" marB="0" anchor="ctr">
                    <a:lnL>
                      <a:noFill/>
                    </a:lnL>
                    <a:lnR>
                      <a:noFill/>
                    </a:lnR>
                    <a:lnT>
                      <a:noFill/>
                    </a:lnT>
                    <a:lnB>
                      <a:noFill/>
                    </a:lnB>
                  </a:tcPr>
                </a:tc>
              </a:tr>
              <a:tr h="293352">
                <a:tc>
                  <a:txBody>
                    <a:bodyPr/>
                    <a:lstStyle/>
                    <a:p>
                      <a:pPr>
                        <a:lnSpc>
                          <a:spcPct val="115000"/>
                        </a:lnSpc>
                        <a:spcAft>
                          <a:spcPts val="0"/>
                        </a:spcAft>
                      </a:pPr>
                      <a:r>
                        <a:rPr lang="ru-RU" sz="1050" i="1">
                          <a:solidFill>
                            <a:srgbClr val="000000"/>
                          </a:solidFill>
                          <a:latin typeface="Times New Roman"/>
                          <a:ea typeface="Times New Roman"/>
                          <a:cs typeface="Times New Roman"/>
                        </a:rPr>
                        <a:t>Growth rate, %</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110,5</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106,8</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107,9</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110,4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107,6</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10</a:t>
                      </a:r>
                      <a:r>
                        <a:rPr lang="en-US" sz="1050" dirty="0">
                          <a:solidFill>
                            <a:srgbClr val="000000"/>
                          </a:solidFill>
                          <a:latin typeface="Times New Roman"/>
                          <a:ea typeface="Times New Roman"/>
                          <a:cs typeface="Times New Roman"/>
                        </a:rPr>
                        <a:t>8</a:t>
                      </a:r>
                      <a:r>
                        <a:rPr lang="ru-RU" sz="1050" dirty="0">
                          <a:solidFill>
                            <a:srgbClr val="000000"/>
                          </a:solidFill>
                          <a:latin typeface="Times New Roman"/>
                          <a:ea typeface="Times New Roman"/>
                          <a:cs typeface="Times New Roman"/>
                        </a:rPr>
                        <a:t>,5</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106,9</a:t>
                      </a:r>
                      <a:endParaRPr lang="ru-RU" sz="1000">
                        <a:latin typeface="Calibri"/>
                        <a:ea typeface="Calibri"/>
                        <a:cs typeface="Times New Roman"/>
                      </a:endParaRPr>
                    </a:p>
                  </a:txBody>
                  <a:tcPr marL="40158" marR="40158" marT="0" marB="0" anchor="ctr">
                    <a:lnL>
                      <a:noFill/>
                    </a:lnL>
                    <a:lnR>
                      <a:noFill/>
                    </a:lnR>
                    <a:lnT>
                      <a:noFill/>
                    </a:lnT>
                    <a:lnB>
                      <a:noFill/>
                    </a:lnB>
                  </a:tcPr>
                </a:tc>
              </a:tr>
              <a:tr h="293352">
                <a:tc>
                  <a:txBody>
                    <a:bodyPr/>
                    <a:lstStyle/>
                    <a:p>
                      <a:pPr>
                        <a:lnSpc>
                          <a:spcPct val="115000"/>
                        </a:lnSpc>
                        <a:spcAft>
                          <a:spcPts val="0"/>
                        </a:spcAft>
                      </a:pPr>
                      <a:r>
                        <a:rPr lang="en-US" sz="1050" b="1">
                          <a:solidFill>
                            <a:srgbClr val="000000"/>
                          </a:solidFill>
                          <a:latin typeface="Times New Roman"/>
                          <a:ea typeface="Times New Roman"/>
                          <a:cs typeface="Times New Roman"/>
                        </a:rPr>
                        <a:t>Capital Investment </a:t>
                      </a:r>
                      <a:r>
                        <a:rPr lang="en-US" sz="1050" i="1">
                          <a:solidFill>
                            <a:srgbClr val="000000"/>
                          </a:solidFill>
                          <a:latin typeface="Times New Roman"/>
                          <a:ea typeface="Times New Roman"/>
                          <a:cs typeface="Times New Roman"/>
                        </a:rPr>
                        <a:t>bln. US dollars</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0,9</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1,1</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0,9</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1,2</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 1,5</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0,692</a:t>
                      </a:r>
                      <a:endParaRPr lang="ru-RU" sz="1000">
                        <a:latin typeface="Calibri"/>
                        <a:ea typeface="Calibri"/>
                        <a:cs typeface="Times New Roman"/>
                      </a:endParaRPr>
                    </a:p>
                  </a:txBody>
                  <a:tcPr marL="40158" marR="40158" marT="0" marB="0" anchor="ctr">
                    <a:lnL>
                      <a:noFill/>
                    </a:lnL>
                    <a:lnR>
                      <a:noFill/>
                    </a:lnR>
                    <a:lnT>
                      <a:noFill/>
                    </a:lnT>
                    <a:lnB>
                      <a:noFill/>
                    </a:lnB>
                  </a:tcPr>
                </a:tc>
              </a:tr>
              <a:tr h="146677">
                <a:tc>
                  <a:txBody>
                    <a:bodyPr/>
                    <a:lstStyle/>
                    <a:p>
                      <a:pPr>
                        <a:lnSpc>
                          <a:spcPct val="115000"/>
                        </a:lnSpc>
                        <a:spcAft>
                          <a:spcPts val="0"/>
                        </a:spcAft>
                      </a:pPr>
                      <a:r>
                        <a:rPr lang="ru-RU" sz="1050" b="1">
                          <a:solidFill>
                            <a:srgbClr val="000000"/>
                          </a:solidFill>
                          <a:latin typeface="Times New Roman"/>
                          <a:ea typeface="Times New Roman"/>
                          <a:cs typeface="Times New Roman"/>
                        </a:rPr>
                        <a:t>Inflation</a:t>
                      </a:r>
                      <a:r>
                        <a:rPr lang="ru-RU" sz="1050">
                          <a:solidFill>
                            <a:srgbClr val="000000"/>
                          </a:solidFill>
                          <a:latin typeface="Times New Roman"/>
                          <a:ea typeface="Times New Roman"/>
                          <a:cs typeface="Times New Roman"/>
                        </a:rPr>
                        <a:t>, за период, </a:t>
                      </a:r>
                      <a:r>
                        <a:rPr lang="ru-RU" sz="1050" i="1">
                          <a:solidFill>
                            <a:srgbClr val="000000"/>
                          </a:solidFill>
                          <a:latin typeface="Times New Roman"/>
                          <a:ea typeface="Times New Roman"/>
                          <a:cs typeface="Times New Roman"/>
                        </a:rPr>
                        <a:t>%</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5,0</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9,8</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9,3</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6,4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3,7</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 7,4</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6,3</a:t>
                      </a:r>
                      <a:endParaRPr lang="ru-RU" sz="1000">
                        <a:latin typeface="Calibri"/>
                        <a:ea typeface="Calibri"/>
                        <a:cs typeface="Times New Roman"/>
                      </a:endParaRPr>
                    </a:p>
                  </a:txBody>
                  <a:tcPr marL="40158" marR="40158" marT="0" marB="0" anchor="ctr">
                    <a:lnL>
                      <a:noFill/>
                    </a:lnL>
                    <a:lnR>
                      <a:noFill/>
                    </a:lnR>
                    <a:lnT>
                      <a:noFill/>
                    </a:lnT>
                    <a:lnB>
                      <a:noFill/>
                    </a:lnB>
                  </a:tcPr>
                </a:tc>
              </a:tr>
              <a:tr h="146677">
                <a:tc>
                  <a:txBody>
                    <a:bodyPr/>
                    <a:lstStyle/>
                    <a:p>
                      <a:pPr>
                        <a:lnSpc>
                          <a:spcPct val="115000"/>
                        </a:lnSpc>
                        <a:spcAft>
                          <a:spcPts val="0"/>
                        </a:spcAft>
                      </a:pPr>
                      <a:r>
                        <a:rPr lang="ru-RU" sz="1050" b="1">
                          <a:solidFill>
                            <a:srgbClr val="000000"/>
                          </a:solidFill>
                          <a:latin typeface="Times New Roman"/>
                          <a:ea typeface="Times New Roman"/>
                          <a:cs typeface="Times New Roman"/>
                        </a:rPr>
                        <a:t>Unemployment</a:t>
                      </a:r>
                      <a:r>
                        <a:rPr lang="ru-RU" sz="1050">
                          <a:solidFill>
                            <a:srgbClr val="000000"/>
                          </a:solidFill>
                          <a:latin typeface="Times New Roman"/>
                          <a:ea typeface="Times New Roman"/>
                          <a:cs typeface="Times New Roman"/>
                        </a:rPr>
                        <a:t>,</a:t>
                      </a:r>
                      <a:r>
                        <a:rPr lang="ru-RU" sz="1050" i="1">
                          <a:solidFill>
                            <a:srgbClr val="000000"/>
                          </a:solidFill>
                          <a:latin typeface="Times New Roman"/>
                          <a:ea typeface="Times New Roman"/>
                          <a:cs typeface="Times New Roman"/>
                        </a:rPr>
                        <a:t> %</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2,2</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2,3</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2,6</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2,5</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2,5</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2,5</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2,6</a:t>
                      </a:r>
                      <a:endParaRPr lang="ru-RU" sz="1000">
                        <a:latin typeface="Calibri"/>
                        <a:ea typeface="Calibri"/>
                        <a:cs typeface="Times New Roman"/>
                      </a:endParaRPr>
                    </a:p>
                  </a:txBody>
                  <a:tcPr marL="40158" marR="40158" marT="0" marB="0" anchor="ctr">
                    <a:lnL>
                      <a:noFill/>
                    </a:lnL>
                    <a:lnR>
                      <a:noFill/>
                    </a:lnR>
                    <a:lnT>
                      <a:noFill/>
                    </a:lnT>
                    <a:lnB>
                      <a:noFill/>
                    </a:lnB>
                  </a:tcPr>
                </a:tc>
              </a:tr>
              <a:tr h="293352">
                <a:tc>
                  <a:txBody>
                    <a:bodyPr/>
                    <a:lstStyle/>
                    <a:p>
                      <a:pPr>
                        <a:lnSpc>
                          <a:spcPct val="115000"/>
                        </a:lnSpc>
                        <a:spcAft>
                          <a:spcPts val="0"/>
                        </a:spcAft>
                      </a:pPr>
                      <a:r>
                        <a:rPr lang="en-US" sz="1050" b="1">
                          <a:solidFill>
                            <a:srgbClr val="000000"/>
                          </a:solidFill>
                          <a:latin typeface="Times New Roman"/>
                          <a:ea typeface="Times New Roman"/>
                          <a:cs typeface="Times New Roman"/>
                        </a:rPr>
                        <a:t>Trade turnover </a:t>
                      </a:r>
                      <a:r>
                        <a:rPr lang="en-US" sz="1050">
                          <a:solidFill>
                            <a:srgbClr val="000000"/>
                          </a:solidFill>
                          <a:latin typeface="Times New Roman"/>
                          <a:ea typeface="Times New Roman"/>
                          <a:cs typeface="Times New Roman"/>
                        </a:rPr>
                        <a:t>mln. US dollars</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3578,7</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3853,1</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4443,3</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5137,6</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5284,8</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5316,2</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2009,1</a:t>
                      </a:r>
                      <a:endParaRPr lang="ru-RU" sz="1000">
                        <a:latin typeface="Calibri"/>
                        <a:ea typeface="Calibri"/>
                        <a:cs typeface="Times New Roman"/>
                      </a:endParaRPr>
                    </a:p>
                  </a:txBody>
                  <a:tcPr marL="40158" marR="40158" marT="0" marB="0" anchor="ctr">
                    <a:lnL>
                      <a:noFill/>
                    </a:lnL>
                    <a:lnR>
                      <a:noFill/>
                    </a:lnR>
                    <a:lnT>
                      <a:noFill/>
                    </a:lnT>
                    <a:lnB>
                      <a:noFill/>
                    </a:lnB>
                  </a:tcPr>
                </a:tc>
              </a:tr>
              <a:tr h="146677">
                <a:tc>
                  <a:txBody>
                    <a:bodyPr/>
                    <a:lstStyle/>
                    <a:p>
                      <a:pPr>
                        <a:lnSpc>
                          <a:spcPct val="115000"/>
                        </a:lnSpc>
                        <a:spcAft>
                          <a:spcPts val="0"/>
                        </a:spcAft>
                      </a:pPr>
                      <a:r>
                        <a:rPr lang="ru-RU" sz="1050" i="1">
                          <a:solidFill>
                            <a:srgbClr val="000000"/>
                          </a:solidFill>
                          <a:latin typeface="Times New Roman"/>
                          <a:ea typeface="Times New Roman"/>
                          <a:cs typeface="Times New Roman"/>
                        </a:rPr>
                        <a:t>Growth rate, %</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76,4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107,6</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115,4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115,1</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102,9</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106,6</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78,1</a:t>
                      </a:r>
                      <a:endParaRPr lang="ru-RU" sz="1000">
                        <a:latin typeface="Calibri"/>
                        <a:ea typeface="Calibri"/>
                        <a:cs typeface="Times New Roman"/>
                      </a:endParaRPr>
                    </a:p>
                  </a:txBody>
                  <a:tcPr marL="40158" marR="40158" marT="0" marB="0" anchor="ctr">
                    <a:lnL>
                      <a:noFill/>
                    </a:lnL>
                    <a:lnR>
                      <a:noFill/>
                    </a:lnR>
                    <a:lnT>
                      <a:noFill/>
                    </a:lnT>
                    <a:lnB>
                      <a:noFill/>
                    </a:lnB>
                  </a:tcPr>
                </a:tc>
              </a:tr>
              <a:tr h="293352">
                <a:tc>
                  <a:txBody>
                    <a:bodyPr/>
                    <a:lstStyle/>
                    <a:p>
                      <a:pPr>
                        <a:lnSpc>
                          <a:spcPct val="115000"/>
                        </a:lnSpc>
                        <a:spcAft>
                          <a:spcPts val="0"/>
                        </a:spcAft>
                      </a:pPr>
                      <a:r>
                        <a:rPr lang="ru-RU" sz="1050" b="1">
                          <a:solidFill>
                            <a:srgbClr val="000000"/>
                          </a:solidFill>
                          <a:latin typeface="Times New Roman"/>
                          <a:ea typeface="Times New Roman"/>
                          <a:cs typeface="Times New Roman"/>
                        </a:rPr>
                        <a:t>Export</a:t>
                      </a:r>
                      <a:r>
                        <a:rPr lang="ru-RU" sz="1050">
                          <a:solidFill>
                            <a:srgbClr val="000000"/>
                          </a:solidFill>
                          <a:latin typeface="Times New Roman"/>
                          <a:ea typeface="Times New Roman"/>
                          <a:cs typeface="Times New Roman"/>
                        </a:rPr>
                        <a:t> mln. US dollars</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1010,0</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1195,2</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1256,9</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1359,4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1163,4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 977,7</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434,4</a:t>
                      </a:r>
                      <a:endParaRPr lang="ru-RU" sz="1000">
                        <a:latin typeface="Calibri"/>
                        <a:ea typeface="Calibri"/>
                        <a:cs typeface="Times New Roman"/>
                      </a:endParaRPr>
                    </a:p>
                  </a:txBody>
                  <a:tcPr marL="40158" marR="40158" marT="0" marB="0" anchor="ctr">
                    <a:lnL>
                      <a:noFill/>
                    </a:lnL>
                    <a:lnR>
                      <a:noFill/>
                    </a:lnR>
                    <a:lnT>
                      <a:noFill/>
                    </a:lnT>
                    <a:lnB>
                      <a:noFill/>
                    </a:lnB>
                  </a:tcPr>
                </a:tc>
              </a:tr>
              <a:tr h="293352">
                <a:tc>
                  <a:txBody>
                    <a:bodyPr/>
                    <a:lstStyle/>
                    <a:p>
                      <a:pPr>
                        <a:lnSpc>
                          <a:spcPct val="115000"/>
                        </a:lnSpc>
                        <a:spcAft>
                          <a:spcPts val="0"/>
                        </a:spcAft>
                      </a:pPr>
                      <a:r>
                        <a:rPr lang="ru-RU" sz="1050" b="1">
                          <a:solidFill>
                            <a:srgbClr val="000000"/>
                          </a:solidFill>
                          <a:latin typeface="Times New Roman"/>
                          <a:ea typeface="Times New Roman"/>
                          <a:cs typeface="Times New Roman"/>
                        </a:rPr>
                        <a:t>Import </a:t>
                      </a:r>
                      <a:r>
                        <a:rPr lang="ru-RU" sz="1050" i="1">
                          <a:solidFill>
                            <a:srgbClr val="000000"/>
                          </a:solidFill>
                          <a:latin typeface="Times New Roman"/>
                          <a:ea typeface="Times New Roman"/>
                          <a:cs typeface="Times New Roman"/>
                        </a:rPr>
                        <a:t>mln. US dollars</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2568,7</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2657,8</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3186,4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3778,2</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4121,3</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 4338,8</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 1574,7</a:t>
                      </a:r>
                      <a:endParaRPr lang="ru-RU" sz="1000">
                        <a:latin typeface="Calibri"/>
                        <a:ea typeface="Calibri"/>
                        <a:cs typeface="Times New Roman"/>
                      </a:endParaRPr>
                    </a:p>
                  </a:txBody>
                  <a:tcPr marL="40158" marR="40158" marT="0" marB="0" anchor="ctr">
                    <a:lnL>
                      <a:noFill/>
                    </a:lnL>
                    <a:lnR>
                      <a:noFill/>
                    </a:lnR>
                    <a:lnT>
                      <a:noFill/>
                    </a:lnT>
                    <a:lnB>
                      <a:noFill/>
                    </a:lnB>
                  </a:tcPr>
                </a:tc>
              </a:tr>
              <a:tr h="293352">
                <a:tc>
                  <a:txBody>
                    <a:bodyPr/>
                    <a:lstStyle/>
                    <a:p>
                      <a:pPr>
                        <a:lnSpc>
                          <a:spcPct val="115000"/>
                        </a:lnSpc>
                        <a:spcAft>
                          <a:spcPts val="0"/>
                        </a:spcAft>
                      </a:pPr>
                      <a:r>
                        <a:rPr lang="en-US" sz="1050" b="1">
                          <a:solidFill>
                            <a:srgbClr val="000000"/>
                          </a:solidFill>
                          <a:latin typeface="Times New Roman"/>
                          <a:ea typeface="Times New Roman"/>
                          <a:cs typeface="Times New Roman"/>
                        </a:rPr>
                        <a:t>Exchange rate of Somoni to Dollars</a:t>
                      </a:r>
                      <a:endParaRPr lang="ru-RU" sz="1000">
                        <a:latin typeface="Calibri"/>
                        <a:ea typeface="Calibri"/>
                        <a:cs typeface="Times New Roman"/>
                      </a:endParaRPr>
                    </a:p>
                  </a:txBody>
                  <a:tcPr marL="40158" marR="40158" marT="0" marB="0" anchor="b">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4,1</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4,4</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4,61</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4,76</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a:solidFill>
                            <a:srgbClr val="000000"/>
                          </a:solidFill>
                          <a:latin typeface="Times New Roman"/>
                          <a:ea typeface="Times New Roman"/>
                          <a:cs typeface="Times New Roman"/>
                        </a:rPr>
                        <a:t>4,77</a:t>
                      </a:r>
                      <a:endParaRPr lang="ru-RU" sz="100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4,76</a:t>
                      </a:r>
                      <a:endParaRPr lang="ru-RU" sz="1000" dirty="0">
                        <a:latin typeface="Calibri"/>
                        <a:ea typeface="Calibri"/>
                        <a:cs typeface="Times New Roman"/>
                      </a:endParaRPr>
                    </a:p>
                  </a:txBody>
                  <a:tcPr marL="40158" marR="40158" marT="0" marB="0" anchor="ctr">
                    <a:lnL>
                      <a:noFill/>
                    </a:lnL>
                    <a:lnR>
                      <a:noFill/>
                    </a:lnR>
                    <a:lnT>
                      <a:noFill/>
                    </a:lnT>
                    <a:lnB>
                      <a:noFill/>
                    </a:lnB>
                  </a:tcPr>
                </a:tc>
                <a:tc>
                  <a:txBody>
                    <a:bodyPr/>
                    <a:lstStyle/>
                    <a:p>
                      <a:pPr algn="r">
                        <a:lnSpc>
                          <a:spcPct val="115000"/>
                        </a:lnSpc>
                        <a:spcAft>
                          <a:spcPts val="0"/>
                        </a:spcAft>
                      </a:pPr>
                      <a:r>
                        <a:rPr lang="ru-RU" sz="1050" dirty="0">
                          <a:solidFill>
                            <a:srgbClr val="000000"/>
                          </a:solidFill>
                          <a:latin typeface="Times New Roman"/>
                          <a:ea typeface="Times New Roman"/>
                          <a:cs typeface="Times New Roman"/>
                        </a:rPr>
                        <a:t>5,83</a:t>
                      </a:r>
                      <a:endParaRPr lang="ru-RU" sz="1000" dirty="0">
                        <a:latin typeface="Calibri"/>
                        <a:ea typeface="Calibri"/>
                        <a:cs typeface="Times New Roman"/>
                      </a:endParaRPr>
                    </a:p>
                  </a:txBody>
                  <a:tcPr marL="40158" marR="40158" marT="0" marB="0" anchor="ctr">
                    <a:lnL>
                      <a:noFill/>
                    </a:lnL>
                    <a:lnR>
                      <a:noFill/>
                    </a:lnR>
                    <a:lnT>
                      <a:noFill/>
                    </a:lnT>
                    <a:lnB>
                      <a:noFill/>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Structural Changes of Crop Production in 2000 - 2013</a:t>
            </a:r>
            <a:endParaRPr lang="ru-RU" dirty="0"/>
          </a:p>
        </p:txBody>
      </p:sp>
      <p:pic>
        <p:nvPicPr>
          <p:cNvPr id="36870" name="Picture 6"/>
          <p:cNvPicPr>
            <a:picLocks noChangeAspect="1" noChangeArrowheads="1"/>
          </p:cNvPicPr>
          <p:nvPr/>
        </p:nvPicPr>
        <p:blipFill>
          <a:blip r:embed="rId2" cstate="print"/>
          <a:srcRect/>
          <a:stretch>
            <a:fillRect/>
          </a:stretch>
        </p:blipFill>
        <p:spPr bwMode="auto">
          <a:xfrm>
            <a:off x="1187624" y="1340768"/>
            <a:ext cx="7280164" cy="5022304"/>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620688"/>
            <a:ext cx="8229600" cy="990600"/>
          </a:xfrm>
        </p:spPr>
        <p:txBody>
          <a:bodyPr>
            <a:normAutofit fontScale="90000"/>
          </a:bodyPr>
          <a:lstStyle/>
          <a:p>
            <a:r>
              <a:rPr lang="en-US" dirty="0" smtClean="0"/>
              <a:t>Share in Production of main agricultural products between CA     countries in 2013	</a:t>
            </a:r>
            <a:endParaRPr lang="ru-RU" dirty="0"/>
          </a:p>
        </p:txBody>
      </p:sp>
      <p:graphicFrame>
        <p:nvGraphicFramePr>
          <p:cNvPr id="4" name="Диаграмма 3"/>
          <p:cNvGraphicFramePr/>
          <p:nvPr/>
        </p:nvGraphicFramePr>
        <p:xfrm>
          <a:off x="683568" y="1628800"/>
          <a:ext cx="7848872" cy="41044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amworkPresentatio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F07F47B-CA21-445B-A735-CD517A68B4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TeamworkPresentation</Template>
  <TotalTime>0</TotalTime>
  <Words>2112</Words>
  <Application>Microsoft Office PowerPoint</Application>
  <PresentationFormat>Экран (4:3)</PresentationFormat>
  <Paragraphs>931</Paragraphs>
  <Slides>30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TeamworkPresentation</vt:lpstr>
      <vt:lpstr>Impact of the WTO Accession on Tajikistan Agriculture</vt:lpstr>
      <vt:lpstr>Content</vt:lpstr>
      <vt:lpstr>Introduction</vt:lpstr>
      <vt:lpstr>Methodology</vt:lpstr>
      <vt:lpstr>WTO Agricultural regulation Map of Membership of WTO </vt:lpstr>
      <vt:lpstr>World Exports and Share of World Exports to World GDP</vt:lpstr>
      <vt:lpstr>Tajikistan as member of WTO General Socio-Economic Indicators</vt:lpstr>
      <vt:lpstr>Structural Changes of Crop Production in 2000 - 2013</vt:lpstr>
      <vt:lpstr>Share in Production of main agricultural products between CA     countries in 2013 </vt:lpstr>
      <vt:lpstr>Dynamics of Trade in 2003-2014 (in thous. US dollars) </vt:lpstr>
      <vt:lpstr>Structure of Exports in 2003-2014 (in thous. US dollars)</vt:lpstr>
      <vt:lpstr>Structure of Exports of Agricultural Products in 2014 </vt:lpstr>
      <vt:lpstr>Markets of Main Exporting Products of Tajikistan in 2014</vt:lpstr>
      <vt:lpstr>Structure of Imports in 2014</vt:lpstr>
      <vt:lpstr>Structure of Imports of Agricultural Products in 2014</vt:lpstr>
      <vt:lpstr>Countries of Origin of Main Importing Products of Tajikistan in 2014</vt:lpstr>
      <vt:lpstr>Obligations of Tajikistan under WTO</vt:lpstr>
      <vt:lpstr>Main principles of WTO</vt:lpstr>
      <vt:lpstr>Obligations for Agricultural Sector</vt:lpstr>
      <vt:lpstr>         Agricultural Subsidies  Support measures under “Green Box”  </vt:lpstr>
      <vt:lpstr>Support Measures under “Amber Box”</vt:lpstr>
      <vt:lpstr>Comparison of commitments among CIS countries  CIS Commitments on Domestic Support</vt:lpstr>
      <vt:lpstr>Average Bound and Applied Tariffs for Agricultural Products</vt:lpstr>
      <vt:lpstr>Average Applied and Bound Tariff</vt:lpstr>
      <vt:lpstr>Non-tariff measures applied by WTO members in 2014</vt:lpstr>
      <vt:lpstr>Discussions </vt:lpstr>
      <vt:lpstr>Conclusion</vt:lpstr>
      <vt:lpstr>Continued</vt:lpstr>
      <vt:lpstr>References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2015-11-26T22:45:42Z</dcterms:created>
  <dcterms:modified xsi:type="dcterms:W3CDTF">2015-11-26T23:21:40Z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TC102282699990</vt:lpwstr>
  </property>
</Properties>
</file>