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78" r:id="rId4"/>
    <p:sldId id="279" r:id="rId5"/>
    <p:sldId id="280" r:id="rId6"/>
    <p:sldId id="281" r:id="rId7"/>
    <p:sldId id="257" r:id="rId8"/>
    <p:sldId id="258" r:id="rId9"/>
    <p:sldId id="259" r:id="rId10"/>
    <p:sldId id="260" r:id="rId11"/>
    <p:sldId id="261" r:id="rId12"/>
    <p:sldId id="262" r:id="rId13"/>
    <p:sldId id="282" r:id="rId14"/>
    <p:sldId id="263" r:id="rId15"/>
    <p:sldId id="264" r:id="rId16"/>
    <p:sldId id="291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1" r:id="rId25"/>
    <p:sldId id="273" r:id="rId26"/>
    <p:sldId id="274" r:id="rId27"/>
    <p:sldId id="275" r:id="rId28"/>
    <p:sldId id="277" r:id="rId29"/>
    <p:sldId id="276" r:id="rId30"/>
    <p:sldId id="283" r:id="rId31"/>
    <p:sldId id="284" r:id="rId32"/>
    <p:sldId id="285" r:id="rId33"/>
    <p:sldId id="286" r:id="rId34"/>
    <p:sldId id="288" r:id="rId35"/>
    <p:sldId id="287" r:id="rId36"/>
    <p:sldId id="289" r:id="rId37"/>
    <p:sldId id="290" r:id="rId38"/>
    <p:sldId id="292" r:id="rId39"/>
    <p:sldId id="293" r:id="rId40"/>
    <p:sldId id="294" r:id="rId41"/>
    <p:sldId id="295" r:id="rId42"/>
    <p:sldId id="328" r:id="rId43"/>
    <p:sldId id="296" r:id="rId44"/>
    <p:sldId id="297" r:id="rId45"/>
    <p:sldId id="298" r:id="rId46"/>
    <p:sldId id="299" r:id="rId47"/>
    <p:sldId id="301" r:id="rId48"/>
    <p:sldId id="300" r:id="rId49"/>
    <p:sldId id="303" r:id="rId50"/>
    <p:sldId id="302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4" r:id="rId69"/>
    <p:sldId id="322" r:id="rId70"/>
    <p:sldId id="321" r:id="rId71"/>
    <p:sldId id="325" r:id="rId72"/>
    <p:sldId id="326" r:id="rId73"/>
    <p:sldId id="327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2" r:id="rId87"/>
    <p:sldId id="341" r:id="rId88"/>
    <p:sldId id="343" r:id="rId89"/>
    <p:sldId id="346" r:id="rId90"/>
    <p:sldId id="347" r:id="rId91"/>
    <p:sldId id="350" r:id="rId92"/>
    <p:sldId id="348" r:id="rId93"/>
    <p:sldId id="351" r:id="rId94"/>
    <p:sldId id="349" r:id="rId95"/>
    <p:sldId id="353" r:id="rId96"/>
    <p:sldId id="352" r:id="rId97"/>
    <p:sldId id="361" r:id="rId98"/>
    <p:sldId id="362" r:id="rId99"/>
    <p:sldId id="345" r:id="rId100"/>
    <p:sldId id="344" r:id="rId101"/>
    <p:sldId id="354" r:id="rId102"/>
    <p:sldId id="355" r:id="rId103"/>
    <p:sldId id="356" r:id="rId104"/>
    <p:sldId id="357" r:id="rId105"/>
    <p:sldId id="358" r:id="rId106"/>
    <p:sldId id="360" r:id="rId107"/>
    <p:sldId id="363" r:id="rId10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40B9E6D-A8CD-4407-86A8-EC2D1EE30EAC}">
          <p14:sldIdLst>
            <p14:sldId id="256"/>
            <p14:sldId id="278"/>
            <p14:sldId id="279"/>
            <p14:sldId id="280"/>
            <p14:sldId id="281"/>
            <p14:sldId id="257"/>
            <p14:sldId id="258"/>
            <p14:sldId id="259"/>
            <p14:sldId id="260"/>
            <p14:sldId id="261"/>
            <p14:sldId id="262"/>
            <p14:sldId id="282"/>
            <p14:sldId id="263"/>
            <p14:sldId id="264"/>
            <p14:sldId id="291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77"/>
            <p14:sldId id="276"/>
            <p14:sldId id="283"/>
            <p14:sldId id="284"/>
            <p14:sldId id="285"/>
            <p14:sldId id="286"/>
            <p14:sldId id="288"/>
            <p14:sldId id="287"/>
            <p14:sldId id="289"/>
            <p14:sldId id="290"/>
            <p14:sldId id="292"/>
            <p14:sldId id="293"/>
            <p14:sldId id="294"/>
            <p14:sldId id="295"/>
            <p14:sldId id="328"/>
            <p14:sldId id="296"/>
            <p14:sldId id="297"/>
            <p14:sldId id="298"/>
            <p14:sldId id="299"/>
            <p14:sldId id="301"/>
            <p14:sldId id="300"/>
            <p14:sldId id="303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4"/>
            <p14:sldId id="322"/>
            <p14:sldId id="321"/>
            <p14:sldId id="325"/>
            <p14:sldId id="326"/>
            <p14:sldId id="327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2"/>
            <p14:sldId id="341"/>
            <p14:sldId id="343"/>
            <p14:sldId id="346"/>
            <p14:sldId id="347"/>
            <p14:sldId id="350"/>
            <p14:sldId id="348"/>
            <p14:sldId id="351"/>
            <p14:sldId id="349"/>
            <p14:sldId id="353"/>
            <p14:sldId id="352"/>
            <p14:sldId id="361"/>
            <p14:sldId id="362"/>
            <p14:sldId id="345"/>
            <p14:sldId id="344"/>
            <p14:sldId id="354"/>
            <p14:sldId id="355"/>
            <p14:sldId id="356"/>
            <p14:sldId id="357"/>
            <p14:sldId id="358"/>
            <p14:sldId id="360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2A2"/>
    <a:srgbClr val="BEFCDC"/>
    <a:srgbClr val="D1FFF2"/>
    <a:srgbClr val="B0EDF0"/>
    <a:srgbClr val="99FFCC"/>
    <a:srgbClr val="F0681C"/>
    <a:srgbClr val="B91189"/>
    <a:srgbClr val="DF41E3"/>
    <a:srgbClr val="3F6A1C"/>
    <a:srgbClr val="A14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83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65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70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83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56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49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84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12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558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00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36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56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92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654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70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49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84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12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5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00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36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92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99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99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7" y="2566263"/>
            <a:ext cx="7448872" cy="1470025"/>
          </a:xfrm>
        </p:spPr>
        <p:txBody>
          <a:bodyPr/>
          <a:lstStyle/>
          <a:p>
            <a:r>
              <a:rPr lang="cs-CZ" b="1" dirty="0" err="1" smtClean="0">
                <a:solidFill>
                  <a:srgbClr val="20A2A2"/>
                </a:solidFill>
              </a:rPr>
              <a:t>Makroergické</a:t>
            </a:r>
            <a:r>
              <a:rPr lang="cs-CZ" b="1" dirty="0" smtClean="0">
                <a:solidFill>
                  <a:srgbClr val="20A2A2"/>
                </a:solidFill>
              </a:rPr>
              <a:t> sloučeniny</a:t>
            </a:r>
            <a:endParaRPr lang="cs-CZ" b="1" dirty="0">
              <a:solidFill>
                <a:srgbClr val="20A2A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4005064"/>
            <a:ext cx="4208512" cy="697632"/>
          </a:xfrm>
        </p:spPr>
        <p:txBody>
          <a:bodyPr/>
          <a:lstStyle/>
          <a:p>
            <a:r>
              <a:rPr lang="cs-CZ" dirty="0" smtClean="0"/>
              <a:t>Bc. Denisa Hubáčková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4" y="4859992"/>
            <a:ext cx="4597579" cy="169524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" y="4992846"/>
            <a:ext cx="3093611" cy="142953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1"/>
            <a:ext cx="51149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Proč nesou vazby tolik energie?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693097" cy="4157203"/>
          </a:xfrm>
        </p:spPr>
      </p:pic>
    </p:spTree>
    <p:extLst>
      <p:ext uri="{BB962C8B-B14F-4D97-AF65-F5344CB8AC3E}">
        <p14:creationId xmlns:p14="http://schemas.microsoft.com/office/powerpoint/2010/main" val="38010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146" y="116632"/>
            <a:ext cx="8229600" cy="882352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ATPáza</a:t>
            </a:r>
            <a:r>
              <a:rPr lang="cs-CZ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finální krok</a:t>
            </a:r>
            <a:endParaRPr lang="cs-CZ" sz="3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146" y="980728"/>
            <a:ext cx="8229600" cy="4525963"/>
          </a:xfrm>
        </p:spPr>
        <p:txBody>
          <a:bodyPr>
            <a:normAutofit/>
          </a:bodyPr>
          <a:lstStyle/>
          <a:p>
            <a:r>
              <a:rPr lang="cs-CZ" sz="2200" dirty="0"/>
              <a:t>z</a:t>
            </a:r>
            <a:r>
              <a:rPr lang="cs-CZ" sz="2200" dirty="0" smtClean="0"/>
              <a:t>ávěrečným </a:t>
            </a:r>
            <a:r>
              <a:rPr lang="cs-CZ" sz="2200" dirty="0"/>
              <a:t>krokem syntézy ATP v rámci membránové fosforylace je využití energie gradientu elektrochemického potenciálu </a:t>
            </a:r>
            <a:r>
              <a:rPr lang="cs-CZ" sz="2200" dirty="0" smtClean="0"/>
              <a:t>protonů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9" y="1916832"/>
            <a:ext cx="7584725" cy="47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ATPáza</a:t>
            </a:r>
            <a: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finální krok</a:t>
            </a:r>
            <a:endParaRPr lang="cs-CZ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ATPáza</a:t>
            </a:r>
            <a:r>
              <a:rPr lang="cs-CZ" dirty="0" smtClean="0"/>
              <a:t>  </a:t>
            </a:r>
            <a:r>
              <a:rPr lang="cs-CZ" dirty="0" smtClean="0"/>
              <a:t>se </a:t>
            </a:r>
            <a:r>
              <a:rPr lang="cs-CZ" dirty="0"/>
              <a:t>skládá především z 2 nekovalentně spojených </a:t>
            </a:r>
            <a:r>
              <a:rPr lang="cs-CZ" dirty="0" smtClean="0"/>
              <a:t>částí:</a:t>
            </a:r>
          </a:p>
          <a:p>
            <a:r>
              <a:rPr lang="cs-CZ" dirty="0" err="1" smtClean="0"/>
              <a:t>transmembránového</a:t>
            </a:r>
            <a:r>
              <a:rPr lang="cs-CZ" dirty="0" smtClean="0"/>
              <a:t> </a:t>
            </a:r>
            <a:r>
              <a:rPr lang="cs-CZ" dirty="0"/>
              <a:t>kanálu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(F</a:t>
            </a:r>
            <a:r>
              <a:rPr lang="cs-CZ" b="1" baseline="-25000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cs-CZ" dirty="0"/>
              <a:t> přenášejícího pasivně protony </a:t>
            </a:r>
            <a:endParaRPr lang="cs-CZ" dirty="0" smtClean="0"/>
          </a:p>
          <a:p>
            <a:r>
              <a:rPr lang="cs-CZ" dirty="0" smtClean="0"/>
              <a:t>oligomerní </a:t>
            </a:r>
            <a:r>
              <a:rPr lang="cs-CZ" dirty="0"/>
              <a:t>hlavy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(F</a:t>
            </a:r>
            <a:r>
              <a:rPr lang="cs-CZ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cs-CZ" dirty="0"/>
              <a:t>která zajišťuje vlastní reakci </a:t>
            </a:r>
            <a:r>
              <a:rPr lang="cs-CZ" sz="3000" dirty="0">
                <a:solidFill>
                  <a:schemeClr val="accent4">
                    <a:lumMod val="75000"/>
                  </a:schemeClr>
                </a:solidFill>
              </a:rPr>
              <a:t>ADP + </a:t>
            </a:r>
            <a:r>
              <a:rPr lang="cs-CZ" sz="3000" dirty="0" err="1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cs-CZ" sz="3000" baseline="-25000" dirty="0" err="1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cs-CZ" sz="3000" dirty="0">
                <a:solidFill>
                  <a:schemeClr val="accent4">
                    <a:lumMod val="75000"/>
                  </a:schemeClr>
                </a:solidFill>
              </a:rPr>
              <a:t> → ATP + </a:t>
            </a:r>
            <a:r>
              <a:rPr lang="cs-CZ" sz="3000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cs-CZ" sz="30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cs-CZ" sz="3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</a:p>
          <a:p>
            <a:r>
              <a:rPr lang="cs-CZ" dirty="0" smtClean="0"/>
              <a:t>obě </a:t>
            </a:r>
            <a:r>
              <a:rPr lang="cs-CZ" dirty="0"/>
              <a:t>tyto části zaujímají vůči membráně pevnou </a:t>
            </a:r>
            <a:r>
              <a:rPr lang="cs-CZ" dirty="0" smtClean="0"/>
              <a:t>pozici </a:t>
            </a:r>
          </a:p>
          <a:p>
            <a:r>
              <a:rPr lang="cs-CZ" dirty="0" smtClean="0"/>
              <a:t>pohyblivá </a:t>
            </a:r>
            <a:r>
              <a:rPr lang="cs-CZ" dirty="0"/>
              <a:t>je podjednotka </a:t>
            </a:r>
            <a:r>
              <a:rPr lang="cs-CZ" b="1" dirty="0">
                <a:solidFill>
                  <a:srgbClr val="C00000"/>
                </a:solidFill>
              </a:rPr>
              <a:t>γ</a:t>
            </a:r>
            <a:r>
              <a:rPr lang="cs-CZ" dirty="0"/>
              <a:t>, která se otáčí (na jednu otočku připadá syntéza 3 molekul </a:t>
            </a:r>
            <a:r>
              <a:rPr lang="cs-CZ" dirty="0" smtClean="0"/>
              <a:t>ATP)</a:t>
            </a:r>
          </a:p>
          <a:p>
            <a:r>
              <a:rPr lang="cs-CZ" dirty="0"/>
              <a:t>p</a:t>
            </a:r>
            <a:r>
              <a:rPr lang="cs-CZ" dirty="0" smtClean="0"/>
              <a:t>rávě </a:t>
            </a:r>
            <a:r>
              <a:rPr lang="cs-CZ" dirty="0"/>
              <a:t>pohyb podjednotky </a:t>
            </a:r>
            <a:r>
              <a:rPr lang="cs-CZ" b="1" dirty="0">
                <a:solidFill>
                  <a:srgbClr val="C00000"/>
                </a:solidFill>
              </a:rPr>
              <a:t>γ</a:t>
            </a:r>
            <a:r>
              <a:rPr lang="cs-CZ" dirty="0"/>
              <a:t> je vyvolán exergonickým pasivním transportem </a:t>
            </a:r>
            <a:r>
              <a:rPr lang="cs-CZ" dirty="0" smtClean="0"/>
              <a:t>protonů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1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Tvorba ATP v rostlinách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187" y="1412776"/>
            <a:ext cx="8229600" cy="5001419"/>
          </a:xfrm>
        </p:spPr>
        <p:txBody>
          <a:bodyPr>
            <a:normAutofit/>
          </a:bodyPr>
          <a:lstStyle/>
          <a:p>
            <a:r>
              <a:rPr lang="cs-CZ" dirty="0"/>
              <a:t>r</a:t>
            </a:r>
            <a:r>
              <a:rPr lang="cs-CZ" dirty="0" smtClean="0"/>
              <a:t>ostliny </a:t>
            </a:r>
            <a:r>
              <a:rPr lang="cs-CZ" dirty="0"/>
              <a:t>jako </a:t>
            </a:r>
            <a:r>
              <a:rPr lang="cs-CZ" dirty="0" err="1"/>
              <a:t>fotoautotrofové</a:t>
            </a:r>
            <a:r>
              <a:rPr lang="cs-CZ" dirty="0"/>
              <a:t> využívají jako zdroj energie </a:t>
            </a:r>
            <a:r>
              <a:rPr lang="cs-CZ" dirty="0" smtClean="0"/>
              <a:t>světlo </a:t>
            </a:r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světelná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energie </a:t>
            </a:r>
            <a:r>
              <a:rPr lang="cs-CZ" dirty="0"/>
              <a:t>využitá při fotosyntéze je přeměna do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energie chemických vazeb </a:t>
            </a:r>
            <a:r>
              <a:rPr lang="cs-CZ" dirty="0"/>
              <a:t>organických molekul – sacharidů, </a:t>
            </a:r>
            <a:r>
              <a:rPr lang="cs-CZ" dirty="0" smtClean="0"/>
              <a:t>tuků</a:t>
            </a:r>
          </a:p>
        </p:txBody>
      </p:sp>
      <p:pic>
        <p:nvPicPr>
          <p:cNvPr id="4" name="Picture 2" descr="C:\Users\Denisa\AppData\Local\Microsoft\Windows\INetCache\IE\PMJ3CT5C\check-mark-1292787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46" y="1988840"/>
            <a:ext cx="522038" cy="5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352"/>
            <a:ext cx="8229600" cy="874368"/>
          </a:xfrm>
        </p:spPr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Tvorba ATP v rostlinách</a:t>
            </a:r>
            <a:endParaRPr lang="cs-CZ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7769"/>
            <a:ext cx="7535936" cy="607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1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00" y="143544"/>
            <a:ext cx="8229600" cy="882352"/>
          </a:xfrm>
        </p:spPr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Tvorba ATP v rostlinách</a:t>
            </a:r>
            <a:endParaRPr lang="cs-CZ" sz="36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151781" y="1047564"/>
            <a:ext cx="4502706" cy="5544616"/>
            <a:chOff x="2013510" y="764704"/>
            <a:chExt cx="4502706" cy="5544616"/>
          </a:xfrm>
        </p:grpSpPr>
        <p:sp>
          <p:nvSpPr>
            <p:cNvPr id="5" name="Ovál 4"/>
            <p:cNvSpPr/>
            <p:nvPr/>
          </p:nvSpPr>
          <p:spPr>
            <a:xfrm>
              <a:off x="2915816" y="764704"/>
              <a:ext cx="2664296" cy="5544616"/>
            </a:xfrm>
            <a:prstGeom prst="ellipse">
              <a:avLst/>
            </a:prstGeom>
            <a:solidFill>
              <a:srgbClr val="7DFA50"/>
            </a:solidFill>
            <a:ln>
              <a:solidFill>
                <a:srgbClr val="7DFA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491880" y="1538275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CHLOROPLAST</a:t>
              </a:r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383868" y="2009959"/>
              <a:ext cx="1800200" cy="13371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ysClr val="windowText" lastClr="000000"/>
                  </a:solidFill>
                </a:rPr>
                <a:t>f</a:t>
              </a:r>
              <a:r>
                <a:rPr lang="cs-CZ" dirty="0" smtClean="0">
                  <a:solidFill>
                    <a:sysClr val="windowText" lastClr="000000"/>
                  </a:solidFill>
                </a:rPr>
                <a:t>otosyntetická reakce přenosu elektronů v thylakoidní membráně</a:t>
              </a:r>
              <a:endParaRPr lang="cs-CZ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573016"/>
              <a:ext cx="744537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4511539" y="3650196"/>
              <a:ext cx="924557" cy="354868"/>
            </a:xfrm>
            <a:prstGeom prst="rect">
              <a:avLst/>
            </a:prstGeom>
            <a:solidFill>
              <a:srgbClr val="006C31"/>
            </a:solidFill>
            <a:ln>
              <a:solidFill>
                <a:srgbClr val="3B8B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NADPH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155355" y="3573016"/>
              <a:ext cx="419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+</a:t>
              </a:r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3491880" y="4293096"/>
              <a:ext cx="1584176" cy="8640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ysClr val="windowText" lastClr="000000"/>
                  </a:solidFill>
                </a:rPr>
                <a:t>r</a:t>
              </a:r>
              <a:r>
                <a:rPr lang="cs-CZ" dirty="0" smtClean="0">
                  <a:solidFill>
                    <a:sysClr val="windowText" lastClr="000000"/>
                  </a:solidFill>
                </a:rPr>
                <a:t>eakce fixace uhlíku ve stromatu</a:t>
              </a:r>
              <a:endParaRPr lang="cs-CZ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" name="Přímá spojnice se šipkou 11"/>
            <p:cNvCxnSpPr>
              <a:endCxn id="8" idx="0"/>
            </p:cNvCxnSpPr>
            <p:nvPr/>
          </p:nvCxnSpPr>
          <p:spPr>
            <a:xfrm>
              <a:off x="3720132" y="3347149"/>
              <a:ext cx="1" cy="2258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>
              <a:off x="4860032" y="3347149"/>
              <a:ext cx="0" cy="2258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>
              <a:off x="3720133" y="4005064"/>
              <a:ext cx="0" cy="2263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>
              <a:off x="4860032" y="4005064"/>
              <a:ext cx="0" cy="2263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>
              <a:stCxn id="11" idx="2"/>
            </p:cNvCxnSpPr>
            <p:nvPr/>
          </p:nvCxnSpPr>
          <p:spPr>
            <a:xfrm>
              <a:off x="4283968" y="515719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3419872" y="5373216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c</a:t>
              </a:r>
              <a:r>
                <a:rPr lang="cs-CZ" sz="1600" dirty="0" smtClean="0"/>
                <a:t>ukry, AMK, mastné kyseliny</a:t>
              </a:r>
              <a:endParaRPr lang="cs-CZ" sz="1600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2051720" y="2348880"/>
              <a:ext cx="576064" cy="329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H</a:t>
              </a:r>
              <a:r>
                <a:rPr lang="cs-CZ" baseline="-25000" dirty="0" smtClean="0"/>
                <a:t>2</a:t>
              </a:r>
              <a:r>
                <a:rPr lang="cs-CZ" dirty="0" smtClean="0"/>
                <a:t>O</a:t>
              </a:r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5940152" y="2348880"/>
              <a:ext cx="576064" cy="329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O</a:t>
              </a:r>
              <a:r>
                <a:rPr lang="cs-CZ" baseline="-25000" dirty="0" smtClean="0"/>
                <a:t>2</a:t>
              </a:r>
              <a:endParaRPr lang="cs-CZ" dirty="0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2051720" y="4560307"/>
              <a:ext cx="576064" cy="329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CO</a:t>
              </a:r>
              <a:r>
                <a:rPr lang="cs-CZ" baseline="-25000" dirty="0" smtClean="0"/>
                <a:t>2</a:t>
              </a:r>
              <a:endParaRPr lang="cs-CZ" dirty="0"/>
            </a:p>
          </p:txBody>
        </p:sp>
        <p:cxnSp>
          <p:nvCxnSpPr>
            <p:cNvPr id="21" name="Přímá spojnice se šipkou 20"/>
            <p:cNvCxnSpPr>
              <a:stCxn id="18" idx="3"/>
            </p:cNvCxnSpPr>
            <p:nvPr/>
          </p:nvCxnSpPr>
          <p:spPr>
            <a:xfrm>
              <a:off x="2627784" y="251371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/>
            <p:cNvCxnSpPr>
              <a:endCxn id="19" idx="1"/>
            </p:cNvCxnSpPr>
            <p:nvPr/>
          </p:nvCxnSpPr>
          <p:spPr>
            <a:xfrm>
              <a:off x="5184068" y="2513717"/>
              <a:ext cx="7560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>
              <a:stCxn id="20" idx="3"/>
            </p:cNvCxnSpPr>
            <p:nvPr/>
          </p:nvCxnSpPr>
          <p:spPr>
            <a:xfrm>
              <a:off x="2627784" y="4725144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2013510" y="1353609"/>
              <a:ext cx="13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CYTOSOL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9242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88265" y="260648"/>
            <a:ext cx="9028857" cy="6550987"/>
            <a:chOff x="88265" y="260648"/>
            <a:chExt cx="9028857" cy="6550987"/>
          </a:xfrm>
        </p:grpSpPr>
        <p:grpSp>
          <p:nvGrpSpPr>
            <p:cNvPr id="5" name="Skupina 4"/>
            <p:cNvGrpSpPr/>
            <p:nvPr/>
          </p:nvGrpSpPr>
          <p:grpSpPr>
            <a:xfrm>
              <a:off x="88265" y="260648"/>
              <a:ext cx="9028857" cy="6550987"/>
              <a:chOff x="88265" y="260648"/>
              <a:chExt cx="9028857" cy="6550987"/>
            </a:xfrm>
          </p:grpSpPr>
          <p:grpSp>
            <p:nvGrpSpPr>
              <p:cNvPr id="9" name="Skupina 8"/>
              <p:cNvGrpSpPr/>
              <p:nvPr/>
            </p:nvGrpSpPr>
            <p:grpSpPr>
              <a:xfrm>
                <a:off x="88265" y="260648"/>
                <a:ext cx="9028857" cy="6550987"/>
                <a:chOff x="88265" y="260648"/>
                <a:chExt cx="9028857" cy="6550987"/>
              </a:xfrm>
            </p:grpSpPr>
            <p:pic>
              <p:nvPicPr>
                <p:cNvPr id="14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1385" y="316419"/>
                  <a:ext cx="395906" cy="4010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4073" y="302411"/>
                  <a:ext cx="423564" cy="4290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4457" y="293652"/>
                  <a:ext cx="440858" cy="4466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Zaoblený obdélník 5"/>
                <p:cNvSpPr/>
                <p:nvPr/>
              </p:nvSpPr>
              <p:spPr>
                <a:xfrm>
                  <a:off x="2011800" y="980728"/>
                  <a:ext cx="5174421" cy="4680520"/>
                </a:xfrm>
                <a:custGeom>
                  <a:avLst/>
                  <a:gdLst>
                    <a:gd name="connsiteX0" fmla="*/ 0 w 4968552"/>
                    <a:gd name="connsiteY0" fmla="*/ 780102 h 4680520"/>
                    <a:gd name="connsiteX1" fmla="*/ 780102 w 4968552"/>
                    <a:gd name="connsiteY1" fmla="*/ 0 h 4680520"/>
                    <a:gd name="connsiteX2" fmla="*/ 4188450 w 4968552"/>
                    <a:gd name="connsiteY2" fmla="*/ 0 h 4680520"/>
                    <a:gd name="connsiteX3" fmla="*/ 4968552 w 4968552"/>
                    <a:gd name="connsiteY3" fmla="*/ 780102 h 4680520"/>
                    <a:gd name="connsiteX4" fmla="*/ 4968552 w 4968552"/>
                    <a:gd name="connsiteY4" fmla="*/ 3900418 h 4680520"/>
                    <a:gd name="connsiteX5" fmla="*/ 4188450 w 4968552"/>
                    <a:gd name="connsiteY5" fmla="*/ 4680520 h 4680520"/>
                    <a:gd name="connsiteX6" fmla="*/ 780102 w 4968552"/>
                    <a:gd name="connsiteY6" fmla="*/ 4680520 h 4680520"/>
                    <a:gd name="connsiteX7" fmla="*/ 0 w 4968552"/>
                    <a:gd name="connsiteY7" fmla="*/ 3900418 h 4680520"/>
                    <a:gd name="connsiteX8" fmla="*/ 0 w 4968552"/>
                    <a:gd name="connsiteY8" fmla="*/ 780102 h 4680520"/>
                    <a:gd name="connsiteX0" fmla="*/ 0 w 4968552"/>
                    <a:gd name="connsiteY0" fmla="*/ 780102 h 4680520"/>
                    <a:gd name="connsiteX1" fmla="*/ 780102 w 4968552"/>
                    <a:gd name="connsiteY1" fmla="*/ 0 h 4680520"/>
                    <a:gd name="connsiteX2" fmla="*/ 4188450 w 4968552"/>
                    <a:gd name="connsiteY2" fmla="*/ 0 h 4680520"/>
                    <a:gd name="connsiteX3" fmla="*/ 4968552 w 4968552"/>
                    <a:gd name="connsiteY3" fmla="*/ 780102 h 4680520"/>
                    <a:gd name="connsiteX4" fmla="*/ 4968552 w 4968552"/>
                    <a:gd name="connsiteY4" fmla="*/ 3900418 h 4680520"/>
                    <a:gd name="connsiteX5" fmla="*/ 4188450 w 4968552"/>
                    <a:gd name="connsiteY5" fmla="*/ 4680520 h 4680520"/>
                    <a:gd name="connsiteX6" fmla="*/ 780102 w 4968552"/>
                    <a:gd name="connsiteY6" fmla="*/ 4680520 h 4680520"/>
                    <a:gd name="connsiteX7" fmla="*/ 1050878 w 4968552"/>
                    <a:gd name="connsiteY7" fmla="*/ 2986018 h 4680520"/>
                    <a:gd name="connsiteX8" fmla="*/ 0 w 4968552"/>
                    <a:gd name="connsiteY8" fmla="*/ 780102 h 4680520"/>
                    <a:gd name="connsiteX0" fmla="*/ 0 w 4968552"/>
                    <a:gd name="connsiteY0" fmla="*/ 780102 h 4680520"/>
                    <a:gd name="connsiteX1" fmla="*/ 780102 w 4968552"/>
                    <a:gd name="connsiteY1" fmla="*/ 0 h 4680520"/>
                    <a:gd name="connsiteX2" fmla="*/ 4188450 w 4968552"/>
                    <a:gd name="connsiteY2" fmla="*/ 0 h 4680520"/>
                    <a:gd name="connsiteX3" fmla="*/ 4968552 w 4968552"/>
                    <a:gd name="connsiteY3" fmla="*/ 780102 h 4680520"/>
                    <a:gd name="connsiteX4" fmla="*/ 4968552 w 4968552"/>
                    <a:gd name="connsiteY4" fmla="*/ 3900418 h 4680520"/>
                    <a:gd name="connsiteX5" fmla="*/ 4188450 w 4968552"/>
                    <a:gd name="connsiteY5" fmla="*/ 4680520 h 4680520"/>
                    <a:gd name="connsiteX6" fmla="*/ 780102 w 4968552"/>
                    <a:gd name="connsiteY6" fmla="*/ 4680520 h 4680520"/>
                    <a:gd name="connsiteX7" fmla="*/ 1050878 w 4968552"/>
                    <a:gd name="connsiteY7" fmla="*/ 2986018 h 4680520"/>
                    <a:gd name="connsiteX8" fmla="*/ 0 w 4968552"/>
                    <a:gd name="connsiteY8" fmla="*/ 780102 h 4680520"/>
                    <a:gd name="connsiteX0" fmla="*/ 0 w 4968552"/>
                    <a:gd name="connsiteY0" fmla="*/ 780102 h 4680520"/>
                    <a:gd name="connsiteX1" fmla="*/ 780102 w 4968552"/>
                    <a:gd name="connsiteY1" fmla="*/ 0 h 4680520"/>
                    <a:gd name="connsiteX2" fmla="*/ 4188450 w 4968552"/>
                    <a:gd name="connsiteY2" fmla="*/ 0 h 4680520"/>
                    <a:gd name="connsiteX3" fmla="*/ 4968552 w 4968552"/>
                    <a:gd name="connsiteY3" fmla="*/ 780102 h 4680520"/>
                    <a:gd name="connsiteX4" fmla="*/ 4968552 w 4968552"/>
                    <a:gd name="connsiteY4" fmla="*/ 3900418 h 4680520"/>
                    <a:gd name="connsiteX5" fmla="*/ 4188450 w 4968552"/>
                    <a:gd name="connsiteY5" fmla="*/ 4680520 h 4680520"/>
                    <a:gd name="connsiteX6" fmla="*/ 780102 w 4968552"/>
                    <a:gd name="connsiteY6" fmla="*/ 4680520 h 4680520"/>
                    <a:gd name="connsiteX7" fmla="*/ 1050878 w 4968552"/>
                    <a:gd name="connsiteY7" fmla="*/ 2986018 h 4680520"/>
                    <a:gd name="connsiteX8" fmla="*/ 0 w 4968552"/>
                    <a:gd name="connsiteY8" fmla="*/ 780102 h 4680520"/>
                    <a:gd name="connsiteX0" fmla="*/ 0 w 4968552"/>
                    <a:gd name="connsiteY0" fmla="*/ 780102 h 4680520"/>
                    <a:gd name="connsiteX1" fmla="*/ 780102 w 4968552"/>
                    <a:gd name="connsiteY1" fmla="*/ 0 h 4680520"/>
                    <a:gd name="connsiteX2" fmla="*/ 4188450 w 4968552"/>
                    <a:gd name="connsiteY2" fmla="*/ 0 h 4680520"/>
                    <a:gd name="connsiteX3" fmla="*/ 4968552 w 4968552"/>
                    <a:gd name="connsiteY3" fmla="*/ 780102 h 4680520"/>
                    <a:gd name="connsiteX4" fmla="*/ 4968552 w 4968552"/>
                    <a:gd name="connsiteY4" fmla="*/ 3900418 h 4680520"/>
                    <a:gd name="connsiteX5" fmla="*/ 4188450 w 4968552"/>
                    <a:gd name="connsiteY5" fmla="*/ 4680520 h 4680520"/>
                    <a:gd name="connsiteX6" fmla="*/ 780102 w 4968552"/>
                    <a:gd name="connsiteY6" fmla="*/ 4680520 h 4680520"/>
                    <a:gd name="connsiteX7" fmla="*/ 914400 w 4968552"/>
                    <a:gd name="connsiteY7" fmla="*/ 3081552 h 4680520"/>
                    <a:gd name="connsiteX8" fmla="*/ 0 w 4968552"/>
                    <a:gd name="connsiteY8" fmla="*/ 780102 h 4680520"/>
                    <a:gd name="connsiteX0" fmla="*/ 0 w 4968552"/>
                    <a:gd name="connsiteY0" fmla="*/ 780102 h 4680520"/>
                    <a:gd name="connsiteX1" fmla="*/ 780102 w 4968552"/>
                    <a:gd name="connsiteY1" fmla="*/ 0 h 4680520"/>
                    <a:gd name="connsiteX2" fmla="*/ 4188450 w 4968552"/>
                    <a:gd name="connsiteY2" fmla="*/ 0 h 4680520"/>
                    <a:gd name="connsiteX3" fmla="*/ 4968552 w 4968552"/>
                    <a:gd name="connsiteY3" fmla="*/ 780102 h 4680520"/>
                    <a:gd name="connsiteX4" fmla="*/ 4968552 w 4968552"/>
                    <a:gd name="connsiteY4" fmla="*/ 3900418 h 4680520"/>
                    <a:gd name="connsiteX5" fmla="*/ 4188450 w 4968552"/>
                    <a:gd name="connsiteY5" fmla="*/ 4680520 h 4680520"/>
                    <a:gd name="connsiteX6" fmla="*/ 780102 w 4968552"/>
                    <a:gd name="connsiteY6" fmla="*/ 4680520 h 4680520"/>
                    <a:gd name="connsiteX7" fmla="*/ 914400 w 4968552"/>
                    <a:gd name="connsiteY7" fmla="*/ 3081552 h 4680520"/>
                    <a:gd name="connsiteX8" fmla="*/ 0 w 4968552"/>
                    <a:gd name="connsiteY8" fmla="*/ 780102 h 4680520"/>
                    <a:gd name="connsiteX0" fmla="*/ 32030 w 5000582"/>
                    <a:gd name="connsiteY0" fmla="*/ 780102 h 4680520"/>
                    <a:gd name="connsiteX1" fmla="*/ 812132 w 5000582"/>
                    <a:gd name="connsiteY1" fmla="*/ 0 h 4680520"/>
                    <a:gd name="connsiteX2" fmla="*/ 4220480 w 5000582"/>
                    <a:gd name="connsiteY2" fmla="*/ 0 h 4680520"/>
                    <a:gd name="connsiteX3" fmla="*/ 5000582 w 5000582"/>
                    <a:gd name="connsiteY3" fmla="*/ 780102 h 4680520"/>
                    <a:gd name="connsiteX4" fmla="*/ 5000582 w 5000582"/>
                    <a:gd name="connsiteY4" fmla="*/ 3900418 h 4680520"/>
                    <a:gd name="connsiteX5" fmla="*/ 4220480 w 5000582"/>
                    <a:gd name="connsiteY5" fmla="*/ 4680520 h 4680520"/>
                    <a:gd name="connsiteX6" fmla="*/ 812132 w 5000582"/>
                    <a:gd name="connsiteY6" fmla="*/ 4680520 h 4680520"/>
                    <a:gd name="connsiteX7" fmla="*/ 946430 w 5000582"/>
                    <a:gd name="connsiteY7" fmla="*/ 3081552 h 4680520"/>
                    <a:gd name="connsiteX8" fmla="*/ 150304 w 5000582"/>
                    <a:gd name="connsiteY8" fmla="*/ 2227666 h 4680520"/>
                    <a:gd name="connsiteX9" fmla="*/ 32030 w 5000582"/>
                    <a:gd name="connsiteY9" fmla="*/ 780102 h 4680520"/>
                    <a:gd name="connsiteX0" fmla="*/ 56504 w 5025056"/>
                    <a:gd name="connsiteY0" fmla="*/ 780102 h 4680520"/>
                    <a:gd name="connsiteX1" fmla="*/ 836606 w 5025056"/>
                    <a:gd name="connsiteY1" fmla="*/ 0 h 4680520"/>
                    <a:gd name="connsiteX2" fmla="*/ 4244954 w 5025056"/>
                    <a:gd name="connsiteY2" fmla="*/ 0 h 4680520"/>
                    <a:gd name="connsiteX3" fmla="*/ 5025056 w 5025056"/>
                    <a:gd name="connsiteY3" fmla="*/ 780102 h 4680520"/>
                    <a:gd name="connsiteX4" fmla="*/ 5025056 w 5025056"/>
                    <a:gd name="connsiteY4" fmla="*/ 3900418 h 4680520"/>
                    <a:gd name="connsiteX5" fmla="*/ 4244954 w 5025056"/>
                    <a:gd name="connsiteY5" fmla="*/ 4680520 h 4680520"/>
                    <a:gd name="connsiteX6" fmla="*/ 836606 w 5025056"/>
                    <a:gd name="connsiteY6" fmla="*/ 4680520 h 4680520"/>
                    <a:gd name="connsiteX7" fmla="*/ 970904 w 5025056"/>
                    <a:gd name="connsiteY7" fmla="*/ 3081552 h 4680520"/>
                    <a:gd name="connsiteX8" fmla="*/ 106539 w 5025056"/>
                    <a:gd name="connsiteY8" fmla="*/ 2364144 h 4680520"/>
                    <a:gd name="connsiteX9" fmla="*/ 56504 w 5025056"/>
                    <a:gd name="connsiteY9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954320 w 5008472"/>
                    <a:gd name="connsiteY7" fmla="*/ 3081552 h 4680520"/>
                    <a:gd name="connsiteX8" fmla="*/ 130899 w 5008472"/>
                    <a:gd name="connsiteY8" fmla="*/ 2418735 h 4680520"/>
                    <a:gd name="connsiteX9" fmla="*/ 39920 w 5008472"/>
                    <a:gd name="connsiteY9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1022559 w 5008472"/>
                    <a:gd name="connsiteY7" fmla="*/ 3122495 h 4680520"/>
                    <a:gd name="connsiteX8" fmla="*/ 130899 w 5008472"/>
                    <a:gd name="connsiteY8" fmla="*/ 2418735 h 4680520"/>
                    <a:gd name="connsiteX9" fmla="*/ 39920 w 5008472"/>
                    <a:gd name="connsiteY9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581275 w 5008472"/>
                    <a:gd name="connsiteY7" fmla="*/ 3797159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581275 w 5008472"/>
                    <a:gd name="connsiteY7" fmla="*/ 3797159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362910 w 5008472"/>
                    <a:gd name="connsiteY7" fmla="*/ 3769863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362910 w 5008472"/>
                    <a:gd name="connsiteY7" fmla="*/ 3769863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226432 w 5008472"/>
                    <a:gd name="connsiteY7" fmla="*/ 3524204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226432 w 5008472"/>
                    <a:gd name="connsiteY7" fmla="*/ 3524204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226432 w 5008472"/>
                    <a:gd name="connsiteY7" fmla="*/ 3524204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226432 w 5008472"/>
                    <a:gd name="connsiteY7" fmla="*/ 3524204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240080 w 5008472"/>
                    <a:gd name="connsiteY7" fmla="*/ 3578795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240080 w 5008472"/>
                    <a:gd name="connsiteY7" fmla="*/ 3578795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08472"/>
                    <a:gd name="connsiteY0" fmla="*/ 780102 h 4680520"/>
                    <a:gd name="connsiteX1" fmla="*/ 820022 w 5008472"/>
                    <a:gd name="connsiteY1" fmla="*/ 0 h 4680520"/>
                    <a:gd name="connsiteX2" fmla="*/ 4228370 w 5008472"/>
                    <a:gd name="connsiteY2" fmla="*/ 0 h 4680520"/>
                    <a:gd name="connsiteX3" fmla="*/ 5008472 w 5008472"/>
                    <a:gd name="connsiteY3" fmla="*/ 780102 h 4680520"/>
                    <a:gd name="connsiteX4" fmla="*/ 5008472 w 5008472"/>
                    <a:gd name="connsiteY4" fmla="*/ 3900418 h 4680520"/>
                    <a:gd name="connsiteX5" fmla="*/ 4228370 w 5008472"/>
                    <a:gd name="connsiteY5" fmla="*/ 4680520 h 4680520"/>
                    <a:gd name="connsiteX6" fmla="*/ 820022 w 5008472"/>
                    <a:gd name="connsiteY6" fmla="*/ 4680520 h 4680520"/>
                    <a:gd name="connsiteX7" fmla="*/ 240080 w 5008472"/>
                    <a:gd name="connsiteY7" fmla="*/ 3578795 h 4680520"/>
                    <a:gd name="connsiteX8" fmla="*/ 1022559 w 5008472"/>
                    <a:gd name="connsiteY8" fmla="*/ 3122495 h 4680520"/>
                    <a:gd name="connsiteX9" fmla="*/ 130899 w 5008472"/>
                    <a:gd name="connsiteY9" fmla="*/ 2418735 h 4680520"/>
                    <a:gd name="connsiteX10" fmla="*/ 39920 w 5008472"/>
                    <a:gd name="connsiteY10" fmla="*/ 780102 h 4680520"/>
                    <a:gd name="connsiteX0" fmla="*/ 39920 w 5049415"/>
                    <a:gd name="connsiteY0" fmla="*/ 780102 h 4680520"/>
                    <a:gd name="connsiteX1" fmla="*/ 820022 w 5049415"/>
                    <a:gd name="connsiteY1" fmla="*/ 0 h 4680520"/>
                    <a:gd name="connsiteX2" fmla="*/ 4228370 w 5049415"/>
                    <a:gd name="connsiteY2" fmla="*/ 0 h 4680520"/>
                    <a:gd name="connsiteX3" fmla="*/ 5008472 w 5049415"/>
                    <a:gd name="connsiteY3" fmla="*/ 780102 h 4680520"/>
                    <a:gd name="connsiteX4" fmla="*/ 5049415 w 5049415"/>
                    <a:gd name="connsiteY4" fmla="*/ 3627462 h 4680520"/>
                    <a:gd name="connsiteX5" fmla="*/ 4228370 w 5049415"/>
                    <a:gd name="connsiteY5" fmla="*/ 4680520 h 4680520"/>
                    <a:gd name="connsiteX6" fmla="*/ 820022 w 5049415"/>
                    <a:gd name="connsiteY6" fmla="*/ 4680520 h 4680520"/>
                    <a:gd name="connsiteX7" fmla="*/ 240080 w 5049415"/>
                    <a:gd name="connsiteY7" fmla="*/ 3578795 h 4680520"/>
                    <a:gd name="connsiteX8" fmla="*/ 1022559 w 5049415"/>
                    <a:gd name="connsiteY8" fmla="*/ 3122495 h 4680520"/>
                    <a:gd name="connsiteX9" fmla="*/ 130899 w 5049415"/>
                    <a:gd name="connsiteY9" fmla="*/ 2418735 h 4680520"/>
                    <a:gd name="connsiteX10" fmla="*/ 39920 w 5049415"/>
                    <a:gd name="connsiteY10" fmla="*/ 780102 h 4680520"/>
                    <a:gd name="connsiteX0" fmla="*/ 39920 w 5049415"/>
                    <a:gd name="connsiteY0" fmla="*/ 780102 h 4680520"/>
                    <a:gd name="connsiteX1" fmla="*/ 820022 w 5049415"/>
                    <a:gd name="connsiteY1" fmla="*/ 0 h 4680520"/>
                    <a:gd name="connsiteX2" fmla="*/ 4228370 w 5049415"/>
                    <a:gd name="connsiteY2" fmla="*/ 0 h 4680520"/>
                    <a:gd name="connsiteX3" fmla="*/ 5008472 w 5049415"/>
                    <a:gd name="connsiteY3" fmla="*/ 780102 h 4680520"/>
                    <a:gd name="connsiteX4" fmla="*/ 5044093 w 5049415"/>
                    <a:gd name="connsiteY4" fmla="*/ 2759929 h 4680520"/>
                    <a:gd name="connsiteX5" fmla="*/ 5049415 w 5049415"/>
                    <a:gd name="connsiteY5" fmla="*/ 3627462 h 4680520"/>
                    <a:gd name="connsiteX6" fmla="*/ 4228370 w 5049415"/>
                    <a:gd name="connsiteY6" fmla="*/ 4680520 h 4680520"/>
                    <a:gd name="connsiteX7" fmla="*/ 820022 w 5049415"/>
                    <a:gd name="connsiteY7" fmla="*/ 4680520 h 4680520"/>
                    <a:gd name="connsiteX8" fmla="*/ 240080 w 5049415"/>
                    <a:gd name="connsiteY8" fmla="*/ 3578795 h 4680520"/>
                    <a:gd name="connsiteX9" fmla="*/ 1022559 w 5049415"/>
                    <a:gd name="connsiteY9" fmla="*/ 3122495 h 4680520"/>
                    <a:gd name="connsiteX10" fmla="*/ 130899 w 5049415"/>
                    <a:gd name="connsiteY10" fmla="*/ 2418735 h 4680520"/>
                    <a:gd name="connsiteX11" fmla="*/ 39920 w 5049415"/>
                    <a:gd name="connsiteY11" fmla="*/ 780102 h 4680520"/>
                    <a:gd name="connsiteX0" fmla="*/ 39920 w 5049415"/>
                    <a:gd name="connsiteY0" fmla="*/ 780102 h 4680520"/>
                    <a:gd name="connsiteX1" fmla="*/ 820022 w 5049415"/>
                    <a:gd name="connsiteY1" fmla="*/ 0 h 4680520"/>
                    <a:gd name="connsiteX2" fmla="*/ 4228370 w 5049415"/>
                    <a:gd name="connsiteY2" fmla="*/ 0 h 4680520"/>
                    <a:gd name="connsiteX3" fmla="*/ 5008472 w 5049415"/>
                    <a:gd name="connsiteY3" fmla="*/ 780102 h 4680520"/>
                    <a:gd name="connsiteX4" fmla="*/ 4156989 w 5049415"/>
                    <a:gd name="connsiteY4" fmla="*/ 3387726 h 4680520"/>
                    <a:gd name="connsiteX5" fmla="*/ 5049415 w 5049415"/>
                    <a:gd name="connsiteY5" fmla="*/ 3627462 h 4680520"/>
                    <a:gd name="connsiteX6" fmla="*/ 4228370 w 5049415"/>
                    <a:gd name="connsiteY6" fmla="*/ 4680520 h 4680520"/>
                    <a:gd name="connsiteX7" fmla="*/ 820022 w 5049415"/>
                    <a:gd name="connsiteY7" fmla="*/ 4680520 h 4680520"/>
                    <a:gd name="connsiteX8" fmla="*/ 240080 w 5049415"/>
                    <a:gd name="connsiteY8" fmla="*/ 3578795 h 4680520"/>
                    <a:gd name="connsiteX9" fmla="*/ 1022559 w 5049415"/>
                    <a:gd name="connsiteY9" fmla="*/ 3122495 h 4680520"/>
                    <a:gd name="connsiteX10" fmla="*/ 130899 w 5049415"/>
                    <a:gd name="connsiteY10" fmla="*/ 2418735 h 4680520"/>
                    <a:gd name="connsiteX11" fmla="*/ 39920 w 5049415"/>
                    <a:gd name="connsiteY11" fmla="*/ 780102 h 4680520"/>
                    <a:gd name="connsiteX0" fmla="*/ 39920 w 5049415"/>
                    <a:gd name="connsiteY0" fmla="*/ 780102 h 4680520"/>
                    <a:gd name="connsiteX1" fmla="*/ 820022 w 5049415"/>
                    <a:gd name="connsiteY1" fmla="*/ 0 h 4680520"/>
                    <a:gd name="connsiteX2" fmla="*/ 4228370 w 5049415"/>
                    <a:gd name="connsiteY2" fmla="*/ 0 h 4680520"/>
                    <a:gd name="connsiteX3" fmla="*/ 5008472 w 5049415"/>
                    <a:gd name="connsiteY3" fmla="*/ 780102 h 4680520"/>
                    <a:gd name="connsiteX4" fmla="*/ 4156989 w 5049415"/>
                    <a:gd name="connsiteY4" fmla="*/ 3387726 h 4680520"/>
                    <a:gd name="connsiteX5" fmla="*/ 5049415 w 5049415"/>
                    <a:gd name="connsiteY5" fmla="*/ 3627462 h 4680520"/>
                    <a:gd name="connsiteX6" fmla="*/ 4228370 w 5049415"/>
                    <a:gd name="connsiteY6" fmla="*/ 4680520 h 4680520"/>
                    <a:gd name="connsiteX7" fmla="*/ 820022 w 5049415"/>
                    <a:gd name="connsiteY7" fmla="*/ 4680520 h 4680520"/>
                    <a:gd name="connsiteX8" fmla="*/ 240080 w 5049415"/>
                    <a:gd name="connsiteY8" fmla="*/ 3578795 h 4680520"/>
                    <a:gd name="connsiteX9" fmla="*/ 1022559 w 5049415"/>
                    <a:gd name="connsiteY9" fmla="*/ 3122495 h 4680520"/>
                    <a:gd name="connsiteX10" fmla="*/ 130899 w 5049415"/>
                    <a:gd name="connsiteY10" fmla="*/ 2418735 h 4680520"/>
                    <a:gd name="connsiteX11" fmla="*/ 39920 w 5049415"/>
                    <a:gd name="connsiteY11" fmla="*/ 780102 h 4680520"/>
                    <a:gd name="connsiteX0" fmla="*/ 39920 w 5095073"/>
                    <a:gd name="connsiteY0" fmla="*/ 780102 h 4680520"/>
                    <a:gd name="connsiteX1" fmla="*/ 820022 w 5095073"/>
                    <a:gd name="connsiteY1" fmla="*/ 0 h 4680520"/>
                    <a:gd name="connsiteX2" fmla="*/ 4228370 w 5095073"/>
                    <a:gd name="connsiteY2" fmla="*/ 0 h 4680520"/>
                    <a:gd name="connsiteX3" fmla="*/ 5008472 w 5095073"/>
                    <a:gd name="connsiteY3" fmla="*/ 780102 h 4680520"/>
                    <a:gd name="connsiteX4" fmla="*/ 4156989 w 5095073"/>
                    <a:gd name="connsiteY4" fmla="*/ 3387726 h 4680520"/>
                    <a:gd name="connsiteX5" fmla="*/ 5049415 w 5095073"/>
                    <a:gd name="connsiteY5" fmla="*/ 3627462 h 4680520"/>
                    <a:gd name="connsiteX6" fmla="*/ 4228370 w 5095073"/>
                    <a:gd name="connsiteY6" fmla="*/ 4680520 h 4680520"/>
                    <a:gd name="connsiteX7" fmla="*/ 820022 w 5095073"/>
                    <a:gd name="connsiteY7" fmla="*/ 4680520 h 4680520"/>
                    <a:gd name="connsiteX8" fmla="*/ 240080 w 5095073"/>
                    <a:gd name="connsiteY8" fmla="*/ 3578795 h 4680520"/>
                    <a:gd name="connsiteX9" fmla="*/ 1022559 w 5095073"/>
                    <a:gd name="connsiteY9" fmla="*/ 3122495 h 4680520"/>
                    <a:gd name="connsiteX10" fmla="*/ 130899 w 5095073"/>
                    <a:gd name="connsiteY10" fmla="*/ 2418735 h 4680520"/>
                    <a:gd name="connsiteX11" fmla="*/ 39920 w 5095073"/>
                    <a:gd name="connsiteY11" fmla="*/ 780102 h 4680520"/>
                    <a:gd name="connsiteX0" fmla="*/ 39920 w 5086224"/>
                    <a:gd name="connsiteY0" fmla="*/ 780102 h 4680520"/>
                    <a:gd name="connsiteX1" fmla="*/ 820022 w 5086224"/>
                    <a:gd name="connsiteY1" fmla="*/ 0 h 4680520"/>
                    <a:gd name="connsiteX2" fmla="*/ 4228370 w 5086224"/>
                    <a:gd name="connsiteY2" fmla="*/ 0 h 4680520"/>
                    <a:gd name="connsiteX3" fmla="*/ 5008472 w 5086224"/>
                    <a:gd name="connsiteY3" fmla="*/ 780102 h 4680520"/>
                    <a:gd name="connsiteX4" fmla="*/ 4156989 w 5086224"/>
                    <a:gd name="connsiteY4" fmla="*/ 3387726 h 4680520"/>
                    <a:gd name="connsiteX5" fmla="*/ 5049415 w 5086224"/>
                    <a:gd name="connsiteY5" fmla="*/ 3627462 h 4680520"/>
                    <a:gd name="connsiteX6" fmla="*/ 4228370 w 5086224"/>
                    <a:gd name="connsiteY6" fmla="*/ 4680520 h 4680520"/>
                    <a:gd name="connsiteX7" fmla="*/ 820022 w 5086224"/>
                    <a:gd name="connsiteY7" fmla="*/ 4680520 h 4680520"/>
                    <a:gd name="connsiteX8" fmla="*/ 240080 w 5086224"/>
                    <a:gd name="connsiteY8" fmla="*/ 3578795 h 4680520"/>
                    <a:gd name="connsiteX9" fmla="*/ 1022559 w 5086224"/>
                    <a:gd name="connsiteY9" fmla="*/ 3122495 h 4680520"/>
                    <a:gd name="connsiteX10" fmla="*/ 130899 w 5086224"/>
                    <a:gd name="connsiteY10" fmla="*/ 2418735 h 4680520"/>
                    <a:gd name="connsiteX11" fmla="*/ 39920 w 5086224"/>
                    <a:gd name="connsiteY11" fmla="*/ 780102 h 4680520"/>
                    <a:gd name="connsiteX0" fmla="*/ 39920 w 5086224"/>
                    <a:gd name="connsiteY0" fmla="*/ 780102 h 4680520"/>
                    <a:gd name="connsiteX1" fmla="*/ 820022 w 5086224"/>
                    <a:gd name="connsiteY1" fmla="*/ 0 h 4680520"/>
                    <a:gd name="connsiteX2" fmla="*/ 4228370 w 5086224"/>
                    <a:gd name="connsiteY2" fmla="*/ 0 h 4680520"/>
                    <a:gd name="connsiteX3" fmla="*/ 5008472 w 5086224"/>
                    <a:gd name="connsiteY3" fmla="*/ 780102 h 4680520"/>
                    <a:gd name="connsiteX4" fmla="*/ 4156989 w 5086224"/>
                    <a:gd name="connsiteY4" fmla="*/ 3387726 h 4680520"/>
                    <a:gd name="connsiteX5" fmla="*/ 5049415 w 5086224"/>
                    <a:gd name="connsiteY5" fmla="*/ 3627462 h 4680520"/>
                    <a:gd name="connsiteX6" fmla="*/ 4228370 w 5086224"/>
                    <a:gd name="connsiteY6" fmla="*/ 4680520 h 4680520"/>
                    <a:gd name="connsiteX7" fmla="*/ 820022 w 5086224"/>
                    <a:gd name="connsiteY7" fmla="*/ 4680520 h 4680520"/>
                    <a:gd name="connsiteX8" fmla="*/ 240080 w 5086224"/>
                    <a:gd name="connsiteY8" fmla="*/ 3578795 h 4680520"/>
                    <a:gd name="connsiteX9" fmla="*/ 1022559 w 5086224"/>
                    <a:gd name="connsiteY9" fmla="*/ 3122495 h 4680520"/>
                    <a:gd name="connsiteX10" fmla="*/ 130899 w 5086224"/>
                    <a:gd name="connsiteY10" fmla="*/ 2418735 h 4680520"/>
                    <a:gd name="connsiteX11" fmla="*/ 39920 w 5086224"/>
                    <a:gd name="connsiteY11" fmla="*/ 780102 h 4680520"/>
                    <a:gd name="connsiteX0" fmla="*/ 39920 w 5126198"/>
                    <a:gd name="connsiteY0" fmla="*/ 780102 h 4680520"/>
                    <a:gd name="connsiteX1" fmla="*/ 820022 w 5126198"/>
                    <a:gd name="connsiteY1" fmla="*/ 0 h 4680520"/>
                    <a:gd name="connsiteX2" fmla="*/ 4228370 w 5126198"/>
                    <a:gd name="connsiteY2" fmla="*/ 0 h 4680520"/>
                    <a:gd name="connsiteX3" fmla="*/ 5008472 w 5126198"/>
                    <a:gd name="connsiteY3" fmla="*/ 780102 h 4680520"/>
                    <a:gd name="connsiteX4" fmla="*/ 4156989 w 5126198"/>
                    <a:gd name="connsiteY4" fmla="*/ 3387726 h 4680520"/>
                    <a:gd name="connsiteX5" fmla="*/ 5049415 w 5126198"/>
                    <a:gd name="connsiteY5" fmla="*/ 3627462 h 4680520"/>
                    <a:gd name="connsiteX6" fmla="*/ 4975854 w 5126198"/>
                    <a:gd name="connsiteY6" fmla="*/ 4070114 h 4680520"/>
                    <a:gd name="connsiteX7" fmla="*/ 4228370 w 5126198"/>
                    <a:gd name="connsiteY7" fmla="*/ 4680520 h 4680520"/>
                    <a:gd name="connsiteX8" fmla="*/ 820022 w 5126198"/>
                    <a:gd name="connsiteY8" fmla="*/ 4680520 h 4680520"/>
                    <a:gd name="connsiteX9" fmla="*/ 240080 w 5126198"/>
                    <a:gd name="connsiteY9" fmla="*/ 3578795 h 4680520"/>
                    <a:gd name="connsiteX10" fmla="*/ 1022559 w 5126198"/>
                    <a:gd name="connsiteY10" fmla="*/ 3122495 h 4680520"/>
                    <a:gd name="connsiteX11" fmla="*/ 130899 w 5126198"/>
                    <a:gd name="connsiteY11" fmla="*/ 2418735 h 4680520"/>
                    <a:gd name="connsiteX12" fmla="*/ 39920 w 5126198"/>
                    <a:gd name="connsiteY12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156989 w 5174421"/>
                    <a:gd name="connsiteY4" fmla="*/ 3387726 h 4680520"/>
                    <a:gd name="connsiteX5" fmla="*/ 5049415 w 5174421"/>
                    <a:gd name="connsiteY5" fmla="*/ 3627462 h 4680520"/>
                    <a:gd name="connsiteX6" fmla="*/ 5085036 w 5174421"/>
                    <a:gd name="connsiteY6" fmla="*/ 4152001 h 4680520"/>
                    <a:gd name="connsiteX7" fmla="*/ 4228370 w 5174421"/>
                    <a:gd name="connsiteY7" fmla="*/ 4680520 h 4680520"/>
                    <a:gd name="connsiteX8" fmla="*/ 820022 w 5174421"/>
                    <a:gd name="connsiteY8" fmla="*/ 4680520 h 4680520"/>
                    <a:gd name="connsiteX9" fmla="*/ 240080 w 5174421"/>
                    <a:gd name="connsiteY9" fmla="*/ 3578795 h 4680520"/>
                    <a:gd name="connsiteX10" fmla="*/ 1022559 w 5174421"/>
                    <a:gd name="connsiteY10" fmla="*/ 3122495 h 4680520"/>
                    <a:gd name="connsiteX11" fmla="*/ 130899 w 5174421"/>
                    <a:gd name="connsiteY11" fmla="*/ 2418735 h 4680520"/>
                    <a:gd name="connsiteX12" fmla="*/ 39920 w 5174421"/>
                    <a:gd name="connsiteY12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006864 w 5174421"/>
                    <a:gd name="connsiteY4" fmla="*/ 3087476 h 4680520"/>
                    <a:gd name="connsiteX5" fmla="*/ 5049415 w 5174421"/>
                    <a:gd name="connsiteY5" fmla="*/ 3627462 h 4680520"/>
                    <a:gd name="connsiteX6" fmla="*/ 5085036 w 5174421"/>
                    <a:gd name="connsiteY6" fmla="*/ 4152001 h 4680520"/>
                    <a:gd name="connsiteX7" fmla="*/ 4228370 w 5174421"/>
                    <a:gd name="connsiteY7" fmla="*/ 4680520 h 4680520"/>
                    <a:gd name="connsiteX8" fmla="*/ 820022 w 5174421"/>
                    <a:gd name="connsiteY8" fmla="*/ 4680520 h 4680520"/>
                    <a:gd name="connsiteX9" fmla="*/ 240080 w 5174421"/>
                    <a:gd name="connsiteY9" fmla="*/ 3578795 h 4680520"/>
                    <a:gd name="connsiteX10" fmla="*/ 1022559 w 5174421"/>
                    <a:gd name="connsiteY10" fmla="*/ 3122495 h 4680520"/>
                    <a:gd name="connsiteX11" fmla="*/ 130899 w 5174421"/>
                    <a:gd name="connsiteY11" fmla="*/ 2418735 h 4680520"/>
                    <a:gd name="connsiteX12" fmla="*/ 39920 w 5174421"/>
                    <a:gd name="connsiteY12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006864 w 5174421"/>
                    <a:gd name="connsiteY4" fmla="*/ 3087476 h 4680520"/>
                    <a:gd name="connsiteX5" fmla="*/ 5049415 w 5174421"/>
                    <a:gd name="connsiteY5" fmla="*/ 3627462 h 4680520"/>
                    <a:gd name="connsiteX6" fmla="*/ 5085036 w 5174421"/>
                    <a:gd name="connsiteY6" fmla="*/ 4152001 h 4680520"/>
                    <a:gd name="connsiteX7" fmla="*/ 4228370 w 5174421"/>
                    <a:gd name="connsiteY7" fmla="*/ 4680520 h 4680520"/>
                    <a:gd name="connsiteX8" fmla="*/ 820022 w 5174421"/>
                    <a:gd name="connsiteY8" fmla="*/ 4680520 h 4680520"/>
                    <a:gd name="connsiteX9" fmla="*/ 240080 w 5174421"/>
                    <a:gd name="connsiteY9" fmla="*/ 3578795 h 4680520"/>
                    <a:gd name="connsiteX10" fmla="*/ 1022559 w 5174421"/>
                    <a:gd name="connsiteY10" fmla="*/ 3122495 h 4680520"/>
                    <a:gd name="connsiteX11" fmla="*/ 130899 w 5174421"/>
                    <a:gd name="connsiteY11" fmla="*/ 2418735 h 4680520"/>
                    <a:gd name="connsiteX12" fmla="*/ 39920 w 5174421"/>
                    <a:gd name="connsiteY12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006864 w 5174421"/>
                    <a:gd name="connsiteY4" fmla="*/ 3087476 h 4680520"/>
                    <a:gd name="connsiteX5" fmla="*/ 5049415 w 5174421"/>
                    <a:gd name="connsiteY5" fmla="*/ 3627462 h 4680520"/>
                    <a:gd name="connsiteX6" fmla="*/ 5085036 w 5174421"/>
                    <a:gd name="connsiteY6" fmla="*/ 4152001 h 4680520"/>
                    <a:gd name="connsiteX7" fmla="*/ 4228370 w 5174421"/>
                    <a:gd name="connsiteY7" fmla="*/ 4680520 h 4680520"/>
                    <a:gd name="connsiteX8" fmla="*/ 820022 w 5174421"/>
                    <a:gd name="connsiteY8" fmla="*/ 4680520 h 4680520"/>
                    <a:gd name="connsiteX9" fmla="*/ 240080 w 5174421"/>
                    <a:gd name="connsiteY9" fmla="*/ 3578795 h 4680520"/>
                    <a:gd name="connsiteX10" fmla="*/ 1022559 w 5174421"/>
                    <a:gd name="connsiteY10" fmla="*/ 3122495 h 4680520"/>
                    <a:gd name="connsiteX11" fmla="*/ 130899 w 5174421"/>
                    <a:gd name="connsiteY11" fmla="*/ 2418735 h 4680520"/>
                    <a:gd name="connsiteX12" fmla="*/ 39920 w 5174421"/>
                    <a:gd name="connsiteY12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006864 w 5174421"/>
                    <a:gd name="connsiteY4" fmla="*/ 3087476 h 4680520"/>
                    <a:gd name="connsiteX5" fmla="*/ 5049415 w 5174421"/>
                    <a:gd name="connsiteY5" fmla="*/ 3627462 h 4680520"/>
                    <a:gd name="connsiteX6" fmla="*/ 5085036 w 5174421"/>
                    <a:gd name="connsiteY6" fmla="*/ 4152001 h 4680520"/>
                    <a:gd name="connsiteX7" fmla="*/ 4228370 w 5174421"/>
                    <a:gd name="connsiteY7" fmla="*/ 4680520 h 4680520"/>
                    <a:gd name="connsiteX8" fmla="*/ 820022 w 5174421"/>
                    <a:gd name="connsiteY8" fmla="*/ 4680520 h 4680520"/>
                    <a:gd name="connsiteX9" fmla="*/ 240080 w 5174421"/>
                    <a:gd name="connsiteY9" fmla="*/ 3578795 h 4680520"/>
                    <a:gd name="connsiteX10" fmla="*/ 1022559 w 5174421"/>
                    <a:gd name="connsiteY10" fmla="*/ 3122495 h 4680520"/>
                    <a:gd name="connsiteX11" fmla="*/ 130899 w 5174421"/>
                    <a:gd name="connsiteY11" fmla="*/ 2418735 h 4680520"/>
                    <a:gd name="connsiteX12" fmla="*/ 39920 w 5174421"/>
                    <a:gd name="connsiteY12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812081 w 5174421"/>
                    <a:gd name="connsiteY4" fmla="*/ 2309553 h 4680520"/>
                    <a:gd name="connsiteX5" fmla="*/ 4006864 w 5174421"/>
                    <a:gd name="connsiteY5" fmla="*/ 3087476 h 4680520"/>
                    <a:gd name="connsiteX6" fmla="*/ 5049415 w 5174421"/>
                    <a:gd name="connsiteY6" fmla="*/ 3627462 h 4680520"/>
                    <a:gd name="connsiteX7" fmla="*/ 5085036 w 5174421"/>
                    <a:gd name="connsiteY7" fmla="*/ 4152001 h 4680520"/>
                    <a:gd name="connsiteX8" fmla="*/ 4228370 w 5174421"/>
                    <a:gd name="connsiteY8" fmla="*/ 4680520 h 4680520"/>
                    <a:gd name="connsiteX9" fmla="*/ 820022 w 5174421"/>
                    <a:gd name="connsiteY9" fmla="*/ 4680520 h 4680520"/>
                    <a:gd name="connsiteX10" fmla="*/ 240080 w 5174421"/>
                    <a:gd name="connsiteY10" fmla="*/ 3578795 h 4680520"/>
                    <a:gd name="connsiteX11" fmla="*/ 1022559 w 5174421"/>
                    <a:gd name="connsiteY11" fmla="*/ 3122495 h 4680520"/>
                    <a:gd name="connsiteX12" fmla="*/ 130899 w 5174421"/>
                    <a:gd name="connsiteY12" fmla="*/ 2418735 h 4680520"/>
                    <a:gd name="connsiteX13" fmla="*/ 39920 w 5174421"/>
                    <a:gd name="connsiteY13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975854 w 5174421"/>
                    <a:gd name="connsiteY4" fmla="*/ 2541565 h 4680520"/>
                    <a:gd name="connsiteX5" fmla="*/ 4006864 w 5174421"/>
                    <a:gd name="connsiteY5" fmla="*/ 3087476 h 4680520"/>
                    <a:gd name="connsiteX6" fmla="*/ 5049415 w 5174421"/>
                    <a:gd name="connsiteY6" fmla="*/ 3627462 h 4680520"/>
                    <a:gd name="connsiteX7" fmla="*/ 5085036 w 5174421"/>
                    <a:gd name="connsiteY7" fmla="*/ 4152001 h 4680520"/>
                    <a:gd name="connsiteX8" fmla="*/ 4228370 w 5174421"/>
                    <a:gd name="connsiteY8" fmla="*/ 4680520 h 4680520"/>
                    <a:gd name="connsiteX9" fmla="*/ 820022 w 5174421"/>
                    <a:gd name="connsiteY9" fmla="*/ 4680520 h 4680520"/>
                    <a:gd name="connsiteX10" fmla="*/ 240080 w 5174421"/>
                    <a:gd name="connsiteY10" fmla="*/ 3578795 h 4680520"/>
                    <a:gd name="connsiteX11" fmla="*/ 1022559 w 5174421"/>
                    <a:gd name="connsiteY11" fmla="*/ 3122495 h 4680520"/>
                    <a:gd name="connsiteX12" fmla="*/ 130899 w 5174421"/>
                    <a:gd name="connsiteY12" fmla="*/ 2418735 h 4680520"/>
                    <a:gd name="connsiteX13" fmla="*/ 39920 w 5174421"/>
                    <a:gd name="connsiteY13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975854 w 5174421"/>
                    <a:gd name="connsiteY4" fmla="*/ 2541565 h 4680520"/>
                    <a:gd name="connsiteX5" fmla="*/ 4006864 w 5174421"/>
                    <a:gd name="connsiteY5" fmla="*/ 3087476 h 4680520"/>
                    <a:gd name="connsiteX6" fmla="*/ 5049415 w 5174421"/>
                    <a:gd name="connsiteY6" fmla="*/ 3627462 h 4680520"/>
                    <a:gd name="connsiteX7" fmla="*/ 5085036 w 5174421"/>
                    <a:gd name="connsiteY7" fmla="*/ 4152001 h 4680520"/>
                    <a:gd name="connsiteX8" fmla="*/ 4228370 w 5174421"/>
                    <a:gd name="connsiteY8" fmla="*/ 4680520 h 4680520"/>
                    <a:gd name="connsiteX9" fmla="*/ 820022 w 5174421"/>
                    <a:gd name="connsiteY9" fmla="*/ 4680520 h 4680520"/>
                    <a:gd name="connsiteX10" fmla="*/ 240080 w 5174421"/>
                    <a:gd name="connsiteY10" fmla="*/ 3578795 h 4680520"/>
                    <a:gd name="connsiteX11" fmla="*/ 1022559 w 5174421"/>
                    <a:gd name="connsiteY11" fmla="*/ 3122495 h 4680520"/>
                    <a:gd name="connsiteX12" fmla="*/ 130899 w 5174421"/>
                    <a:gd name="connsiteY12" fmla="*/ 2418735 h 4680520"/>
                    <a:gd name="connsiteX13" fmla="*/ 39920 w 5174421"/>
                    <a:gd name="connsiteY13" fmla="*/ 780102 h 4680520"/>
                    <a:gd name="connsiteX0" fmla="*/ 39920 w 5174421"/>
                    <a:gd name="connsiteY0" fmla="*/ 780102 h 4680520"/>
                    <a:gd name="connsiteX1" fmla="*/ 820022 w 5174421"/>
                    <a:gd name="connsiteY1" fmla="*/ 0 h 4680520"/>
                    <a:gd name="connsiteX2" fmla="*/ 4228370 w 5174421"/>
                    <a:gd name="connsiteY2" fmla="*/ 0 h 4680520"/>
                    <a:gd name="connsiteX3" fmla="*/ 5008472 w 5174421"/>
                    <a:gd name="connsiteY3" fmla="*/ 780102 h 4680520"/>
                    <a:gd name="connsiteX4" fmla="*/ 4975854 w 5174421"/>
                    <a:gd name="connsiteY4" fmla="*/ 2541565 h 4680520"/>
                    <a:gd name="connsiteX5" fmla="*/ 3952273 w 5174421"/>
                    <a:gd name="connsiteY5" fmla="*/ 3087476 h 4680520"/>
                    <a:gd name="connsiteX6" fmla="*/ 5049415 w 5174421"/>
                    <a:gd name="connsiteY6" fmla="*/ 3627462 h 4680520"/>
                    <a:gd name="connsiteX7" fmla="*/ 5085036 w 5174421"/>
                    <a:gd name="connsiteY7" fmla="*/ 4152001 h 4680520"/>
                    <a:gd name="connsiteX8" fmla="*/ 4228370 w 5174421"/>
                    <a:gd name="connsiteY8" fmla="*/ 4680520 h 4680520"/>
                    <a:gd name="connsiteX9" fmla="*/ 820022 w 5174421"/>
                    <a:gd name="connsiteY9" fmla="*/ 4680520 h 4680520"/>
                    <a:gd name="connsiteX10" fmla="*/ 240080 w 5174421"/>
                    <a:gd name="connsiteY10" fmla="*/ 3578795 h 4680520"/>
                    <a:gd name="connsiteX11" fmla="*/ 1022559 w 5174421"/>
                    <a:gd name="connsiteY11" fmla="*/ 3122495 h 4680520"/>
                    <a:gd name="connsiteX12" fmla="*/ 130899 w 5174421"/>
                    <a:gd name="connsiteY12" fmla="*/ 2418735 h 4680520"/>
                    <a:gd name="connsiteX13" fmla="*/ 39920 w 5174421"/>
                    <a:gd name="connsiteY13" fmla="*/ 780102 h 46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74421" h="4680520">
                      <a:moveTo>
                        <a:pt x="39920" y="780102"/>
                      </a:moveTo>
                      <a:cubicBezTo>
                        <a:pt x="39920" y="349264"/>
                        <a:pt x="389184" y="0"/>
                        <a:pt x="820022" y="0"/>
                      </a:cubicBezTo>
                      <a:lnTo>
                        <a:pt x="4228370" y="0"/>
                      </a:lnTo>
                      <a:cubicBezTo>
                        <a:pt x="4659208" y="0"/>
                        <a:pt x="5008472" y="349264"/>
                        <a:pt x="5008472" y="780102"/>
                      </a:cubicBezTo>
                      <a:cubicBezTo>
                        <a:pt x="5105757" y="1165028"/>
                        <a:pt x="5142789" y="2157003"/>
                        <a:pt x="4975854" y="2541565"/>
                      </a:cubicBezTo>
                      <a:cubicBezTo>
                        <a:pt x="4808919" y="2926127"/>
                        <a:pt x="3912717" y="2867825"/>
                        <a:pt x="3952273" y="3087476"/>
                      </a:cubicBezTo>
                      <a:cubicBezTo>
                        <a:pt x="3949497" y="3344809"/>
                        <a:pt x="4137791" y="3547550"/>
                        <a:pt x="5049415" y="3627462"/>
                      </a:cubicBezTo>
                      <a:cubicBezTo>
                        <a:pt x="5194991" y="3675229"/>
                        <a:pt x="5221877" y="3976491"/>
                        <a:pt x="5085036" y="4152001"/>
                      </a:cubicBezTo>
                      <a:cubicBezTo>
                        <a:pt x="4948195" y="4327511"/>
                        <a:pt x="4930107" y="4512821"/>
                        <a:pt x="4228370" y="4680520"/>
                      </a:cubicBezTo>
                      <a:lnTo>
                        <a:pt x="820022" y="4680520"/>
                      </a:lnTo>
                      <a:cubicBezTo>
                        <a:pt x="212173" y="4533293"/>
                        <a:pt x="-230403" y="4056831"/>
                        <a:pt x="240080" y="3578795"/>
                      </a:cubicBezTo>
                      <a:cubicBezTo>
                        <a:pt x="819749" y="3373714"/>
                        <a:pt x="1097622" y="3352232"/>
                        <a:pt x="1022559" y="3122495"/>
                      </a:cubicBezTo>
                      <a:cubicBezTo>
                        <a:pt x="957747" y="2686390"/>
                        <a:pt x="283299" y="2802310"/>
                        <a:pt x="130899" y="2418735"/>
                      </a:cubicBezTo>
                      <a:cubicBezTo>
                        <a:pt x="-21501" y="2035160"/>
                        <a:pt x="-24892" y="1124084"/>
                        <a:pt x="39920" y="78010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8" name="Ovál 17"/>
                <p:cNvSpPr/>
                <p:nvPr/>
              </p:nvSpPr>
              <p:spPr>
                <a:xfrm>
                  <a:off x="3707904" y="2852936"/>
                  <a:ext cx="1512168" cy="151216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ysClr val="windowText" lastClr="000000"/>
                      </a:solidFill>
                    </a:rPr>
                    <a:t>citrátový </a:t>
                  </a:r>
                </a:p>
                <a:p>
                  <a:pPr algn="ctr"/>
                  <a:r>
                    <a:rPr lang="cs-CZ" dirty="0">
                      <a:solidFill>
                        <a:sysClr val="windowText" lastClr="000000"/>
                      </a:solidFill>
                    </a:rPr>
                    <a:t>cyklus</a:t>
                  </a:r>
                </a:p>
              </p:txBody>
            </p:sp>
            <p:cxnSp>
              <p:nvCxnSpPr>
                <p:cNvPr id="19" name="Přímá spojnice se šipkou 18"/>
                <p:cNvCxnSpPr/>
                <p:nvPr/>
              </p:nvCxnSpPr>
              <p:spPr>
                <a:xfrm flipV="1">
                  <a:off x="4451769" y="4365104"/>
                  <a:ext cx="0" cy="2880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ovéPole 19"/>
                <p:cNvSpPr txBox="1"/>
                <p:nvPr/>
              </p:nvSpPr>
              <p:spPr>
                <a:xfrm>
                  <a:off x="3767693" y="4581128"/>
                  <a:ext cx="1368152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a</a:t>
                  </a:r>
                  <a:r>
                    <a:rPr lang="cs-CZ" dirty="0" smtClean="0"/>
                    <a:t>cetyl-</a:t>
                  </a:r>
                  <a:r>
                    <a:rPr lang="cs-CZ" dirty="0" err="1" smtClean="0"/>
                    <a:t>CoA</a:t>
                  </a:r>
                  <a:endParaRPr lang="cs-CZ" dirty="0"/>
                </a:p>
              </p:txBody>
            </p:sp>
            <p:sp>
              <p:nvSpPr>
                <p:cNvPr id="21" name="Obdélník 20"/>
                <p:cNvSpPr/>
                <p:nvPr/>
              </p:nvSpPr>
              <p:spPr>
                <a:xfrm>
                  <a:off x="3275857" y="5085184"/>
                  <a:ext cx="1008112" cy="360040"/>
                </a:xfrm>
                <a:prstGeom prst="rect">
                  <a:avLst/>
                </a:prstGeom>
                <a:solidFill>
                  <a:srgbClr val="7DFA50"/>
                </a:solidFill>
                <a:ln>
                  <a:solidFill>
                    <a:srgbClr val="7DFA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>
                      <a:solidFill>
                        <a:sysClr val="windowText" lastClr="000000"/>
                      </a:solidFill>
                    </a:rPr>
                    <a:t>pyruvát</a:t>
                  </a:r>
                  <a:endParaRPr lang="cs-CZ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Obdélník 21"/>
                <p:cNvSpPr/>
                <p:nvPr/>
              </p:nvSpPr>
              <p:spPr>
                <a:xfrm>
                  <a:off x="4599010" y="5085184"/>
                  <a:ext cx="1701182" cy="360040"/>
                </a:xfrm>
                <a:prstGeom prst="rect">
                  <a:avLst/>
                </a:prstGeom>
                <a:solidFill>
                  <a:srgbClr val="7DFA50"/>
                </a:solidFill>
                <a:ln>
                  <a:solidFill>
                    <a:srgbClr val="7DFA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ysClr val="windowText" lastClr="000000"/>
                      </a:solidFill>
                    </a:rPr>
                    <a:t>m</a:t>
                  </a:r>
                  <a:r>
                    <a:rPr lang="cs-CZ" dirty="0" smtClean="0">
                      <a:solidFill>
                        <a:sysClr val="windowText" lastClr="000000"/>
                      </a:solidFill>
                    </a:rPr>
                    <a:t>astné kyseliny</a:t>
                  </a:r>
                  <a:endParaRPr lang="cs-CZ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" name="Obdélník 22"/>
                <p:cNvSpPr/>
                <p:nvPr/>
              </p:nvSpPr>
              <p:spPr>
                <a:xfrm>
                  <a:off x="3275856" y="6381328"/>
                  <a:ext cx="1008112" cy="360040"/>
                </a:xfrm>
                <a:prstGeom prst="rect">
                  <a:avLst/>
                </a:prstGeom>
                <a:solidFill>
                  <a:srgbClr val="7DFA50"/>
                </a:solidFill>
                <a:ln>
                  <a:solidFill>
                    <a:srgbClr val="7DFA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>
                      <a:solidFill>
                        <a:sysClr val="windowText" lastClr="000000"/>
                      </a:solidFill>
                    </a:rPr>
                    <a:t>pyruvát</a:t>
                  </a:r>
                  <a:endParaRPr lang="cs-CZ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" name="Obdélník 23"/>
                <p:cNvSpPr/>
                <p:nvPr/>
              </p:nvSpPr>
              <p:spPr>
                <a:xfrm>
                  <a:off x="4751410" y="6381328"/>
                  <a:ext cx="1701182" cy="360040"/>
                </a:xfrm>
                <a:prstGeom prst="rect">
                  <a:avLst/>
                </a:prstGeom>
                <a:solidFill>
                  <a:srgbClr val="7DFA50"/>
                </a:solidFill>
                <a:ln>
                  <a:solidFill>
                    <a:srgbClr val="7DFA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ysClr val="windowText" lastClr="000000"/>
                      </a:solidFill>
                    </a:rPr>
                    <a:t>m</a:t>
                  </a:r>
                  <a:r>
                    <a:rPr lang="cs-CZ" dirty="0" smtClean="0">
                      <a:solidFill>
                        <a:sysClr val="windowText" lastClr="000000"/>
                      </a:solidFill>
                    </a:rPr>
                    <a:t>astné kyseliny</a:t>
                  </a:r>
                  <a:endParaRPr lang="cs-CZ" dirty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25" name="Přímá spojnice se šipkou 24"/>
                <p:cNvCxnSpPr>
                  <a:stCxn id="23" idx="0"/>
                  <a:endCxn id="21" idx="2"/>
                </p:cNvCxnSpPr>
                <p:nvPr/>
              </p:nvCxnSpPr>
              <p:spPr>
                <a:xfrm flipV="1">
                  <a:off x="3779912" y="5445224"/>
                  <a:ext cx="1" cy="936104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se šipkou 25"/>
                <p:cNvCxnSpPr/>
                <p:nvPr/>
              </p:nvCxnSpPr>
              <p:spPr>
                <a:xfrm flipV="1">
                  <a:off x="5449601" y="5462667"/>
                  <a:ext cx="1" cy="936104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nice se šipkou 26"/>
                <p:cNvCxnSpPr/>
                <p:nvPr/>
              </p:nvCxnSpPr>
              <p:spPr>
                <a:xfrm flipV="1">
                  <a:off x="3491880" y="4764058"/>
                  <a:ext cx="239809" cy="264033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se šipkou 27"/>
                <p:cNvCxnSpPr/>
                <p:nvPr/>
              </p:nvCxnSpPr>
              <p:spPr>
                <a:xfrm flipH="1" flipV="1">
                  <a:off x="5135845" y="4765794"/>
                  <a:ext cx="313757" cy="31939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se šipkou 28"/>
                <p:cNvCxnSpPr/>
                <p:nvPr/>
              </p:nvCxnSpPr>
              <p:spPr>
                <a:xfrm>
                  <a:off x="5148064" y="3320988"/>
                  <a:ext cx="792088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bdélník 29"/>
                <p:cNvSpPr/>
                <p:nvPr/>
              </p:nvSpPr>
              <p:spPr>
                <a:xfrm>
                  <a:off x="6012160" y="3156151"/>
                  <a:ext cx="576064" cy="3296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/>
                    <a:t>CO</a:t>
                  </a:r>
                  <a:r>
                    <a:rPr lang="cs-CZ" baseline="-25000" dirty="0" smtClean="0"/>
                    <a:t>2</a:t>
                  </a:r>
                  <a:endParaRPr lang="cs-CZ" dirty="0"/>
                </a:p>
              </p:txBody>
            </p:sp>
            <p:sp>
              <p:nvSpPr>
                <p:cNvPr id="31" name="Obdélník 30"/>
                <p:cNvSpPr/>
                <p:nvPr/>
              </p:nvSpPr>
              <p:spPr>
                <a:xfrm>
                  <a:off x="8388424" y="3156151"/>
                  <a:ext cx="576064" cy="3296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/>
                    <a:t>CO</a:t>
                  </a:r>
                  <a:r>
                    <a:rPr lang="cs-CZ" baseline="-25000" dirty="0" smtClean="0"/>
                    <a:t>2</a:t>
                  </a:r>
                  <a:endParaRPr lang="cs-CZ" dirty="0"/>
                </a:p>
              </p:txBody>
            </p:sp>
            <p:cxnSp>
              <p:nvCxnSpPr>
                <p:cNvPr id="32" name="Přímá spojnice se šipkou 31"/>
                <p:cNvCxnSpPr>
                  <a:stCxn id="30" idx="3"/>
                  <a:endCxn id="31" idx="1"/>
                </p:cNvCxnSpPr>
                <p:nvPr/>
              </p:nvCxnSpPr>
              <p:spPr>
                <a:xfrm>
                  <a:off x="6588224" y="3320988"/>
                  <a:ext cx="1800200" cy="0"/>
                </a:xfrm>
                <a:prstGeom prst="straightConnector1">
                  <a:avLst/>
                </a:prstGeom>
                <a:ln w="28575">
                  <a:solidFill>
                    <a:srgbClr val="DF41E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ovéPole 32"/>
                <p:cNvSpPr txBox="1"/>
                <p:nvPr/>
              </p:nvSpPr>
              <p:spPr>
                <a:xfrm>
                  <a:off x="7740352" y="2951656"/>
                  <a:ext cx="69814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rgbClr val="DF41E3"/>
                      </a:solidFill>
                    </a:rPr>
                    <a:t>VEN</a:t>
                  </a:r>
                  <a:endParaRPr lang="cs-CZ" dirty="0">
                    <a:solidFill>
                      <a:srgbClr val="DF41E3"/>
                    </a:solidFill>
                  </a:endParaRPr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>
                  <a:off x="2123728" y="2171606"/>
                  <a:ext cx="576064" cy="3296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/>
                    <a:t>O</a:t>
                  </a:r>
                  <a:r>
                    <a:rPr lang="cs-CZ" baseline="-25000" dirty="0" smtClean="0"/>
                    <a:t>2</a:t>
                  </a:r>
                  <a:endParaRPr lang="cs-CZ" dirty="0"/>
                </a:p>
              </p:txBody>
            </p:sp>
            <p:sp>
              <p:nvSpPr>
                <p:cNvPr id="35" name="Obdélník 34"/>
                <p:cNvSpPr/>
                <p:nvPr/>
              </p:nvSpPr>
              <p:spPr>
                <a:xfrm>
                  <a:off x="467544" y="2171606"/>
                  <a:ext cx="576064" cy="32967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/>
                    <a:t>O</a:t>
                  </a:r>
                  <a:r>
                    <a:rPr lang="cs-CZ" baseline="-25000" dirty="0" smtClean="0"/>
                    <a:t>2</a:t>
                  </a:r>
                  <a:endParaRPr lang="cs-CZ" dirty="0"/>
                </a:p>
              </p:txBody>
            </p:sp>
            <p:cxnSp>
              <p:nvCxnSpPr>
                <p:cNvPr id="36" name="Přímá spojnice se šipkou 35"/>
                <p:cNvCxnSpPr>
                  <a:stCxn id="35" idx="3"/>
                </p:cNvCxnSpPr>
                <p:nvPr/>
              </p:nvCxnSpPr>
              <p:spPr>
                <a:xfrm>
                  <a:off x="1043608" y="2336443"/>
                  <a:ext cx="1080120" cy="0"/>
                </a:xfrm>
                <a:prstGeom prst="straightConnector1">
                  <a:avLst/>
                </a:prstGeom>
                <a:ln w="28575">
                  <a:solidFill>
                    <a:srgbClr val="DF41E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ovéPole 36"/>
                <p:cNvSpPr txBox="1"/>
                <p:nvPr/>
              </p:nvSpPr>
              <p:spPr>
                <a:xfrm>
                  <a:off x="1046735" y="1907607"/>
                  <a:ext cx="1112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rgbClr val="DF41E3"/>
                      </a:solidFill>
                    </a:rPr>
                    <a:t>DOVNITŘ</a:t>
                  </a:r>
                  <a:endParaRPr lang="cs-CZ" dirty="0">
                    <a:solidFill>
                      <a:srgbClr val="DF41E3"/>
                    </a:solidFill>
                  </a:endParaRPr>
                </a:p>
              </p:txBody>
            </p:sp>
            <p:cxnSp>
              <p:nvCxnSpPr>
                <p:cNvPr id="38" name="Přímá spojnice se šipkou 37"/>
                <p:cNvCxnSpPr>
                  <a:stCxn id="18" idx="0"/>
                </p:cNvCxnSpPr>
                <p:nvPr/>
              </p:nvCxnSpPr>
              <p:spPr>
                <a:xfrm flipV="1">
                  <a:off x="4463988" y="2501280"/>
                  <a:ext cx="0" cy="3516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Zaoblený obdélník 38"/>
                <p:cNvSpPr/>
                <p:nvPr/>
              </p:nvSpPr>
              <p:spPr>
                <a:xfrm>
                  <a:off x="4037637" y="2169049"/>
                  <a:ext cx="828264" cy="323847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b="1" dirty="0" smtClean="0"/>
                    <a:t>NADH</a:t>
                  </a:r>
                  <a:endParaRPr lang="cs-CZ" b="1" dirty="0"/>
                </a:p>
              </p:txBody>
            </p:sp>
            <p:sp>
              <p:nvSpPr>
                <p:cNvPr id="40" name="Zaoblený obdélník 39"/>
                <p:cNvSpPr/>
                <p:nvPr/>
              </p:nvSpPr>
              <p:spPr>
                <a:xfrm>
                  <a:off x="2923834" y="2060848"/>
                  <a:ext cx="828264" cy="33429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b="1" dirty="0" smtClean="0">
                      <a:solidFill>
                        <a:srgbClr val="00B050"/>
                      </a:solidFill>
                    </a:rPr>
                    <a:t>NAD</a:t>
                  </a:r>
                  <a:r>
                    <a:rPr lang="cs-CZ" b="1" baseline="30000" dirty="0" smtClean="0">
                      <a:solidFill>
                        <a:srgbClr val="00B050"/>
                      </a:solidFill>
                    </a:rPr>
                    <a:t>+</a:t>
                  </a:r>
                  <a:endParaRPr lang="cs-CZ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41" name="Pravoúhlá spojnice 40"/>
                <p:cNvCxnSpPr>
                  <a:stCxn id="39" idx="0"/>
                  <a:endCxn id="40" idx="0"/>
                </p:cNvCxnSpPr>
                <p:nvPr/>
              </p:nvCxnSpPr>
              <p:spPr>
                <a:xfrm rot="16200000" flipV="1">
                  <a:off x="3840768" y="1558047"/>
                  <a:ext cx="108201" cy="1113803"/>
                </a:xfrm>
                <a:prstGeom prst="bentConnector3">
                  <a:avLst>
                    <a:gd name="adj1" fmla="val 311273"/>
                  </a:avLst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Šipka ve tvaru U 41"/>
                <p:cNvSpPr/>
                <p:nvPr/>
              </p:nvSpPr>
              <p:spPr>
                <a:xfrm>
                  <a:off x="2411760" y="1268760"/>
                  <a:ext cx="572055" cy="902846"/>
                </a:xfrm>
                <a:prstGeom prst="uturnArrow">
                  <a:avLst>
                    <a:gd name="adj1" fmla="val 0"/>
                    <a:gd name="adj2" fmla="val 6046"/>
                    <a:gd name="adj3" fmla="val 11733"/>
                    <a:gd name="adj4" fmla="val 43750"/>
                    <a:gd name="adj5" fmla="val 32564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>
                  <a:off x="2483768" y="1520016"/>
                  <a:ext cx="9598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2 H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O</a:t>
                  </a:r>
                  <a:endParaRPr lang="cs-CZ" dirty="0"/>
                </a:p>
              </p:txBody>
            </p:sp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9994" y="1351111"/>
                  <a:ext cx="407987" cy="493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45" name="Přímá spojnice se šipkou 44"/>
                <p:cNvCxnSpPr/>
                <p:nvPr/>
              </p:nvCxnSpPr>
              <p:spPr>
                <a:xfrm flipV="1">
                  <a:off x="3131840" y="551619"/>
                  <a:ext cx="0" cy="79949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Přímá spojnice se šipkou 45"/>
                <p:cNvCxnSpPr/>
                <p:nvPr/>
              </p:nvCxnSpPr>
              <p:spPr>
                <a:xfrm flipV="1">
                  <a:off x="4463987" y="1772816"/>
                  <a:ext cx="0" cy="18466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bdélník 46"/>
                <p:cNvSpPr/>
                <p:nvPr/>
              </p:nvSpPr>
              <p:spPr>
                <a:xfrm>
                  <a:off x="3059832" y="764704"/>
                  <a:ext cx="130109" cy="43204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8" name="Přímá spojnice se šipkou 47"/>
                <p:cNvCxnSpPr/>
                <p:nvPr/>
              </p:nvCxnSpPr>
              <p:spPr>
                <a:xfrm flipV="1">
                  <a:off x="3843041" y="551619"/>
                  <a:ext cx="4870" cy="79949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bdélník 48"/>
                <p:cNvSpPr/>
                <p:nvPr/>
              </p:nvSpPr>
              <p:spPr>
                <a:xfrm>
                  <a:off x="2699792" y="836712"/>
                  <a:ext cx="568046" cy="288032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Obdélník 49"/>
                <p:cNvSpPr/>
                <p:nvPr/>
              </p:nvSpPr>
              <p:spPr>
                <a:xfrm>
                  <a:off x="3779912" y="764704"/>
                  <a:ext cx="135998" cy="43204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" name="Obdélník 50"/>
                <p:cNvSpPr/>
                <p:nvPr/>
              </p:nvSpPr>
              <p:spPr>
                <a:xfrm>
                  <a:off x="3419872" y="836712"/>
                  <a:ext cx="568046" cy="28803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52" name="Přímá spojnice se šipkou 51"/>
                <p:cNvCxnSpPr/>
                <p:nvPr/>
              </p:nvCxnSpPr>
              <p:spPr>
                <a:xfrm flipH="1" flipV="1">
                  <a:off x="4517994" y="551619"/>
                  <a:ext cx="18002" cy="8024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bdélník 52"/>
                <p:cNvSpPr/>
                <p:nvPr/>
              </p:nvSpPr>
              <p:spPr>
                <a:xfrm>
                  <a:off x="4463988" y="764704"/>
                  <a:ext cx="130109" cy="4320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Obdélník 53"/>
                <p:cNvSpPr/>
                <p:nvPr/>
              </p:nvSpPr>
              <p:spPr>
                <a:xfrm>
                  <a:off x="4139952" y="836712"/>
                  <a:ext cx="545757" cy="2880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5" name="Volný tvar 54"/>
                <p:cNvSpPr/>
                <p:nvPr/>
              </p:nvSpPr>
              <p:spPr>
                <a:xfrm>
                  <a:off x="2801524" y="952835"/>
                  <a:ext cx="1842484" cy="316407"/>
                </a:xfrm>
                <a:custGeom>
                  <a:avLst/>
                  <a:gdLst>
                    <a:gd name="connsiteX0" fmla="*/ 1842484 w 1842484"/>
                    <a:gd name="connsiteY0" fmla="*/ 261816 h 316407"/>
                    <a:gd name="connsiteX1" fmla="*/ 1815188 w 1842484"/>
                    <a:gd name="connsiteY1" fmla="*/ 193577 h 316407"/>
                    <a:gd name="connsiteX2" fmla="*/ 1760597 w 1842484"/>
                    <a:gd name="connsiteY2" fmla="*/ 70747 h 316407"/>
                    <a:gd name="connsiteX3" fmla="*/ 1678711 w 1842484"/>
                    <a:gd name="connsiteY3" fmla="*/ 16156 h 316407"/>
                    <a:gd name="connsiteX4" fmla="*/ 1351164 w 1842484"/>
                    <a:gd name="connsiteY4" fmla="*/ 70747 h 316407"/>
                    <a:gd name="connsiteX5" fmla="*/ 1337517 w 1842484"/>
                    <a:gd name="connsiteY5" fmla="*/ 111690 h 316407"/>
                    <a:gd name="connsiteX6" fmla="*/ 1323869 w 1842484"/>
                    <a:gd name="connsiteY6" fmla="*/ 234520 h 316407"/>
                    <a:gd name="connsiteX7" fmla="*/ 1310221 w 1842484"/>
                    <a:gd name="connsiteY7" fmla="*/ 275464 h 316407"/>
                    <a:gd name="connsiteX8" fmla="*/ 1269278 w 1842484"/>
                    <a:gd name="connsiteY8" fmla="*/ 302759 h 316407"/>
                    <a:gd name="connsiteX9" fmla="*/ 1064561 w 1842484"/>
                    <a:gd name="connsiteY9" fmla="*/ 289111 h 316407"/>
                    <a:gd name="connsiteX10" fmla="*/ 1009970 w 1842484"/>
                    <a:gd name="connsiteY10" fmla="*/ 207225 h 316407"/>
                    <a:gd name="connsiteX11" fmla="*/ 982675 w 1842484"/>
                    <a:gd name="connsiteY11" fmla="*/ 166281 h 316407"/>
                    <a:gd name="connsiteX12" fmla="*/ 928084 w 1842484"/>
                    <a:gd name="connsiteY12" fmla="*/ 84395 h 316407"/>
                    <a:gd name="connsiteX13" fmla="*/ 887140 w 1842484"/>
                    <a:gd name="connsiteY13" fmla="*/ 70747 h 316407"/>
                    <a:gd name="connsiteX14" fmla="*/ 655128 w 1842484"/>
                    <a:gd name="connsiteY14" fmla="*/ 84395 h 316407"/>
                    <a:gd name="connsiteX15" fmla="*/ 641481 w 1842484"/>
                    <a:gd name="connsiteY15" fmla="*/ 138986 h 316407"/>
                    <a:gd name="connsiteX16" fmla="*/ 600537 w 1842484"/>
                    <a:gd name="connsiteY16" fmla="*/ 302759 h 316407"/>
                    <a:gd name="connsiteX17" fmla="*/ 368526 w 1842484"/>
                    <a:gd name="connsiteY17" fmla="*/ 289111 h 316407"/>
                    <a:gd name="connsiteX18" fmla="*/ 313934 w 1842484"/>
                    <a:gd name="connsiteY18" fmla="*/ 152634 h 316407"/>
                    <a:gd name="connsiteX19" fmla="*/ 272991 w 1842484"/>
                    <a:gd name="connsiteY19" fmla="*/ 57099 h 316407"/>
                    <a:gd name="connsiteX20" fmla="*/ 232048 w 1842484"/>
                    <a:gd name="connsiteY20" fmla="*/ 43452 h 316407"/>
                    <a:gd name="connsiteX21" fmla="*/ 40979 w 1842484"/>
                    <a:gd name="connsiteY21" fmla="*/ 57099 h 316407"/>
                    <a:gd name="connsiteX22" fmla="*/ 27331 w 1842484"/>
                    <a:gd name="connsiteY22" fmla="*/ 98043 h 316407"/>
                    <a:gd name="connsiteX23" fmla="*/ 13684 w 1842484"/>
                    <a:gd name="connsiteY23" fmla="*/ 261816 h 316407"/>
                    <a:gd name="connsiteX24" fmla="*/ 36 w 1842484"/>
                    <a:gd name="connsiteY24" fmla="*/ 316407 h 316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42484" h="316407">
                      <a:moveTo>
                        <a:pt x="1842484" y="261816"/>
                      </a:moveTo>
                      <a:cubicBezTo>
                        <a:pt x="1833385" y="239070"/>
                        <a:pt x="1823560" y="216601"/>
                        <a:pt x="1815188" y="193577"/>
                      </a:cubicBezTo>
                      <a:cubicBezTo>
                        <a:pt x="1803665" y="161888"/>
                        <a:pt x="1791905" y="98141"/>
                        <a:pt x="1760597" y="70747"/>
                      </a:cubicBezTo>
                      <a:cubicBezTo>
                        <a:pt x="1735909" y="49145"/>
                        <a:pt x="1678711" y="16156"/>
                        <a:pt x="1678711" y="16156"/>
                      </a:cubicBezTo>
                      <a:cubicBezTo>
                        <a:pt x="1491570" y="24663"/>
                        <a:pt x="1412834" y="-52592"/>
                        <a:pt x="1351164" y="70747"/>
                      </a:cubicBezTo>
                      <a:cubicBezTo>
                        <a:pt x="1344730" y="83614"/>
                        <a:pt x="1342066" y="98042"/>
                        <a:pt x="1337517" y="111690"/>
                      </a:cubicBezTo>
                      <a:cubicBezTo>
                        <a:pt x="1332968" y="152633"/>
                        <a:pt x="1330642" y="193885"/>
                        <a:pt x="1323869" y="234520"/>
                      </a:cubicBezTo>
                      <a:cubicBezTo>
                        <a:pt x="1321504" y="248711"/>
                        <a:pt x="1319208" y="264230"/>
                        <a:pt x="1310221" y="275464"/>
                      </a:cubicBezTo>
                      <a:cubicBezTo>
                        <a:pt x="1299975" y="288272"/>
                        <a:pt x="1282926" y="293661"/>
                        <a:pt x="1269278" y="302759"/>
                      </a:cubicBezTo>
                      <a:lnTo>
                        <a:pt x="1064561" y="289111"/>
                      </a:lnTo>
                      <a:cubicBezTo>
                        <a:pt x="1033779" y="277770"/>
                        <a:pt x="1028167" y="234520"/>
                        <a:pt x="1009970" y="207225"/>
                      </a:cubicBezTo>
                      <a:cubicBezTo>
                        <a:pt x="1000871" y="193577"/>
                        <a:pt x="987862" y="181842"/>
                        <a:pt x="982675" y="166281"/>
                      </a:cubicBezTo>
                      <a:cubicBezTo>
                        <a:pt x="968366" y="123356"/>
                        <a:pt x="971897" y="113603"/>
                        <a:pt x="928084" y="84395"/>
                      </a:cubicBezTo>
                      <a:cubicBezTo>
                        <a:pt x="916114" y="76415"/>
                        <a:pt x="900788" y="75296"/>
                        <a:pt x="887140" y="70747"/>
                      </a:cubicBezTo>
                      <a:cubicBezTo>
                        <a:pt x="809803" y="75296"/>
                        <a:pt x="729773" y="63660"/>
                        <a:pt x="655128" y="84395"/>
                      </a:cubicBezTo>
                      <a:cubicBezTo>
                        <a:pt x="637055" y="89415"/>
                        <a:pt x="644333" y="120447"/>
                        <a:pt x="641481" y="138986"/>
                      </a:cubicBezTo>
                      <a:cubicBezTo>
                        <a:pt x="618293" y="289711"/>
                        <a:pt x="653762" y="222924"/>
                        <a:pt x="600537" y="302759"/>
                      </a:cubicBezTo>
                      <a:cubicBezTo>
                        <a:pt x="523200" y="298210"/>
                        <a:pt x="444492" y="304304"/>
                        <a:pt x="368526" y="289111"/>
                      </a:cubicBezTo>
                      <a:cubicBezTo>
                        <a:pt x="311668" y="277739"/>
                        <a:pt x="318924" y="180080"/>
                        <a:pt x="313934" y="152634"/>
                      </a:cubicBezTo>
                      <a:cubicBezTo>
                        <a:pt x="308354" y="121944"/>
                        <a:pt x="300158" y="78833"/>
                        <a:pt x="272991" y="57099"/>
                      </a:cubicBezTo>
                      <a:cubicBezTo>
                        <a:pt x="261758" y="48112"/>
                        <a:pt x="245696" y="48001"/>
                        <a:pt x="232048" y="43452"/>
                      </a:cubicBezTo>
                      <a:cubicBezTo>
                        <a:pt x="168358" y="48001"/>
                        <a:pt x="102675" y="40647"/>
                        <a:pt x="40979" y="57099"/>
                      </a:cubicBezTo>
                      <a:cubicBezTo>
                        <a:pt x="27078" y="60806"/>
                        <a:pt x="29232" y="83783"/>
                        <a:pt x="27331" y="98043"/>
                      </a:cubicBezTo>
                      <a:cubicBezTo>
                        <a:pt x="20091" y="152343"/>
                        <a:pt x="20924" y="207516"/>
                        <a:pt x="13684" y="261816"/>
                      </a:cubicBezTo>
                      <a:cubicBezTo>
                        <a:pt x="-1403" y="374968"/>
                        <a:pt x="36" y="266903"/>
                        <a:pt x="36" y="316407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6" name="Oblouk 55"/>
                <p:cNvSpPr/>
                <p:nvPr/>
              </p:nvSpPr>
              <p:spPr>
                <a:xfrm rot="6207671">
                  <a:off x="4087947" y="941230"/>
                  <a:ext cx="684076" cy="424479"/>
                </a:xfrm>
                <a:prstGeom prst="arc">
                  <a:avLst>
                    <a:gd name="adj1" fmla="val 16027587"/>
                    <a:gd name="adj2" fmla="val 19819344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57" name="Přímá spojnice 56"/>
                <p:cNvCxnSpPr>
                  <a:endCxn id="55" idx="24"/>
                </p:cNvCxnSpPr>
                <p:nvPr/>
              </p:nvCxnSpPr>
              <p:spPr>
                <a:xfrm>
                  <a:off x="2699792" y="1153469"/>
                  <a:ext cx="101768" cy="11577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>
                  <a:endCxn id="55" idx="24"/>
                </p:cNvCxnSpPr>
                <p:nvPr/>
              </p:nvCxnSpPr>
              <p:spPr>
                <a:xfrm flipH="1">
                  <a:off x="2801560" y="1153469"/>
                  <a:ext cx="122274" cy="11577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Zaoblený obdélník 58"/>
                <p:cNvSpPr/>
                <p:nvPr/>
              </p:nvSpPr>
              <p:spPr>
                <a:xfrm>
                  <a:off x="1331640" y="260648"/>
                  <a:ext cx="6372708" cy="5904656"/>
                </a:xfrm>
                <a:prstGeom prst="roundRect">
                  <a:avLst/>
                </a:prstGeom>
                <a:noFill/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0" name="Přímá spojnice se šipkou 59"/>
                <p:cNvCxnSpPr/>
                <p:nvPr/>
              </p:nvCxnSpPr>
              <p:spPr>
                <a:xfrm>
                  <a:off x="6005279" y="717484"/>
                  <a:ext cx="6881" cy="10553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nice se šipkou 60"/>
                <p:cNvCxnSpPr/>
                <p:nvPr/>
              </p:nvCxnSpPr>
              <p:spPr>
                <a:xfrm flipV="1">
                  <a:off x="4865901" y="516951"/>
                  <a:ext cx="736100" cy="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Skupina 61"/>
                <p:cNvGrpSpPr>
                  <a:grpSpLocks noChangeAspect="1"/>
                </p:cNvGrpSpPr>
                <p:nvPr/>
              </p:nvGrpSpPr>
              <p:grpSpPr>
                <a:xfrm>
                  <a:off x="5722843" y="867567"/>
                  <a:ext cx="540748" cy="706961"/>
                  <a:chOff x="2860055" y="1340768"/>
                  <a:chExt cx="2864073" cy="3744416"/>
                </a:xfrm>
              </p:grpSpPr>
              <p:sp>
                <p:nvSpPr>
                  <p:cNvPr id="82" name="Ovál 81"/>
                  <p:cNvSpPr/>
                  <p:nvPr/>
                </p:nvSpPr>
                <p:spPr>
                  <a:xfrm>
                    <a:off x="2860055" y="1340768"/>
                    <a:ext cx="2864073" cy="120055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Zaoblený obdélník 7"/>
                  <p:cNvSpPr>
                    <a:spLocks noChangeAspect="1"/>
                  </p:cNvSpPr>
                  <p:nvPr/>
                </p:nvSpPr>
                <p:spPr>
                  <a:xfrm>
                    <a:off x="3851920" y="2994808"/>
                    <a:ext cx="951427" cy="2090376"/>
                  </a:xfrm>
                  <a:custGeom>
                    <a:avLst/>
                    <a:gdLst>
                      <a:gd name="connsiteX0" fmla="*/ 0 w 1296144"/>
                      <a:gd name="connsiteY0" fmla="*/ 216028 h 2448272"/>
                      <a:gd name="connsiteX1" fmla="*/ 216028 w 1296144"/>
                      <a:gd name="connsiteY1" fmla="*/ 0 h 2448272"/>
                      <a:gd name="connsiteX2" fmla="*/ 1080116 w 1296144"/>
                      <a:gd name="connsiteY2" fmla="*/ 0 h 2448272"/>
                      <a:gd name="connsiteX3" fmla="*/ 1296144 w 1296144"/>
                      <a:gd name="connsiteY3" fmla="*/ 216028 h 2448272"/>
                      <a:gd name="connsiteX4" fmla="*/ 1296144 w 1296144"/>
                      <a:gd name="connsiteY4" fmla="*/ 2232244 h 2448272"/>
                      <a:gd name="connsiteX5" fmla="*/ 1080116 w 1296144"/>
                      <a:gd name="connsiteY5" fmla="*/ 2448272 h 2448272"/>
                      <a:gd name="connsiteX6" fmla="*/ 216028 w 1296144"/>
                      <a:gd name="connsiteY6" fmla="*/ 2448272 h 2448272"/>
                      <a:gd name="connsiteX7" fmla="*/ 0 w 1296144"/>
                      <a:gd name="connsiteY7" fmla="*/ 2232244 h 2448272"/>
                      <a:gd name="connsiteX8" fmla="*/ 0 w 1296144"/>
                      <a:gd name="connsiteY8" fmla="*/ 216028 h 2448272"/>
                      <a:gd name="connsiteX0" fmla="*/ 0 w 1337087"/>
                      <a:gd name="connsiteY0" fmla="*/ 639108 h 2448272"/>
                      <a:gd name="connsiteX1" fmla="*/ 256971 w 1337087"/>
                      <a:gd name="connsiteY1" fmla="*/ 0 h 2448272"/>
                      <a:gd name="connsiteX2" fmla="*/ 1121059 w 1337087"/>
                      <a:gd name="connsiteY2" fmla="*/ 0 h 2448272"/>
                      <a:gd name="connsiteX3" fmla="*/ 1337087 w 1337087"/>
                      <a:gd name="connsiteY3" fmla="*/ 216028 h 2448272"/>
                      <a:gd name="connsiteX4" fmla="*/ 1337087 w 1337087"/>
                      <a:gd name="connsiteY4" fmla="*/ 2232244 h 2448272"/>
                      <a:gd name="connsiteX5" fmla="*/ 1121059 w 1337087"/>
                      <a:gd name="connsiteY5" fmla="*/ 2448272 h 2448272"/>
                      <a:gd name="connsiteX6" fmla="*/ 256971 w 1337087"/>
                      <a:gd name="connsiteY6" fmla="*/ 2448272 h 2448272"/>
                      <a:gd name="connsiteX7" fmla="*/ 40943 w 1337087"/>
                      <a:gd name="connsiteY7" fmla="*/ 2232244 h 2448272"/>
                      <a:gd name="connsiteX8" fmla="*/ 0 w 1337087"/>
                      <a:gd name="connsiteY8" fmla="*/ 639108 h 2448272"/>
                      <a:gd name="connsiteX0" fmla="*/ 4617 w 1341704"/>
                      <a:gd name="connsiteY0" fmla="*/ 639108 h 2448272"/>
                      <a:gd name="connsiteX1" fmla="*/ 261588 w 1341704"/>
                      <a:gd name="connsiteY1" fmla="*/ 0 h 2448272"/>
                      <a:gd name="connsiteX2" fmla="*/ 1125676 w 1341704"/>
                      <a:gd name="connsiteY2" fmla="*/ 0 h 2448272"/>
                      <a:gd name="connsiteX3" fmla="*/ 1341704 w 1341704"/>
                      <a:gd name="connsiteY3" fmla="*/ 216028 h 2448272"/>
                      <a:gd name="connsiteX4" fmla="*/ 1341704 w 1341704"/>
                      <a:gd name="connsiteY4" fmla="*/ 2232244 h 2448272"/>
                      <a:gd name="connsiteX5" fmla="*/ 1125676 w 1341704"/>
                      <a:gd name="connsiteY5" fmla="*/ 2448272 h 2448272"/>
                      <a:gd name="connsiteX6" fmla="*/ 261588 w 1341704"/>
                      <a:gd name="connsiteY6" fmla="*/ 2448272 h 2448272"/>
                      <a:gd name="connsiteX7" fmla="*/ 45560 w 1341704"/>
                      <a:gd name="connsiteY7" fmla="*/ 2232244 h 2448272"/>
                      <a:gd name="connsiteX8" fmla="*/ 183199 w 1341704"/>
                      <a:gd name="connsiteY8" fmla="*/ 1206165 h 2448272"/>
                      <a:gd name="connsiteX9" fmla="*/ 4617 w 134170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340374 w 1340374"/>
                      <a:gd name="connsiteY4" fmla="*/ 2232244 h 2448272"/>
                      <a:gd name="connsiteX5" fmla="*/ 1124346 w 1340374"/>
                      <a:gd name="connsiteY5" fmla="*/ 2448272 h 2448272"/>
                      <a:gd name="connsiteX6" fmla="*/ 260258 w 1340374"/>
                      <a:gd name="connsiteY6" fmla="*/ 2448272 h 2448272"/>
                      <a:gd name="connsiteX7" fmla="*/ 44230 w 1340374"/>
                      <a:gd name="connsiteY7" fmla="*/ 2232244 h 2448272"/>
                      <a:gd name="connsiteX8" fmla="*/ 277403 w 1340374"/>
                      <a:gd name="connsiteY8" fmla="*/ 1288052 h 2448272"/>
                      <a:gd name="connsiteX9" fmla="*/ 3287 w 134037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123564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26726 w 1340374"/>
                      <a:gd name="connsiteY3" fmla="*/ 639109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87633 h 2496797"/>
                      <a:gd name="connsiteX1" fmla="*/ 260258 w 1340374"/>
                      <a:gd name="connsiteY1" fmla="*/ 48525 h 2496797"/>
                      <a:gd name="connsiteX2" fmla="*/ 1124346 w 1340374"/>
                      <a:gd name="connsiteY2" fmla="*/ 48525 h 2496797"/>
                      <a:gd name="connsiteX3" fmla="*/ 1326726 w 1340374"/>
                      <a:gd name="connsiteY3" fmla="*/ 687634 h 2496797"/>
                      <a:gd name="connsiteX4" fmla="*/ 1068973 w 1340374"/>
                      <a:gd name="connsiteY4" fmla="*/ 1350224 h 2496797"/>
                      <a:gd name="connsiteX5" fmla="*/ 1340374 w 1340374"/>
                      <a:gd name="connsiteY5" fmla="*/ 2280769 h 2496797"/>
                      <a:gd name="connsiteX6" fmla="*/ 1124346 w 1340374"/>
                      <a:gd name="connsiteY6" fmla="*/ 2496797 h 2496797"/>
                      <a:gd name="connsiteX7" fmla="*/ 260258 w 1340374"/>
                      <a:gd name="connsiteY7" fmla="*/ 2496797 h 2496797"/>
                      <a:gd name="connsiteX8" fmla="*/ 44230 w 1340374"/>
                      <a:gd name="connsiteY8" fmla="*/ 2280769 h 2496797"/>
                      <a:gd name="connsiteX9" fmla="*/ 277403 w 1340374"/>
                      <a:gd name="connsiteY9" fmla="*/ 1336577 h 2496797"/>
                      <a:gd name="connsiteX10" fmla="*/ 3287 w 1340374"/>
                      <a:gd name="connsiteY10" fmla="*/ 687633 h 2496797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44230 w 1340374"/>
                      <a:gd name="connsiteY8" fmla="*/ 2335606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21708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62651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88027"/>
                      <a:gd name="connsiteX1" fmla="*/ 260258 w 1340374"/>
                      <a:gd name="connsiteY1" fmla="*/ 103362 h 2588027"/>
                      <a:gd name="connsiteX2" fmla="*/ 1124346 w 1340374"/>
                      <a:gd name="connsiteY2" fmla="*/ 103362 h 2588027"/>
                      <a:gd name="connsiteX3" fmla="*/ 1326726 w 1340374"/>
                      <a:gd name="connsiteY3" fmla="*/ 742471 h 2588027"/>
                      <a:gd name="connsiteX4" fmla="*/ 1068973 w 1340374"/>
                      <a:gd name="connsiteY4" fmla="*/ 1405061 h 2588027"/>
                      <a:gd name="connsiteX5" fmla="*/ 1340374 w 1340374"/>
                      <a:gd name="connsiteY5" fmla="*/ 2335606 h 2588027"/>
                      <a:gd name="connsiteX6" fmla="*/ 1124346 w 1340374"/>
                      <a:gd name="connsiteY6" fmla="*/ 2551634 h 2588027"/>
                      <a:gd name="connsiteX7" fmla="*/ 260258 w 1340374"/>
                      <a:gd name="connsiteY7" fmla="*/ 2551634 h 2588027"/>
                      <a:gd name="connsiteX8" fmla="*/ 112469 w 1340374"/>
                      <a:gd name="connsiteY8" fmla="*/ 2062651 h 2588027"/>
                      <a:gd name="connsiteX9" fmla="*/ 277403 w 1340374"/>
                      <a:gd name="connsiteY9" fmla="*/ 1391414 h 2588027"/>
                      <a:gd name="connsiteX10" fmla="*/ 3287 w 1340374"/>
                      <a:gd name="connsiteY10" fmla="*/ 742470 h 2588027"/>
                      <a:gd name="connsiteX0" fmla="*/ 3287 w 1326726"/>
                      <a:gd name="connsiteY0" fmla="*/ 742470 h 2588027"/>
                      <a:gd name="connsiteX1" fmla="*/ 260258 w 1326726"/>
                      <a:gd name="connsiteY1" fmla="*/ 103362 h 2588027"/>
                      <a:gd name="connsiteX2" fmla="*/ 1124346 w 1326726"/>
                      <a:gd name="connsiteY2" fmla="*/ 103362 h 2588027"/>
                      <a:gd name="connsiteX3" fmla="*/ 1326726 w 1326726"/>
                      <a:gd name="connsiteY3" fmla="*/ 742471 h 2588027"/>
                      <a:gd name="connsiteX4" fmla="*/ 1068973 w 1326726"/>
                      <a:gd name="connsiteY4" fmla="*/ 1405061 h 2588027"/>
                      <a:gd name="connsiteX5" fmla="*/ 1272136 w 1326726"/>
                      <a:gd name="connsiteY5" fmla="*/ 2035355 h 2588027"/>
                      <a:gd name="connsiteX6" fmla="*/ 1124346 w 1326726"/>
                      <a:gd name="connsiteY6" fmla="*/ 2551634 h 2588027"/>
                      <a:gd name="connsiteX7" fmla="*/ 260258 w 1326726"/>
                      <a:gd name="connsiteY7" fmla="*/ 2551634 h 2588027"/>
                      <a:gd name="connsiteX8" fmla="*/ 112469 w 1326726"/>
                      <a:gd name="connsiteY8" fmla="*/ 2062651 h 2588027"/>
                      <a:gd name="connsiteX9" fmla="*/ 277403 w 1326726"/>
                      <a:gd name="connsiteY9" fmla="*/ 1391414 h 2588027"/>
                      <a:gd name="connsiteX10" fmla="*/ 3287 w 1326726"/>
                      <a:gd name="connsiteY10" fmla="*/ 742470 h 2588027"/>
                      <a:gd name="connsiteX0" fmla="*/ 4618 w 1232522"/>
                      <a:gd name="connsiteY0" fmla="*/ 742470 h 2588027"/>
                      <a:gd name="connsiteX1" fmla="*/ 166054 w 1232522"/>
                      <a:gd name="connsiteY1" fmla="*/ 103362 h 2588027"/>
                      <a:gd name="connsiteX2" fmla="*/ 1030142 w 1232522"/>
                      <a:gd name="connsiteY2" fmla="*/ 103362 h 2588027"/>
                      <a:gd name="connsiteX3" fmla="*/ 1232522 w 1232522"/>
                      <a:gd name="connsiteY3" fmla="*/ 742471 h 2588027"/>
                      <a:gd name="connsiteX4" fmla="*/ 974769 w 1232522"/>
                      <a:gd name="connsiteY4" fmla="*/ 1405061 h 2588027"/>
                      <a:gd name="connsiteX5" fmla="*/ 1177932 w 1232522"/>
                      <a:gd name="connsiteY5" fmla="*/ 2035355 h 2588027"/>
                      <a:gd name="connsiteX6" fmla="*/ 1030142 w 1232522"/>
                      <a:gd name="connsiteY6" fmla="*/ 2551634 h 2588027"/>
                      <a:gd name="connsiteX7" fmla="*/ 166054 w 1232522"/>
                      <a:gd name="connsiteY7" fmla="*/ 2551634 h 2588027"/>
                      <a:gd name="connsiteX8" fmla="*/ 18265 w 1232522"/>
                      <a:gd name="connsiteY8" fmla="*/ 2062651 h 2588027"/>
                      <a:gd name="connsiteX9" fmla="*/ 183199 w 1232522"/>
                      <a:gd name="connsiteY9" fmla="*/ 1391414 h 2588027"/>
                      <a:gd name="connsiteX10" fmla="*/ 4618 w 123252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77932" h="2588027">
                        <a:moveTo>
                          <a:pt x="4618" y="742470"/>
                        </a:moveTo>
                        <a:cubicBezTo>
                          <a:pt x="4618" y="623161"/>
                          <a:pt x="-7847" y="185249"/>
                          <a:pt x="166054" y="103362"/>
                        </a:cubicBezTo>
                        <a:cubicBezTo>
                          <a:pt x="481379" y="-5820"/>
                          <a:pt x="537396" y="-60411"/>
                          <a:pt x="1030142" y="103362"/>
                        </a:cubicBezTo>
                        <a:cubicBezTo>
                          <a:pt x="1231338" y="239840"/>
                          <a:pt x="1136987" y="650457"/>
                          <a:pt x="1136987" y="769766"/>
                        </a:cubicBezTo>
                        <a:cubicBezTo>
                          <a:pt x="1132956" y="1118009"/>
                          <a:pt x="978800" y="1056818"/>
                          <a:pt x="974769" y="1405061"/>
                        </a:cubicBezTo>
                        <a:cubicBezTo>
                          <a:pt x="1042490" y="1615159"/>
                          <a:pt x="1151155" y="1757018"/>
                          <a:pt x="1177932" y="2035355"/>
                        </a:cubicBezTo>
                        <a:cubicBezTo>
                          <a:pt x="1177932" y="2154664"/>
                          <a:pt x="1149451" y="2551634"/>
                          <a:pt x="1030142" y="2551634"/>
                        </a:cubicBezTo>
                        <a:cubicBezTo>
                          <a:pt x="742113" y="2551634"/>
                          <a:pt x="699743" y="2633520"/>
                          <a:pt x="166054" y="2551634"/>
                        </a:cubicBezTo>
                        <a:cubicBezTo>
                          <a:pt x="46745" y="2551634"/>
                          <a:pt x="18265" y="2181960"/>
                          <a:pt x="18265" y="2062651"/>
                        </a:cubicBezTo>
                        <a:cubicBezTo>
                          <a:pt x="-19821" y="1855633"/>
                          <a:pt x="190023" y="1656937"/>
                          <a:pt x="183199" y="1391414"/>
                        </a:cubicBezTo>
                        <a:cubicBezTo>
                          <a:pt x="176375" y="1125891"/>
                          <a:pt x="-33468" y="943497"/>
                          <a:pt x="4618" y="74247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Zaoblený obdélník 7"/>
                  <p:cNvSpPr>
                    <a:spLocks noChangeAspect="1"/>
                  </p:cNvSpPr>
                  <p:nvPr/>
                </p:nvSpPr>
                <p:spPr>
                  <a:xfrm>
                    <a:off x="3347864" y="2850792"/>
                    <a:ext cx="951427" cy="2090376"/>
                  </a:xfrm>
                  <a:custGeom>
                    <a:avLst/>
                    <a:gdLst>
                      <a:gd name="connsiteX0" fmla="*/ 0 w 1296144"/>
                      <a:gd name="connsiteY0" fmla="*/ 216028 h 2448272"/>
                      <a:gd name="connsiteX1" fmla="*/ 216028 w 1296144"/>
                      <a:gd name="connsiteY1" fmla="*/ 0 h 2448272"/>
                      <a:gd name="connsiteX2" fmla="*/ 1080116 w 1296144"/>
                      <a:gd name="connsiteY2" fmla="*/ 0 h 2448272"/>
                      <a:gd name="connsiteX3" fmla="*/ 1296144 w 1296144"/>
                      <a:gd name="connsiteY3" fmla="*/ 216028 h 2448272"/>
                      <a:gd name="connsiteX4" fmla="*/ 1296144 w 1296144"/>
                      <a:gd name="connsiteY4" fmla="*/ 2232244 h 2448272"/>
                      <a:gd name="connsiteX5" fmla="*/ 1080116 w 1296144"/>
                      <a:gd name="connsiteY5" fmla="*/ 2448272 h 2448272"/>
                      <a:gd name="connsiteX6" fmla="*/ 216028 w 1296144"/>
                      <a:gd name="connsiteY6" fmla="*/ 2448272 h 2448272"/>
                      <a:gd name="connsiteX7" fmla="*/ 0 w 1296144"/>
                      <a:gd name="connsiteY7" fmla="*/ 2232244 h 2448272"/>
                      <a:gd name="connsiteX8" fmla="*/ 0 w 1296144"/>
                      <a:gd name="connsiteY8" fmla="*/ 216028 h 2448272"/>
                      <a:gd name="connsiteX0" fmla="*/ 0 w 1337087"/>
                      <a:gd name="connsiteY0" fmla="*/ 639108 h 2448272"/>
                      <a:gd name="connsiteX1" fmla="*/ 256971 w 1337087"/>
                      <a:gd name="connsiteY1" fmla="*/ 0 h 2448272"/>
                      <a:gd name="connsiteX2" fmla="*/ 1121059 w 1337087"/>
                      <a:gd name="connsiteY2" fmla="*/ 0 h 2448272"/>
                      <a:gd name="connsiteX3" fmla="*/ 1337087 w 1337087"/>
                      <a:gd name="connsiteY3" fmla="*/ 216028 h 2448272"/>
                      <a:gd name="connsiteX4" fmla="*/ 1337087 w 1337087"/>
                      <a:gd name="connsiteY4" fmla="*/ 2232244 h 2448272"/>
                      <a:gd name="connsiteX5" fmla="*/ 1121059 w 1337087"/>
                      <a:gd name="connsiteY5" fmla="*/ 2448272 h 2448272"/>
                      <a:gd name="connsiteX6" fmla="*/ 256971 w 1337087"/>
                      <a:gd name="connsiteY6" fmla="*/ 2448272 h 2448272"/>
                      <a:gd name="connsiteX7" fmla="*/ 40943 w 1337087"/>
                      <a:gd name="connsiteY7" fmla="*/ 2232244 h 2448272"/>
                      <a:gd name="connsiteX8" fmla="*/ 0 w 1337087"/>
                      <a:gd name="connsiteY8" fmla="*/ 639108 h 2448272"/>
                      <a:gd name="connsiteX0" fmla="*/ 4617 w 1341704"/>
                      <a:gd name="connsiteY0" fmla="*/ 639108 h 2448272"/>
                      <a:gd name="connsiteX1" fmla="*/ 261588 w 1341704"/>
                      <a:gd name="connsiteY1" fmla="*/ 0 h 2448272"/>
                      <a:gd name="connsiteX2" fmla="*/ 1125676 w 1341704"/>
                      <a:gd name="connsiteY2" fmla="*/ 0 h 2448272"/>
                      <a:gd name="connsiteX3" fmla="*/ 1341704 w 1341704"/>
                      <a:gd name="connsiteY3" fmla="*/ 216028 h 2448272"/>
                      <a:gd name="connsiteX4" fmla="*/ 1341704 w 1341704"/>
                      <a:gd name="connsiteY4" fmla="*/ 2232244 h 2448272"/>
                      <a:gd name="connsiteX5" fmla="*/ 1125676 w 1341704"/>
                      <a:gd name="connsiteY5" fmla="*/ 2448272 h 2448272"/>
                      <a:gd name="connsiteX6" fmla="*/ 261588 w 1341704"/>
                      <a:gd name="connsiteY6" fmla="*/ 2448272 h 2448272"/>
                      <a:gd name="connsiteX7" fmla="*/ 45560 w 1341704"/>
                      <a:gd name="connsiteY7" fmla="*/ 2232244 h 2448272"/>
                      <a:gd name="connsiteX8" fmla="*/ 183199 w 1341704"/>
                      <a:gd name="connsiteY8" fmla="*/ 1206165 h 2448272"/>
                      <a:gd name="connsiteX9" fmla="*/ 4617 w 134170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340374 w 1340374"/>
                      <a:gd name="connsiteY4" fmla="*/ 2232244 h 2448272"/>
                      <a:gd name="connsiteX5" fmla="*/ 1124346 w 1340374"/>
                      <a:gd name="connsiteY5" fmla="*/ 2448272 h 2448272"/>
                      <a:gd name="connsiteX6" fmla="*/ 260258 w 1340374"/>
                      <a:gd name="connsiteY6" fmla="*/ 2448272 h 2448272"/>
                      <a:gd name="connsiteX7" fmla="*/ 44230 w 1340374"/>
                      <a:gd name="connsiteY7" fmla="*/ 2232244 h 2448272"/>
                      <a:gd name="connsiteX8" fmla="*/ 277403 w 1340374"/>
                      <a:gd name="connsiteY8" fmla="*/ 1288052 h 2448272"/>
                      <a:gd name="connsiteX9" fmla="*/ 3287 w 134037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123564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26726 w 1340374"/>
                      <a:gd name="connsiteY3" fmla="*/ 639109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87633 h 2496797"/>
                      <a:gd name="connsiteX1" fmla="*/ 260258 w 1340374"/>
                      <a:gd name="connsiteY1" fmla="*/ 48525 h 2496797"/>
                      <a:gd name="connsiteX2" fmla="*/ 1124346 w 1340374"/>
                      <a:gd name="connsiteY2" fmla="*/ 48525 h 2496797"/>
                      <a:gd name="connsiteX3" fmla="*/ 1326726 w 1340374"/>
                      <a:gd name="connsiteY3" fmla="*/ 687634 h 2496797"/>
                      <a:gd name="connsiteX4" fmla="*/ 1068973 w 1340374"/>
                      <a:gd name="connsiteY4" fmla="*/ 1350224 h 2496797"/>
                      <a:gd name="connsiteX5" fmla="*/ 1340374 w 1340374"/>
                      <a:gd name="connsiteY5" fmla="*/ 2280769 h 2496797"/>
                      <a:gd name="connsiteX6" fmla="*/ 1124346 w 1340374"/>
                      <a:gd name="connsiteY6" fmla="*/ 2496797 h 2496797"/>
                      <a:gd name="connsiteX7" fmla="*/ 260258 w 1340374"/>
                      <a:gd name="connsiteY7" fmla="*/ 2496797 h 2496797"/>
                      <a:gd name="connsiteX8" fmla="*/ 44230 w 1340374"/>
                      <a:gd name="connsiteY8" fmla="*/ 2280769 h 2496797"/>
                      <a:gd name="connsiteX9" fmla="*/ 277403 w 1340374"/>
                      <a:gd name="connsiteY9" fmla="*/ 1336577 h 2496797"/>
                      <a:gd name="connsiteX10" fmla="*/ 3287 w 1340374"/>
                      <a:gd name="connsiteY10" fmla="*/ 687633 h 2496797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44230 w 1340374"/>
                      <a:gd name="connsiteY8" fmla="*/ 2335606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21708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62651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88027"/>
                      <a:gd name="connsiteX1" fmla="*/ 260258 w 1340374"/>
                      <a:gd name="connsiteY1" fmla="*/ 103362 h 2588027"/>
                      <a:gd name="connsiteX2" fmla="*/ 1124346 w 1340374"/>
                      <a:gd name="connsiteY2" fmla="*/ 103362 h 2588027"/>
                      <a:gd name="connsiteX3" fmla="*/ 1326726 w 1340374"/>
                      <a:gd name="connsiteY3" fmla="*/ 742471 h 2588027"/>
                      <a:gd name="connsiteX4" fmla="*/ 1068973 w 1340374"/>
                      <a:gd name="connsiteY4" fmla="*/ 1405061 h 2588027"/>
                      <a:gd name="connsiteX5" fmla="*/ 1340374 w 1340374"/>
                      <a:gd name="connsiteY5" fmla="*/ 2335606 h 2588027"/>
                      <a:gd name="connsiteX6" fmla="*/ 1124346 w 1340374"/>
                      <a:gd name="connsiteY6" fmla="*/ 2551634 h 2588027"/>
                      <a:gd name="connsiteX7" fmla="*/ 260258 w 1340374"/>
                      <a:gd name="connsiteY7" fmla="*/ 2551634 h 2588027"/>
                      <a:gd name="connsiteX8" fmla="*/ 112469 w 1340374"/>
                      <a:gd name="connsiteY8" fmla="*/ 2062651 h 2588027"/>
                      <a:gd name="connsiteX9" fmla="*/ 277403 w 1340374"/>
                      <a:gd name="connsiteY9" fmla="*/ 1391414 h 2588027"/>
                      <a:gd name="connsiteX10" fmla="*/ 3287 w 1340374"/>
                      <a:gd name="connsiteY10" fmla="*/ 742470 h 2588027"/>
                      <a:gd name="connsiteX0" fmla="*/ 3287 w 1326726"/>
                      <a:gd name="connsiteY0" fmla="*/ 742470 h 2588027"/>
                      <a:gd name="connsiteX1" fmla="*/ 260258 w 1326726"/>
                      <a:gd name="connsiteY1" fmla="*/ 103362 h 2588027"/>
                      <a:gd name="connsiteX2" fmla="*/ 1124346 w 1326726"/>
                      <a:gd name="connsiteY2" fmla="*/ 103362 h 2588027"/>
                      <a:gd name="connsiteX3" fmla="*/ 1326726 w 1326726"/>
                      <a:gd name="connsiteY3" fmla="*/ 742471 h 2588027"/>
                      <a:gd name="connsiteX4" fmla="*/ 1068973 w 1326726"/>
                      <a:gd name="connsiteY4" fmla="*/ 1405061 h 2588027"/>
                      <a:gd name="connsiteX5" fmla="*/ 1272136 w 1326726"/>
                      <a:gd name="connsiteY5" fmla="*/ 2035355 h 2588027"/>
                      <a:gd name="connsiteX6" fmla="*/ 1124346 w 1326726"/>
                      <a:gd name="connsiteY6" fmla="*/ 2551634 h 2588027"/>
                      <a:gd name="connsiteX7" fmla="*/ 260258 w 1326726"/>
                      <a:gd name="connsiteY7" fmla="*/ 2551634 h 2588027"/>
                      <a:gd name="connsiteX8" fmla="*/ 112469 w 1326726"/>
                      <a:gd name="connsiteY8" fmla="*/ 2062651 h 2588027"/>
                      <a:gd name="connsiteX9" fmla="*/ 277403 w 1326726"/>
                      <a:gd name="connsiteY9" fmla="*/ 1391414 h 2588027"/>
                      <a:gd name="connsiteX10" fmla="*/ 3287 w 1326726"/>
                      <a:gd name="connsiteY10" fmla="*/ 742470 h 2588027"/>
                      <a:gd name="connsiteX0" fmla="*/ 4618 w 1232522"/>
                      <a:gd name="connsiteY0" fmla="*/ 742470 h 2588027"/>
                      <a:gd name="connsiteX1" fmla="*/ 166054 w 1232522"/>
                      <a:gd name="connsiteY1" fmla="*/ 103362 h 2588027"/>
                      <a:gd name="connsiteX2" fmla="*/ 1030142 w 1232522"/>
                      <a:gd name="connsiteY2" fmla="*/ 103362 h 2588027"/>
                      <a:gd name="connsiteX3" fmla="*/ 1232522 w 1232522"/>
                      <a:gd name="connsiteY3" fmla="*/ 742471 h 2588027"/>
                      <a:gd name="connsiteX4" fmla="*/ 974769 w 1232522"/>
                      <a:gd name="connsiteY4" fmla="*/ 1405061 h 2588027"/>
                      <a:gd name="connsiteX5" fmla="*/ 1177932 w 1232522"/>
                      <a:gd name="connsiteY5" fmla="*/ 2035355 h 2588027"/>
                      <a:gd name="connsiteX6" fmla="*/ 1030142 w 1232522"/>
                      <a:gd name="connsiteY6" fmla="*/ 2551634 h 2588027"/>
                      <a:gd name="connsiteX7" fmla="*/ 166054 w 1232522"/>
                      <a:gd name="connsiteY7" fmla="*/ 2551634 h 2588027"/>
                      <a:gd name="connsiteX8" fmla="*/ 18265 w 1232522"/>
                      <a:gd name="connsiteY8" fmla="*/ 2062651 h 2588027"/>
                      <a:gd name="connsiteX9" fmla="*/ 183199 w 1232522"/>
                      <a:gd name="connsiteY9" fmla="*/ 1391414 h 2588027"/>
                      <a:gd name="connsiteX10" fmla="*/ 4618 w 123252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77932" h="2588027">
                        <a:moveTo>
                          <a:pt x="4618" y="742470"/>
                        </a:moveTo>
                        <a:cubicBezTo>
                          <a:pt x="4618" y="623161"/>
                          <a:pt x="-7847" y="185249"/>
                          <a:pt x="166054" y="103362"/>
                        </a:cubicBezTo>
                        <a:cubicBezTo>
                          <a:pt x="481379" y="-5820"/>
                          <a:pt x="537396" y="-60411"/>
                          <a:pt x="1030142" y="103362"/>
                        </a:cubicBezTo>
                        <a:cubicBezTo>
                          <a:pt x="1231338" y="239840"/>
                          <a:pt x="1136987" y="650457"/>
                          <a:pt x="1136987" y="769766"/>
                        </a:cubicBezTo>
                        <a:cubicBezTo>
                          <a:pt x="1132956" y="1118009"/>
                          <a:pt x="978800" y="1056818"/>
                          <a:pt x="974769" y="1405061"/>
                        </a:cubicBezTo>
                        <a:cubicBezTo>
                          <a:pt x="1042490" y="1615159"/>
                          <a:pt x="1151155" y="1757018"/>
                          <a:pt x="1177932" y="2035355"/>
                        </a:cubicBezTo>
                        <a:cubicBezTo>
                          <a:pt x="1177932" y="2154664"/>
                          <a:pt x="1149451" y="2551634"/>
                          <a:pt x="1030142" y="2551634"/>
                        </a:cubicBezTo>
                        <a:cubicBezTo>
                          <a:pt x="742113" y="2551634"/>
                          <a:pt x="699743" y="2633520"/>
                          <a:pt x="166054" y="2551634"/>
                        </a:cubicBezTo>
                        <a:cubicBezTo>
                          <a:pt x="46745" y="2551634"/>
                          <a:pt x="18265" y="2181960"/>
                          <a:pt x="18265" y="2062651"/>
                        </a:cubicBezTo>
                        <a:cubicBezTo>
                          <a:pt x="-19821" y="1855633"/>
                          <a:pt x="190023" y="1656937"/>
                          <a:pt x="183199" y="1391414"/>
                        </a:cubicBezTo>
                        <a:cubicBezTo>
                          <a:pt x="176375" y="1125891"/>
                          <a:pt x="-33468" y="943497"/>
                          <a:pt x="4618" y="742470"/>
                        </a:cubicBezTo>
                        <a:close/>
                      </a:path>
                    </a:pathLst>
                  </a:custGeom>
                  <a:solidFill>
                    <a:srgbClr val="3E5D90"/>
                  </a:solidFill>
                  <a:ln>
                    <a:solidFill>
                      <a:srgbClr val="3E5D9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5" name="Zaoblený obdélník 7"/>
                  <p:cNvSpPr>
                    <a:spLocks noChangeAspect="1"/>
                  </p:cNvSpPr>
                  <p:nvPr/>
                </p:nvSpPr>
                <p:spPr>
                  <a:xfrm>
                    <a:off x="4355976" y="2850792"/>
                    <a:ext cx="951427" cy="2090376"/>
                  </a:xfrm>
                  <a:custGeom>
                    <a:avLst/>
                    <a:gdLst>
                      <a:gd name="connsiteX0" fmla="*/ 0 w 1296144"/>
                      <a:gd name="connsiteY0" fmla="*/ 216028 h 2448272"/>
                      <a:gd name="connsiteX1" fmla="*/ 216028 w 1296144"/>
                      <a:gd name="connsiteY1" fmla="*/ 0 h 2448272"/>
                      <a:gd name="connsiteX2" fmla="*/ 1080116 w 1296144"/>
                      <a:gd name="connsiteY2" fmla="*/ 0 h 2448272"/>
                      <a:gd name="connsiteX3" fmla="*/ 1296144 w 1296144"/>
                      <a:gd name="connsiteY3" fmla="*/ 216028 h 2448272"/>
                      <a:gd name="connsiteX4" fmla="*/ 1296144 w 1296144"/>
                      <a:gd name="connsiteY4" fmla="*/ 2232244 h 2448272"/>
                      <a:gd name="connsiteX5" fmla="*/ 1080116 w 1296144"/>
                      <a:gd name="connsiteY5" fmla="*/ 2448272 h 2448272"/>
                      <a:gd name="connsiteX6" fmla="*/ 216028 w 1296144"/>
                      <a:gd name="connsiteY6" fmla="*/ 2448272 h 2448272"/>
                      <a:gd name="connsiteX7" fmla="*/ 0 w 1296144"/>
                      <a:gd name="connsiteY7" fmla="*/ 2232244 h 2448272"/>
                      <a:gd name="connsiteX8" fmla="*/ 0 w 1296144"/>
                      <a:gd name="connsiteY8" fmla="*/ 216028 h 2448272"/>
                      <a:gd name="connsiteX0" fmla="*/ 0 w 1337087"/>
                      <a:gd name="connsiteY0" fmla="*/ 639108 h 2448272"/>
                      <a:gd name="connsiteX1" fmla="*/ 256971 w 1337087"/>
                      <a:gd name="connsiteY1" fmla="*/ 0 h 2448272"/>
                      <a:gd name="connsiteX2" fmla="*/ 1121059 w 1337087"/>
                      <a:gd name="connsiteY2" fmla="*/ 0 h 2448272"/>
                      <a:gd name="connsiteX3" fmla="*/ 1337087 w 1337087"/>
                      <a:gd name="connsiteY3" fmla="*/ 216028 h 2448272"/>
                      <a:gd name="connsiteX4" fmla="*/ 1337087 w 1337087"/>
                      <a:gd name="connsiteY4" fmla="*/ 2232244 h 2448272"/>
                      <a:gd name="connsiteX5" fmla="*/ 1121059 w 1337087"/>
                      <a:gd name="connsiteY5" fmla="*/ 2448272 h 2448272"/>
                      <a:gd name="connsiteX6" fmla="*/ 256971 w 1337087"/>
                      <a:gd name="connsiteY6" fmla="*/ 2448272 h 2448272"/>
                      <a:gd name="connsiteX7" fmla="*/ 40943 w 1337087"/>
                      <a:gd name="connsiteY7" fmla="*/ 2232244 h 2448272"/>
                      <a:gd name="connsiteX8" fmla="*/ 0 w 1337087"/>
                      <a:gd name="connsiteY8" fmla="*/ 639108 h 2448272"/>
                      <a:gd name="connsiteX0" fmla="*/ 4617 w 1341704"/>
                      <a:gd name="connsiteY0" fmla="*/ 639108 h 2448272"/>
                      <a:gd name="connsiteX1" fmla="*/ 261588 w 1341704"/>
                      <a:gd name="connsiteY1" fmla="*/ 0 h 2448272"/>
                      <a:gd name="connsiteX2" fmla="*/ 1125676 w 1341704"/>
                      <a:gd name="connsiteY2" fmla="*/ 0 h 2448272"/>
                      <a:gd name="connsiteX3" fmla="*/ 1341704 w 1341704"/>
                      <a:gd name="connsiteY3" fmla="*/ 216028 h 2448272"/>
                      <a:gd name="connsiteX4" fmla="*/ 1341704 w 1341704"/>
                      <a:gd name="connsiteY4" fmla="*/ 2232244 h 2448272"/>
                      <a:gd name="connsiteX5" fmla="*/ 1125676 w 1341704"/>
                      <a:gd name="connsiteY5" fmla="*/ 2448272 h 2448272"/>
                      <a:gd name="connsiteX6" fmla="*/ 261588 w 1341704"/>
                      <a:gd name="connsiteY6" fmla="*/ 2448272 h 2448272"/>
                      <a:gd name="connsiteX7" fmla="*/ 45560 w 1341704"/>
                      <a:gd name="connsiteY7" fmla="*/ 2232244 h 2448272"/>
                      <a:gd name="connsiteX8" fmla="*/ 183199 w 1341704"/>
                      <a:gd name="connsiteY8" fmla="*/ 1206165 h 2448272"/>
                      <a:gd name="connsiteX9" fmla="*/ 4617 w 134170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340374 w 1340374"/>
                      <a:gd name="connsiteY4" fmla="*/ 2232244 h 2448272"/>
                      <a:gd name="connsiteX5" fmla="*/ 1124346 w 1340374"/>
                      <a:gd name="connsiteY5" fmla="*/ 2448272 h 2448272"/>
                      <a:gd name="connsiteX6" fmla="*/ 260258 w 1340374"/>
                      <a:gd name="connsiteY6" fmla="*/ 2448272 h 2448272"/>
                      <a:gd name="connsiteX7" fmla="*/ 44230 w 1340374"/>
                      <a:gd name="connsiteY7" fmla="*/ 2232244 h 2448272"/>
                      <a:gd name="connsiteX8" fmla="*/ 277403 w 1340374"/>
                      <a:gd name="connsiteY8" fmla="*/ 1288052 h 2448272"/>
                      <a:gd name="connsiteX9" fmla="*/ 3287 w 134037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123564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26726 w 1340374"/>
                      <a:gd name="connsiteY3" fmla="*/ 639109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87633 h 2496797"/>
                      <a:gd name="connsiteX1" fmla="*/ 260258 w 1340374"/>
                      <a:gd name="connsiteY1" fmla="*/ 48525 h 2496797"/>
                      <a:gd name="connsiteX2" fmla="*/ 1124346 w 1340374"/>
                      <a:gd name="connsiteY2" fmla="*/ 48525 h 2496797"/>
                      <a:gd name="connsiteX3" fmla="*/ 1326726 w 1340374"/>
                      <a:gd name="connsiteY3" fmla="*/ 687634 h 2496797"/>
                      <a:gd name="connsiteX4" fmla="*/ 1068973 w 1340374"/>
                      <a:gd name="connsiteY4" fmla="*/ 1350224 h 2496797"/>
                      <a:gd name="connsiteX5" fmla="*/ 1340374 w 1340374"/>
                      <a:gd name="connsiteY5" fmla="*/ 2280769 h 2496797"/>
                      <a:gd name="connsiteX6" fmla="*/ 1124346 w 1340374"/>
                      <a:gd name="connsiteY6" fmla="*/ 2496797 h 2496797"/>
                      <a:gd name="connsiteX7" fmla="*/ 260258 w 1340374"/>
                      <a:gd name="connsiteY7" fmla="*/ 2496797 h 2496797"/>
                      <a:gd name="connsiteX8" fmla="*/ 44230 w 1340374"/>
                      <a:gd name="connsiteY8" fmla="*/ 2280769 h 2496797"/>
                      <a:gd name="connsiteX9" fmla="*/ 277403 w 1340374"/>
                      <a:gd name="connsiteY9" fmla="*/ 1336577 h 2496797"/>
                      <a:gd name="connsiteX10" fmla="*/ 3287 w 1340374"/>
                      <a:gd name="connsiteY10" fmla="*/ 687633 h 2496797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44230 w 1340374"/>
                      <a:gd name="connsiteY8" fmla="*/ 2335606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21708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62651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88027"/>
                      <a:gd name="connsiteX1" fmla="*/ 260258 w 1340374"/>
                      <a:gd name="connsiteY1" fmla="*/ 103362 h 2588027"/>
                      <a:gd name="connsiteX2" fmla="*/ 1124346 w 1340374"/>
                      <a:gd name="connsiteY2" fmla="*/ 103362 h 2588027"/>
                      <a:gd name="connsiteX3" fmla="*/ 1326726 w 1340374"/>
                      <a:gd name="connsiteY3" fmla="*/ 742471 h 2588027"/>
                      <a:gd name="connsiteX4" fmla="*/ 1068973 w 1340374"/>
                      <a:gd name="connsiteY4" fmla="*/ 1405061 h 2588027"/>
                      <a:gd name="connsiteX5" fmla="*/ 1340374 w 1340374"/>
                      <a:gd name="connsiteY5" fmla="*/ 2335606 h 2588027"/>
                      <a:gd name="connsiteX6" fmla="*/ 1124346 w 1340374"/>
                      <a:gd name="connsiteY6" fmla="*/ 2551634 h 2588027"/>
                      <a:gd name="connsiteX7" fmla="*/ 260258 w 1340374"/>
                      <a:gd name="connsiteY7" fmla="*/ 2551634 h 2588027"/>
                      <a:gd name="connsiteX8" fmla="*/ 112469 w 1340374"/>
                      <a:gd name="connsiteY8" fmla="*/ 2062651 h 2588027"/>
                      <a:gd name="connsiteX9" fmla="*/ 277403 w 1340374"/>
                      <a:gd name="connsiteY9" fmla="*/ 1391414 h 2588027"/>
                      <a:gd name="connsiteX10" fmla="*/ 3287 w 1340374"/>
                      <a:gd name="connsiteY10" fmla="*/ 742470 h 2588027"/>
                      <a:gd name="connsiteX0" fmla="*/ 3287 w 1326726"/>
                      <a:gd name="connsiteY0" fmla="*/ 742470 h 2588027"/>
                      <a:gd name="connsiteX1" fmla="*/ 260258 w 1326726"/>
                      <a:gd name="connsiteY1" fmla="*/ 103362 h 2588027"/>
                      <a:gd name="connsiteX2" fmla="*/ 1124346 w 1326726"/>
                      <a:gd name="connsiteY2" fmla="*/ 103362 h 2588027"/>
                      <a:gd name="connsiteX3" fmla="*/ 1326726 w 1326726"/>
                      <a:gd name="connsiteY3" fmla="*/ 742471 h 2588027"/>
                      <a:gd name="connsiteX4" fmla="*/ 1068973 w 1326726"/>
                      <a:gd name="connsiteY4" fmla="*/ 1405061 h 2588027"/>
                      <a:gd name="connsiteX5" fmla="*/ 1272136 w 1326726"/>
                      <a:gd name="connsiteY5" fmla="*/ 2035355 h 2588027"/>
                      <a:gd name="connsiteX6" fmla="*/ 1124346 w 1326726"/>
                      <a:gd name="connsiteY6" fmla="*/ 2551634 h 2588027"/>
                      <a:gd name="connsiteX7" fmla="*/ 260258 w 1326726"/>
                      <a:gd name="connsiteY7" fmla="*/ 2551634 h 2588027"/>
                      <a:gd name="connsiteX8" fmla="*/ 112469 w 1326726"/>
                      <a:gd name="connsiteY8" fmla="*/ 2062651 h 2588027"/>
                      <a:gd name="connsiteX9" fmla="*/ 277403 w 1326726"/>
                      <a:gd name="connsiteY9" fmla="*/ 1391414 h 2588027"/>
                      <a:gd name="connsiteX10" fmla="*/ 3287 w 1326726"/>
                      <a:gd name="connsiteY10" fmla="*/ 742470 h 2588027"/>
                      <a:gd name="connsiteX0" fmla="*/ 4618 w 1232522"/>
                      <a:gd name="connsiteY0" fmla="*/ 742470 h 2588027"/>
                      <a:gd name="connsiteX1" fmla="*/ 166054 w 1232522"/>
                      <a:gd name="connsiteY1" fmla="*/ 103362 h 2588027"/>
                      <a:gd name="connsiteX2" fmla="*/ 1030142 w 1232522"/>
                      <a:gd name="connsiteY2" fmla="*/ 103362 h 2588027"/>
                      <a:gd name="connsiteX3" fmla="*/ 1232522 w 1232522"/>
                      <a:gd name="connsiteY3" fmla="*/ 742471 h 2588027"/>
                      <a:gd name="connsiteX4" fmla="*/ 974769 w 1232522"/>
                      <a:gd name="connsiteY4" fmla="*/ 1405061 h 2588027"/>
                      <a:gd name="connsiteX5" fmla="*/ 1177932 w 1232522"/>
                      <a:gd name="connsiteY5" fmla="*/ 2035355 h 2588027"/>
                      <a:gd name="connsiteX6" fmla="*/ 1030142 w 1232522"/>
                      <a:gd name="connsiteY6" fmla="*/ 2551634 h 2588027"/>
                      <a:gd name="connsiteX7" fmla="*/ 166054 w 1232522"/>
                      <a:gd name="connsiteY7" fmla="*/ 2551634 h 2588027"/>
                      <a:gd name="connsiteX8" fmla="*/ 18265 w 1232522"/>
                      <a:gd name="connsiteY8" fmla="*/ 2062651 h 2588027"/>
                      <a:gd name="connsiteX9" fmla="*/ 183199 w 1232522"/>
                      <a:gd name="connsiteY9" fmla="*/ 1391414 h 2588027"/>
                      <a:gd name="connsiteX10" fmla="*/ 4618 w 123252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77932" h="2588027">
                        <a:moveTo>
                          <a:pt x="4618" y="742470"/>
                        </a:moveTo>
                        <a:cubicBezTo>
                          <a:pt x="4618" y="623161"/>
                          <a:pt x="-7847" y="185249"/>
                          <a:pt x="166054" y="103362"/>
                        </a:cubicBezTo>
                        <a:cubicBezTo>
                          <a:pt x="481379" y="-5820"/>
                          <a:pt x="537396" y="-60411"/>
                          <a:pt x="1030142" y="103362"/>
                        </a:cubicBezTo>
                        <a:cubicBezTo>
                          <a:pt x="1231338" y="239840"/>
                          <a:pt x="1136987" y="650457"/>
                          <a:pt x="1136987" y="769766"/>
                        </a:cubicBezTo>
                        <a:cubicBezTo>
                          <a:pt x="1132956" y="1118009"/>
                          <a:pt x="978800" y="1056818"/>
                          <a:pt x="974769" y="1405061"/>
                        </a:cubicBezTo>
                        <a:cubicBezTo>
                          <a:pt x="1042490" y="1615159"/>
                          <a:pt x="1151155" y="1757018"/>
                          <a:pt x="1177932" y="2035355"/>
                        </a:cubicBezTo>
                        <a:cubicBezTo>
                          <a:pt x="1177932" y="2154664"/>
                          <a:pt x="1149451" y="2551634"/>
                          <a:pt x="1030142" y="2551634"/>
                        </a:cubicBezTo>
                        <a:cubicBezTo>
                          <a:pt x="742113" y="2551634"/>
                          <a:pt x="699743" y="2633520"/>
                          <a:pt x="166054" y="2551634"/>
                        </a:cubicBezTo>
                        <a:cubicBezTo>
                          <a:pt x="46745" y="2551634"/>
                          <a:pt x="18265" y="2181960"/>
                          <a:pt x="18265" y="2062651"/>
                        </a:cubicBezTo>
                        <a:cubicBezTo>
                          <a:pt x="-19821" y="1855633"/>
                          <a:pt x="190023" y="1656937"/>
                          <a:pt x="183199" y="1391414"/>
                        </a:cubicBezTo>
                        <a:cubicBezTo>
                          <a:pt x="176375" y="1125891"/>
                          <a:pt x="-33468" y="943497"/>
                          <a:pt x="4618" y="742470"/>
                        </a:cubicBezTo>
                        <a:close/>
                      </a:path>
                    </a:pathLst>
                  </a:custGeom>
                  <a:solidFill>
                    <a:srgbClr val="3E5D90"/>
                  </a:solidFill>
                  <a:ln>
                    <a:solidFill>
                      <a:srgbClr val="3E5D9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6" name="Ovál 85"/>
                  <p:cNvSpPr/>
                  <p:nvPr/>
                </p:nvSpPr>
                <p:spPr>
                  <a:xfrm>
                    <a:off x="3707904" y="1891225"/>
                    <a:ext cx="1153193" cy="31363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7" name="Vývojový diagram: ukončení 86"/>
                  <p:cNvSpPr/>
                  <p:nvPr/>
                </p:nvSpPr>
                <p:spPr>
                  <a:xfrm>
                    <a:off x="4067944" y="1891225"/>
                    <a:ext cx="523813" cy="3121951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8" name="Zaoblený obdélník 7"/>
                  <p:cNvSpPr>
                    <a:spLocks noChangeAspect="1"/>
                  </p:cNvSpPr>
                  <p:nvPr/>
                </p:nvSpPr>
                <p:spPr>
                  <a:xfrm>
                    <a:off x="3203848" y="2679414"/>
                    <a:ext cx="951427" cy="2090376"/>
                  </a:xfrm>
                  <a:custGeom>
                    <a:avLst/>
                    <a:gdLst>
                      <a:gd name="connsiteX0" fmla="*/ 0 w 1296144"/>
                      <a:gd name="connsiteY0" fmla="*/ 216028 h 2448272"/>
                      <a:gd name="connsiteX1" fmla="*/ 216028 w 1296144"/>
                      <a:gd name="connsiteY1" fmla="*/ 0 h 2448272"/>
                      <a:gd name="connsiteX2" fmla="*/ 1080116 w 1296144"/>
                      <a:gd name="connsiteY2" fmla="*/ 0 h 2448272"/>
                      <a:gd name="connsiteX3" fmla="*/ 1296144 w 1296144"/>
                      <a:gd name="connsiteY3" fmla="*/ 216028 h 2448272"/>
                      <a:gd name="connsiteX4" fmla="*/ 1296144 w 1296144"/>
                      <a:gd name="connsiteY4" fmla="*/ 2232244 h 2448272"/>
                      <a:gd name="connsiteX5" fmla="*/ 1080116 w 1296144"/>
                      <a:gd name="connsiteY5" fmla="*/ 2448272 h 2448272"/>
                      <a:gd name="connsiteX6" fmla="*/ 216028 w 1296144"/>
                      <a:gd name="connsiteY6" fmla="*/ 2448272 h 2448272"/>
                      <a:gd name="connsiteX7" fmla="*/ 0 w 1296144"/>
                      <a:gd name="connsiteY7" fmla="*/ 2232244 h 2448272"/>
                      <a:gd name="connsiteX8" fmla="*/ 0 w 1296144"/>
                      <a:gd name="connsiteY8" fmla="*/ 216028 h 2448272"/>
                      <a:gd name="connsiteX0" fmla="*/ 0 w 1337087"/>
                      <a:gd name="connsiteY0" fmla="*/ 639108 h 2448272"/>
                      <a:gd name="connsiteX1" fmla="*/ 256971 w 1337087"/>
                      <a:gd name="connsiteY1" fmla="*/ 0 h 2448272"/>
                      <a:gd name="connsiteX2" fmla="*/ 1121059 w 1337087"/>
                      <a:gd name="connsiteY2" fmla="*/ 0 h 2448272"/>
                      <a:gd name="connsiteX3" fmla="*/ 1337087 w 1337087"/>
                      <a:gd name="connsiteY3" fmla="*/ 216028 h 2448272"/>
                      <a:gd name="connsiteX4" fmla="*/ 1337087 w 1337087"/>
                      <a:gd name="connsiteY4" fmla="*/ 2232244 h 2448272"/>
                      <a:gd name="connsiteX5" fmla="*/ 1121059 w 1337087"/>
                      <a:gd name="connsiteY5" fmla="*/ 2448272 h 2448272"/>
                      <a:gd name="connsiteX6" fmla="*/ 256971 w 1337087"/>
                      <a:gd name="connsiteY6" fmla="*/ 2448272 h 2448272"/>
                      <a:gd name="connsiteX7" fmla="*/ 40943 w 1337087"/>
                      <a:gd name="connsiteY7" fmla="*/ 2232244 h 2448272"/>
                      <a:gd name="connsiteX8" fmla="*/ 0 w 1337087"/>
                      <a:gd name="connsiteY8" fmla="*/ 639108 h 2448272"/>
                      <a:gd name="connsiteX0" fmla="*/ 4617 w 1341704"/>
                      <a:gd name="connsiteY0" fmla="*/ 639108 h 2448272"/>
                      <a:gd name="connsiteX1" fmla="*/ 261588 w 1341704"/>
                      <a:gd name="connsiteY1" fmla="*/ 0 h 2448272"/>
                      <a:gd name="connsiteX2" fmla="*/ 1125676 w 1341704"/>
                      <a:gd name="connsiteY2" fmla="*/ 0 h 2448272"/>
                      <a:gd name="connsiteX3" fmla="*/ 1341704 w 1341704"/>
                      <a:gd name="connsiteY3" fmla="*/ 216028 h 2448272"/>
                      <a:gd name="connsiteX4" fmla="*/ 1341704 w 1341704"/>
                      <a:gd name="connsiteY4" fmla="*/ 2232244 h 2448272"/>
                      <a:gd name="connsiteX5" fmla="*/ 1125676 w 1341704"/>
                      <a:gd name="connsiteY5" fmla="*/ 2448272 h 2448272"/>
                      <a:gd name="connsiteX6" fmla="*/ 261588 w 1341704"/>
                      <a:gd name="connsiteY6" fmla="*/ 2448272 h 2448272"/>
                      <a:gd name="connsiteX7" fmla="*/ 45560 w 1341704"/>
                      <a:gd name="connsiteY7" fmla="*/ 2232244 h 2448272"/>
                      <a:gd name="connsiteX8" fmla="*/ 183199 w 1341704"/>
                      <a:gd name="connsiteY8" fmla="*/ 1206165 h 2448272"/>
                      <a:gd name="connsiteX9" fmla="*/ 4617 w 134170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340374 w 1340374"/>
                      <a:gd name="connsiteY4" fmla="*/ 2232244 h 2448272"/>
                      <a:gd name="connsiteX5" fmla="*/ 1124346 w 1340374"/>
                      <a:gd name="connsiteY5" fmla="*/ 2448272 h 2448272"/>
                      <a:gd name="connsiteX6" fmla="*/ 260258 w 1340374"/>
                      <a:gd name="connsiteY6" fmla="*/ 2448272 h 2448272"/>
                      <a:gd name="connsiteX7" fmla="*/ 44230 w 1340374"/>
                      <a:gd name="connsiteY7" fmla="*/ 2232244 h 2448272"/>
                      <a:gd name="connsiteX8" fmla="*/ 277403 w 1340374"/>
                      <a:gd name="connsiteY8" fmla="*/ 1288052 h 2448272"/>
                      <a:gd name="connsiteX9" fmla="*/ 3287 w 134037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123564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26726 w 1340374"/>
                      <a:gd name="connsiteY3" fmla="*/ 639109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87633 h 2496797"/>
                      <a:gd name="connsiteX1" fmla="*/ 260258 w 1340374"/>
                      <a:gd name="connsiteY1" fmla="*/ 48525 h 2496797"/>
                      <a:gd name="connsiteX2" fmla="*/ 1124346 w 1340374"/>
                      <a:gd name="connsiteY2" fmla="*/ 48525 h 2496797"/>
                      <a:gd name="connsiteX3" fmla="*/ 1326726 w 1340374"/>
                      <a:gd name="connsiteY3" fmla="*/ 687634 h 2496797"/>
                      <a:gd name="connsiteX4" fmla="*/ 1068973 w 1340374"/>
                      <a:gd name="connsiteY4" fmla="*/ 1350224 h 2496797"/>
                      <a:gd name="connsiteX5" fmla="*/ 1340374 w 1340374"/>
                      <a:gd name="connsiteY5" fmla="*/ 2280769 h 2496797"/>
                      <a:gd name="connsiteX6" fmla="*/ 1124346 w 1340374"/>
                      <a:gd name="connsiteY6" fmla="*/ 2496797 h 2496797"/>
                      <a:gd name="connsiteX7" fmla="*/ 260258 w 1340374"/>
                      <a:gd name="connsiteY7" fmla="*/ 2496797 h 2496797"/>
                      <a:gd name="connsiteX8" fmla="*/ 44230 w 1340374"/>
                      <a:gd name="connsiteY8" fmla="*/ 2280769 h 2496797"/>
                      <a:gd name="connsiteX9" fmla="*/ 277403 w 1340374"/>
                      <a:gd name="connsiteY9" fmla="*/ 1336577 h 2496797"/>
                      <a:gd name="connsiteX10" fmla="*/ 3287 w 1340374"/>
                      <a:gd name="connsiteY10" fmla="*/ 687633 h 2496797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44230 w 1340374"/>
                      <a:gd name="connsiteY8" fmla="*/ 2335606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21708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62651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88027"/>
                      <a:gd name="connsiteX1" fmla="*/ 260258 w 1340374"/>
                      <a:gd name="connsiteY1" fmla="*/ 103362 h 2588027"/>
                      <a:gd name="connsiteX2" fmla="*/ 1124346 w 1340374"/>
                      <a:gd name="connsiteY2" fmla="*/ 103362 h 2588027"/>
                      <a:gd name="connsiteX3" fmla="*/ 1326726 w 1340374"/>
                      <a:gd name="connsiteY3" fmla="*/ 742471 h 2588027"/>
                      <a:gd name="connsiteX4" fmla="*/ 1068973 w 1340374"/>
                      <a:gd name="connsiteY4" fmla="*/ 1405061 h 2588027"/>
                      <a:gd name="connsiteX5" fmla="*/ 1340374 w 1340374"/>
                      <a:gd name="connsiteY5" fmla="*/ 2335606 h 2588027"/>
                      <a:gd name="connsiteX6" fmla="*/ 1124346 w 1340374"/>
                      <a:gd name="connsiteY6" fmla="*/ 2551634 h 2588027"/>
                      <a:gd name="connsiteX7" fmla="*/ 260258 w 1340374"/>
                      <a:gd name="connsiteY7" fmla="*/ 2551634 h 2588027"/>
                      <a:gd name="connsiteX8" fmla="*/ 112469 w 1340374"/>
                      <a:gd name="connsiteY8" fmla="*/ 2062651 h 2588027"/>
                      <a:gd name="connsiteX9" fmla="*/ 277403 w 1340374"/>
                      <a:gd name="connsiteY9" fmla="*/ 1391414 h 2588027"/>
                      <a:gd name="connsiteX10" fmla="*/ 3287 w 1340374"/>
                      <a:gd name="connsiteY10" fmla="*/ 742470 h 2588027"/>
                      <a:gd name="connsiteX0" fmla="*/ 3287 w 1326726"/>
                      <a:gd name="connsiteY0" fmla="*/ 742470 h 2588027"/>
                      <a:gd name="connsiteX1" fmla="*/ 260258 w 1326726"/>
                      <a:gd name="connsiteY1" fmla="*/ 103362 h 2588027"/>
                      <a:gd name="connsiteX2" fmla="*/ 1124346 w 1326726"/>
                      <a:gd name="connsiteY2" fmla="*/ 103362 h 2588027"/>
                      <a:gd name="connsiteX3" fmla="*/ 1326726 w 1326726"/>
                      <a:gd name="connsiteY3" fmla="*/ 742471 h 2588027"/>
                      <a:gd name="connsiteX4" fmla="*/ 1068973 w 1326726"/>
                      <a:gd name="connsiteY4" fmla="*/ 1405061 h 2588027"/>
                      <a:gd name="connsiteX5" fmla="*/ 1272136 w 1326726"/>
                      <a:gd name="connsiteY5" fmla="*/ 2035355 h 2588027"/>
                      <a:gd name="connsiteX6" fmla="*/ 1124346 w 1326726"/>
                      <a:gd name="connsiteY6" fmla="*/ 2551634 h 2588027"/>
                      <a:gd name="connsiteX7" fmla="*/ 260258 w 1326726"/>
                      <a:gd name="connsiteY7" fmla="*/ 2551634 h 2588027"/>
                      <a:gd name="connsiteX8" fmla="*/ 112469 w 1326726"/>
                      <a:gd name="connsiteY8" fmla="*/ 2062651 h 2588027"/>
                      <a:gd name="connsiteX9" fmla="*/ 277403 w 1326726"/>
                      <a:gd name="connsiteY9" fmla="*/ 1391414 h 2588027"/>
                      <a:gd name="connsiteX10" fmla="*/ 3287 w 1326726"/>
                      <a:gd name="connsiteY10" fmla="*/ 742470 h 2588027"/>
                      <a:gd name="connsiteX0" fmla="*/ 4618 w 1232522"/>
                      <a:gd name="connsiteY0" fmla="*/ 742470 h 2588027"/>
                      <a:gd name="connsiteX1" fmla="*/ 166054 w 1232522"/>
                      <a:gd name="connsiteY1" fmla="*/ 103362 h 2588027"/>
                      <a:gd name="connsiteX2" fmla="*/ 1030142 w 1232522"/>
                      <a:gd name="connsiteY2" fmla="*/ 103362 h 2588027"/>
                      <a:gd name="connsiteX3" fmla="*/ 1232522 w 1232522"/>
                      <a:gd name="connsiteY3" fmla="*/ 742471 h 2588027"/>
                      <a:gd name="connsiteX4" fmla="*/ 974769 w 1232522"/>
                      <a:gd name="connsiteY4" fmla="*/ 1405061 h 2588027"/>
                      <a:gd name="connsiteX5" fmla="*/ 1177932 w 1232522"/>
                      <a:gd name="connsiteY5" fmla="*/ 2035355 h 2588027"/>
                      <a:gd name="connsiteX6" fmla="*/ 1030142 w 1232522"/>
                      <a:gd name="connsiteY6" fmla="*/ 2551634 h 2588027"/>
                      <a:gd name="connsiteX7" fmla="*/ 166054 w 1232522"/>
                      <a:gd name="connsiteY7" fmla="*/ 2551634 h 2588027"/>
                      <a:gd name="connsiteX8" fmla="*/ 18265 w 1232522"/>
                      <a:gd name="connsiteY8" fmla="*/ 2062651 h 2588027"/>
                      <a:gd name="connsiteX9" fmla="*/ 183199 w 1232522"/>
                      <a:gd name="connsiteY9" fmla="*/ 1391414 h 2588027"/>
                      <a:gd name="connsiteX10" fmla="*/ 4618 w 123252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77932" h="2588027">
                        <a:moveTo>
                          <a:pt x="4618" y="742470"/>
                        </a:moveTo>
                        <a:cubicBezTo>
                          <a:pt x="4618" y="623161"/>
                          <a:pt x="-7847" y="185249"/>
                          <a:pt x="166054" y="103362"/>
                        </a:cubicBezTo>
                        <a:cubicBezTo>
                          <a:pt x="481379" y="-5820"/>
                          <a:pt x="537396" y="-60411"/>
                          <a:pt x="1030142" y="103362"/>
                        </a:cubicBezTo>
                        <a:cubicBezTo>
                          <a:pt x="1231338" y="239840"/>
                          <a:pt x="1136987" y="650457"/>
                          <a:pt x="1136987" y="769766"/>
                        </a:cubicBezTo>
                        <a:cubicBezTo>
                          <a:pt x="1132956" y="1118009"/>
                          <a:pt x="978800" y="1056818"/>
                          <a:pt x="974769" y="1405061"/>
                        </a:cubicBezTo>
                        <a:cubicBezTo>
                          <a:pt x="1042490" y="1615159"/>
                          <a:pt x="1151155" y="1757018"/>
                          <a:pt x="1177932" y="2035355"/>
                        </a:cubicBezTo>
                        <a:cubicBezTo>
                          <a:pt x="1177932" y="2154664"/>
                          <a:pt x="1149451" y="2551634"/>
                          <a:pt x="1030142" y="2551634"/>
                        </a:cubicBezTo>
                        <a:cubicBezTo>
                          <a:pt x="742113" y="2551634"/>
                          <a:pt x="699743" y="2633520"/>
                          <a:pt x="166054" y="2551634"/>
                        </a:cubicBezTo>
                        <a:cubicBezTo>
                          <a:pt x="46745" y="2551634"/>
                          <a:pt x="18265" y="2181960"/>
                          <a:pt x="18265" y="2062651"/>
                        </a:cubicBezTo>
                        <a:cubicBezTo>
                          <a:pt x="-19821" y="1855633"/>
                          <a:pt x="190023" y="1656937"/>
                          <a:pt x="183199" y="1391414"/>
                        </a:cubicBezTo>
                        <a:cubicBezTo>
                          <a:pt x="176375" y="1125891"/>
                          <a:pt x="-33468" y="943497"/>
                          <a:pt x="4618" y="74247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9" name="Zaoblený obdélník 7"/>
                  <p:cNvSpPr>
                    <a:spLocks noChangeAspect="1"/>
                  </p:cNvSpPr>
                  <p:nvPr/>
                </p:nvSpPr>
                <p:spPr>
                  <a:xfrm>
                    <a:off x="4484669" y="2636912"/>
                    <a:ext cx="951427" cy="2132878"/>
                  </a:xfrm>
                  <a:custGeom>
                    <a:avLst/>
                    <a:gdLst>
                      <a:gd name="connsiteX0" fmla="*/ 0 w 1296144"/>
                      <a:gd name="connsiteY0" fmla="*/ 216028 h 2448272"/>
                      <a:gd name="connsiteX1" fmla="*/ 216028 w 1296144"/>
                      <a:gd name="connsiteY1" fmla="*/ 0 h 2448272"/>
                      <a:gd name="connsiteX2" fmla="*/ 1080116 w 1296144"/>
                      <a:gd name="connsiteY2" fmla="*/ 0 h 2448272"/>
                      <a:gd name="connsiteX3" fmla="*/ 1296144 w 1296144"/>
                      <a:gd name="connsiteY3" fmla="*/ 216028 h 2448272"/>
                      <a:gd name="connsiteX4" fmla="*/ 1296144 w 1296144"/>
                      <a:gd name="connsiteY4" fmla="*/ 2232244 h 2448272"/>
                      <a:gd name="connsiteX5" fmla="*/ 1080116 w 1296144"/>
                      <a:gd name="connsiteY5" fmla="*/ 2448272 h 2448272"/>
                      <a:gd name="connsiteX6" fmla="*/ 216028 w 1296144"/>
                      <a:gd name="connsiteY6" fmla="*/ 2448272 h 2448272"/>
                      <a:gd name="connsiteX7" fmla="*/ 0 w 1296144"/>
                      <a:gd name="connsiteY7" fmla="*/ 2232244 h 2448272"/>
                      <a:gd name="connsiteX8" fmla="*/ 0 w 1296144"/>
                      <a:gd name="connsiteY8" fmla="*/ 216028 h 2448272"/>
                      <a:gd name="connsiteX0" fmla="*/ 0 w 1337087"/>
                      <a:gd name="connsiteY0" fmla="*/ 639108 h 2448272"/>
                      <a:gd name="connsiteX1" fmla="*/ 256971 w 1337087"/>
                      <a:gd name="connsiteY1" fmla="*/ 0 h 2448272"/>
                      <a:gd name="connsiteX2" fmla="*/ 1121059 w 1337087"/>
                      <a:gd name="connsiteY2" fmla="*/ 0 h 2448272"/>
                      <a:gd name="connsiteX3" fmla="*/ 1337087 w 1337087"/>
                      <a:gd name="connsiteY3" fmla="*/ 216028 h 2448272"/>
                      <a:gd name="connsiteX4" fmla="*/ 1337087 w 1337087"/>
                      <a:gd name="connsiteY4" fmla="*/ 2232244 h 2448272"/>
                      <a:gd name="connsiteX5" fmla="*/ 1121059 w 1337087"/>
                      <a:gd name="connsiteY5" fmla="*/ 2448272 h 2448272"/>
                      <a:gd name="connsiteX6" fmla="*/ 256971 w 1337087"/>
                      <a:gd name="connsiteY6" fmla="*/ 2448272 h 2448272"/>
                      <a:gd name="connsiteX7" fmla="*/ 40943 w 1337087"/>
                      <a:gd name="connsiteY7" fmla="*/ 2232244 h 2448272"/>
                      <a:gd name="connsiteX8" fmla="*/ 0 w 1337087"/>
                      <a:gd name="connsiteY8" fmla="*/ 639108 h 2448272"/>
                      <a:gd name="connsiteX0" fmla="*/ 4617 w 1341704"/>
                      <a:gd name="connsiteY0" fmla="*/ 639108 h 2448272"/>
                      <a:gd name="connsiteX1" fmla="*/ 261588 w 1341704"/>
                      <a:gd name="connsiteY1" fmla="*/ 0 h 2448272"/>
                      <a:gd name="connsiteX2" fmla="*/ 1125676 w 1341704"/>
                      <a:gd name="connsiteY2" fmla="*/ 0 h 2448272"/>
                      <a:gd name="connsiteX3" fmla="*/ 1341704 w 1341704"/>
                      <a:gd name="connsiteY3" fmla="*/ 216028 h 2448272"/>
                      <a:gd name="connsiteX4" fmla="*/ 1341704 w 1341704"/>
                      <a:gd name="connsiteY4" fmla="*/ 2232244 h 2448272"/>
                      <a:gd name="connsiteX5" fmla="*/ 1125676 w 1341704"/>
                      <a:gd name="connsiteY5" fmla="*/ 2448272 h 2448272"/>
                      <a:gd name="connsiteX6" fmla="*/ 261588 w 1341704"/>
                      <a:gd name="connsiteY6" fmla="*/ 2448272 h 2448272"/>
                      <a:gd name="connsiteX7" fmla="*/ 45560 w 1341704"/>
                      <a:gd name="connsiteY7" fmla="*/ 2232244 h 2448272"/>
                      <a:gd name="connsiteX8" fmla="*/ 183199 w 1341704"/>
                      <a:gd name="connsiteY8" fmla="*/ 1206165 h 2448272"/>
                      <a:gd name="connsiteX9" fmla="*/ 4617 w 134170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340374 w 1340374"/>
                      <a:gd name="connsiteY4" fmla="*/ 2232244 h 2448272"/>
                      <a:gd name="connsiteX5" fmla="*/ 1124346 w 1340374"/>
                      <a:gd name="connsiteY5" fmla="*/ 2448272 h 2448272"/>
                      <a:gd name="connsiteX6" fmla="*/ 260258 w 1340374"/>
                      <a:gd name="connsiteY6" fmla="*/ 2448272 h 2448272"/>
                      <a:gd name="connsiteX7" fmla="*/ 44230 w 1340374"/>
                      <a:gd name="connsiteY7" fmla="*/ 2232244 h 2448272"/>
                      <a:gd name="connsiteX8" fmla="*/ 277403 w 1340374"/>
                      <a:gd name="connsiteY8" fmla="*/ 1288052 h 2448272"/>
                      <a:gd name="connsiteX9" fmla="*/ 3287 w 134037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123564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26726 w 1340374"/>
                      <a:gd name="connsiteY3" fmla="*/ 639109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87633 h 2496797"/>
                      <a:gd name="connsiteX1" fmla="*/ 260258 w 1340374"/>
                      <a:gd name="connsiteY1" fmla="*/ 48525 h 2496797"/>
                      <a:gd name="connsiteX2" fmla="*/ 1124346 w 1340374"/>
                      <a:gd name="connsiteY2" fmla="*/ 48525 h 2496797"/>
                      <a:gd name="connsiteX3" fmla="*/ 1326726 w 1340374"/>
                      <a:gd name="connsiteY3" fmla="*/ 687634 h 2496797"/>
                      <a:gd name="connsiteX4" fmla="*/ 1068973 w 1340374"/>
                      <a:gd name="connsiteY4" fmla="*/ 1350224 h 2496797"/>
                      <a:gd name="connsiteX5" fmla="*/ 1340374 w 1340374"/>
                      <a:gd name="connsiteY5" fmla="*/ 2280769 h 2496797"/>
                      <a:gd name="connsiteX6" fmla="*/ 1124346 w 1340374"/>
                      <a:gd name="connsiteY6" fmla="*/ 2496797 h 2496797"/>
                      <a:gd name="connsiteX7" fmla="*/ 260258 w 1340374"/>
                      <a:gd name="connsiteY7" fmla="*/ 2496797 h 2496797"/>
                      <a:gd name="connsiteX8" fmla="*/ 44230 w 1340374"/>
                      <a:gd name="connsiteY8" fmla="*/ 2280769 h 2496797"/>
                      <a:gd name="connsiteX9" fmla="*/ 277403 w 1340374"/>
                      <a:gd name="connsiteY9" fmla="*/ 1336577 h 2496797"/>
                      <a:gd name="connsiteX10" fmla="*/ 3287 w 1340374"/>
                      <a:gd name="connsiteY10" fmla="*/ 687633 h 2496797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44230 w 1340374"/>
                      <a:gd name="connsiteY8" fmla="*/ 2335606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21708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62651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88027"/>
                      <a:gd name="connsiteX1" fmla="*/ 260258 w 1340374"/>
                      <a:gd name="connsiteY1" fmla="*/ 103362 h 2588027"/>
                      <a:gd name="connsiteX2" fmla="*/ 1124346 w 1340374"/>
                      <a:gd name="connsiteY2" fmla="*/ 103362 h 2588027"/>
                      <a:gd name="connsiteX3" fmla="*/ 1326726 w 1340374"/>
                      <a:gd name="connsiteY3" fmla="*/ 742471 h 2588027"/>
                      <a:gd name="connsiteX4" fmla="*/ 1068973 w 1340374"/>
                      <a:gd name="connsiteY4" fmla="*/ 1405061 h 2588027"/>
                      <a:gd name="connsiteX5" fmla="*/ 1340374 w 1340374"/>
                      <a:gd name="connsiteY5" fmla="*/ 2335606 h 2588027"/>
                      <a:gd name="connsiteX6" fmla="*/ 1124346 w 1340374"/>
                      <a:gd name="connsiteY6" fmla="*/ 2551634 h 2588027"/>
                      <a:gd name="connsiteX7" fmla="*/ 260258 w 1340374"/>
                      <a:gd name="connsiteY7" fmla="*/ 2551634 h 2588027"/>
                      <a:gd name="connsiteX8" fmla="*/ 112469 w 1340374"/>
                      <a:gd name="connsiteY8" fmla="*/ 2062651 h 2588027"/>
                      <a:gd name="connsiteX9" fmla="*/ 277403 w 1340374"/>
                      <a:gd name="connsiteY9" fmla="*/ 1391414 h 2588027"/>
                      <a:gd name="connsiteX10" fmla="*/ 3287 w 1340374"/>
                      <a:gd name="connsiteY10" fmla="*/ 742470 h 2588027"/>
                      <a:gd name="connsiteX0" fmla="*/ 3287 w 1326726"/>
                      <a:gd name="connsiteY0" fmla="*/ 742470 h 2588027"/>
                      <a:gd name="connsiteX1" fmla="*/ 260258 w 1326726"/>
                      <a:gd name="connsiteY1" fmla="*/ 103362 h 2588027"/>
                      <a:gd name="connsiteX2" fmla="*/ 1124346 w 1326726"/>
                      <a:gd name="connsiteY2" fmla="*/ 103362 h 2588027"/>
                      <a:gd name="connsiteX3" fmla="*/ 1326726 w 1326726"/>
                      <a:gd name="connsiteY3" fmla="*/ 742471 h 2588027"/>
                      <a:gd name="connsiteX4" fmla="*/ 1068973 w 1326726"/>
                      <a:gd name="connsiteY4" fmla="*/ 1405061 h 2588027"/>
                      <a:gd name="connsiteX5" fmla="*/ 1272136 w 1326726"/>
                      <a:gd name="connsiteY5" fmla="*/ 2035355 h 2588027"/>
                      <a:gd name="connsiteX6" fmla="*/ 1124346 w 1326726"/>
                      <a:gd name="connsiteY6" fmla="*/ 2551634 h 2588027"/>
                      <a:gd name="connsiteX7" fmla="*/ 260258 w 1326726"/>
                      <a:gd name="connsiteY7" fmla="*/ 2551634 h 2588027"/>
                      <a:gd name="connsiteX8" fmla="*/ 112469 w 1326726"/>
                      <a:gd name="connsiteY8" fmla="*/ 2062651 h 2588027"/>
                      <a:gd name="connsiteX9" fmla="*/ 277403 w 1326726"/>
                      <a:gd name="connsiteY9" fmla="*/ 1391414 h 2588027"/>
                      <a:gd name="connsiteX10" fmla="*/ 3287 w 1326726"/>
                      <a:gd name="connsiteY10" fmla="*/ 742470 h 2588027"/>
                      <a:gd name="connsiteX0" fmla="*/ 4618 w 1232522"/>
                      <a:gd name="connsiteY0" fmla="*/ 742470 h 2588027"/>
                      <a:gd name="connsiteX1" fmla="*/ 166054 w 1232522"/>
                      <a:gd name="connsiteY1" fmla="*/ 103362 h 2588027"/>
                      <a:gd name="connsiteX2" fmla="*/ 1030142 w 1232522"/>
                      <a:gd name="connsiteY2" fmla="*/ 103362 h 2588027"/>
                      <a:gd name="connsiteX3" fmla="*/ 1232522 w 1232522"/>
                      <a:gd name="connsiteY3" fmla="*/ 742471 h 2588027"/>
                      <a:gd name="connsiteX4" fmla="*/ 974769 w 1232522"/>
                      <a:gd name="connsiteY4" fmla="*/ 1405061 h 2588027"/>
                      <a:gd name="connsiteX5" fmla="*/ 1177932 w 1232522"/>
                      <a:gd name="connsiteY5" fmla="*/ 2035355 h 2588027"/>
                      <a:gd name="connsiteX6" fmla="*/ 1030142 w 1232522"/>
                      <a:gd name="connsiteY6" fmla="*/ 2551634 h 2588027"/>
                      <a:gd name="connsiteX7" fmla="*/ 166054 w 1232522"/>
                      <a:gd name="connsiteY7" fmla="*/ 2551634 h 2588027"/>
                      <a:gd name="connsiteX8" fmla="*/ 18265 w 1232522"/>
                      <a:gd name="connsiteY8" fmla="*/ 2062651 h 2588027"/>
                      <a:gd name="connsiteX9" fmla="*/ 183199 w 1232522"/>
                      <a:gd name="connsiteY9" fmla="*/ 1391414 h 2588027"/>
                      <a:gd name="connsiteX10" fmla="*/ 4618 w 123252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77932" h="2588027">
                        <a:moveTo>
                          <a:pt x="4618" y="742470"/>
                        </a:moveTo>
                        <a:cubicBezTo>
                          <a:pt x="4618" y="623161"/>
                          <a:pt x="-7847" y="185249"/>
                          <a:pt x="166054" y="103362"/>
                        </a:cubicBezTo>
                        <a:cubicBezTo>
                          <a:pt x="481379" y="-5820"/>
                          <a:pt x="537396" y="-60411"/>
                          <a:pt x="1030142" y="103362"/>
                        </a:cubicBezTo>
                        <a:cubicBezTo>
                          <a:pt x="1231338" y="239840"/>
                          <a:pt x="1136987" y="650457"/>
                          <a:pt x="1136987" y="769766"/>
                        </a:cubicBezTo>
                        <a:cubicBezTo>
                          <a:pt x="1132956" y="1118009"/>
                          <a:pt x="978800" y="1056818"/>
                          <a:pt x="974769" y="1405061"/>
                        </a:cubicBezTo>
                        <a:cubicBezTo>
                          <a:pt x="1042490" y="1615159"/>
                          <a:pt x="1151155" y="1757018"/>
                          <a:pt x="1177932" y="2035355"/>
                        </a:cubicBezTo>
                        <a:cubicBezTo>
                          <a:pt x="1177932" y="2154664"/>
                          <a:pt x="1149451" y="2551634"/>
                          <a:pt x="1030142" y="2551634"/>
                        </a:cubicBezTo>
                        <a:cubicBezTo>
                          <a:pt x="742113" y="2551634"/>
                          <a:pt x="699743" y="2633520"/>
                          <a:pt x="166054" y="2551634"/>
                        </a:cubicBezTo>
                        <a:cubicBezTo>
                          <a:pt x="46745" y="2551634"/>
                          <a:pt x="18265" y="2181960"/>
                          <a:pt x="18265" y="2062651"/>
                        </a:cubicBezTo>
                        <a:cubicBezTo>
                          <a:pt x="-19821" y="1855633"/>
                          <a:pt x="190023" y="1656937"/>
                          <a:pt x="183199" y="1391414"/>
                        </a:cubicBezTo>
                        <a:cubicBezTo>
                          <a:pt x="176375" y="1125891"/>
                          <a:pt x="-33468" y="943497"/>
                          <a:pt x="4618" y="74247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Zaoblený obdélník 7"/>
                  <p:cNvSpPr>
                    <a:spLocks noChangeAspect="1"/>
                  </p:cNvSpPr>
                  <p:nvPr/>
                </p:nvSpPr>
                <p:spPr>
                  <a:xfrm>
                    <a:off x="3823577" y="2482493"/>
                    <a:ext cx="1045466" cy="2158857"/>
                  </a:xfrm>
                  <a:custGeom>
                    <a:avLst/>
                    <a:gdLst>
                      <a:gd name="connsiteX0" fmla="*/ 0 w 1296144"/>
                      <a:gd name="connsiteY0" fmla="*/ 216028 h 2448272"/>
                      <a:gd name="connsiteX1" fmla="*/ 216028 w 1296144"/>
                      <a:gd name="connsiteY1" fmla="*/ 0 h 2448272"/>
                      <a:gd name="connsiteX2" fmla="*/ 1080116 w 1296144"/>
                      <a:gd name="connsiteY2" fmla="*/ 0 h 2448272"/>
                      <a:gd name="connsiteX3" fmla="*/ 1296144 w 1296144"/>
                      <a:gd name="connsiteY3" fmla="*/ 216028 h 2448272"/>
                      <a:gd name="connsiteX4" fmla="*/ 1296144 w 1296144"/>
                      <a:gd name="connsiteY4" fmla="*/ 2232244 h 2448272"/>
                      <a:gd name="connsiteX5" fmla="*/ 1080116 w 1296144"/>
                      <a:gd name="connsiteY5" fmla="*/ 2448272 h 2448272"/>
                      <a:gd name="connsiteX6" fmla="*/ 216028 w 1296144"/>
                      <a:gd name="connsiteY6" fmla="*/ 2448272 h 2448272"/>
                      <a:gd name="connsiteX7" fmla="*/ 0 w 1296144"/>
                      <a:gd name="connsiteY7" fmla="*/ 2232244 h 2448272"/>
                      <a:gd name="connsiteX8" fmla="*/ 0 w 1296144"/>
                      <a:gd name="connsiteY8" fmla="*/ 216028 h 2448272"/>
                      <a:gd name="connsiteX0" fmla="*/ 0 w 1337087"/>
                      <a:gd name="connsiteY0" fmla="*/ 639108 h 2448272"/>
                      <a:gd name="connsiteX1" fmla="*/ 256971 w 1337087"/>
                      <a:gd name="connsiteY1" fmla="*/ 0 h 2448272"/>
                      <a:gd name="connsiteX2" fmla="*/ 1121059 w 1337087"/>
                      <a:gd name="connsiteY2" fmla="*/ 0 h 2448272"/>
                      <a:gd name="connsiteX3" fmla="*/ 1337087 w 1337087"/>
                      <a:gd name="connsiteY3" fmla="*/ 216028 h 2448272"/>
                      <a:gd name="connsiteX4" fmla="*/ 1337087 w 1337087"/>
                      <a:gd name="connsiteY4" fmla="*/ 2232244 h 2448272"/>
                      <a:gd name="connsiteX5" fmla="*/ 1121059 w 1337087"/>
                      <a:gd name="connsiteY5" fmla="*/ 2448272 h 2448272"/>
                      <a:gd name="connsiteX6" fmla="*/ 256971 w 1337087"/>
                      <a:gd name="connsiteY6" fmla="*/ 2448272 h 2448272"/>
                      <a:gd name="connsiteX7" fmla="*/ 40943 w 1337087"/>
                      <a:gd name="connsiteY7" fmla="*/ 2232244 h 2448272"/>
                      <a:gd name="connsiteX8" fmla="*/ 0 w 1337087"/>
                      <a:gd name="connsiteY8" fmla="*/ 639108 h 2448272"/>
                      <a:gd name="connsiteX0" fmla="*/ 4617 w 1341704"/>
                      <a:gd name="connsiteY0" fmla="*/ 639108 h 2448272"/>
                      <a:gd name="connsiteX1" fmla="*/ 261588 w 1341704"/>
                      <a:gd name="connsiteY1" fmla="*/ 0 h 2448272"/>
                      <a:gd name="connsiteX2" fmla="*/ 1125676 w 1341704"/>
                      <a:gd name="connsiteY2" fmla="*/ 0 h 2448272"/>
                      <a:gd name="connsiteX3" fmla="*/ 1341704 w 1341704"/>
                      <a:gd name="connsiteY3" fmla="*/ 216028 h 2448272"/>
                      <a:gd name="connsiteX4" fmla="*/ 1341704 w 1341704"/>
                      <a:gd name="connsiteY4" fmla="*/ 2232244 h 2448272"/>
                      <a:gd name="connsiteX5" fmla="*/ 1125676 w 1341704"/>
                      <a:gd name="connsiteY5" fmla="*/ 2448272 h 2448272"/>
                      <a:gd name="connsiteX6" fmla="*/ 261588 w 1341704"/>
                      <a:gd name="connsiteY6" fmla="*/ 2448272 h 2448272"/>
                      <a:gd name="connsiteX7" fmla="*/ 45560 w 1341704"/>
                      <a:gd name="connsiteY7" fmla="*/ 2232244 h 2448272"/>
                      <a:gd name="connsiteX8" fmla="*/ 183199 w 1341704"/>
                      <a:gd name="connsiteY8" fmla="*/ 1206165 h 2448272"/>
                      <a:gd name="connsiteX9" fmla="*/ 4617 w 134170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340374 w 1340374"/>
                      <a:gd name="connsiteY4" fmla="*/ 2232244 h 2448272"/>
                      <a:gd name="connsiteX5" fmla="*/ 1124346 w 1340374"/>
                      <a:gd name="connsiteY5" fmla="*/ 2448272 h 2448272"/>
                      <a:gd name="connsiteX6" fmla="*/ 260258 w 1340374"/>
                      <a:gd name="connsiteY6" fmla="*/ 2448272 h 2448272"/>
                      <a:gd name="connsiteX7" fmla="*/ 44230 w 1340374"/>
                      <a:gd name="connsiteY7" fmla="*/ 2232244 h 2448272"/>
                      <a:gd name="connsiteX8" fmla="*/ 277403 w 1340374"/>
                      <a:gd name="connsiteY8" fmla="*/ 1288052 h 2448272"/>
                      <a:gd name="connsiteX9" fmla="*/ 3287 w 1340374"/>
                      <a:gd name="connsiteY9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123564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40374 w 1340374"/>
                      <a:gd name="connsiteY3" fmla="*/ 216028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39108 h 2448272"/>
                      <a:gd name="connsiteX1" fmla="*/ 260258 w 1340374"/>
                      <a:gd name="connsiteY1" fmla="*/ 0 h 2448272"/>
                      <a:gd name="connsiteX2" fmla="*/ 1124346 w 1340374"/>
                      <a:gd name="connsiteY2" fmla="*/ 0 h 2448272"/>
                      <a:gd name="connsiteX3" fmla="*/ 1326726 w 1340374"/>
                      <a:gd name="connsiteY3" fmla="*/ 639109 h 2448272"/>
                      <a:gd name="connsiteX4" fmla="*/ 1068973 w 1340374"/>
                      <a:gd name="connsiteY4" fmla="*/ 1301699 h 2448272"/>
                      <a:gd name="connsiteX5" fmla="*/ 1340374 w 1340374"/>
                      <a:gd name="connsiteY5" fmla="*/ 2232244 h 2448272"/>
                      <a:gd name="connsiteX6" fmla="*/ 1124346 w 1340374"/>
                      <a:gd name="connsiteY6" fmla="*/ 2448272 h 2448272"/>
                      <a:gd name="connsiteX7" fmla="*/ 260258 w 1340374"/>
                      <a:gd name="connsiteY7" fmla="*/ 2448272 h 2448272"/>
                      <a:gd name="connsiteX8" fmla="*/ 44230 w 1340374"/>
                      <a:gd name="connsiteY8" fmla="*/ 2232244 h 2448272"/>
                      <a:gd name="connsiteX9" fmla="*/ 277403 w 1340374"/>
                      <a:gd name="connsiteY9" fmla="*/ 1288052 h 2448272"/>
                      <a:gd name="connsiteX10" fmla="*/ 3287 w 1340374"/>
                      <a:gd name="connsiteY10" fmla="*/ 639108 h 2448272"/>
                      <a:gd name="connsiteX0" fmla="*/ 3287 w 1340374"/>
                      <a:gd name="connsiteY0" fmla="*/ 687633 h 2496797"/>
                      <a:gd name="connsiteX1" fmla="*/ 260258 w 1340374"/>
                      <a:gd name="connsiteY1" fmla="*/ 48525 h 2496797"/>
                      <a:gd name="connsiteX2" fmla="*/ 1124346 w 1340374"/>
                      <a:gd name="connsiteY2" fmla="*/ 48525 h 2496797"/>
                      <a:gd name="connsiteX3" fmla="*/ 1326726 w 1340374"/>
                      <a:gd name="connsiteY3" fmla="*/ 687634 h 2496797"/>
                      <a:gd name="connsiteX4" fmla="*/ 1068973 w 1340374"/>
                      <a:gd name="connsiteY4" fmla="*/ 1350224 h 2496797"/>
                      <a:gd name="connsiteX5" fmla="*/ 1340374 w 1340374"/>
                      <a:gd name="connsiteY5" fmla="*/ 2280769 h 2496797"/>
                      <a:gd name="connsiteX6" fmla="*/ 1124346 w 1340374"/>
                      <a:gd name="connsiteY6" fmla="*/ 2496797 h 2496797"/>
                      <a:gd name="connsiteX7" fmla="*/ 260258 w 1340374"/>
                      <a:gd name="connsiteY7" fmla="*/ 2496797 h 2496797"/>
                      <a:gd name="connsiteX8" fmla="*/ 44230 w 1340374"/>
                      <a:gd name="connsiteY8" fmla="*/ 2280769 h 2496797"/>
                      <a:gd name="connsiteX9" fmla="*/ 277403 w 1340374"/>
                      <a:gd name="connsiteY9" fmla="*/ 1336577 h 2496797"/>
                      <a:gd name="connsiteX10" fmla="*/ 3287 w 1340374"/>
                      <a:gd name="connsiteY10" fmla="*/ 687633 h 2496797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44230 w 1340374"/>
                      <a:gd name="connsiteY8" fmla="*/ 2335606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21708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51634"/>
                      <a:gd name="connsiteX1" fmla="*/ 260258 w 1340374"/>
                      <a:gd name="connsiteY1" fmla="*/ 103362 h 2551634"/>
                      <a:gd name="connsiteX2" fmla="*/ 1124346 w 1340374"/>
                      <a:gd name="connsiteY2" fmla="*/ 103362 h 2551634"/>
                      <a:gd name="connsiteX3" fmla="*/ 1326726 w 1340374"/>
                      <a:gd name="connsiteY3" fmla="*/ 742471 h 2551634"/>
                      <a:gd name="connsiteX4" fmla="*/ 1068973 w 1340374"/>
                      <a:gd name="connsiteY4" fmla="*/ 1405061 h 2551634"/>
                      <a:gd name="connsiteX5" fmla="*/ 1340374 w 1340374"/>
                      <a:gd name="connsiteY5" fmla="*/ 2335606 h 2551634"/>
                      <a:gd name="connsiteX6" fmla="*/ 1124346 w 1340374"/>
                      <a:gd name="connsiteY6" fmla="*/ 2551634 h 2551634"/>
                      <a:gd name="connsiteX7" fmla="*/ 260258 w 1340374"/>
                      <a:gd name="connsiteY7" fmla="*/ 2551634 h 2551634"/>
                      <a:gd name="connsiteX8" fmla="*/ 112469 w 1340374"/>
                      <a:gd name="connsiteY8" fmla="*/ 2062651 h 2551634"/>
                      <a:gd name="connsiteX9" fmla="*/ 277403 w 1340374"/>
                      <a:gd name="connsiteY9" fmla="*/ 1391414 h 2551634"/>
                      <a:gd name="connsiteX10" fmla="*/ 3287 w 1340374"/>
                      <a:gd name="connsiteY10" fmla="*/ 742470 h 2551634"/>
                      <a:gd name="connsiteX0" fmla="*/ 3287 w 1340374"/>
                      <a:gd name="connsiteY0" fmla="*/ 742470 h 2588027"/>
                      <a:gd name="connsiteX1" fmla="*/ 260258 w 1340374"/>
                      <a:gd name="connsiteY1" fmla="*/ 103362 h 2588027"/>
                      <a:gd name="connsiteX2" fmla="*/ 1124346 w 1340374"/>
                      <a:gd name="connsiteY2" fmla="*/ 103362 h 2588027"/>
                      <a:gd name="connsiteX3" fmla="*/ 1326726 w 1340374"/>
                      <a:gd name="connsiteY3" fmla="*/ 742471 h 2588027"/>
                      <a:gd name="connsiteX4" fmla="*/ 1068973 w 1340374"/>
                      <a:gd name="connsiteY4" fmla="*/ 1405061 h 2588027"/>
                      <a:gd name="connsiteX5" fmla="*/ 1340374 w 1340374"/>
                      <a:gd name="connsiteY5" fmla="*/ 2335606 h 2588027"/>
                      <a:gd name="connsiteX6" fmla="*/ 1124346 w 1340374"/>
                      <a:gd name="connsiteY6" fmla="*/ 2551634 h 2588027"/>
                      <a:gd name="connsiteX7" fmla="*/ 260258 w 1340374"/>
                      <a:gd name="connsiteY7" fmla="*/ 2551634 h 2588027"/>
                      <a:gd name="connsiteX8" fmla="*/ 112469 w 1340374"/>
                      <a:gd name="connsiteY8" fmla="*/ 2062651 h 2588027"/>
                      <a:gd name="connsiteX9" fmla="*/ 277403 w 1340374"/>
                      <a:gd name="connsiteY9" fmla="*/ 1391414 h 2588027"/>
                      <a:gd name="connsiteX10" fmla="*/ 3287 w 1340374"/>
                      <a:gd name="connsiteY10" fmla="*/ 742470 h 2588027"/>
                      <a:gd name="connsiteX0" fmla="*/ 3287 w 1326726"/>
                      <a:gd name="connsiteY0" fmla="*/ 742470 h 2588027"/>
                      <a:gd name="connsiteX1" fmla="*/ 260258 w 1326726"/>
                      <a:gd name="connsiteY1" fmla="*/ 103362 h 2588027"/>
                      <a:gd name="connsiteX2" fmla="*/ 1124346 w 1326726"/>
                      <a:gd name="connsiteY2" fmla="*/ 103362 h 2588027"/>
                      <a:gd name="connsiteX3" fmla="*/ 1326726 w 1326726"/>
                      <a:gd name="connsiteY3" fmla="*/ 742471 h 2588027"/>
                      <a:gd name="connsiteX4" fmla="*/ 1068973 w 1326726"/>
                      <a:gd name="connsiteY4" fmla="*/ 1405061 h 2588027"/>
                      <a:gd name="connsiteX5" fmla="*/ 1272136 w 1326726"/>
                      <a:gd name="connsiteY5" fmla="*/ 2035355 h 2588027"/>
                      <a:gd name="connsiteX6" fmla="*/ 1124346 w 1326726"/>
                      <a:gd name="connsiteY6" fmla="*/ 2551634 h 2588027"/>
                      <a:gd name="connsiteX7" fmla="*/ 260258 w 1326726"/>
                      <a:gd name="connsiteY7" fmla="*/ 2551634 h 2588027"/>
                      <a:gd name="connsiteX8" fmla="*/ 112469 w 1326726"/>
                      <a:gd name="connsiteY8" fmla="*/ 2062651 h 2588027"/>
                      <a:gd name="connsiteX9" fmla="*/ 277403 w 1326726"/>
                      <a:gd name="connsiteY9" fmla="*/ 1391414 h 2588027"/>
                      <a:gd name="connsiteX10" fmla="*/ 3287 w 1326726"/>
                      <a:gd name="connsiteY10" fmla="*/ 742470 h 2588027"/>
                      <a:gd name="connsiteX0" fmla="*/ 4618 w 1232522"/>
                      <a:gd name="connsiteY0" fmla="*/ 742470 h 2588027"/>
                      <a:gd name="connsiteX1" fmla="*/ 166054 w 1232522"/>
                      <a:gd name="connsiteY1" fmla="*/ 103362 h 2588027"/>
                      <a:gd name="connsiteX2" fmla="*/ 1030142 w 1232522"/>
                      <a:gd name="connsiteY2" fmla="*/ 103362 h 2588027"/>
                      <a:gd name="connsiteX3" fmla="*/ 1232522 w 1232522"/>
                      <a:gd name="connsiteY3" fmla="*/ 742471 h 2588027"/>
                      <a:gd name="connsiteX4" fmla="*/ 974769 w 1232522"/>
                      <a:gd name="connsiteY4" fmla="*/ 1405061 h 2588027"/>
                      <a:gd name="connsiteX5" fmla="*/ 1177932 w 1232522"/>
                      <a:gd name="connsiteY5" fmla="*/ 2035355 h 2588027"/>
                      <a:gd name="connsiteX6" fmla="*/ 1030142 w 1232522"/>
                      <a:gd name="connsiteY6" fmla="*/ 2551634 h 2588027"/>
                      <a:gd name="connsiteX7" fmla="*/ 166054 w 1232522"/>
                      <a:gd name="connsiteY7" fmla="*/ 2551634 h 2588027"/>
                      <a:gd name="connsiteX8" fmla="*/ 18265 w 1232522"/>
                      <a:gd name="connsiteY8" fmla="*/ 2062651 h 2588027"/>
                      <a:gd name="connsiteX9" fmla="*/ 183199 w 1232522"/>
                      <a:gd name="connsiteY9" fmla="*/ 1391414 h 2588027"/>
                      <a:gd name="connsiteX10" fmla="*/ 4618 w 123252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  <a:gd name="connsiteX0" fmla="*/ 4618 w 1177932"/>
                      <a:gd name="connsiteY0" fmla="*/ 742470 h 2588027"/>
                      <a:gd name="connsiteX1" fmla="*/ 166054 w 1177932"/>
                      <a:gd name="connsiteY1" fmla="*/ 103362 h 2588027"/>
                      <a:gd name="connsiteX2" fmla="*/ 1030142 w 1177932"/>
                      <a:gd name="connsiteY2" fmla="*/ 103362 h 2588027"/>
                      <a:gd name="connsiteX3" fmla="*/ 1136987 w 1177932"/>
                      <a:gd name="connsiteY3" fmla="*/ 769766 h 2588027"/>
                      <a:gd name="connsiteX4" fmla="*/ 974769 w 1177932"/>
                      <a:gd name="connsiteY4" fmla="*/ 1405061 h 2588027"/>
                      <a:gd name="connsiteX5" fmla="*/ 1177932 w 1177932"/>
                      <a:gd name="connsiteY5" fmla="*/ 2035355 h 2588027"/>
                      <a:gd name="connsiteX6" fmla="*/ 1030142 w 1177932"/>
                      <a:gd name="connsiteY6" fmla="*/ 2551634 h 2588027"/>
                      <a:gd name="connsiteX7" fmla="*/ 166054 w 1177932"/>
                      <a:gd name="connsiteY7" fmla="*/ 2551634 h 2588027"/>
                      <a:gd name="connsiteX8" fmla="*/ 18265 w 1177932"/>
                      <a:gd name="connsiteY8" fmla="*/ 2062651 h 2588027"/>
                      <a:gd name="connsiteX9" fmla="*/ 183199 w 1177932"/>
                      <a:gd name="connsiteY9" fmla="*/ 1391414 h 2588027"/>
                      <a:gd name="connsiteX10" fmla="*/ 4618 w 1177932"/>
                      <a:gd name="connsiteY10" fmla="*/ 742470 h 258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77932" h="2588027">
                        <a:moveTo>
                          <a:pt x="4618" y="742470"/>
                        </a:moveTo>
                        <a:cubicBezTo>
                          <a:pt x="4618" y="623161"/>
                          <a:pt x="-7847" y="185249"/>
                          <a:pt x="166054" y="103362"/>
                        </a:cubicBezTo>
                        <a:cubicBezTo>
                          <a:pt x="481379" y="-5820"/>
                          <a:pt x="537396" y="-60411"/>
                          <a:pt x="1030142" y="103362"/>
                        </a:cubicBezTo>
                        <a:cubicBezTo>
                          <a:pt x="1231338" y="239840"/>
                          <a:pt x="1136987" y="650457"/>
                          <a:pt x="1136987" y="769766"/>
                        </a:cubicBezTo>
                        <a:cubicBezTo>
                          <a:pt x="1132956" y="1118009"/>
                          <a:pt x="978800" y="1056818"/>
                          <a:pt x="974769" y="1405061"/>
                        </a:cubicBezTo>
                        <a:cubicBezTo>
                          <a:pt x="1042490" y="1615159"/>
                          <a:pt x="1151155" y="1757018"/>
                          <a:pt x="1177932" y="2035355"/>
                        </a:cubicBezTo>
                        <a:cubicBezTo>
                          <a:pt x="1177932" y="2154664"/>
                          <a:pt x="1149451" y="2551634"/>
                          <a:pt x="1030142" y="2551634"/>
                        </a:cubicBezTo>
                        <a:cubicBezTo>
                          <a:pt x="742113" y="2551634"/>
                          <a:pt x="699743" y="2633520"/>
                          <a:pt x="166054" y="2551634"/>
                        </a:cubicBezTo>
                        <a:cubicBezTo>
                          <a:pt x="46745" y="2551634"/>
                          <a:pt x="18265" y="2181960"/>
                          <a:pt x="18265" y="2062651"/>
                        </a:cubicBezTo>
                        <a:cubicBezTo>
                          <a:pt x="-19821" y="1855633"/>
                          <a:pt x="190023" y="1656937"/>
                          <a:pt x="183199" y="1391414"/>
                        </a:cubicBezTo>
                        <a:cubicBezTo>
                          <a:pt x="176375" y="1125891"/>
                          <a:pt x="-33468" y="943497"/>
                          <a:pt x="4618" y="74247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pic>
              <p:nvPicPr>
                <p:cNvPr id="63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6136" y="332656"/>
                  <a:ext cx="416243" cy="4216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0154" y="1772816"/>
                  <a:ext cx="418030" cy="4234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5" name="Šipka ve tvaru U 64"/>
                <p:cNvSpPr/>
                <p:nvPr/>
              </p:nvSpPr>
              <p:spPr>
                <a:xfrm>
                  <a:off x="5689755" y="1590050"/>
                  <a:ext cx="920488" cy="902846"/>
                </a:xfrm>
                <a:prstGeom prst="uturnArrow">
                  <a:avLst>
                    <a:gd name="adj1" fmla="val 0"/>
                    <a:gd name="adj2" fmla="val 6046"/>
                    <a:gd name="adj3" fmla="val 11733"/>
                    <a:gd name="adj4" fmla="val 29096"/>
                    <a:gd name="adj5" fmla="val 32564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Zaoblený obdélník 65"/>
                <p:cNvSpPr/>
                <p:nvPr/>
              </p:nvSpPr>
              <p:spPr>
                <a:xfrm>
                  <a:off x="5384105" y="2534313"/>
                  <a:ext cx="690243" cy="31862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b="1" dirty="0" smtClean="0">
                      <a:solidFill>
                        <a:srgbClr val="FF0000"/>
                      </a:solidFill>
                    </a:rPr>
                    <a:t>ADP</a:t>
                  </a:r>
                  <a:endParaRPr lang="cs-CZ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Zaoblený obdélník 66"/>
                <p:cNvSpPr/>
                <p:nvPr/>
              </p:nvSpPr>
              <p:spPr>
                <a:xfrm>
                  <a:off x="6294780" y="1925126"/>
                  <a:ext cx="630926" cy="334294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b="1" dirty="0" smtClean="0"/>
                    <a:t>ATP</a:t>
                  </a:r>
                  <a:endParaRPr lang="cs-CZ" b="1" dirty="0"/>
                </a:p>
              </p:txBody>
            </p:sp>
            <p:sp>
              <p:nvSpPr>
                <p:cNvPr id="68" name="TextovéPole 67"/>
                <p:cNvSpPr txBox="1"/>
                <p:nvPr/>
              </p:nvSpPr>
              <p:spPr>
                <a:xfrm>
                  <a:off x="7690277" y="1680483"/>
                  <a:ext cx="69814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rgbClr val="DF41E3"/>
                      </a:solidFill>
                    </a:rPr>
                    <a:t>VEN</a:t>
                  </a:r>
                  <a:endParaRPr lang="cs-CZ" dirty="0">
                    <a:solidFill>
                      <a:srgbClr val="DF41E3"/>
                    </a:solidFill>
                  </a:endParaRPr>
                </a:p>
              </p:txBody>
            </p:sp>
            <p:cxnSp>
              <p:nvCxnSpPr>
                <p:cNvPr id="69" name="Přímá spojnice se šipkou 68"/>
                <p:cNvCxnSpPr/>
                <p:nvPr/>
              </p:nvCxnSpPr>
              <p:spPr>
                <a:xfrm>
                  <a:off x="6925706" y="2092273"/>
                  <a:ext cx="1318702" cy="0"/>
                </a:xfrm>
                <a:prstGeom prst="straightConnector1">
                  <a:avLst/>
                </a:prstGeom>
                <a:ln w="28575">
                  <a:solidFill>
                    <a:srgbClr val="DF41E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Zaoblený obdélník 69"/>
                <p:cNvSpPr/>
                <p:nvPr/>
              </p:nvSpPr>
              <p:spPr>
                <a:xfrm>
                  <a:off x="8250699" y="1916832"/>
                  <a:ext cx="630926" cy="334294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b="1" dirty="0" smtClean="0"/>
                    <a:t>ATP</a:t>
                  </a:r>
                  <a:endParaRPr lang="cs-CZ" b="1" dirty="0"/>
                </a:p>
              </p:txBody>
            </p:sp>
            <p:sp>
              <p:nvSpPr>
                <p:cNvPr id="71" name="TextovéPole 70"/>
                <p:cNvSpPr txBox="1"/>
                <p:nvPr/>
              </p:nvSpPr>
              <p:spPr>
                <a:xfrm>
                  <a:off x="6065414" y="2492442"/>
                  <a:ext cx="8602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+ </a:t>
                  </a:r>
                  <a:r>
                    <a:rPr lang="cs-CZ" dirty="0" err="1" smtClean="0"/>
                    <a:t>P</a:t>
                  </a:r>
                  <a:r>
                    <a:rPr lang="cs-CZ" baseline="-25000" dirty="0" err="1" smtClean="0"/>
                    <a:t>i</a:t>
                  </a:r>
                  <a:endParaRPr lang="cs-CZ" dirty="0"/>
                </a:p>
              </p:txBody>
            </p:sp>
            <p:cxnSp>
              <p:nvCxnSpPr>
                <p:cNvPr id="72" name="Přímá spojnice se šipkou 71"/>
                <p:cNvCxnSpPr/>
                <p:nvPr/>
              </p:nvCxnSpPr>
              <p:spPr>
                <a:xfrm flipH="1">
                  <a:off x="6610244" y="2685366"/>
                  <a:ext cx="1346132" cy="82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ovéPole 72"/>
                <p:cNvSpPr txBox="1"/>
                <p:nvPr/>
              </p:nvSpPr>
              <p:spPr>
                <a:xfrm>
                  <a:off x="8566162" y="2492896"/>
                  <a:ext cx="5509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+ </a:t>
                  </a:r>
                  <a:r>
                    <a:rPr lang="cs-CZ" dirty="0" err="1" smtClean="0"/>
                    <a:t>P</a:t>
                  </a:r>
                  <a:r>
                    <a:rPr lang="cs-CZ" baseline="-25000" dirty="0" err="1" smtClean="0"/>
                    <a:t>i</a:t>
                  </a:r>
                  <a:endParaRPr lang="cs-CZ" dirty="0"/>
                </a:p>
              </p:txBody>
            </p:sp>
            <p:sp>
              <p:nvSpPr>
                <p:cNvPr id="74" name="Zaoblený obdélník 73"/>
                <p:cNvSpPr/>
                <p:nvPr/>
              </p:nvSpPr>
              <p:spPr>
                <a:xfrm>
                  <a:off x="7905577" y="2530183"/>
                  <a:ext cx="690243" cy="31862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b="1" dirty="0" smtClean="0">
                      <a:solidFill>
                        <a:srgbClr val="FF0000"/>
                      </a:solidFill>
                    </a:rPr>
                    <a:t>ADP</a:t>
                  </a:r>
                  <a:endParaRPr lang="cs-CZ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" name="TextovéPole 74"/>
                <p:cNvSpPr txBox="1"/>
                <p:nvPr/>
              </p:nvSpPr>
              <p:spPr>
                <a:xfrm>
                  <a:off x="467543" y="6165304"/>
                  <a:ext cx="251627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 smtClean="0">
                      <a:solidFill>
                        <a:srgbClr val="FF0000"/>
                      </a:solidFill>
                    </a:rPr>
                    <a:t>MOLEKULY POTRAVY</a:t>
                  </a:r>
                </a:p>
                <a:p>
                  <a:pPr algn="ctr"/>
                  <a:r>
                    <a:rPr lang="cs-CZ" dirty="0" smtClean="0">
                      <a:solidFill>
                        <a:srgbClr val="FF0000"/>
                      </a:solidFill>
                    </a:rPr>
                    <a:t> Z CYTOSOLU:</a:t>
                  </a:r>
                  <a:endParaRPr lang="cs-CZ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" name="TextovéPole 75"/>
                <p:cNvSpPr txBox="1"/>
                <p:nvPr/>
              </p:nvSpPr>
              <p:spPr>
                <a:xfrm>
                  <a:off x="6302714" y="654390"/>
                  <a:ext cx="14529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smtClean="0"/>
                    <a:t>ATP-syntáza</a:t>
                  </a:r>
                  <a:endParaRPr lang="cs-CZ" sz="1600" dirty="0"/>
                </a:p>
              </p:txBody>
            </p:sp>
            <p:cxnSp>
              <p:nvCxnSpPr>
                <p:cNvPr id="77" name="Přímá spojnice 76"/>
                <p:cNvCxnSpPr/>
                <p:nvPr/>
              </p:nvCxnSpPr>
              <p:spPr>
                <a:xfrm flipH="1">
                  <a:off x="880099" y="3609020"/>
                  <a:ext cx="153166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ovéPole 77"/>
                <p:cNvSpPr txBox="1"/>
                <p:nvPr/>
              </p:nvSpPr>
              <p:spPr>
                <a:xfrm>
                  <a:off x="88265" y="3390091"/>
                  <a:ext cx="158366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smtClean="0"/>
                    <a:t>vnitřní </a:t>
                  </a:r>
                </a:p>
                <a:p>
                  <a:r>
                    <a:rPr lang="cs-CZ" sz="1600" dirty="0" smtClean="0"/>
                    <a:t>mitochondriální </a:t>
                  </a:r>
                </a:p>
                <a:p>
                  <a:r>
                    <a:rPr lang="cs-CZ" sz="1600" dirty="0" smtClean="0"/>
                    <a:t>membrána</a:t>
                  </a:r>
                  <a:endParaRPr lang="cs-CZ" sz="1600" dirty="0"/>
                </a:p>
              </p:txBody>
            </p:sp>
            <p:cxnSp>
              <p:nvCxnSpPr>
                <p:cNvPr id="79" name="Přímá spojnice 78"/>
                <p:cNvCxnSpPr/>
                <p:nvPr/>
              </p:nvCxnSpPr>
              <p:spPr>
                <a:xfrm flipH="1">
                  <a:off x="880099" y="5028091"/>
                  <a:ext cx="4515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ovéPole 79"/>
                <p:cNvSpPr txBox="1"/>
                <p:nvPr/>
              </p:nvSpPr>
              <p:spPr>
                <a:xfrm>
                  <a:off x="107504" y="4830251"/>
                  <a:ext cx="14954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smtClean="0"/>
                    <a:t>vnější mitochondriální membrána</a:t>
                  </a:r>
                  <a:endParaRPr lang="cs-CZ" sz="1600" dirty="0"/>
                </a:p>
              </p:txBody>
            </p:sp>
            <p:sp>
              <p:nvSpPr>
                <p:cNvPr id="81" name="TextovéPole 80"/>
                <p:cNvSpPr txBox="1"/>
                <p:nvPr/>
              </p:nvSpPr>
              <p:spPr>
                <a:xfrm>
                  <a:off x="2987824" y="1268760"/>
                  <a:ext cx="14214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e</a:t>
                  </a:r>
                  <a:r>
                    <a:rPr lang="cs-CZ" sz="1200" dirty="0" smtClean="0"/>
                    <a:t>lektron-transportní řetězec</a:t>
                  </a:r>
                  <a:endParaRPr lang="cs-CZ" sz="1200" dirty="0"/>
                </a:p>
              </p:txBody>
            </p:sp>
          </p:grpSp>
          <p:sp>
            <p:nvSpPr>
              <p:cNvPr id="10" name="Zaoblený obdélník 9"/>
              <p:cNvSpPr/>
              <p:nvPr/>
            </p:nvSpPr>
            <p:spPr>
              <a:xfrm>
                <a:off x="341444" y="2689495"/>
                <a:ext cx="828264" cy="32384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NADH</a:t>
                </a:r>
                <a:endParaRPr lang="cs-CZ" b="1" dirty="0"/>
              </a:p>
            </p:txBody>
          </p:sp>
          <p:cxnSp>
            <p:nvCxnSpPr>
              <p:cNvPr id="11" name="Přímá spojnice se šipkou 10"/>
              <p:cNvCxnSpPr>
                <a:stCxn id="10" idx="3"/>
              </p:cNvCxnSpPr>
              <p:nvPr/>
            </p:nvCxnSpPr>
            <p:spPr>
              <a:xfrm flipV="1">
                <a:off x="1169708" y="2404498"/>
                <a:ext cx="2867929" cy="44692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ovéPole 11"/>
              <p:cNvSpPr txBox="1"/>
              <p:nvPr/>
            </p:nvSpPr>
            <p:spPr>
              <a:xfrm>
                <a:off x="4511040" y="2461656"/>
                <a:ext cx="409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a)</a:t>
                </a:r>
                <a:endParaRPr lang="cs-CZ" dirty="0"/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695754" y="2583209"/>
                <a:ext cx="456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b) </a:t>
                </a:r>
                <a:endParaRPr lang="cs-CZ" dirty="0"/>
              </a:p>
            </p:txBody>
          </p:sp>
        </p:grpSp>
        <p:sp>
          <p:nvSpPr>
            <p:cNvPr id="6" name="Zaoblený obdélník 5"/>
            <p:cNvSpPr/>
            <p:nvPr/>
          </p:nvSpPr>
          <p:spPr>
            <a:xfrm>
              <a:off x="2798199" y="4509120"/>
              <a:ext cx="813585" cy="32652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NADH</a:t>
              </a:r>
              <a:endParaRPr lang="cs-CZ" b="1" dirty="0"/>
            </a:p>
          </p:txBody>
        </p:sp>
        <p:cxnSp>
          <p:nvCxnSpPr>
            <p:cNvPr id="7" name="Přímá spojnice se šipkou 6"/>
            <p:cNvCxnSpPr/>
            <p:nvPr/>
          </p:nvCxnSpPr>
          <p:spPr>
            <a:xfrm flipV="1">
              <a:off x="3189941" y="2501280"/>
              <a:ext cx="847696" cy="20078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3267837" y="3390091"/>
              <a:ext cx="512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c)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5980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" y="116632"/>
            <a:ext cx="9214246" cy="68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7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Proč nesou vazby tolik energie?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odpuzování fosfátových skupin</a:t>
            </a:r>
          </a:p>
          <a:p>
            <a:pPr marL="514350" indent="-514350">
              <a:buAutoNum type="arabicPeriod"/>
            </a:pPr>
            <a:r>
              <a:rPr lang="cs-CZ" dirty="0"/>
              <a:t>s</a:t>
            </a:r>
            <a:r>
              <a:rPr lang="cs-CZ" dirty="0" smtClean="0"/>
              <a:t>tabilizace systému vznikem rezonančních struktur (namalovat)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2976"/>
            <a:ext cx="5595438" cy="34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Proč nesou vazby tolik energie?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276" y="1340768"/>
            <a:ext cx="8229600" cy="197281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odpuzování fosfátových skupin</a:t>
            </a:r>
          </a:p>
          <a:p>
            <a:pPr marL="514350" indent="-514350">
              <a:buAutoNum type="arabicPeriod"/>
            </a:pPr>
            <a:r>
              <a:rPr lang="cs-CZ" dirty="0" smtClean="0"/>
              <a:t>stabilizace systému vznikem rezonančních struktur (namalovat)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1" y="3284984"/>
            <a:ext cx="8926171" cy="17242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85184"/>
            <a:ext cx="3200847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Jak získáme energii z </a:t>
            </a:r>
            <a:r>
              <a:rPr lang="cs-CZ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fosfoanhydridových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vazeb? 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cs-CZ" dirty="0" err="1" smtClean="0"/>
              <a:t>makroergické</a:t>
            </a:r>
            <a:r>
              <a:rPr lang="cs-CZ" dirty="0" smtClean="0"/>
              <a:t> </a:t>
            </a:r>
            <a:r>
              <a:rPr lang="cs-CZ" dirty="0"/>
              <a:t>sloučeniny </a:t>
            </a:r>
            <a:r>
              <a:rPr lang="cs-CZ" dirty="0" smtClean="0"/>
              <a:t>(ATP) lze </a:t>
            </a:r>
            <a:r>
              <a:rPr lang="cs-CZ" dirty="0"/>
              <a:t>poměrně jednoduchou enzymaticky katalyzovanou cestou </a:t>
            </a:r>
            <a:r>
              <a:rPr lang="cs-CZ" dirty="0" smtClean="0"/>
              <a:t>=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hydrolýzou</a:t>
            </a:r>
            <a:r>
              <a:rPr lang="cs-CZ" dirty="0" smtClean="0"/>
              <a:t> rozložit </a:t>
            </a:r>
            <a:r>
              <a:rPr lang="cs-CZ" dirty="0"/>
              <a:t>na produkty s mnohem nižší </a:t>
            </a:r>
            <a:r>
              <a:rPr lang="cs-CZ" dirty="0" smtClean="0"/>
              <a:t>energií</a:t>
            </a:r>
          </a:p>
          <a:p>
            <a:r>
              <a:rPr lang="cs-CZ" dirty="0" smtClean="0"/>
              <a:t>reakce </a:t>
            </a:r>
            <a:r>
              <a:rPr lang="cs-CZ" dirty="0"/>
              <a:t>je značně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exergonická</a:t>
            </a:r>
          </a:p>
          <a:p>
            <a:pPr marL="0" indent="0">
              <a:buNone/>
            </a:pP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494116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</a:t>
            </a:r>
            <a:r>
              <a:rPr lang="cs-CZ" sz="2400" dirty="0" smtClean="0"/>
              <a:t>ůležité je si uvědomit, že reakce je obousměrná, podle potřeby organismu neustále probíhá uvedená reakce ADP + </a:t>
            </a:r>
            <a:r>
              <a:rPr lang="cs-CZ" sz="2400" dirty="0" err="1" smtClean="0"/>
              <a:t>P</a:t>
            </a:r>
            <a:r>
              <a:rPr lang="cs-CZ" sz="2400" baseline="-25000" dirty="0" err="1" smtClean="0"/>
              <a:t>i</a:t>
            </a:r>
            <a:r>
              <a:rPr lang="cs-CZ" sz="2400" dirty="0" smtClean="0"/>
              <a:t> ↔ ATP +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831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484784"/>
            <a:ext cx="8964487" cy="47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Hydrolýza ATP</a:t>
            </a:r>
            <a:endParaRPr lang="cs-CZ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7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Kolik energie získáme hydrolýzou ATP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∆G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Gibbsova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energii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olná </a:t>
            </a:r>
            <a:r>
              <a:rPr lang="cs-CZ" sz="2800" dirty="0"/>
              <a:t>energie G je energií molekuly (soustavy), která by se dala využít k práci při konstantní </a:t>
            </a:r>
            <a:r>
              <a:rPr lang="cs-CZ" sz="2800" dirty="0" smtClean="0"/>
              <a:t>teplotě</a:t>
            </a:r>
          </a:p>
          <a:p>
            <a:r>
              <a:rPr lang="cs-CZ" sz="2800" dirty="0"/>
              <a:t>j</a:t>
            </a:r>
            <a:r>
              <a:rPr lang="cs-CZ" sz="2800" dirty="0" smtClean="0"/>
              <a:t>ejí </a:t>
            </a:r>
            <a:r>
              <a:rPr lang="cs-CZ" sz="2800" dirty="0"/>
              <a:t>jednotkou je </a:t>
            </a:r>
            <a:r>
              <a:rPr lang="cs-CZ" sz="2800" dirty="0" err="1"/>
              <a:t>kJ</a:t>
            </a:r>
            <a:r>
              <a:rPr lang="cs-CZ" sz="2800" dirty="0"/>
              <a:t> (dříve se používala jednotka kcal, 1kcal = 4,18 </a:t>
            </a:r>
            <a:r>
              <a:rPr lang="cs-CZ" sz="2800" dirty="0" err="1"/>
              <a:t>kJ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r>
              <a:rPr lang="cs-CZ" sz="2800" dirty="0"/>
              <a:t>v reakci </a:t>
            </a:r>
            <a:r>
              <a:rPr lang="cs-CZ" sz="2800" b="1" dirty="0">
                <a:solidFill>
                  <a:schemeClr val="accent4">
                    <a:lumMod val="50000"/>
                  </a:schemeClr>
                </a:solidFill>
              </a:rPr>
              <a:t>A + B → C +D </a:t>
            </a:r>
            <a:r>
              <a:rPr lang="cs-CZ" sz="2800" dirty="0" smtClean="0"/>
              <a:t>je: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∆G = (volná energie C + D) – (volná energie A + B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cs-CZ" sz="2800" dirty="0"/>
              <a:t>∆G &lt; 0 </a:t>
            </a:r>
            <a:r>
              <a:rPr lang="cs-CZ" sz="2800" dirty="0" smtClean="0"/>
              <a:t>=  exergonické procesy</a:t>
            </a:r>
          </a:p>
          <a:p>
            <a:pPr marL="0" indent="0">
              <a:buNone/>
            </a:pPr>
            <a:r>
              <a:rPr lang="cs-CZ" sz="2800" dirty="0"/>
              <a:t>∆G &gt; </a:t>
            </a:r>
            <a:r>
              <a:rPr lang="cs-CZ" sz="2800" dirty="0" smtClean="0"/>
              <a:t>0</a:t>
            </a:r>
            <a:r>
              <a:rPr lang="cs-CZ" sz="2800" dirty="0"/>
              <a:t> </a:t>
            </a:r>
            <a:r>
              <a:rPr lang="cs-CZ" sz="2800" dirty="0" smtClean="0"/>
              <a:t>= </a:t>
            </a:r>
            <a:r>
              <a:rPr lang="cs-CZ" sz="2800" dirty="0" err="1" smtClean="0"/>
              <a:t>endergonické</a:t>
            </a:r>
            <a:r>
              <a:rPr lang="cs-CZ" sz="2800" dirty="0" smtClean="0"/>
              <a:t> </a:t>
            </a:r>
            <a:r>
              <a:rPr lang="cs-CZ" sz="2800" dirty="0" err="1" smtClean="0"/>
              <a:t>proesy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latin typeface="Calibri"/>
                <a:cs typeface="Calibri"/>
              </a:rPr>
              <a:t>	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→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rávě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v těchto dějích hraje významnou roli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	energie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uložená v ATP a energetické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spřahování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689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Kolik energie získáme hydrolýzou ATP?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3300" dirty="0" smtClean="0"/>
              <a:t>hydrolýza </a:t>
            </a:r>
            <a:r>
              <a:rPr lang="cs-CZ" sz="3300" dirty="0"/>
              <a:t>je </a:t>
            </a:r>
            <a:r>
              <a:rPr lang="cs-CZ" sz="3300" b="1" dirty="0">
                <a:solidFill>
                  <a:schemeClr val="accent4">
                    <a:lumMod val="75000"/>
                  </a:schemeClr>
                </a:solidFill>
              </a:rPr>
              <a:t>štěpení kovalentní vazby substrátu adicí </a:t>
            </a:r>
            <a:r>
              <a:rPr lang="cs-CZ" sz="3300" b="1" dirty="0" smtClean="0">
                <a:solidFill>
                  <a:schemeClr val="accent4">
                    <a:lumMod val="75000"/>
                  </a:schemeClr>
                </a:solidFill>
              </a:rPr>
              <a:t>vody</a:t>
            </a:r>
          </a:p>
          <a:p>
            <a:r>
              <a:rPr lang="cs-CZ" sz="3300" b="1" dirty="0" smtClean="0">
                <a:solidFill>
                  <a:schemeClr val="accent2">
                    <a:lumMod val="75000"/>
                  </a:schemeClr>
                </a:solidFill>
              </a:rPr>
              <a:t>∆</a:t>
            </a:r>
            <a:r>
              <a:rPr lang="cs-CZ" sz="3300" b="1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cs-CZ" sz="3300" b="1" baseline="30000" dirty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cs-CZ" sz="3300" b="1" dirty="0" smtClean="0">
                <a:solidFill>
                  <a:schemeClr val="accent2">
                    <a:lumMod val="75000"/>
                  </a:schemeClr>
                </a:solidFill>
              </a:rPr>
              <a:t>= -</a:t>
            </a:r>
            <a:r>
              <a:rPr lang="cs-CZ" sz="3300" b="1" dirty="0">
                <a:solidFill>
                  <a:schemeClr val="accent2">
                    <a:lumMod val="75000"/>
                  </a:schemeClr>
                </a:solidFill>
              </a:rPr>
              <a:t>30,5 </a:t>
            </a:r>
            <a:r>
              <a:rPr lang="cs-CZ" sz="3300" b="1" dirty="0" err="1" smtClean="0">
                <a:solidFill>
                  <a:schemeClr val="accent2">
                    <a:lumMod val="75000"/>
                  </a:schemeClr>
                </a:solidFill>
              </a:rPr>
              <a:t>kJ</a:t>
            </a:r>
            <a:r>
              <a:rPr lang="cs-CZ" sz="3300" b="1" dirty="0" smtClean="0">
                <a:solidFill>
                  <a:schemeClr val="accent2">
                    <a:lumMod val="75000"/>
                  </a:schemeClr>
                </a:solidFill>
              </a:rPr>
              <a:t>/mol</a:t>
            </a:r>
          </a:p>
          <a:p>
            <a:r>
              <a:rPr lang="cs-CZ" sz="3300" dirty="0" smtClean="0"/>
              <a:t>skutečná </a:t>
            </a:r>
            <a:r>
              <a:rPr lang="cs-CZ" sz="3300" dirty="0"/>
              <a:t>fyziologická hodnota </a:t>
            </a:r>
            <a:endParaRPr lang="cs-CZ" sz="3300" dirty="0" smtClean="0"/>
          </a:p>
          <a:p>
            <a:pPr marL="0" indent="0">
              <a:buNone/>
            </a:pPr>
            <a:r>
              <a:rPr lang="cs-CZ" sz="3300" b="1" dirty="0" smtClean="0">
                <a:solidFill>
                  <a:schemeClr val="accent2">
                    <a:lumMod val="75000"/>
                  </a:schemeClr>
                </a:solidFill>
              </a:rPr>
              <a:t>∆G → </a:t>
            </a:r>
            <a:r>
              <a:rPr lang="cs-CZ" sz="3300" b="1" dirty="0">
                <a:solidFill>
                  <a:schemeClr val="accent2">
                    <a:lumMod val="75000"/>
                  </a:schemeClr>
                </a:solidFill>
              </a:rPr>
              <a:t>ADP + </a:t>
            </a:r>
            <a:r>
              <a:rPr lang="cs-CZ" sz="3300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cs-CZ" sz="3300" b="1" baseline="-25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cs-CZ" sz="3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3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≈</a:t>
            </a:r>
            <a:r>
              <a:rPr lang="cs-CZ" sz="3300" b="1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cs-CZ" sz="3300" b="1" dirty="0">
                <a:solidFill>
                  <a:schemeClr val="accent2">
                    <a:lumMod val="75000"/>
                  </a:schemeClr>
                </a:solidFill>
              </a:rPr>
              <a:t>50 </a:t>
            </a:r>
            <a:r>
              <a:rPr lang="cs-CZ" sz="3300" b="1" dirty="0" err="1">
                <a:solidFill>
                  <a:schemeClr val="accent2">
                    <a:lumMod val="75000"/>
                  </a:schemeClr>
                </a:solidFill>
              </a:rPr>
              <a:t>kJ</a:t>
            </a:r>
            <a:r>
              <a:rPr lang="cs-CZ" sz="3300" b="1" dirty="0">
                <a:solidFill>
                  <a:schemeClr val="accent2">
                    <a:lumMod val="75000"/>
                  </a:schemeClr>
                </a:solidFill>
              </a:rPr>
              <a:t>/mol </a:t>
            </a:r>
            <a:endParaRPr lang="cs-CZ" sz="3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3300" dirty="0" smtClean="0">
                <a:latin typeface="Calibri"/>
                <a:cs typeface="Calibri"/>
              </a:rPr>
              <a:t>→ </a:t>
            </a:r>
            <a:r>
              <a:rPr lang="cs-CZ" sz="3300" dirty="0" smtClean="0"/>
              <a:t>koncentrace </a:t>
            </a:r>
            <a:r>
              <a:rPr lang="cs-CZ" sz="3300" dirty="0"/>
              <a:t>ATP je ve velkém  nadbytku nad ADP + </a:t>
            </a:r>
            <a:r>
              <a:rPr lang="cs-CZ" sz="3300" dirty="0" err="1" smtClean="0"/>
              <a:t>P</a:t>
            </a:r>
            <a:r>
              <a:rPr lang="cs-CZ" sz="3300" baseline="-25000" dirty="0" err="1" smtClean="0"/>
              <a:t>i</a:t>
            </a:r>
            <a:r>
              <a:rPr lang="cs-CZ" sz="3300" baseline="-25000" dirty="0" smtClean="0"/>
              <a:t> </a:t>
            </a:r>
            <a:r>
              <a:rPr lang="cs-CZ" sz="3300" dirty="0" smtClean="0"/>
              <a:t>(c ATP </a:t>
            </a:r>
            <a:r>
              <a:rPr lang="cs-CZ" sz="3300" dirty="0"/>
              <a:t>v buňkách je řádově miliony/dm</a:t>
            </a:r>
            <a:r>
              <a:rPr lang="cs-CZ" sz="3300" baseline="30000" dirty="0"/>
              <a:t>-3</a:t>
            </a:r>
            <a:r>
              <a:rPr lang="cs-CZ" sz="3300" dirty="0"/>
              <a:t> zatímco ADP je okolo </a:t>
            </a:r>
            <a:r>
              <a:rPr lang="cs-CZ" sz="3300" dirty="0" smtClean="0"/>
              <a:t>10 </a:t>
            </a:r>
            <a:r>
              <a:rPr lang="cs-CZ" sz="3300" dirty="0" err="1" smtClean="0"/>
              <a:t>μM</a:t>
            </a:r>
            <a:r>
              <a:rPr lang="cs-CZ" sz="3300" dirty="0" smtClean="0"/>
              <a:t>)</a:t>
            </a:r>
            <a:endParaRPr lang="cs-CZ" sz="3300" dirty="0"/>
          </a:p>
          <a:p>
            <a:pPr marL="0" indent="0">
              <a:buNone/>
            </a:pPr>
            <a:endParaRPr lang="cs-CZ" sz="3300" dirty="0" smtClean="0"/>
          </a:p>
          <a:p>
            <a:r>
              <a:rPr lang="cs-CZ" sz="3300" dirty="0" smtClean="0"/>
              <a:t>celková volná energie ∆G</a:t>
            </a:r>
            <a:r>
              <a:rPr lang="cs-CZ" sz="3300" baseline="30000" dirty="0" smtClean="0"/>
              <a:t> </a:t>
            </a:r>
            <a:r>
              <a:rPr lang="cs-CZ" sz="3300" dirty="0" smtClean="0"/>
              <a:t>závisí i na koncentracích výchozích látek a produktů 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427984" y="4581128"/>
            <a:ext cx="0" cy="7200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Kolik energie získáme hydrolýzou ATP?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70848" cy="50300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/>
              <a:t>Platí následující vztah:</a:t>
            </a:r>
          </a:p>
          <a:p>
            <a:r>
              <a:rPr lang="cs-CZ" sz="3000" b="1" dirty="0">
                <a:solidFill>
                  <a:schemeClr val="accent2">
                    <a:lumMod val="75000"/>
                  </a:schemeClr>
                </a:solidFill>
              </a:rPr>
              <a:t>∆G = ∆G</a:t>
            </a:r>
            <a:r>
              <a:rPr lang="cs-CZ" sz="3000" b="1" baseline="300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cs-CZ" sz="3000" b="1" dirty="0">
                <a:solidFill>
                  <a:schemeClr val="accent2">
                    <a:lumMod val="75000"/>
                  </a:schemeClr>
                </a:solidFill>
              </a:rPr>
              <a:t> + RT </a:t>
            </a:r>
            <a:r>
              <a:rPr lang="cs-CZ" sz="3000" b="1" dirty="0" err="1">
                <a:solidFill>
                  <a:schemeClr val="accent2">
                    <a:lumMod val="75000"/>
                  </a:schemeClr>
                </a:solidFill>
              </a:rPr>
              <a:t>ln</a:t>
            </a:r>
            <a:r>
              <a:rPr lang="cs-CZ" sz="30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cs-CZ" sz="3000" b="1" dirty="0">
                <a:solidFill>
                  <a:schemeClr val="accent2">
                    <a:lumMod val="75000"/>
                  </a:schemeClr>
                </a:solidFill>
              </a:rPr>
              <a:t>B]/[A])</a:t>
            </a:r>
          </a:p>
          <a:p>
            <a:r>
              <a:rPr lang="cs-CZ" sz="3000" dirty="0" smtClean="0">
                <a:solidFill>
                  <a:schemeClr val="accent2">
                    <a:lumMod val="75000"/>
                  </a:schemeClr>
                </a:solidFill>
              </a:rPr>
              <a:t>∆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G </a:t>
            </a:r>
            <a:r>
              <a:rPr lang="cs-CZ" sz="3000" dirty="0"/>
              <a:t>je celková změna volné energie, 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∆G</a:t>
            </a:r>
            <a:r>
              <a:rPr lang="cs-CZ" sz="3000" baseline="300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000" dirty="0"/>
              <a:t>je standardní změna volné energie, 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cs-CZ" sz="3000" dirty="0"/>
              <a:t> plynová konstanta rovná 8,314 J.mol</a:t>
            </a:r>
            <a:r>
              <a:rPr lang="cs-CZ" sz="3000" baseline="30000" dirty="0"/>
              <a:t>-1</a:t>
            </a:r>
            <a:r>
              <a:rPr lang="cs-CZ" sz="3000" dirty="0"/>
              <a:t>K</a:t>
            </a:r>
            <a:r>
              <a:rPr lang="cs-CZ" sz="3000" baseline="30000" dirty="0"/>
              <a:t>-1</a:t>
            </a:r>
            <a:r>
              <a:rPr lang="cs-CZ" sz="3000" dirty="0"/>
              <a:t> a 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cs-CZ" sz="3000" dirty="0"/>
              <a:t> je </a:t>
            </a:r>
            <a:r>
              <a:rPr lang="cs-CZ" sz="3000" dirty="0" smtClean="0"/>
              <a:t>termodynamická teplota </a:t>
            </a:r>
            <a:r>
              <a:rPr lang="cs-CZ" sz="3000" dirty="0"/>
              <a:t>v </a:t>
            </a:r>
            <a:r>
              <a:rPr lang="cs-CZ" sz="3000" dirty="0" smtClean="0"/>
              <a:t>kelvinech (30°C = 303,15 K), 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[A] </a:t>
            </a:r>
            <a:r>
              <a:rPr lang="cs-CZ" sz="3000" dirty="0"/>
              <a:t>je koncentrace výchozí látky a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B] </a:t>
            </a:r>
            <a:r>
              <a:rPr lang="cs-CZ" sz="3000" dirty="0"/>
              <a:t>je koncentrace </a:t>
            </a:r>
            <a:r>
              <a:rPr lang="cs-CZ" sz="3000" dirty="0" smtClean="0"/>
              <a:t>produktu</a:t>
            </a:r>
          </a:p>
          <a:p>
            <a:r>
              <a:rPr lang="cs-CZ" sz="3000" dirty="0" smtClean="0"/>
              <a:t>pokud 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[A</a:t>
            </a:r>
            <a:r>
              <a:rPr lang="cs-CZ" sz="3000" dirty="0" smtClean="0">
                <a:solidFill>
                  <a:schemeClr val="accent2">
                    <a:lumMod val="75000"/>
                  </a:schemeClr>
                </a:solidFill>
              </a:rPr>
              <a:t>] </a:t>
            </a:r>
            <a:r>
              <a:rPr lang="cs-CZ" sz="3000" dirty="0" smtClean="0"/>
              <a:t>=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B]</a:t>
            </a:r>
            <a:r>
              <a:rPr lang="cs-CZ" sz="3000" dirty="0"/>
              <a:t>,</a:t>
            </a: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000" dirty="0"/>
              <a:t>potom  ∆G = ∆G</a:t>
            </a:r>
            <a:r>
              <a:rPr lang="cs-CZ" sz="3000" baseline="30000" dirty="0"/>
              <a:t>o</a:t>
            </a:r>
            <a:r>
              <a:rPr lang="cs-CZ" sz="3000" dirty="0"/>
              <a:t>( protože </a:t>
            </a:r>
            <a:r>
              <a:rPr lang="cs-CZ" sz="3000" dirty="0" err="1"/>
              <a:t>ln</a:t>
            </a:r>
            <a:r>
              <a:rPr lang="cs-CZ" sz="3000" dirty="0"/>
              <a:t> 1 = 0</a:t>
            </a:r>
            <a:r>
              <a:rPr lang="cs-CZ" sz="3000" dirty="0" smtClean="0"/>
              <a:t>)</a:t>
            </a:r>
            <a:endParaRPr lang="cs-CZ" sz="3000" dirty="0"/>
          </a:p>
          <a:p>
            <a:endParaRPr lang="cs-CZ" sz="3000" dirty="0"/>
          </a:p>
          <a:p>
            <a:pPr marL="0" indent="0">
              <a:buNone/>
            </a:pPr>
            <a:r>
              <a:rPr lang="cs-CZ" sz="3000" dirty="0"/>
              <a:t>V případě ATP:  </a:t>
            </a:r>
          </a:p>
          <a:p>
            <a:r>
              <a:rPr lang="cs-CZ" sz="3000" dirty="0"/>
              <a:t>∆G = ∆G</a:t>
            </a:r>
            <a:r>
              <a:rPr lang="cs-CZ" sz="3000" baseline="30000" dirty="0"/>
              <a:t>o</a:t>
            </a:r>
            <a:r>
              <a:rPr lang="cs-CZ" sz="3000" dirty="0"/>
              <a:t> + 2,52 </a:t>
            </a:r>
            <a:r>
              <a:rPr lang="cs-CZ" sz="3000" dirty="0" err="1"/>
              <a:t>ln</a:t>
            </a:r>
            <a:r>
              <a:rPr lang="cs-CZ" sz="3000" dirty="0"/>
              <a:t> (</a:t>
            </a:r>
            <a:r>
              <a:rPr lang="en-US" sz="3000" dirty="0"/>
              <a:t>[</a:t>
            </a:r>
            <a:r>
              <a:rPr lang="cs-CZ" sz="3000" dirty="0"/>
              <a:t>ADP] x [P]/[ATP]) =  (-30,5 + 2,52 </a:t>
            </a:r>
            <a:r>
              <a:rPr lang="cs-CZ" sz="3000" dirty="0" err="1"/>
              <a:t>ln</a:t>
            </a:r>
            <a:r>
              <a:rPr lang="cs-CZ" sz="3000" dirty="0"/>
              <a:t> (</a:t>
            </a:r>
            <a:r>
              <a:rPr lang="en-US" sz="3000" dirty="0"/>
              <a:t>[</a:t>
            </a:r>
            <a:r>
              <a:rPr lang="cs-CZ" sz="3000" dirty="0"/>
              <a:t>ADP] x [P]/[ATP])) </a:t>
            </a:r>
            <a:r>
              <a:rPr lang="cs-CZ" sz="3000" dirty="0" err="1"/>
              <a:t>kJ</a:t>
            </a:r>
            <a:r>
              <a:rPr lang="cs-CZ" sz="3000" dirty="0"/>
              <a:t>/mol = -50,2 </a:t>
            </a:r>
            <a:r>
              <a:rPr lang="cs-CZ" sz="3000" dirty="0" err="1"/>
              <a:t>kJ</a:t>
            </a:r>
            <a:r>
              <a:rPr lang="cs-CZ" sz="3000" dirty="0"/>
              <a:t>/mol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0437"/>
            <a:ext cx="8165202" cy="42694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GTP – </a:t>
            </a:r>
            <a:r>
              <a:rPr lang="cs-CZ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guanosintrifosfát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Chemická struktura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cukr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ribosa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uanin, 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ři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fosfátové skupiny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54667" y="5217660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f</a:t>
            </a:r>
            <a:r>
              <a:rPr lang="cs-CZ" sz="2000" b="1" dirty="0" smtClean="0">
                <a:solidFill>
                  <a:srgbClr val="FF0000"/>
                </a:solidFill>
              </a:rPr>
              <a:t>osfátové skupiny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Levá složená závorka 5"/>
          <p:cNvSpPr/>
          <p:nvPr/>
        </p:nvSpPr>
        <p:spPr>
          <a:xfrm rot="10800000">
            <a:off x="3264951" y="1772816"/>
            <a:ext cx="237988" cy="1008112"/>
          </a:xfrm>
          <a:prstGeom prst="leftBrace">
            <a:avLst>
              <a:gd name="adj1" fmla="val 8333"/>
              <a:gd name="adj2" fmla="val 33754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511389" y="220844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guanosin</a:t>
            </a:r>
            <a:endParaRPr lang="cs-CZ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GTP -  funkce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599"/>
          </a:xfrm>
        </p:spPr>
        <p:txBody>
          <a:bodyPr>
            <a:normAutofit/>
          </a:bodyPr>
          <a:lstStyle/>
          <a:p>
            <a:r>
              <a:rPr lang="cs-CZ" sz="3000" dirty="0" smtClean="0"/>
              <a:t>poskytnout </a:t>
            </a:r>
            <a:r>
              <a:rPr lang="cs-CZ" sz="3000" dirty="0"/>
              <a:t>energii např. při </a:t>
            </a:r>
            <a:r>
              <a:rPr lang="cs-CZ" sz="3000" b="1" dirty="0">
                <a:solidFill>
                  <a:schemeClr val="bg2">
                    <a:lumMod val="50000"/>
                  </a:schemeClr>
                </a:solidFill>
              </a:rPr>
              <a:t>sestavování </a:t>
            </a:r>
            <a:r>
              <a:rPr lang="cs-CZ" sz="3000" b="1" dirty="0" smtClean="0">
                <a:solidFill>
                  <a:schemeClr val="bg2">
                    <a:lumMod val="50000"/>
                  </a:schemeClr>
                </a:solidFill>
              </a:rPr>
              <a:t>tubulinu </a:t>
            </a:r>
            <a:r>
              <a:rPr lang="cs-CZ" sz="3000" b="1" dirty="0">
                <a:solidFill>
                  <a:schemeClr val="bg2">
                    <a:lumMod val="50000"/>
                  </a:schemeClr>
                </a:solidFill>
              </a:rPr>
              <a:t>do </a:t>
            </a:r>
            <a:r>
              <a:rPr lang="cs-CZ" sz="3000" b="1" dirty="0" smtClean="0">
                <a:solidFill>
                  <a:schemeClr val="bg2">
                    <a:lumMod val="50000"/>
                  </a:schemeClr>
                </a:solidFill>
              </a:rPr>
              <a:t>mikrotubulů</a:t>
            </a:r>
          </a:p>
          <a:p>
            <a:r>
              <a:rPr lang="cs-CZ" sz="3000" dirty="0" smtClean="0"/>
              <a:t>v</a:t>
            </a:r>
            <a:r>
              <a:rPr lang="cs-CZ" sz="3000" dirty="0"/>
              <a:t> </a:t>
            </a:r>
            <a:r>
              <a:rPr lang="cs-CZ" sz="3000" dirty="0" err="1"/>
              <a:t>proteosytéze</a:t>
            </a:r>
            <a:r>
              <a:rPr lang="cs-CZ" sz="3000" dirty="0"/>
              <a:t> při translaci umožňuje </a:t>
            </a:r>
            <a:r>
              <a:rPr lang="cs-CZ" sz="3000" b="1" dirty="0">
                <a:solidFill>
                  <a:schemeClr val="bg2">
                    <a:lumMod val="50000"/>
                  </a:schemeClr>
                </a:solidFill>
              </a:rPr>
              <a:t>navázání </a:t>
            </a:r>
            <a:r>
              <a:rPr lang="cs-CZ" sz="3000" b="1" dirty="0" err="1">
                <a:solidFill>
                  <a:schemeClr val="bg2">
                    <a:lumMod val="50000"/>
                  </a:schemeClr>
                </a:solidFill>
              </a:rPr>
              <a:t>tRNA</a:t>
            </a:r>
            <a:r>
              <a:rPr lang="cs-CZ" sz="3000" b="1" dirty="0">
                <a:solidFill>
                  <a:schemeClr val="bg2">
                    <a:lumMod val="50000"/>
                  </a:schemeClr>
                </a:solidFill>
              </a:rPr>
              <a:t> na ribozomy </a:t>
            </a:r>
            <a:endParaRPr lang="cs-CZ" sz="3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3000" dirty="0" smtClean="0"/>
              <a:t>vystupuje </a:t>
            </a:r>
            <a:r>
              <a:rPr lang="cs-CZ" sz="3000" dirty="0"/>
              <a:t>jako </a:t>
            </a:r>
            <a:r>
              <a:rPr lang="cs-CZ" sz="3000" b="1" dirty="0">
                <a:solidFill>
                  <a:schemeClr val="bg2">
                    <a:lumMod val="50000"/>
                  </a:schemeClr>
                </a:solidFill>
              </a:rPr>
              <a:t>substrát při replikaci DNA</a:t>
            </a:r>
            <a:r>
              <a:rPr lang="cs-CZ" sz="3000" dirty="0"/>
              <a:t> nebo při </a:t>
            </a:r>
            <a:r>
              <a:rPr lang="cs-CZ" sz="3000" b="1" dirty="0">
                <a:solidFill>
                  <a:schemeClr val="bg2">
                    <a:lumMod val="50000"/>
                  </a:schemeClr>
                </a:solidFill>
              </a:rPr>
              <a:t>transkripci do </a:t>
            </a:r>
            <a:r>
              <a:rPr lang="cs-CZ" sz="3000" b="1" dirty="0" smtClean="0">
                <a:solidFill>
                  <a:schemeClr val="bg2">
                    <a:lumMod val="50000"/>
                  </a:schemeClr>
                </a:solidFill>
              </a:rPr>
              <a:t>RNA</a:t>
            </a:r>
          </a:p>
          <a:p>
            <a:pPr marL="0" indent="0">
              <a:buNone/>
            </a:pPr>
            <a:r>
              <a:rPr lang="cs-CZ" sz="3000" dirty="0" smtClean="0"/>
              <a:t>(</a:t>
            </a:r>
            <a:r>
              <a:rPr lang="cs-CZ" sz="3000" i="1" dirty="0" smtClean="0"/>
              <a:t>podobná </a:t>
            </a:r>
            <a:r>
              <a:rPr lang="cs-CZ" sz="3000" i="1" dirty="0" err="1" smtClean="0"/>
              <a:t>fce</a:t>
            </a:r>
            <a:r>
              <a:rPr lang="cs-CZ" sz="3000" i="1" dirty="0" smtClean="0"/>
              <a:t> jako ATP, avšak mnohem specifičtější)</a:t>
            </a:r>
            <a:endParaRPr lang="cs-CZ" sz="3000" dirty="0" smtClean="0"/>
          </a:p>
          <a:p>
            <a:pPr marL="0" indent="0">
              <a:buNone/>
            </a:pPr>
            <a:r>
              <a:rPr lang="cs-CZ" sz="2800" dirty="0"/>
              <a:t>ATP a GTP jsou energeticky ekvivalentní a může docházet k přechodu: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GTP + ADP → GDP + ATP          ∆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cs-CZ" b="1" baseline="30000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= 0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Makroergické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sloučeniny – obecná charakteristika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4860032" y="4146758"/>
            <a:ext cx="4233313" cy="2594610"/>
            <a:chOff x="4499992" y="4149080"/>
            <a:chExt cx="4233313" cy="259461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4149080"/>
              <a:ext cx="4233313" cy="2594610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4499992" y="4941168"/>
              <a:ext cx="15121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5652120" y="5337097"/>
              <a:ext cx="360040" cy="3588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688124" y="5311661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</a:t>
              </a:r>
              <a:endParaRPr lang="cs-CZ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4950042" y="5322114"/>
              <a:ext cx="360040" cy="3588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256532" y="5229200"/>
              <a:ext cx="3955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</a:rPr>
                <a:t>~</a:t>
              </a:r>
              <a:endParaRPr lang="cs-CZ" sz="3600" b="1" dirty="0">
                <a:solidFill>
                  <a:srgbClr val="7030A0"/>
                </a:solidFill>
              </a:endParaRPr>
            </a:p>
            <a:p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004048" y="5311661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034719" y="5992549"/>
              <a:ext cx="120613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75000"/>
                    </a:schemeClr>
                  </a:solidFill>
                </a:rPr>
                <a:t>ADP</a:t>
              </a:r>
              <a:endParaRPr lang="cs-CZ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5631"/>
            <a:ext cx="8496944" cy="5042881"/>
          </a:xfrm>
        </p:spPr>
        <p:txBody>
          <a:bodyPr>
            <a:normAutofit/>
          </a:bodyPr>
          <a:lstStyle/>
          <a:p>
            <a:r>
              <a:rPr lang="cs-CZ" sz="3000" dirty="0" err="1" smtClean="0"/>
              <a:t>makroergické</a:t>
            </a:r>
            <a:r>
              <a:rPr lang="cs-CZ" sz="3000" dirty="0" smtClean="0"/>
              <a:t> </a:t>
            </a:r>
            <a:r>
              <a:rPr lang="cs-CZ" sz="3000" dirty="0"/>
              <a:t>sloučeniny </a:t>
            </a:r>
            <a:r>
              <a:rPr lang="cs-CZ" sz="3000" dirty="0" smtClean="0"/>
              <a:t>při </a:t>
            </a:r>
            <a:r>
              <a:rPr lang="cs-CZ" sz="3000" dirty="0"/>
              <a:t>svém </a:t>
            </a:r>
            <a:r>
              <a:rPr lang="cs-CZ" sz="3000" b="1" dirty="0">
                <a:solidFill>
                  <a:schemeClr val="accent4">
                    <a:lumMod val="75000"/>
                  </a:schemeClr>
                </a:solidFill>
              </a:rPr>
              <a:t>štěpení</a:t>
            </a:r>
            <a:r>
              <a:rPr lang="cs-CZ" sz="3000" dirty="0"/>
              <a:t> </a:t>
            </a:r>
            <a:r>
              <a:rPr lang="cs-CZ" sz="3000" dirty="0" smtClean="0"/>
              <a:t>poskytují </a:t>
            </a:r>
            <a:r>
              <a:rPr lang="cs-CZ" sz="3000" dirty="0"/>
              <a:t>množství energie využitelné pro procesy, které energii </a:t>
            </a:r>
            <a:r>
              <a:rPr lang="cs-CZ" sz="3000" dirty="0" smtClean="0"/>
              <a:t>vyžadují</a:t>
            </a:r>
          </a:p>
          <a:p>
            <a:r>
              <a:rPr lang="cs-CZ" sz="3000" dirty="0" smtClean="0"/>
              <a:t>fungují </a:t>
            </a:r>
            <a:r>
              <a:rPr lang="cs-CZ" sz="3000" dirty="0"/>
              <a:t>jako </a:t>
            </a:r>
            <a:r>
              <a:rPr lang="cs-CZ" sz="3000" b="1" dirty="0">
                <a:solidFill>
                  <a:schemeClr val="accent4">
                    <a:lumMod val="75000"/>
                  </a:schemeClr>
                </a:solidFill>
              </a:rPr>
              <a:t>nosiče </a:t>
            </a:r>
            <a:r>
              <a:rPr lang="cs-CZ" sz="3000" b="1" dirty="0" smtClean="0">
                <a:solidFill>
                  <a:schemeClr val="accent4">
                    <a:lumMod val="75000"/>
                  </a:schemeClr>
                </a:solidFill>
              </a:rPr>
              <a:t>energie</a:t>
            </a:r>
          </a:p>
          <a:p>
            <a:r>
              <a:rPr lang="cs-CZ" sz="3000" dirty="0"/>
              <a:t>p</a:t>
            </a:r>
            <a:r>
              <a:rPr lang="cs-CZ" sz="3000" dirty="0" smtClean="0"/>
              <a:t>ři </a:t>
            </a:r>
            <a:r>
              <a:rPr lang="cs-CZ" sz="3000" dirty="0"/>
              <a:t>jejich hydrolýze se uvolňuje energie větší než </a:t>
            </a:r>
            <a:endParaRPr lang="cs-CZ" sz="3000" dirty="0" smtClean="0"/>
          </a:p>
          <a:p>
            <a:pPr marL="0" indent="0">
              <a:buNone/>
            </a:pPr>
            <a:r>
              <a:rPr lang="cs-CZ" sz="3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3000" b="1" dirty="0" smtClean="0">
                <a:solidFill>
                  <a:schemeClr val="accent4">
                    <a:lumMod val="75000"/>
                  </a:schemeClr>
                </a:solidFill>
              </a:rPr>
              <a:t>   25 </a:t>
            </a:r>
            <a:r>
              <a:rPr lang="cs-CZ" sz="3000" b="1" dirty="0" err="1" smtClean="0">
                <a:solidFill>
                  <a:schemeClr val="accent4">
                    <a:lumMod val="75000"/>
                  </a:schemeClr>
                </a:solidFill>
              </a:rPr>
              <a:t>kJ</a:t>
            </a:r>
            <a:r>
              <a:rPr lang="cs-CZ" sz="3000" b="1" dirty="0" smtClean="0">
                <a:solidFill>
                  <a:schemeClr val="accent4">
                    <a:lumMod val="75000"/>
                  </a:schemeClr>
                </a:solidFill>
              </a:rPr>
              <a:t>/mol</a:t>
            </a:r>
          </a:p>
          <a:p>
            <a:r>
              <a:rPr lang="cs-CZ" sz="3000" dirty="0" smtClean="0"/>
              <a:t>makroergické vazby v těchto </a:t>
            </a:r>
          </a:p>
          <a:p>
            <a:pPr marL="0" indent="0">
              <a:buNone/>
            </a:pPr>
            <a:r>
              <a:rPr lang="cs-CZ" sz="3000" dirty="0" smtClean="0"/>
              <a:t>    sloučeninách se znázorňují </a:t>
            </a:r>
          </a:p>
          <a:p>
            <a:pPr marL="0" indent="0">
              <a:buNone/>
            </a:pPr>
            <a:r>
              <a:rPr lang="cs-CZ" sz="3000" dirty="0" smtClean="0"/>
              <a:t>    se </a:t>
            </a:r>
            <a:r>
              <a:rPr lang="cs-CZ" sz="3000" dirty="0"/>
              <a:t>pomocí symbolu </a:t>
            </a:r>
            <a:r>
              <a:rPr lang="en-US" sz="3000" b="1" dirty="0" smtClean="0">
                <a:solidFill>
                  <a:srgbClr val="7030A0"/>
                </a:solidFill>
              </a:rPr>
              <a:t>~</a:t>
            </a:r>
            <a:endParaRPr lang="cs-CZ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Aktivované přenašeče – koenzymy: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NADH, FADH</a:t>
            </a:r>
            <a:r>
              <a:rPr lang="cs-CZ" b="1" baseline="-250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NADP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" y="2979947"/>
            <a:ext cx="5784828" cy="38641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03" y="1592499"/>
            <a:ext cx="6013288" cy="277489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96136" y="1916832"/>
            <a:ext cx="118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</a:rPr>
              <a:t>NADH</a:t>
            </a:r>
            <a:endParaRPr lang="cs-CZ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57332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</a:rPr>
              <a:t>FADH</a:t>
            </a:r>
            <a:r>
              <a:rPr lang="cs-CZ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cs-CZ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5"/>
          <a:stretch/>
        </p:blipFill>
        <p:spPr>
          <a:xfrm>
            <a:off x="71117" y="2924944"/>
            <a:ext cx="2605811" cy="1387448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388835" y="4146790"/>
            <a:ext cx="86821" cy="165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1432245" y="4146790"/>
            <a:ext cx="0" cy="50634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4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726" y="0"/>
            <a:ext cx="8417997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NADH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cs-CZ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nikotinamid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adenin</a:t>
            </a:r>
            <a:r>
              <a:rPr lang="cs-CZ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dinukleotid</a:t>
            </a:r>
            <a:endParaRPr lang="cs-CZ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71338"/>
            <a:ext cx="8606395" cy="397151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963" y="908720"/>
            <a:ext cx="8640960" cy="5256584"/>
          </a:xfrm>
        </p:spPr>
        <p:txBody>
          <a:bodyPr/>
          <a:lstStyle/>
          <a:p>
            <a:r>
              <a:rPr lang="cs-CZ" sz="2800" dirty="0" smtClean="0"/>
              <a:t>patří </a:t>
            </a:r>
            <a:r>
              <a:rPr lang="cs-CZ" sz="2800" dirty="0"/>
              <a:t>do aktivovaných </a:t>
            </a:r>
            <a:r>
              <a:rPr lang="cs-CZ" sz="2800" dirty="0">
                <a:solidFill>
                  <a:schemeClr val="accent4">
                    <a:lumMod val="75000"/>
                  </a:schemeClr>
                </a:solidFill>
              </a:rPr>
              <a:t>přenašečů </a:t>
            </a:r>
            <a:r>
              <a:rPr lang="cs-CZ" sz="2800" dirty="0"/>
              <a:t>vysokoenergetických elektronů a </a:t>
            </a:r>
            <a:r>
              <a:rPr lang="cs-CZ" sz="2800" dirty="0">
                <a:solidFill>
                  <a:schemeClr val="accent4">
                    <a:lumMod val="75000"/>
                  </a:schemeClr>
                </a:solidFill>
              </a:rPr>
              <a:t>atomů vodíku </a:t>
            </a:r>
            <a:endParaRPr lang="cs-CZ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0" dirty="0"/>
              <a:t>→</a:t>
            </a:r>
            <a:r>
              <a:rPr lang="cs-CZ" sz="2800" dirty="0" smtClean="0"/>
              <a:t> </a:t>
            </a:r>
            <a:r>
              <a:rPr lang="cs-CZ" sz="2800" dirty="0"/>
              <a:t>podílí se tak na energetickém </a:t>
            </a:r>
            <a:r>
              <a:rPr lang="cs-CZ" sz="2800" dirty="0" smtClean="0"/>
              <a:t>metabolismu</a:t>
            </a:r>
          </a:p>
          <a:p>
            <a:r>
              <a:rPr lang="cs-CZ" sz="2800" dirty="0" smtClean="0"/>
              <a:t>obsahuje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2 spojené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nukleotidy</a:t>
            </a:r>
            <a:r>
              <a:rPr lang="cs-CZ" sz="2800" dirty="0" smtClean="0"/>
              <a:t>, které se liší pouze bází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516216" y="3501008"/>
            <a:ext cx="12241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4">
                    <a:lumMod val="75000"/>
                  </a:schemeClr>
                </a:solidFill>
              </a:rPr>
              <a:t>adenin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87824" y="323939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nikotinamid</a:t>
            </a:r>
            <a:endParaRPr lang="cs-CZ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2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NADH </a:t>
            </a:r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oxidačně-redukční vlastnosti</a:t>
            </a:r>
            <a:endParaRPr lang="cs-CZ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65284"/>
            <a:ext cx="9036496" cy="5604076"/>
          </a:xfrm>
        </p:spPr>
      </p:pic>
    </p:spTree>
    <p:extLst>
      <p:ext uri="{BB962C8B-B14F-4D97-AF65-F5344CB8AC3E}">
        <p14:creationId xmlns:p14="http://schemas.microsoft.com/office/powerpoint/2010/main" val="33454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NADH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oxidačně-redukční vlastnosti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oxidovaná </a:t>
            </a:r>
            <a:r>
              <a:rPr lang="cs-CZ" b="1" dirty="0"/>
              <a:t>forma</a:t>
            </a:r>
            <a:r>
              <a:rPr lang="cs-CZ" dirty="0"/>
              <a:t> má tvar </a:t>
            </a:r>
            <a:r>
              <a:rPr lang="cs-CZ" b="1" dirty="0"/>
              <a:t>NAD</a:t>
            </a:r>
            <a:r>
              <a:rPr lang="cs-CZ" b="1" baseline="30000" dirty="0"/>
              <a:t>+</a:t>
            </a:r>
            <a:r>
              <a:rPr lang="cs-CZ" dirty="0"/>
              <a:t> a přijímá 2 elektrony a proton H</a:t>
            </a:r>
            <a:r>
              <a:rPr lang="cs-CZ" baseline="30000" dirty="0"/>
              <a:t>+</a:t>
            </a:r>
            <a:r>
              <a:rPr lang="cs-CZ" dirty="0"/>
              <a:t> (neboli H</a:t>
            </a:r>
            <a:r>
              <a:rPr lang="cs-CZ" baseline="30000" dirty="0"/>
              <a:t>-</a:t>
            </a:r>
            <a:r>
              <a:rPr lang="cs-CZ" dirty="0" smtClean="0"/>
              <a:t>) </a:t>
            </a:r>
          </a:p>
          <a:p>
            <a:r>
              <a:rPr lang="cs-CZ" dirty="0"/>
              <a:t>v</a:t>
            </a:r>
            <a:r>
              <a:rPr lang="cs-CZ" dirty="0" smtClean="0"/>
              <a:t>zniká </a:t>
            </a:r>
            <a:r>
              <a:rPr lang="cs-CZ" dirty="0"/>
              <a:t>jako jeden z produktů elektronového transportního řetězce </a:t>
            </a:r>
            <a:r>
              <a:rPr lang="cs-CZ" dirty="0" err="1" smtClean="0"/>
              <a:t>reoxidací</a:t>
            </a:r>
            <a:endParaRPr lang="cs-CZ" dirty="0" smtClean="0"/>
          </a:p>
          <a:p>
            <a:endParaRPr lang="cs-CZ" sz="2000" b="1" dirty="0" smtClean="0"/>
          </a:p>
          <a:p>
            <a:r>
              <a:rPr lang="cs-CZ" b="1" dirty="0"/>
              <a:t>r</a:t>
            </a:r>
            <a:r>
              <a:rPr lang="cs-CZ" b="1" dirty="0" smtClean="0"/>
              <a:t>edukovaná </a:t>
            </a:r>
            <a:r>
              <a:rPr lang="cs-CZ" b="1" dirty="0"/>
              <a:t>forma NADH + H</a:t>
            </a:r>
            <a:r>
              <a:rPr lang="cs-CZ" b="1" baseline="30000" dirty="0"/>
              <a:t>+</a:t>
            </a:r>
            <a:r>
              <a:rPr lang="cs-CZ" dirty="0"/>
              <a:t> vzniká v procesech jako je např. glykolýza, přeměna pyruvátu na acetyl-</a:t>
            </a:r>
            <a:r>
              <a:rPr lang="cs-CZ" dirty="0" err="1"/>
              <a:t>CoA</a:t>
            </a:r>
            <a:r>
              <a:rPr lang="cs-CZ" dirty="0"/>
              <a:t> a především v Krebsově cyklu (obecně v katabolických drahách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4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NADH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funkce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600" dirty="0" smtClean="0"/>
              <a:t>úkol </a:t>
            </a:r>
            <a:r>
              <a:rPr lang="cs-CZ" sz="2600" dirty="0"/>
              <a:t>plní </a:t>
            </a:r>
            <a:r>
              <a:rPr lang="cs-CZ" sz="2600" b="1" dirty="0">
                <a:solidFill>
                  <a:schemeClr val="accent4">
                    <a:lumMod val="75000"/>
                  </a:schemeClr>
                </a:solidFill>
              </a:rPr>
              <a:t>v dýchacím řetězci</a:t>
            </a:r>
            <a:r>
              <a:rPr lang="cs-CZ" sz="2600" dirty="0"/>
              <a:t>, kde energie uvolněná z oxidace NADH na NAD</a:t>
            </a:r>
            <a:r>
              <a:rPr lang="cs-CZ" sz="2600" baseline="30000" dirty="0"/>
              <a:t>+</a:t>
            </a:r>
            <a:r>
              <a:rPr lang="cs-CZ" sz="2600" dirty="0"/>
              <a:t> je využita na energeticky náročný vznik ATP z </a:t>
            </a:r>
            <a:r>
              <a:rPr lang="cs-CZ" sz="2600" dirty="0" smtClean="0"/>
              <a:t>ADP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ysokoenergetické </a:t>
            </a:r>
            <a:r>
              <a:rPr lang="cs-CZ" sz="2600" dirty="0"/>
              <a:t>elektrony se nakonec spojují s molekulovým kyslíkem a s H</a:t>
            </a:r>
            <a:r>
              <a:rPr lang="cs-CZ" sz="2600" baseline="30000" dirty="0"/>
              <a:t>+</a:t>
            </a:r>
            <a:r>
              <a:rPr lang="cs-CZ" sz="2600" dirty="0"/>
              <a:t> za vzniku </a:t>
            </a:r>
            <a:r>
              <a:rPr lang="cs-CZ" sz="2600" dirty="0" smtClean="0"/>
              <a:t>vody</a:t>
            </a: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4" y="3373999"/>
            <a:ext cx="6573914" cy="34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NADH </a:t>
            </a:r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Proč je tak dobrým redukčním činidlem?</a:t>
            </a:r>
            <a:endParaRPr lang="cs-CZ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4" y="2060848"/>
            <a:ext cx="8976646" cy="3851658"/>
          </a:xfrm>
        </p:spPr>
      </p:pic>
      <p:sp>
        <p:nvSpPr>
          <p:cNvPr id="3" name="Obdélník 2"/>
          <p:cNvSpPr/>
          <p:nvPr/>
        </p:nvSpPr>
        <p:spPr>
          <a:xfrm>
            <a:off x="1691680" y="4941168"/>
            <a:ext cx="273630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5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FADH</a:t>
            </a:r>
            <a:r>
              <a:rPr lang="cs-CZ" b="1" baseline="-25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flavinadenindinukleotid</a:t>
            </a:r>
            <a:endParaRPr lang="cs-CZ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7006934" cy="46805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3024335"/>
          </a:xfrm>
        </p:spPr>
        <p:txBody>
          <a:bodyPr>
            <a:normAutofit/>
          </a:bodyPr>
          <a:lstStyle/>
          <a:p>
            <a:r>
              <a:rPr lang="cs-CZ" sz="2600" b="1" dirty="0"/>
              <a:t>FAD </a:t>
            </a:r>
            <a:r>
              <a:rPr lang="cs-CZ" sz="2600" dirty="0"/>
              <a:t>je tvořen</a:t>
            </a:r>
            <a:r>
              <a:rPr lang="cs-CZ" sz="2600" b="1" dirty="0"/>
              <a:t> </a:t>
            </a:r>
            <a:r>
              <a:rPr lang="cs-CZ" sz="2600" dirty="0" err="1"/>
              <a:t>adenin</a:t>
            </a:r>
            <a:r>
              <a:rPr lang="cs-CZ" sz="2600" b="1" dirty="0" err="1"/>
              <a:t>mono</a:t>
            </a:r>
            <a:r>
              <a:rPr lang="cs-CZ" sz="2600" dirty="0" err="1"/>
              <a:t>nukleotidem</a:t>
            </a:r>
            <a:r>
              <a:rPr lang="cs-CZ" sz="2600" dirty="0"/>
              <a:t>: </a:t>
            </a:r>
            <a:r>
              <a:rPr lang="cs-CZ" sz="2600" b="1" dirty="0">
                <a:solidFill>
                  <a:schemeClr val="accent5">
                    <a:lumMod val="75000"/>
                  </a:schemeClr>
                </a:solidFill>
              </a:rPr>
              <a:t>adenin</a:t>
            </a:r>
            <a:r>
              <a:rPr lang="cs-CZ" sz="2600" dirty="0"/>
              <a:t>, </a:t>
            </a:r>
            <a:r>
              <a:rPr lang="cs-CZ" sz="2600" b="1" dirty="0" err="1">
                <a:solidFill>
                  <a:schemeClr val="accent5">
                    <a:lumMod val="75000"/>
                  </a:schemeClr>
                </a:solidFill>
              </a:rPr>
              <a:t>ribosa</a:t>
            </a:r>
            <a:r>
              <a:rPr lang="cs-CZ" sz="2600" dirty="0"/>
              <a:t> a </a:t>
            </a:r>
            <a:r>
              <a:rPr lang="cs-CZ" sz="2600" b="1" dirty="0">
                <a:solidFill>
                  <a:schemeClr val="accent5">
                    <a:lumMod val="75000"/>
                  </a:schemeClr>
                </a:solidFill>
              </a:rPr>
              <a:t>fosfát</a:t>
            </a:r>
            <a:r>
              <a:rPr lang="cs-CZ" sz="2600" dirty="0"/>
              <a:t>, přes který se váže </a:t>
            </a:r>
            <a:r>
              <a:rPr lang="cs-CZ" sz="2600" b="1" dirty="0">
                <a:solidFill>
                  <a:schemeClr val="accent6">
                    <a:lumMod val="75000"/>
                  </a:schemeClr>
                </a:solidFill>
              </a:rPr>
              <a:t>další fosfát</a:t>
            </a:r>
            <a:r>
              <a:rPr lang="cs-CZ" sz="2600" dirty="0"/>
              <a:t>, cukr </a:t>
            </a:r>
            <a:r>
              <a:rPr lang="cs-CZ" sz="2600" b="1" dirty="0" err="1">
                <a:solidFill>
                  <a:schemeClr val="accent6">
                    <a:lumMod val="75000"/>
                  </a:schemeClr>
                </a:solidFill>
              </a:rPr>
              <a:t>ribitol</a:t>
            </a:r>
            <a:r>
              <a:rPr lang="cs-CZ" sz="2600" dirty="0"/>
              <a:t> a cyklický </a:t>
            </a:r>
            <a:r>
              <a:rPr lang="cs-CZ" sz="2600" dirty="0" smtClean="0"/>
              <a:t>					systém </a:t>
            </a:r>
            <a:r>
              <a:rPr lang="cs-CZ" sz="2600" dirty="0"/>
              <a:t>se třemi dusíkatými </a:t>
            </a:r>
            <a:r>
              <a:rPr lang="cs-CZ" sz="2600" dirty="0" smtClean="0"/>
              <a:t>					jádry (</a:t>
            </a:r>
            <a:r>
              <a:rPr lang="cs-CZ" sz="2600" b="1" dirty="0" err="1">
                <a:solidFill>
                  <a:schemeClr val="accent6">
                    <a:lumMod val="75000"/>
                  </a:schemeClr>
                </a:solidFill>
              </a:rPr>
              <a:t>isoalloxazin</a:t>
            </a:r>
            <a:r>
              <a:rPr lang="cs-CZ" sz="2600" dirty="0"/>
              <a:t>), na </a:t>
            </a:r>
            <a:r>
              <a:rPr lang="cs-CZ" sz="2600" dirty="0" smtClean="0"/>
              <a:t>						kterém </a:t>
            </a:r>
            <a:r>
              <a:rPr lang="cs-CZ" sz="2600" dirty="0"/>
              <a:t>probíhají </a:t>
            </a:r>
            <a:r>
              <a:rPr lang="cs-CZ" sz="2600" dirty="0" smtClean="0"/>
              <a:t>oxidačně-						redukční reakce</a:t>
            </a:r>
          </a:p>
        </p:txBody>
      </p:sp>
    </p:spTree>
    <p:extLst>
      <p:ext uri="{BB962C8B-B14F-4D97-AF65-F5344CB8AC3E}">
        <p14:creationId xmlns:p14="http://schemas.microsoft.com/office/powerpoint/2010/main" val="31361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FADH</a:t>
            </a:r>
            <a:r>
              <a:rPr lang="cs-CZ" b="1" baseline="-25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oxidačně-redukční reakce</a:t>
            </a:r>
            <a:endParaRPr lang="cs-CZ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0851"/>
            <a:ext cx="8622454" cy="5797150"/>
          </a:xfrm>
        </p:spPr>
      </p:pic>
    </p:spTree>
    <p:extLst>
      <p:ext uri="{BB962C8B-B14F-4D97-AF65-F5344CB8AC3E}">
        <p14:creationId xmlns:p14="http://schemas.microsoft.com/office/powerpoint/2010/main" val="10998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584176"/>
          </a:xfrm>
        </p:spPr>
        <p:txBody>
          <a:bodyPr>
            <a:normAutofit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FADH</a:t>
            </a:r>
            <a:r>
              <a:rPr lang="cs-CZ" b="1" baseline="-250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oxidačně-redukční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reakce, funkce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13995"/>
          </a:xfrm>
        </p:spPr>
        <p:txBody>
          <a:bodyPr/>
          <a:lstStyle/>
          <a:p>
            <a:r>
              <a:rPr lang="cs-CZ" b="1" dirty="0" smtClean="0"/>
              <a:t>oxidovaná </a:t>
            </a:r>
            <a:r>
              <a:rPr lang="cs-CZ" b="1" dirty="0"/>
              <a:t>forma </a:t>
            </a:r>
            <a:r>
              <a:rPr lang="cs-CZ" dirty="0"/>
              <a:t>má podobu</a:t>
            </a:r>
            <a:r>
              <a:rPr lang="cs-CZ" b="1" dirty="0"/>
              <a:t> FAD</a:t>
            </a:r>
            <a:r>
              <a:rPr lang="cs-CZ" dirty="0"/>
              <a:t>, </a:t>
            </a:r>
            <a:r>
              <a:rPr lang="cs-CZ" dirty="0" smtClean="0"/>
              <a:t>redukovaná potom </a:t>
            </a:r>
            <a:r>
              <a:rPr lang="cs-CZ" b="1" dirty="0"/>
              <a:t>FADH</a:t>
            </a:r>
            <a:r>
              <a:rPr lang="cs-CZ" b="1" baseline="-25000" dirty="0"/>
              <a:t>2</a:t>
            </a:r>
            <a:r>
              <a:rPr lang="cs-CZ" dirty="0"/>
              <a:t>, takže systém může přenášet </a:t>
            </a:r>
            <a:r>
              <a:rPr lang="cs-CZ" b="1" dirty="0">
                <a:solidFill>
                  <a:srgbClr val="FF0000"/>
                </a:solidFill>
              </a:rPr>
              <a:t>dva atomy vodíku </a:t>
            </a:r>
            <a:r>
              <a:rPr lang="cs-CZ" dirty="0"/>
              <a:t>a </a:t>
            </a:r>
            <a:r>
              <a:rPr lang="cs-CZ" b="1" dirty="0">
                <a:solidFill>
                  <a:srgbClr val="FF0000"/>
                </a:solidFill>
              </a:rPr>
              <a:t>dva elektrony 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FADH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/>
              <a:t>vzniká v Krebsově cyklu nebo při oxidaci mastných kyselin na acetyl-</a:t>
            </a:r>
            <a:r>
              <a:rPr lang="cs-CZ" dirty="0" err="1"/>
              <a:t>CoA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stejně </a:t>
            </a:r>
            <a:r>
              <a:rPr lang="cs-CZ" dirty="0"/>
              <a:t>jako NADH má za úkol 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přenést elektrony a vodíky do dýchacího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řetězce</a:t>
            </a:r>
          </a:p>
          <a:p>
            <a:r>
              <a:rPr lang="cs-CZ" dirty="0"/>
              <a:t>FAD se obvykle účastní oxidace za tvorby </a:t>
            </a:r>
            <a:r>
              <a:rPr lang="cs-CZ" dirty="0" smtClean="0"/>
              <a:t>alkenů (viz citrátový cyklus)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Procvičování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Jaké typy vazeb mohou být </a:t>
            </a:r>
            <a:r>
              <a:rPr lang="cs-CZ" dirty="0" err="1" smtClean="0"/>
              <a:t>makroergické</a:t>
            </a:r>
            <a:r>
              <a:rPr lang="cs-CZ" dirty="0" smtClean="0"/>
              <a:t>, ke každému typu přidej příklad.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byste definovali ∆G?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Proč vazby v ATP uvolňují snadno tolik 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Jaká je funkce </a:t>
            </a:r>
            <a:r>
              <a:rPr lang="cs-CZ" dirty="0" smtClean="0"/>
              <a:t>NADH </a:t>
            </a:r>
            <a:r>
              <a:rPr lang="cs-CZ" dirty="0" smtClean="0"/>
              <a:t>a z čeho se skládá?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Kolik elektronů do elektrontransportního řetězce přenáší </a:t>
            </a:r>
            <a:r>
              <a:rPr lang="cs-CZ" dirty="0" smtClean="0"/>
              <a:t>NADH </a:t>
            </a:r>
            <a:r>
              <a:rPr lang="cs-CZ" dirty="0" smtClean="0"/>
              <a:t>a kolik </a:t>
            </a:r>
            <a:r>
              <a:rPr lang="cs-CZ" dirty="0" smtClean="0"/>
              <a:t>FADH</a:t>
            </a:r>
            <a:r>
              <a:rPr lang="cs-CZ" baseline="-25000" dirty="0" smtClean="0"/>
              <a:t>2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6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Makroergické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sloučeniny – obecná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mezi </a:t>
            </a:r>
            <a:r>
              <a:rPr lang="cs-CZ" dirty="0"/>
              <a:t>nejdůležitější </a:t>
            </a:r>
            <a:r>
              <a:rPr lang="cs-CZ" dirty="0" err="1"/>
              <a:t>makroergické</a:t>
            </a:r>
            <a:r>
              <a:rPr lang="cs-CZ" dirty="0"/>
              <a:t> sloučeniny patří univerzální přenašeč energie 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ATP</a:t>
            </a:r>
            <a:r>
              <a:rPr lang="cs-CZ" dirty="0"/>
              <a:t>, dále 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GTP, CTP, UTP </a:t>
            </a:r>
            <a:r>
              <a:rPr lang="cs-CZ" dirty="0"/>
              <a:t>– ostatní </a:t>
            </a:r>
            <a:r>
              <a:rPr lang="cs-CZ" dirty="0" err="1" smtClean="0"/>
              <a:t>nukleosidtrifosfáty</a:t>
            </a:r>
            <a:r>
              <a:rPr lang="cs-CZ" dirty="0" smtClean="0"/>
              <a:t> </a:t>
            </a:r>
          </a:p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acetyl-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SCoA</a:t>
            </a:r>
            <a:endParaRPr lang="cs-CZ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fosfoenolpyruvát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1,3-bisfosfoglycerát</a:t>
            </a:r>
            <a:r>
              <a:rPr lang="cs-CZ" dirty="0" smtClean="0"/>
              <a:t> </a:t>
            </a:r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hydrolýze </a:t>
            </a:r>
            <a:r>
              <a:rPr lang="cs-CZ" dirty="0"/>
              <a:t>se v nich obvykle štěpí </a:t>
            </a:r>
            <a:r>
              <a:rPr lang="cs-CZ" dirty="0" err="1" smtClean="0"/>
              <a:t>fosfoanhydridové</a:t>
            </a:r>
            <a:r>
              <a:rPr lang="cs-CZ" dirty="0" smtClean="0"/>
              <a:t> </a:t>
            </a:r>
            <a:r>
              <a:rPr lang="cs-CZ" dirty="0"/>
              <a:t>vazby, esterové vazby, </a:t>
            </a:r>
            <a:r>
              <a:rPr lang="cs-CZ" dirty="0" err="1"/>
              <a:t>thioesterové</a:t>
            </a:r>
            <a:r>
              <a:rPr lang="cs-CZ" dirty="0"/>
              <a:t> </a:t>
            </a:r>
            <a:r>
              <a:rPr lang="cs-CZ" dirty="0" smtClean="0"/>
              <a:t>vazby (srovnat se štěpením bílkovin)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4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chemická práce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echanická práce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lektroosmotická práce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informační a regulační práce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s</a:t>
            </a:r>
            <a:r>
              <a:rPr lang="cs-CZ" dirty="0" smtClean="0"/>
              <a:t>větelná energie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teplo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dirty="0"/>
          </a:p>
        </p:txBody>
      </p:sp>
      <p:grpSp>
        <p:nvGrpSpPr>
          <p:cNvPr id="107" name="Skupina 106"/>
          <p:cNvGrpSpPr/>
          <p:nvPr/>
        </p:nvGrpSpPr>
        <p:grpSpPr>
          <a:xfrm>
            <a:off x="4893137" y="1107082"/>
            <a:ext cx="4250862" cy="2323019"/>
            <a:chOff x="539554" y="730953"/>
            <a:chExt cx="7824947" cy="4580439"/>
          </a:xfrm>
        </p:grpSpPr>
        <p:grpSp>
          <p:nvGrpSpPr>
            <p:cNvPr id="108" name="Skupina 107"/>
            <p:cNvGrpSpPr/>
            <p:nvPr/>
          </p:nvGrpSpPr>
          <p:grpSpPr>
            <a:xfrm>
              <a:off x="539554" y="730953"/>
              <a:ext cx="7824947" cy="4580439"/>
              <a:chOff x="539552" y="730953"/>
              <a:chExt cx="7824947" cy="4580439"/>
            </a:xfrm>
          </p:grpSpPr>
          <p:grpSp>
            <p:nvGrpSpPr>
              <p:cNvPr id="111" name="Skupina 110"/>
              <p:cNvGrpSpPr/>
              <p:nvPr/>
            </p:nvGrpSpPr>
            <p:grpSpPr>
              <a:xfrm>
                <a:off x="539552" y="2132856"/>
                <a:ext cx="6483284" cy="1886513"/>
                <a:chOff x="539552" y="2132856"/>
                <a:chExt cx="6483284" cy="1886513"/>
              </a:xfrm>
            </p:grpSpPr>
            <p:sp>
              <p:nvSpPr>
                <p:cNvPr id="118" name="Plechovka 117"/>
                <p:cNvSpPr/>
                <p:nvPr/>
              </p:nvSpPr>
              <p:spPr>
                <a:xfrm rot="5400000">
                  <a:off x="2270863" y="407783"/>
                  <a:ext cx="1865970" cy="5328592"/>
                </a:xfrm>
                <a:prstGeom prst="can">
                  <a:avLst>
                    <a:gd name="adj" fmla="val 66673"/>
                  </a:avLst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1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9466" y="2139638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616" y="2133401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4349" y="2147706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0499" y="2132856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6649" y="2147706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4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2799" y="2147706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5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5899" y="2139638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6" name="Picture 9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2049" y="2132856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7" name="Picture 10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8199" y="2132856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8" name="Picture 1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3599" y="2139092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9" name="Picture 1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9749" y="2139093"/>
                  <a:ext cx="323850" cy="187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0" name="Vývojový diagram: spojnice 129"/>
                <p:cNvSpPr/>
                <p:nvPr/>
              </p:nvSpPr>
              <p:spPr>
                <a:xfrm>
                  <a:off x="4824941" y="2535888"/>
                  <a:ext cx="240492" cy="360040"/>
                </a:xfrm>
                <a:prstGeom prst="flowChartConnector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Vývojový diagram: spojnice 130"/>
                <p:cNvSpPr/>
                <p:nvPr/>
              </p:nvSpPr>
              <p:spPr>
                <a:xfrm>
                  <a:off x="5136029" y="2277507"/>
                  <a:ext cx="333831" cy="328635"/>
                </a:xfrm>
                <a:prstGeom prst="flowChartConnector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Vývojový diagram: spojnice 131"/>
                <p:cNvSpPr/>
                <p:nvPr/>
              </p:nvSpPr>
              <p:spPr>
                <a:xfrm>
                  <a:off x="5111751" y="2772707"/>
                  <a:ext cx="333831" cy="330451"/>
                </a:xfrm>
                <a:prstGeom prst="flowChartConnector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33" name="Picture 1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4334" y="2523821"/>
                  <a:ext cx="268287" cy="384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4" name="Picture 1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2942708"/>
                  <a:ext cx="360363" cy="3540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5" name="Plechovka 134"/>
                <p:cNvSpPr/>
                <p:nvPr/>
              </p:nvSpPr>
              <p:spPr>
                <a:xfrm rot="5400000">
                  <a:off x="5962940" y="2428788"/>
                  <a:ext cx="316474" cy="1803319"/>
                </a:xfrm>
                <a:prstGeom prst="can">
                  <a:avLst>
                    <a:gd name="adj" fmla="val 49466"/>
                  </a:avLst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36" name="Picture 1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6950" y="3425114"/>
                  <a:ext cx="268287" cy="384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7" name="Oblouk 136"/>
                <p:cNvSpPr/>
                <p:nvPr/>
              </p:nvSpPr>
              <p:spPr>
                <a:xfrm rot="13492972">
                  <a:off x="6168260" y="3013551"/>
                  <a:ext cx="539055" cy="580813"/>
                </a:xfrm>
                <a:prstGeom prst="arc">
                  <a:avLst>
                    <a:gd name="adj1" fmla="val 16923193"/>
                    <a:gd name="adj2" fmla="val 20910386"/>
                  </a:avLst>
                </a:prstGeom>
                <a:noFill/>
                <a:ln w="25400" cap="flat" cmpd="sng" algn="ctr">
                  <a:solidFill>
                    <a:srgbClr val="C0504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38" name="Picture 2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4130" y="3126453"/>
                  <a:ext cx="165100" cy="407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9" name="Picture 2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9230" y="3140968"/>
                  <a:ext cx="165100" cy="407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0" name="Picture 2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4330" y="3140968"/>
                  <a:ext cx="165100" cy="407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1" name="Picture 2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9430" y="3140968"/>
                  <a:ext cx="165100" cy="407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2" name="Picture 2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4530" y="3132888"/>
                  <a:ext cx="165100" cy="407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3" name="Picture 2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7773" y="3133425"/>
                  <a:ext cx="165100" cy="407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4" name="Picture 2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2673" y="3137662"/>
                  <a:ext cx="165100" cy="407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5" name="Picture 2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2873" y="3140968"/>
                  <a:ext cx="165100" cy="407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6" name="Picture 3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872460">
                  <a:off x="5309189" y="3545234"/>
                  <a:ext cx="249622" cy="3574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7" name="Ovál 146"/>
                <p:cNvSpPr/>
                <p:nvPr/>
              </p:nvSpPr>
              <p:spPr>
                <a:xfrm>
                  <a:off x="990423" y="2606142"/>
                  <a:ext cx="610968" cy="166565"/>
                </a:xfrm>
                <a:prstGeom prst="ellipse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C0504D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48" name="Picture 31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4724" y="3573016"/>
                  <a:ext cx="639763" cy="188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9" name="Picture 3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102" y="3235344"/>
                  <a:ext cx="639763" cy="188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0" name="Picture 3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5856" y="2363224"/>
                  <a:ext cx="639763" cy="188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12" name="Přímá spojnice se šipkou 111"/>
              <p:cNvCxnSpPr/>
              <p:nvPr/>
            </p:nvCxnSpPr>
            <p:spPr>
              <a:xfrm flipH="1" flipV="1">
                <a:off x="2158391" y="3634395"/>
                <a:ext cx="165893" cy="103522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3" name="Přímá spojnice se šipkou 112"/>
              <p:cNvCxnSpPr/>
              <p:nvPr/>
            </p:nvCxnSpPr>
            <p:spPr>
              <a:xfrm flipH="1" flipV="1">
                <a:off x="6335223" y="3573016"/>
                <a:ext cx="247650" cy="7920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14" name="TextovéPole 113"/>
              <p:cNvSpPr txBox="1"/>
              <p:nvPr/>
            </p:nvSpPr>
            <p:spPr>
              <a:xfrm>
                <a:off x="2045737" y="4643844"/>
                <a:ext cx="1458236" cy="66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jádro</a:t>
                </a:r>
              </a:p>
            </p:txBody>
          </p:sp>
          <p:sp>
            <p:nvSpPr>
              <p:cNvPr id="115" name="TextovéPole 114"/>
              <p:cNvSpPr txBox="1"/>
              <p:nvPr/>
            </p:nvSpPr>
            <p:spPr>
              <a:xfrm>
                <a:off x="6041883" y="4367188"/>
                <a:ext cx="2322616" cy="66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myofibrila</a:t>
                </a:r>
              </a:p>
            </p:txBody>
          </p:sp>
          <p:cxnSp>
            <p:nvCxnSpPr>
              <p:cNvPr id="116" name="Přímá spojnice se šipkou 115"/>
              <p:cNvCxnSpPr>
                <a:endCxn id="121" idx="0"/>
              </p:cNvCxnSpPr>
              <p:nvPr/>
            </p:nvCxnSpPr>
            <p:spPr>
              <a:xfrm flipH="1">
                <a:off x="2856274" y="1556792"/>
                <a:ext cx="347574" cy="59091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17" name="TextovéPole 116"/>
              <p:cNvSpPr txBox="1"/>
              <p:nvPr/>
            </p:nvSpPr>
            <p:spPr>
              <a:xfrm>
                <a:off x="3394721" y="730953"/>
                <a:ext cx="3092833" cy="1153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svalová buňka = svalové vlákno</a:t>
                </a:r>
              </a:p>
            </p:txBody>
          </p:sp>
        </p:grpSp>
        <p:sp>
          <p:nvSpPr>
            <p:cNvPr id="109" name="Levá složená závorka 108"/>
            <p:cNvSpPr/>
            <p:nvPr/>
          </p:nvSpPr>
          <p:spPr>
            <a:xfrm rot="5400000">
              <a:off x="6520477" y="2917098"/>
              <a:ext cx="186150" cy="237376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5752625" y="2242024"/>
              <a:ext cx="2339089" cy="66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sarkomera</a:t>
              </a:r>
            </a:p>
          </p:txBody>
        </p:sp>
      </p:grpSp>
      <p:pic>
        <p:nvPicPr>
          <p:cNvPr id="151" name="Obrázek 1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27522"/>
            <a:ext cx="4772640" cy="27584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305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</a:t>
            </a:r>
            <a:b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chemická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zniká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energeticky bohatá sloučenina </a:t>
            </a:r>
            <a:endParaRPr lang="cs-CZ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/>
              <a:t>ATP + glukosa → glukosa-1-P + </a:t>
            </a:r>
            <a:r>
              <a:rPr lang="cs-CZ" dirty="0" smtClean="0"/>
              <a:t>ADP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chemeClr val="accent2"/>
                </a:solidFill>
              </a:rPr>
              <a:t>energetické spřahování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 využití </a:t>
            </a:r>
            <a:r>
              <a:rPr lang="cs-CZ" sz="2800" dirty="0"/>
              <a:t>E z exergonické hydrolýzy ATP pro procesy </a:t>
            </a:r>
            <a:r>
              <a:rPr lang="cs-CZ" sz="2800" dirty="0" err="1" smtClean="0"/>
              <a:t>endergonické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oba děje musí provázet společný meziprodukt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 b="20840"/>
          <a:stretch/>
        </p:blipFill>
        <p:spPr bwMode="auto">
          <a:xfrm>
            <a:off x="107504" y="4941168"/>
            <a:ext cx="9011934" cy="141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66" y="1395904"/>
            <a:ext cx="5533534" cy="5458612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 b="20840"/>
          <a:stretch/>
        </p:blipFill>
        <p:spPr bwMode="auto">
          <a:xfrm>
            <a:off x="132066" y="0"/>
            <a:ext cx="9011934" cy="141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79712" y="18448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glutamát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62784" y="62373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glutamát-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γ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-fosfát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10016" y="27776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glutamin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20" flipH="1">
            <a:off x="2458671" y="4190652"/>
            <a:ext cx="727768" cy="80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1979712" y="4428401"/>
            <a:ext cx="630926" cy="33429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ATP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2519772" y="5042016"/>
            <a:ext cx="690243" cy="31862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ADP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3635896" y="3789039"/>
            <a:ext cx="1224136" cy="1252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8996" flipH="1">
            <a:off x="5734659" y="4569031"/>
            <a:ext cx="727768" cy="80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021159" y="5360639"/>
            <a:ext cx="77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NH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+</a:t>
            </a:r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6482024" y="4616496"/>
            <a:ext cx="504056" cy="4464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mechanická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buněčný </a:t>
            </a:r>
            <a:r>
              <a:rPr lang="cs-CZ" sz="2800" dirty="0"/>
              <a:t>pohyb přestavbou </a:t>
            </a:r>
            <a:r>
              <a:rPr lang="cs-CZ" sz="2800" dirty="0" smtClean="0"/>
              <a:t>cytoskeletu</a:t>
            </a:r>
          </a:p>
          <a:p>
            <a:r>
              <a:rPr lang="cs-CZ" sz="2800" dirty="0" smtClean="0"/>
              <a:t>pohyb </a:t>
            </a:r>
            <a:r>
              <a:rPr lang="cs-CZ" sz="2800" dirty="0"/>
              <a:t>makromolekul po vláknech </a:t>
            </a:r>
            <a:r>
              <a:rPr lang="cs-CZ" sz="2800" dirty="0" smtClean="0"/>
              <a:t>mikrotubulů</a:t>
            </a:r>
          </a:p>
          <a:p>
            <a:r>
              <a:rPr lang="cs-CZ" sz="2800" dirty="0" smtClean="0"/>
              <a:t>práce </a:t>
            </a:r>
            <a:r>
              <a:rPr lang="cs-CZ" sz="2800" dirty="0"/>
              <a:t>svalové tkáně </a:t>
            </a:r>
          </a:p>
        </p:txBody>
      </p:sp>
      <p:sp>
        <p:nvSpPr>
          <p:cNvPr id="4" name="Ovál 3"/>
          <p:cNvSpPr/>
          <p:nvPr/>
        </p:nvSpPr>
        <p:spPr>
          <a:xfrm>
            <a:off x="323528" y="2564904"/>
            <a:ext cx="4104456" cy="64807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"/>
          <a:stretch/>
        </p:blipFill>
        <p:spPr>
          <a:xfrm>
            <a:off x="1979712" y="3019844"/>
            <a:ext cx="6840760" cy="38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mechanická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s</a:t>
            </a:r>
            <a:r>
              <a:rPr lang="cs-CZ" sz="2800" dirty="0" smtClean="0"/>
              <a:t>valová </a:t>
            </a:r>
            <a:r>
              <a:rPr lang="cs-CZ" sz="2800" dirty="0"/>
              <a:t>buňka se skládá z několika set podjednotek zvaných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myofibrily</a:t>
            </a:r>
          </a:p>
          <a:p>
            <a:r>
              <a:rPr lang="cs-CZ" sz="2800" dirty="0"/>
              <a:t>k</a:t>
            </a:r>
            <a:r>
              <a:rPr lang="cs-CZ" sz="2800" dirty="0" smtClean="0"/>
              <a:t>aždá </a:t>
            </a:r>
            <a:r>
              <a:rPr lang="cs-CZ" sz="2800" dirty="0"/>
              <a:t>myofibrila je podélně rozdělena na mnoho tzv.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kontraktilních</a:t>
            </a:r>
            <a:r>
              <a:rPr lang="cs-CZ" sz="2800" dirty="0"/>
              <a:t> </a:t>
            </a:r>
            <a:r>
              <a:rPr lang="cs-CZ" sz="2800" dirty="0" smtClean="0"/>
              <a:t>jednotek -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sarkomer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"/>
          <a:stretch/>
        </p:blipFill>
        <p:spPr>
          <a:xfrm>
            <a:off x="1619672" y="3302654"/>
            <a:ext cx="6336704" cy="35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mechanická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s</a:t>
            </a:r>
            <a:r>
              <a:rPr lang="cs-CZ" sz="2800" dirty="0" err="1" smtClean="0"/>
              <a:t>arkomera</a:t>
            </a:r>
            <a:r>
              <a:rPr lang="cs-CZ" sz="2800" dirty="0" smtClean="0"/>
              <a:t> obsahuje vlákna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aktinu (tenčí) </a:t>
            </a:r>
            <a:r>
              <a:rPr lang="cs-CZ" sz="2800" dirty="0" smtClean="0"/>
              <a:t>a vlákna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myozinu (silnější)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8487433" cy="21508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519873"/>
            <a:ext cx="6352559" cy="23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s</a:t>
            </a:r>
            <a:r>
              <a:rPr lang="cs-CZ" sz="2800" dirty="0" smtClean="0"/>
              <a:t>valový </a:t>
            </a:r>
            <a:r>
              <a:rPr lang="cs-CZ" sz="2800" dirty="0"/>
              <a:t>stah je způsoben teleskopickým nasouváním aktinu na myozin za současného zkrácení </a:t>
            </a:r>
            <a:r>
              <a:rPr lang="cs-CZ" sz="2800" dirty="0" err="1" smtClean="0"/>
              <a:t>sarkomery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0"/>
          <a:stretch/>
        </p:blipFill>
        <p:spPr>
          <a:xfrm>
            <a:off x="1043608" y="2348880"/>
            <a:ext cx="7132437" cy="43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8" y="57540"/>
            <a:ext cx="6917208" cy="44046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34019"/>
            <a:ext cx="7186490" cy="37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2630"/>
            <a:ext cx="9144000" cy="1498178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</a:t>
            </a:r>
            <a:r>
              <a:rPr lang="cs-CZ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</a:t>
            </a:r>
            <a: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cs-CZ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cs-CZ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mechanická </a:t>
            </a:r>
            <a:r>
              <a:rPr lang="cs-CZ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práce, role ATP v </a:t>
            </a:r>
            <a:r>
              <a:rPr lang="cs-CZ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aktinomyozinovém</a:t>
            </a:r>
            <a:r>
              <a:rPr lang="cs-CZ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komplexu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64" y="1628800"/>
            <a:ext cx="7988257" cy="302433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5" y="4704312"/>
            <a:ext cx="5647171" cy="215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cs-CZ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cs-CZ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mechanická práce, role ATP v </a:t>
            </a:r>
            <a:r>
              <a:rPr lang="cs-CZ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aktinomyozinovém</a:t>
            </a:r>
            <a:r>
              <a:rPr lang="cs-CZ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komplexu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84" y="2348880"/>
            <a:ext cx="7275666" cy="27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Makroergické sloučeniny – zástupci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97" y="1268760"/>
            <a:ext cx="6639816" cy="24482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41697" y="3717032"/>
            <a:ext cx="66398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</a:rPr>
              <a:t>1,3-bisfosfoglycerát            fosfoenolpyruvát</a:t>
            </a:r>
            <a:endParaRPr lang="cs-CZ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81" y="4299884"/>
            <a:ext cx="4101056" cy="189507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631184" y="6078252"/>
            <a:ext cx="4094553" cy="394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</a:rPr>
              <a:t>cetyl-CoA</a:t>
            </a:r>
            <a:endParaRPr lang="cs-CZ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cs-CZ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cs-CZ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mechanická práce, role ATP v </a:t>
            </a:r>
            <a:r>
              <a:rPr lang="cs-CZ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aktinomyozinovém</a:t>
            </a:r>
            <a:r>
              <a:rPr lang="cs-CZ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komplexu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4962666" cy="238389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63" y="4287871"/>
            <a:ext cx="6576321" cy="23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Nakresli nikotinamid v oxidované formě a proveď jeho redukci.</a:t>
            </a:r>
          </a:p>
          <a:p>
            <a:r>
              <a:rPr lang="cs-CZ" dirty="0" smtClean="0"/>
              <a:t>Proč se NADH snadno oxiduje?</a:t>
            </a:r>
          </a:p>
          <a:p>
            <a:r>
              <a:rPr lang="cs-CZ" dirty="0" smtClean="0"/>
              <a:t>Proč se ATP lehce zbavuje krajní fosfátové skupiny?</a:t>
            </a:r>
          </a:p>
          <a:p>
            <a:r>
              <a:rPr lang="cs-CZ" dirty="0" smtClean="0"/>
              <a:t>Jaký je energetický zisk hydrolýzy ATP?</a:t>
            </a:r>
          </a:p>
          <a:p>
            <a:r>
              <a:rPr lang="cs-CZ" dirty="0" smtClean="0"/>
              <a:t>Jaký je celý název </a:t>
            </a:r>
            <a:r>
              <a:rPr lang="cs-CZ" dirty="0" smtClean="0"/>
              <a:t>FADH</a:t>
            </a:r>
            <a:r>
              <a:rPr lang="cs-CZ" baseline="-25000" dirty="0" smtClean="0"/>
              <a:t>2</a:t>
            </a:r>
            <a:r>
              <a:rPr lang="cs-CZ" dirty="0" smtClean="0"/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8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ž</a:t>
            </a:r>
            <a:r>
              <a:rPr lang="cs-CZ" dirty="0" smtClean="0"/>
              <a:t>ivá </a:t>
            </a:r>
            <a:r>
              <a:rPr lang="cs-CZ" dirty="0"/>
              <a:t>buňka neustále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komunikuje s 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okolím</a:t>
            </a:r>
          </a:p>
          <a:p>
            <a:r>
              <a:rPr lang="cs-CZ" dirty="0"/>
              <a:t>v</a:t>
            </a:r>
            <a:r>
              <a:rPr lang="cs-CZ" dirty="0" smtClean="0"/>
              <a:t>yžaduje </a:t>
            </a:r>
            <a:r>
              <a:rPr lang="cs-CZ" dirty="0"/>
              <a:t>výměnu energie a hmoty s vnějším prostředím, což přispívá k udržení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homeostázy </a:t>
            </a:r>
            <a:r>
              <a:rPr lang="cs-CZ" dirty="0" smtClean="0"/>
              <a:t>celého organismu</a:t>
            </a:r>
          </a:p>
          <a:p>
            <a:r>
              <a:rPr lang="cs-CZ" dirty="0"/>
              <a:t>k</a:t>
            </a:r>
            <a:r>
              <a:rPr lang="cs-CZ" dirty="0" smtClean="0"/>
              <a:t>omunikaci </a:t>
            </a:r>
            <a:r>
              <a:rPr lang="cs-CZ" dirty="0"/>
              <a:t>zajišťuje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cytoplazmatická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membrána </a:t>
            </a:r>
            <a:r>
              <a:rPr lang="cs-CZ" dirty="0" smtClean="0"/>
              <a:t>z </a:t>
            </a:r>
            <a:r>
              <a:rPr lang="cs-CZ" dirty="0"/>
              <a:t> </a:t>
            </a:r>
            <a:r>
              <a:rPr lang="cs-CZ" dirty="0" err="1"/>
              <a:t>fosfolipidové</a:t>
            </a:r>
            <a:r>
              <a:rPr lang="cs-CZ" dirty="0"/>
              <a:t> </a:t>
            </a:r>
            <a:r>
              <a:rPr lang="cs-CZ" dirty="0" smtClean="0"/>
              <a:t>dvojvrstvy, která </a:t>
            </a:r>
            <a:r>
              <a:rPr lang="cs-CZ" dirty="0"/>
              <a:t>je propustná jen pro určité látky </a:t>
            </a:r>
            <a:r>
              <a:rPr lang="cs-CZ" dirty="0" smtClean="0"/>
              <a:t>(semipermeabilní)</a:t>
            </a:r>
          </a:p>
          <a:p>
            <a:r>
              <a:rPr lang="cs-CZ" dirty="0"/>
              <a:t>v</a:t>
            </a:r>
            <a:r>
              <a:rPr lang="cs-CZ" dirty="0" smtClean="0"/>
              <a:t>ětšina </a:t>
            </a:r>
            <a:r>
              <a:rPr lang="cs-CZ" dirty="0"/>
              <a:t>látek se do buňky musí dostat pomocí </a:t>
            </a:r>
            <a:r>
              <a:rPr lang="cs-CZ" b="1" dirty="0"/>
              <a:t>buněčných transportních mechanismů</a:t>
            </a:r>
            <a:r>
              <a:rPr lang="cs-CZ" dirty="0"/>
              <a:t> buď </a:t>
            </a:r>
            <a:r>
              <a:rPr lang="cs-CZ" b="1" dirty="0">
                <a:solidFill>
                  <a:srgbClr val="7030A0"/>
                </a:solidFill>
              </a:rPr>
              <a:t>aktivně za spotřebování energie (ATP)</a:t>
            </a:r>
            <a:r>
              <a:rPr lang="cs-CZ" dirty="0"/>
              <a:t> nebo pasivně </a:t>
            </a:r>
            <a:r>
              <a:rPr lang="cs-CZ" dirty="0" smtClean="0"/>
              <a:t>difúzí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6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cs-CZ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cs-CZ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98819" cy="5212713"/>
          </a:xfrm>
        </p:spPr>
      </p:pic>
    </p:spTree>
    <p:extLst>
      <p:ext uri="{BB962C8B-B14F-4D97-AF65-F5344CB8AC3E}">
        <p14:creationId xmlns:p14="http://schemas.microsoft.com/office/powerpoint/2010/main" val="17486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Z hlediska </a:t>
            </a:r>
            <a:r>
              <a:rPr lang="cs-CZ" sz="2800" b="1" dirty="0"/>
              <a:t>způsobu průchodu přes </a:t>
            </a:r>
            <a:r>
              <a:rPr lang="cs-CZ" sz="2800" b="1" dirty="0" smtClean="0"/>
              <a:t>membránu: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přímý</a:t>
            </a:r>
            <a:r>
              <a:rPr lang="cs-CZ" sz="2800" b="1" dirty="0" smtClean="0"/>
              <a:t> </a:t>
            </a:r>
            <a:r>
              <a:rPr lang="cs-CZ" sz="2800" dirty="0" smtClean="0"/>
              <a:t>transport</a:t>
            </a:r>
          </a:p>
          <a:p>
            <a:r>
              <a:rPr lang="cs-CZ" sz="2800" dirty="0" smtClean="0"/>
              <a:t>transport </a:t>
            </a:r>
            <a:r>
              <a:rPr lang="cs-CZ" sz="2800" dirty="0"/>
              <a:t>prostřednictvím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>
                <a:solidFill>
                  <a:srgbClr val="C00000"/>
                </a:solidFill>
              </a:rPr>
              <a:t>membránových proteinů (přenašeče, kanály)</a:t>
            </a:r>
            <a:r>
              <a:rPr lang="cs-CZ" sz="2800" dirty="0">
                <a:solidFill>
                  <a:srgbClr val="C00000"/>
                </a:solidFill>
              </a:rPr>
              <a:t> </a:t>
            </a:r>
            <a:endParaRPr lang="cs-CZ" sz="2800" dirty="0" smtClean="0">
              <a:solidFill>
                <a:srgbClr val="C00000"/>
              </a:solidFill>
            </a:endParaRPr>
          </a:p>
          <a:p>
            <a:r>
              <a:rPr lang="cs-CZ" sz="2800" dirty="0" smtClean="0"/>
              <a:t>transport </a:t>
            </a:r>
            <a:r>
              <a:rPr lang="cs-CZ" sz="2800" dirty="0"/>
              <a:t>pomocí </a:t>
            </a:r>
            <a:r>
              <a:rPr lang="cs-CZ" sz="2800" b="1" dirty="0">
                <a:solidFill>
                  <a:srgbClr val="C00000"/>
                </a:solidFill>
              </a:rPr>
              <a:t>membránových váčků (</a:t>
            </a:r>
            <a:r>
              <a:rPr lang="cs-CZ" sz="2800" b="1" dirty="0" err="1">
                <a:solidFill>
                  <a:srgbClr val="C00000"/>
                </a:solidFill>
              </a:rPr>
              <a:t>exo</a:t>
            </a:r>
            <a:r>
              <a:rPr lang="cs-CZ" sz="2800" b="1" dirty="0">
                <a:solidFill>
                  <a:srgbClr val="C00000"/>
                </a:solidFill>
              </a:rPr>
              <a:t>/endocytóza, fagocytóza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dirty="0"/>
              <a:t>Z</a:t>
            </a:r>
            <a:r>
              <a:rPr lang="cs-CZ" sz="2800" dirty="0" smtClean="0"/>
              <a:t> hlediska </a:t>
            </a:r>
            <a:r>
              <a:rPr lang="cs-CZ" sz="2800" b="1" dirty="0" smtClean="0"/>
              <a:t>energetických nároků:</a:t>
            </a:r>
          </a:p>
          <a:p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asivně difúzí</a:t>
            </a:r>
          </a:p>
          <a:p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ktivně </a:t>
            </a:r>
            <a:r>
              <a:rPr lang="cs-CZ" sz="2800" dirty="0" smtClean="0"/>
              <a:t>za spotřeby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9810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6184"/>
            <a:ext cx="8697689" cy="51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cs-CZ" b="1" dirty="0" smtClean="0"/>
              <a:t>přenašeče</a:t>
            </a:r>
            <a:r>
              <a:rPr lang="cs-CZ" dirty="0" smtClean="0"/>
              <a:t> </a:t>
            </a:r>
            <a:r>
              <a:rPr lang="cs-CZ" dirty="0"/>
              <a:t>pro látky s </a:t>
            </a:r>
            <a:r>
              <a:rPr lang="cs-CZ" b="1" dirty="0">
                <a:solidFill>
                  <a:srgbClr val="C00000"/>
                </a:solidFill>
              </a:rPr>
              <a:t>polárním charakterem</a:t>
            </a:r>
            <a:r>
              <a:rPr lang="cs-CZ" dirty="0"/>
              <a:t>, </a:t>
            </a:r>
            <a:r>
              <a:rPr lang="cs-CZ" b="1" dirty="0">
                <a:solidFill>
                  <a:srgbClr val="C00000"/>
                </a:solidFill>
              </a:rPr>
              <a:t>elektrickým nábojem </a:t>
            </a:r>
            <a:r>
              <a:rPr lang="cs-CZ" dirty="0"/>
              <a:t>nebo pro látky </a:t>
            </a:r>
            <a:r>
              <a:rPr lang="cs-CZ" b="1" dirty="0">
                <a:solidFill>
                  <a:srgbClr val="C00000"/>
                </a:solidFill>
              </a:rPr>
              <a:t>přílišné </a:t>
            </a:r>
            <a:r>
              <a:rPr lang="cs-CZ" b="1" dirty="0" smtClean="0">
                <a:solidFill>
                  <a:srgbClr val="C00000"/>
                </a:solidFill>
              </a:rPr>
              <a:t>velikosti</a:t>
            </a:r>
          </a:p>
          <a:p>
            <a:r>
              <a:rPr lang="cs-CZ" dirty="0" smtClean="0"/>
              <a:t>mohou </a:t>
            </a:r>
            <a:r>
              <a:rPr lang="cs-CZ" dirty="0"/>
              <a:t>fungovat jak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pasivně</a:t>
            </a:r>
            <a:r>
              <a:rPr lang="cs-CZ" dirty="0"/>
              <a:t>, kde hnací silou je koncentrační gradient přenášené látky (tzv. </a:t>
            </a:r>
            <a:r>
              <a:rPr lang="cs-CZ" b="1" dirty="0"/>
              <a:t>usnadněná difúze</a:t>
            </a:r>
            <a:r>
              <a:rPr lang="cs-CZ" dirty="0" smtClean="0"/>
              <a:t>) </a:t>
            </a: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aktivně</a:t>
            </a:r>
            <a:r>
              <a:rPr lang="cs-CZ" dirty="0" smtClean="0"/>
              <a:t> </a:t>
            </a:r>
            <a:r>
              <a:rPr lang="cs-CZ" dirty="0"/>
              <a:t>- transport částic </a:t>
            </a:r>
            <a:r>
              <a:rPr lang="cs-CZ" b="1" dirty="0"/>
              <a:t>proti</a:t>
            </a:r>
            <a:r>
              <a:rPr lang="cs-CZ" dirty="0"/>
              <a:t> koncentračnímu spádu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 za spotřeby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ATP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Přenos nervového vzruchu: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85641"/>
              </p:ext>
            </p:extLst>
          </p:nvPr>
        </p:nvGraphicFramePr>
        <p:xfrm>
          <a:off x="683567" y="2204864"/>
          <a:ext cx="7688676" cy="161029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402452"/>
                <a:gridCol w="1047704"/>
                <a:gridCol w="1047704"/>
                <a:gridCol w="1047704"/>
                <a:gridCol w="1047704"/>
                <a:gridCol w="1047704"/>
                <a:gridCol w="1047704"/>
              </a:tblGrid>
              <a:tr h="3024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Prostředí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              Koncentrace iontů  (</a:t>
                      </a:r>
                      <a:r>
                        <a:rPr lang="cs-CZ" sz="1800" dirty="0" err="1">
                          <a:effectLst/>
                        </a:rPr>
                        <a:t>mmol</a:t>
                      </a:r>
                      <a:r>
                        <a:rPr lang="cs-CZ" sz="1800" dirty="0">
                          <a:effectLst/>
                        </a:rPr>
                        <a:t>/dm</a:t>
                      </a:r>
                      <a:r>
                        <a:rPr lang="cs-CZ" sz="1800" baseline="30000" dirty="0">
                          <a:effectLst/>
                        </a:rPr>
                        <a:t>3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24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Na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Cl</a:t>
                      </a:r>
                      <a:r>
                        <a:rPr lang="cs-CZ" sz="1800" baseline="300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Mg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HCO</a:t>
                      </a:r>
                      <a:r>
                        <a:rPr lang="cs-CZ" sz="1800" baseline="-25000" dirty="0">
                          <a:effectLst/>
                        </a:rPr>
                        <a:t>3</a:t>
                      </a:r>
                      <a:r>
                        <a:rPr lang="cs-CZ" sz="1800" baseline="300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427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uvnitř buňky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&lt; 10</a:t>
                      </a:r>
                      <a:r>
                        <a:rPr lang="cs-CZ" sz="1800" baseline="30000" dirty="0">
                          <a:effectLst/>
                        </a:rPr>
                        <a:t>-3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 okolí buňky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Ovál 5"/>
          <p:cNvSpPr/>
          <p:nvPr/>
        </p:nvSpPr>
        <p:spPr>
          <a:xfrm>
            <a:off x="2267744" y="3243064"/>
            <a:ext cx="720080" cy="545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275856" y="2780928"/>
            <a:ext cx="723658" cy="512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8" name="Skupina 47"/>
          <p:cNvGrpSpPr/>
          <p:nvPr/>
        </p:nvGrpSpPr>
        <p:grpSpPr>
          <a:xfrm>
            <a:off x="231694" y="4597611"/>
            <a:ext cx="7985406" cy="2110544"/>
            <a:chOff x="231694" y="4597611"/>
            <a:chExt cx="7985406" cy="2110544"/>
          </a:xfrm>
        </p:grpSpPr>
        <p:grpSp>
          <p:nvGrpSpPr>
            <p:cNvPr id="46" name="Skupina 45"/>
            <p:cNvGrpSpPr/>
            <p:nvPr/>
          </p:nvGrpSpPr>
          <p:grpSpPr>
            <a:xfrm>
              <a:off x="231694" y="4597611"/>
              <a:ext cx="7985406" cy="2110544"/>
              <a:chOff x="231694" y="4597611"/>
              <a:chExt cx="7985406" cy="2110544"/>
            </a:xfrm>
          </p:grpSpPr>
          <p:sp>
            <p:nvSpPr>
              <p:cNvPr id="8" name="Obdélník 7"/>
              <p:cNvSpPr/>
              <p:nvPr/>
            </p:nvSpPr>
            <p:spPr>
              <a:xfrm>
                <a:off x="1475656" y="5529039"/>
                <a:ext cx="5832648" cy="43351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Šestnácticípá hvězda 8"/>
              <p:cNvSpPr/>
              <p:nvPr/>
            </p:nvSpPr>
            <p:spPr>
              <a:xfrm>
                <a:off x="231694" y="4597611"/>
                <a:ext cx="2406237" cy="2110544"/>
              </a:xfrm>
              <a:custGeom>
                <a:avLst/>
                <a:gdLst>
                  <a:gd name="connsiteX0" fmla="*/ 0 w 2088232"/>
                  <a:gd name="connsiteY0" fmla="*/ 958416 h 1916832"/>
                  <a:gd name="connsiteX1" fmla="*/ 276072 w 2088232"/>
                  <a:gd name="connsiteY1" fmla="*/ 818183 h 1916832"/>
                  <a:gd name="connsiteX2" fmla="*/ 79478 w 2088232"/>
                  <a:gd name="connsiteY2" fmla="*/ 591649 h 1916832"/>
                  <a:gd name="connsiteX3" fmla="*/ 393003 w 2088232"/>
                  <a:gd name="connsiteY3" fmla="*/ 559066 h 1916832"/>
                  <a:gd name="connsiteX4" fmla="*/ 305811 w 2088232"/>
                  <a:gd name="connsiteY4" fmla="*/ 280710 h 1916832"/>
                  <a:gd name="connsiteX5" fmla="*/ 609056 w 2088232"/>
                  <a:gd name="connsiteY5" fmla="*/ 360745 h 1916832"/>
                  <a:gd name="connsiteX6" fmla="*/ 644554 w 2088232"/>
                  <a:gd name="connsiteY6" fmla="*/ 72955 h 1916832"/>
                  <a:gd name="connsiteX7" fmla="*/ 891344 w 2088232"/>
                  <a:gd name="connsiteY7" fmla="*/ 253412 h 1916832"/>
                  <a:gd name="connsiteX8" fmla="*/ 1044116 w 2088232"/>
                  <a:gd name="connsiteY8" fmla="*/ 0 h 1916832"/>
                  <a:gd name="connsiteX9" fmla="*/ 1196888 w 2088232"/>
                  <a:gd name="connsiteY9" fmla="*/ 253412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393003 w 2088232"/>
                  <a:gd name="connsiteY29" fmla="*/ 135776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276072 w 2088232"/>
                  <a:gd name="connsiteY1" fmla="*/ 818183 h 1916832"/>
                  <a:gd name="connsiteX2" fmla="*/ 79478 w 2088232"/>
                  <a:gd name="connsiteY2" fmla="*/ 591649 h 1916832"/>
                  <a:gd name="connsiteX3" fmla="*/ 393003 w 2088232"/>
                  <a:gd name="connsiteY3" fmla="*/ 559066 h 1916832"/>
                  <a:gd name="connsiteX4" fmla="*/ 305811 w 2088232"/>
                  <a:gd name="connsiteY4" fmla="*/ 280710 h 1916832"/>
                  <a:gd name="connsiteX5" fmla="*/ 609056 w 2088232"/>
                  <a:gd name="connsiteY5" fmla="*/ 360745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196888 w 2088232"/>
                  <a:gd name="connsiteY9" fmla="*/ 253412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393003 w 2088232"/>
                  <a:gd name="connsiteY29" fmla="*/ 135776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276072 w 2088232"/>
                  <a:gd name="connsiteY1" fmla="*/ 818183 h 1916832"/>
                  <a:gd name="connsiteX2" fmla="*/ 79478 w 2088232"/>
                  <a:gd name="connsiteY2" fmla="*/ 591649 h 1916832"/>
                  <a:gd name="connsiteX3" fmla="*/ 393003 w 2088232"/>
                  <a:gd name="connsiteY3" fmla="*/ 559066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196888 w 2088232"/>
                  <a:gd name="connsiteY9" fmla="*/ 253412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393003 w 2088232"/>
                  <a:gd name="connsiteY29" fmla="*/ 135776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276072 w 2088232"/>
                  <a:gd name="connsiteY1" fmla="*/ 818183 h 1916832"/>
                  <a:gd name="connsiteX2" fmla="*/ 79478 w 2088232"/>
                  <a:gd name="connsiteY2" fmla="*/ 591649 h 1916832"/>
                  <a:gd name="connsiteX3" fmla="*/ 393003 w 2088232"/>
                  <a:gd name="connsiteY3" fmla="*/ 559066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196888 w 2088232"/>
                  <a:gd name="connsiteY9" fmla="*/ 253412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393003 w 2088232"/>
                  <a:gd name="connsiteY29" fmla="*/ 135776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276072 w 2088232"/>
                  <a:gd name="connsiteY1" fmla="*/ 818183 h 1916832"/>
                  <a:gd name="connsiteX2" fmla="*/ 79478 w 2088232"/>
                  <a:gd name="connsiteY2" fmla="*/ 591649 h 1916832"/>
                  <a:gd name="connsiteX3" fmla="*/ 393003 w 2088232"/>
                  <a:gd name="connsiteY3" fmla="*/ 559066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393003 w 2088232"/>
                  <a:gd name="connsiteY29" fmla="*/ 135776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276072 w 2088232"/>
                  <a:gd name="connsiteY1" fmla="*/ 818183 h 1916832"/>
                  <a:gd name="connsiteX2" fmla="*/ 79478 w 2088232"/>
                  <a:gd name="connsiteY2" fmla="*/ 591649 h 1916832"/>
                  <a:gd name="connsiteX3" fmla="*/ 393003 w 2088232"/>
                  <a:gd name="connsiteY3" fmla="*/ 559066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393003 w 2088232"/>
                  <a:gd name="connsiteY29" fmla="*/ 135776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276072 w 2088232"/>
                  <a:gd name="connsiteY1" fmla="*/ 818183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393003 w 2088232"/>
                  <a:gd name="connsiteY29" fmla="*/ 135776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393003 w 2088232"/>
                  <a:gd name="connsiteY29" fmla="*/ 135776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720549 w 2088232"/>
                  <a:gd name="connsiteY29" fmla="*/ 123493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891344 w 2088232"/>
                  <a:gd name="connsiteY25" fmla="*/ 1663420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720549 w 2088232"/>
                  <a:gd name="connsiteY29" fmla="*/ 123493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720549 w 2088232"/>
                  <a:gd name="connsiteY29" fmla="*/ 123493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609056 w 2088232"/>
                  <a:gd name="connsiteY27" fmla="*/ 1556087 h 1916832"/>
                  <a:gd name="connsiteX28" fmla="*/ 305811 w 2088232"/>
                  <a:gd name="connsiteY28" fmla="*/ 1636122 h 1916832"/>
                  <a:gd name="connsiteX29" fmla="*/ 720549 w 2088232"/>
                  <a:gd name="connsiteY29" fmla="*/ 123493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720549 w 2088232"/>
                  <a:gd name="connsiteY29" fmla="*/ 1234936 h 1916832"/>
                  <a:gd name="connsiteX30" fmla="*/ 79478 w 2088232"/>
                  <a:gd name="connsiteY30" fmla="*/ 1325183 h 1916832"/>
                  <a:gd name="connsiteX31" fmla="*/ 276072 w 2088232"/>
                  <a:gd name="connsiteY31" fmla="*/ 1098649 h 1916832"/>
                  <a:gd name="connsiteX32" fmla="*/ 0 w 2088232"/>
                  <a:gd name="connsiteY32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96888 w 2088232"/>
                  <a:gd name="connsiteY23" fmla="*/ 1663420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169592 w 2088232"/>
                  <a:gd name="connsiteY23" fmla="*/ 1172101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479176 w 2088232"/>
                  <a:gd name="connsiteY21" fmla="*/ 1556087 h 1916832"/>
                  <a:gd name="connsiteX22" fmla="*/ 1443678 w 2088232"/>
                  <a:gd name="connsiteY22" fmla="*/ 1843877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782421 w 2088232"/>
                  <a:gd name="connsiteY20" fmla="*/ 1636122 h 1916832"/>
                  <a:gd name="connsiteX21" fmla="*/ 1574710 w 2088232"/>
                  <a:gd name="connsiteY21" fmla="*/ 1692565 h 1916832"/>
                  <a:gd name="connsiteX22" fmla="*/ 1443678 w 2088232"/>
                  <a:gd name="connsiteY22" fmla="*/ 1843877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443678 w 2088232"/>
                  <a:gd name="connsiteY22" fmla="*/ 1843877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32288 w 2088232"/>
                  <a:gd name="connsiteY7" fmla="*/ 908504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348144 w 2088232"/>
                  <a:gd name="connsiteY22" fmla="*/ 1448091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636351 w 2088232"/>
                  <a:gd name="connsiteY5" fmla="*/ 811121 h 1916832"/>
                  <a:gd name="connsiteX6" fmla="*/ 644554 w 2088232"/>
                  <a:gd name="connsiteY6" fmla="*/ 72955 h 1916832"/>
                  <a:gd name="connsiteX7" fmla="*/ 918640 w 2088232"/>
                  <a:gd name="connsiteY7" fmla="*/ 348946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348144 w 2088232"/>
                  <a:gd name="connsiteY22" fmla="*/ 1448091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20298 w 2088232"/>
                  <a:gd name="connsiteY3" fmla="*/ 777430 h 1916832"/>
                  <a:gd name="connsiteX4" fmla="*/ 305811 w 2088232"/>
                  <a:gd name="connsiteY4" fmla="*/ 280710 h 1916832"/>
                  <a:gd name="connsiteX5" fmla="*/ 922954 w 2088232"/>
                  <a:gd name="connsiteY5" fmla="*/ 906655 h 1916832"/>
                  <a:gd name="connsiteX6" fmla="*/ 644554 w 2088232"/>
                  <a:gd name="connsiteY6" fmla="*/ 72955 h 1916832"/>
                  <a:gd name="connsiteX7" fmla="*/ 918640 w 2088232"/>
                  <a:gd name="connsiteY7" fmla="*/ 348946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348144 w 2088232"/>
                  <a:gd name="connsiteY22" fmla="*/ 1448091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30913 w 2088232"/>
                  <a:gd name="connsiteY1" fmla="*/ 1077491 h 1916832"/>
                  <a:gd name="connsiteX2" fmla="*/ 79478 w 2088232"/>
                  <a:gd name="connsiteY2" fmla="*/ 591649 h 1916832"/>
                  <a:gd name="connsiteX3" fmla="*/ 461242 w 2088232"/>
                  <a:gd name="connsiteY3" fmla="*/ 681896 h 1916832"/>
                  <a:gd name="connsiteX4" fmla="*/ 305811 w 2088232"/>
                  <a:gd name="connsiteY4" fmla="*/ 280710 h 1916832"/>
                  <a:gd name="connsiteX5" fmla="*/ 922954 w 2088232"/>
                  <a:gd name="connsiteY5" fmla="*/ 906655 h 1916832"/>
                  <a:gd name="connsiteX6" fmla="*/ 644554 w 2088232"/>
                  <a:gd name="connsiteY6" fmla="*/ 72955 h 1916832"/>
                  <a:gd name="connsiteX7" fmla="*/ 918640 w 2088232"/>
                  <a:gd name="connsiteY7" fmla="*/ 348946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348144 w 2088232"/>
                  <a:gd name="connsiteY22" fmla="*/ 1448091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808334 w 2088232"/>
                  <a:gd name="connsiteY1" fmla="*/ 1009253 h 1916832"/>
                  <a:gd name="connsiteX2" fmla="*/ 79478 w 2088232"/>
                  <a:gd name="connsiteY2" fmla="*/ 591649 h 1916832"/>
                  <a:gd name="connsiteX3" fmla="*/ 461242 w 2088232"/>
                  <a:gd name="connsiteY3" fmla="*/ 681896 h 1916832"/>
                  <a:gd name="connsiteX4" fmla="*/ 305811 w 2088232"/>
                  <a:gd name="connsiteY4" fmla="*/ 280710 h 1916832"/>
                  <a:gd name="connsiteX5" fmla="*/ 922954 w 2088232"/>
                  <a:gd name="connsiteY5" fmla="*/ 906655 h 1916832"/>
                  <a:gd name="connsiteX6" fmla="*/ 644554 w 2088232"/>
                  <a:gd name="connsiteY6" fmla="*/ 72955 h 1916832"/>
                  <a:gd name="connsiteX7" fmla="*/ 918640 w 2088232"/>
                  <a:gd name="connsiteY7" fmla="*/ 348946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348144 w 2088232"/>
                  <a:gd name="connsiteY22" fmla="*/ 1448091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58209 w 2088232"/>
                  <a:gd name="connsiteY1" fmla="*/ 927367 h 1916832"/>
                  <a:gd name="connsiteX2" fmla="*/ 79478 w 2088232"/>
                  <a:gd name="connsiteY2" fmla="*/ 591649 h 1916832"/>
                  <a:gd name="connsiteX3" fmla="*/ 461242 w 2088232"/>
                  <a:gd name="connsiteY3" fmla="*/ 681896 h 1916832"/>
                  <a:gd name="connsiteX4" fmla="*/ 305811 w 2088232"/>
                  <a:gd name="connsiteY4" fmla="*/ 280710 h 1916832"/>
                  <a:gd name="connsiteX5" fmla="*/ 922954 w 2088232"/>
                  <a:gd name="connsiteY5" fmla="*/ 906655 h 1916832"/>
                  <a:gd name="connsiteX6" fmla="*/ 644554 w 2088232"/>
                  <a:gd name="connsiteY6" fmla="*/ 72955 h 1916832"/>
                  <a:gd name="connsiteX7" fmla="*/ 918640 w 2088232"/>
                  <a:gd name="connsiteY7" fmla="*/ 348946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348144 w 2088232"/>
                  <a:gd name="connsiteY22" fmla="*/ 1448091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58209 w 2088232"/>
                  <a:gd name="connsiteY1" fmla="*/ 927367 h 1916832"/>
                  <a:gd name="connsiteX2" fmla="*/ 79478 w 2088232"/>
                  <a:gd name="connsiteY2" fmla="*/ 591649 h 1916832"/>
                  <a:gd name="connsiteX3" fmla="*/ 461242 w 2088232"/>
                  <a:gd name="connsiteY3" fmla="*/ 681896 h 1916832"/>
                  <a:gd name="connsiteX4" fmla="*/ 305811 w 2088232"/>
                  <a:gd name="connsiteY4" fmla="*/ 280710 h 1916832"/>
                  <a:gd name="connsiteX5" fmla="*/ 922954 w 2088232"/>
                  <a:gd name="connsiteY5" fmla="*/ 906655 h 1916832"/>
                  <a:gd name="connsiteX6" fmla="*/ 644554 w 2088232"/>
                  <a:gd name="connsiteY6" fmla="*/ 72955 h 1916832"/>
                  <a:gd name="connsiteX7" fmla="*/ 918640 w 2088232"/>
                  <a:gd name="connsiteY7" fmla="*/ 348946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348144 w 2088232"/>
                  <a:gd name="connsiteY22" fmla="*/ 1448091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58209 w 2088232"/>
                  <a:gd name="connsiteY1" fmla="*/ 927367 h 1916832"/>
                  <a:gd name="connsiteX2" fmla="*/ 79478 w 2088232"/>
                  <a:gd name="connsiteY2" fmla="*/ 591649 h 1916832"/>
                  <a:gd name="connsiteX3" fmla="*/ 461242 w 2088232"/>
                  <a:gd name="connsiteY3" fmla="*/ 681896 h 1916832"/>
                  <a:gd name="connsiteX4" fmla="*/ 305811 w 2088232"/>
                  <a:gd name="connsiteY4" fmla="*/ 280710 h 1916832"/>
                  <a:gd name="connsiteX5" fmla="*/ 922954 w 2088232"/>
                  <a:gd name="connsiteY5" fmla="*/ 906655 h 1916832"/>
                  <a:gd name="connsiteX6" fmla="*/ 644554 w 2088232"/>
                  <a:gd name="connsiteY6" fmla="*/ 72955 h 1916832"/>
                  <a:gd name="connsiteX7" fmla="*/ 918640 w 2088232"/>
                  <a:gd name="connsiteY7" fmla="*/ 348946 h 1916832"/>
                  <a:gd name="connsiteX8" fmla="*/ 1044116 w 2088232"/>
                  <a:gd name="connsiteY8" fmla="*/ 0 h 1916832"/>
                  <a:gd name="connsiteX9" fmla="*/ 1210535 w 2088232"/>
                  <a:gd name="connsiteY9" fmla="*/ 853913 h 1916832"/>
                  <a:gd name="connsiteX10" fmla="*/ 1443678 w 2088232"/>
                  <a:gd name="connsiteY10" fmla="*/ 72955 h 1916832"/>
                  <a:gd name="connsiteX11" fmla="*/ 1479176 w 2088232"/>
                  <a:gd name="connsiteY11" fmla="*/ 360745 h 1916832"/>
                  <a:gd name="connsiteX12" fmla="*/ 1782421 w 2088232"/>
                  <a:gd name="connsiteY12" fmla="*/ 280710 h 1916832"/>
                  <a:gd name="connsiteX13" fmla="*/ 1695229 w 2088232"/>
                  <a:gd name="connsiteY13" fmla="*/ 559066 h 1916832"/>
                  <a:gd name="connsiteX14" fmla="*/ 2008754 w 2088232"/>
                  <a:gd name="connsiteY14" fmla="*/ 591649 h 1916832"/>
                  <a:gd name="connsiteX15" fmla="*/ 1812160 w 2088232"/>
                  <a:gd name="connsiteY15" fmla="*/ 818183 h 1916832"/>
                  <a:gd name="connsiteX16" fmla="*/ 2088232 w 2088232"/>
                  <a:gd name="connsiteY16" fmla="*/ 958416 h 1916832"/>
                  <a:gd name="connsiteX17" fmla="*/ 1812160 w 2088232"/>
                  <a:gd name="connsiteY17" fmla="*/ 1098649 h 1916832"/>
                  <a:gd name="connsiteX18" fmla="*/ 2008754 w 2088232"/>
                  <a:gd name="connsiteY18" fmla="*/ 1325183 h 1916832"/>
                  <a:gd name="connsiteX19" fmla="*/ 1695229 w 2088232"/>
                  <a:gd name="connsiteY19" fmla="*/ 1357766 h 1916832"/>
                  <a:gd name="connsiteX20" fmla="*/ 1400284 w 2088232"/>
                  <a:gd name="connsiteY20" fmla="*/ 1103859 h 1916832"/>
                  <a:gd name="connsiteX21" fmla="*/ 1574710 w 2088232"/>
                  <a:gd name="connsiteY21" fmla="*/ 1692565 h 1916832"/>
                  <a:gd name="connsiteX22" fmla="*/ 1348144 w 2088232"/>
                  <a:gd name="connsiteY22" fmla="*/ 1448091 h 1916832"/>
                  <a:gd name="connsiteX23" fmla="*/ 1265127 w 2088232"/>
                  <a:gd name="connsiteY23" fmla="*/ 1745307 h 1916832"/>
                  <a:gd name="connsiteX24" fmla="*/ 1044116 w 2088232"/>
                  <a:gd name="connsiteY24" fmla="*/ 1916832 h 1916832"/>
                  <a:gd name="connsiteX25" fmla="*/ 1000526 w 2088232"/>
                  <a:gd name="connsiteY25" fmla="*/ 1076567 h 1916832"/>
                  <a:gd name="connsiteX26" fmla="*/ 644554 w 2088232"/>
                  <a:gd name="connsiteY26" fmla="*/ 1843877 h 1916832"/>
                  <a:gd name="connsiteX27" fmla="*/ 568113 w 2088232"/>
                  <a:gd name="connsiteY27" fmla="*/ 1610678 h 1916832"/>
                  <a:gd name="connsiteX28" fmla="*/ 305811 w 2088232"/>
                  <a:gd name="connsiteY28" fmla="*/ 1636122 h 1916832"/>
                  <a:gd name="connsiteX29" fmla="*/ 300251 w 2088232"/>
                  <a:gd name="connsiteY29" fmla="*/ 1701737 h 1916832"/>
                  <a:gd name="connsiteX30" fmla="*/ 720549 w 2088232"/>
                  <a:gd name="connsiteY30" fmla="*/ 1234936 h 1916832"/>
                  <a:gd name="connsiteX31" fmla="*/ 79478 w 2088232"/>
                  <a:gd name="connsiteY31" fmla="*/ 1325183 h 1916832"/>
                  <a:gd name="connsiteX32" fmla="*/ 276072 w 2088232"/>
                  <a:gd name="connsiteY32" fmla="*/ 1098649 h 1916832"/>
                  <a:gd name="connsiteX33" fmla="*/ 0 w 2088232"/>
                  <a:gd name="connsiteY33" fmla="*/ 958416 h 1916832"/>
                  <a:gd name="connsiteX0" fmla="*/ 0 w 2088232"/>
                  <a:gd name="connsiteY0" fmla="*/ 958416 h 1916832"/>
                  <a:gd name="connsiteX1" fmla="*/ 658209 w 2088232"/>
                  <a:gd name="connsiteY1" fmla="*/ 927367 h 1916832"/>
                  <a:gd name="connsiteX2" fmla="*/ 79478 w 2088232"/>
                  <a:gd name="connsiteY2" fmla="*/ 591649 h 1916832"/>
                  <a:gd name="connsiteX3" fmla="*/ 461242 w 2088232"/>
                  <a:gd name="connsiteY3" fmla="*/ 681896 h 1916832"/>
                  <a:gd name="connsiteX4" fmla="*/ 305811 w 2088232"/>
                  <a:gd name="connsiteY4" fmla="*/ 280710 h 1916832"/>
                  <a:gd name="connsiteX5" fmla="*/ 922954 w 2088232"/>
                  <a:gd name="connsiteY5" fmla="*/ 906655 h 1916832"/>
                  <a:gd name="connsiteX6" fmla="*/ 644554 w 2088232"/>
                  <a:gd name="connsiteY6" fmla="*/ 72955 h 1916832"/>
                  <a:gd name="connsiteX7" fmla="*/ 918640 w 2088232"/>
                  <a:gd name="connsiteY7" fmla="*/ 348946 h 1916832"/>
                  <a:gd name="connsiteX8" fmla="*/ 1044116 w 2088232"/>
                  <a:gd name="connsiteY8" fmla="*/ 0 h 1916832"/>
                  <a:gd name="connsiteX9" fmla="*/ 982639 w 2088232"/>
                  <a:gd name="connsiteY9" fmla="*/ 541677 h 1916832"/>
                  <a:gd name="connsiteX10" fmla="*/ 1210535 w 2088232"/>
                  <a:gd name="connsiteY10" fmla="*/ 853913 h 1916832"/>
                  <a:gd name="connsiteX11" fmla="*/ 1443678 w 2088232"/>
                  <a:gd name="connsiteY11" fmla="*/ 72955 h 1916832"/>
                  <a:gd name="connsiteX12" fmla="*/ 1479176 w 2088232"/>
                  <a:gd name="connsiteY12" fmla="*/ 360745 h 1916832"/>
                  <a:gd name="connsiteX13" fmla="*/ 1782421 w 2088232"/>
                  <a:gd name="connsiteY13" fmla="*/ 280710 h 1916832"/>
                  <a:gd name="connsiteX14" fmla="*/ 1695229 w 2088232"/>
                  <a:gd name="connsiteY14" fmla="*/ 559066 h 1916832"/>
                  <a:gd name="connsiteX15" fmla="*/ 2008754 w 2088232"/>
                  <a:gd name="connsiteY15" fmla="*/ 591649 h 1916832"/>
                  <a:gd name="connsiteX16" fmla="*/ 1812160 w 2088232"/>
                  <a:gd name="connsiteY16" fmla="*/ 818183 h 1916832"/>
                  <a:gd name="connsiteX17" fmla="*/ 2088232 w 2088232"/>
                  <a:gd name="connsiteY17" fmla="*/ 958416 h 1916832"/>
                  <a:gd name="connsiteX18" fmla="*/ 1812160 w 2088232"/>
                  <a:gd name="connsiteY18" fmla="*/ 1098649 h 1916832"/>
                  <a:gd name="connsiteX19" fmla="*/ 2008754 w 2088232"/>
                  <a:gd name="connsiteY19" fmla="*/ 1325183 h 1916832"/>
                  <a:gd name="connsiteX20" fmla="*/ 1695229 w 2088232"/>
                  <a:gd name="connsiteY20" fmla="*/ 1357766 h 1916832"/>
                  <a:gd name="connsiteX21" fmla="*/ 1400284 w 2088232"/>
                  <a:gd name="connsiteY21" fmla="*/ 1103859 h 1916832"/>
                  <a:gd name="connsiteX22" fmla="*/ 1574710 w 2088232"/>
                  <a:gd name="connsiteY22" fmla="*/ 1692565 h 1916832"/>
                  <a:gd name="connsiteX23" fmla="*/ 1348144 w 2088232"/>
                  <a:gd name="connsiteY23" fmla="*/ 1448091 h 1916832"/>
                  <a:gd name="connsiteX24" fmla="*/ 1265127 w 2088232"/>
                  <a:gd name="connsiteY24" fmla="*/ 1745307 h 1916832"/>
                  <a:gd name="connsiteX25" fmla="*/ 1044116 w 2088232"/>
                  <a:gd name="connsiteY25" fmla="*/ 1916832 h 1916832"/>
                  <a:gd name="connsiteX26" fmla="*/ 1000526 w 2088232"/>
                  <a:gd name="connsiteY26" fmla="*/ 1076567 h 1916832"/>
                  <a:gd name="connsiteX27" fmla="*/ 644554 w 2088232"/>
                  <a:gd name="connsiteY27" fmla="*/ 1843877 h 1916832"/>
                  <a:gd name="connsiteX28" fmla="*/ 568113 w 2088232"/>
                  <a:gd name="connsiteY28" fmla="*/ 1610678 h 1916832"/>
                  <a:gd name="connsiteX29" fmla="*/ 305811 w 2088232"/>
                  <a:gd name="connsiteY29" fmla="*/ 1636122 h 1916832"/>
                  <a:gd name="connsiteX30" fmla="*/ 300251 w 2088232"/>
                  <a:gd name="connsiteY30" fmla="*/ 1701737 h 1916832"/>
                  <a:gd name="connsiteX31" fmla="*/ 720549 w 2088232"/>
                  <a:gd name="connsiteY31" fmla="*/ 1234936 h 1916832"/>
                  <a:gd name="connsiteX32" fmla="*/ 79478 w 2088232"/>
                  <a:gd name="connsiteY32" fmla="*/ 1325183 h 1916832"/>
                  <a:gd name="connsiteX33" fmla="*/ 276072 w 2088232"/>
                  <a:gd name="connsiteY33" fmla="*/ 1098649 h 1916832"/>
                  <a:gd name="connsiteX34" fmla="*/ 0 w 2088232"/>
                  <a:gd name="connsiteY34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479176 w 2172527"/>
                  <a:gd name="connsiteY12" fmla="*/ 360745 h 1916832"/>
                  <a:gd name="connsiteX13" fmla="*/ 1782421 w 2172527"/>
                  <a:gd name="connsiteY13" fmla="*/ 280710 h 1916832"/>
                  <a:gd name="connsiteX14" fmla="*/ 1695229 w 2172527"/>
                  <a:gd name="connsiteY14" fmla="*/ 559066 h 1916832"/>
                  <a:gd name="connsiteX15" fmla="*/ 2008754 w 2172527"/>
                  <a:gd name="connsiteY15" fmla="*/ 591649 h 1916832"/>
                  <a:gd name="connsiteX16" fmla="*/ 1812160 w 2172527"/>
                  <a:gd name="connsiteY16" fmla="*/ 818183 h 1916832"/>
                  <a:gd name="connsiteX17" fmla="*/ 2088232 w 2172527"/>
                  <a:gd name="connsiteY17" fmla="*/ 958416 h 1916832"/>
                  <a:gd name="connsiteX18" fmla="*/ 1812160 w 2172527"/>
                  <a:gd name="connsiteY18" fmla="*/ 1098649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00284 w 2172527"/>
                  <a:gd name="connsiteY21" fmla="*/ 1103859 h 1916832"/>
                  <a:gd name="connsiteX22" fmla="*/ 1574710 w 2172527"/>
                  <a:gd name="connsiteY22" fmla="*/ 1692565 h 1916832"/>
                  <a:gd name="connsiteX23" fmla="*/ 1348144 w 2172527"/>
                  <a:gd name="connsiteY23" fmla="*/ 1448091 h 1916832"/>
                  <a:gd name="connsiteX24" fmla="*/ 1265127 w 2172527"/>
                  <a:gd name="connsiteY24" fmla="*/ 1745307 h 1916832"/>
                  <a:gd name="connsiteX25" fmla="*/ 1044116 w 2172527"/>
                  <a:gd name="connsiteY25" fmla="*/ 1916832 h 1916832"/>
                  <a:gd name="connsiteX26" fmla="*/ 1000526 w 2172527"/>
                  <a:gd name="connsiteY26" fmla="*/ 1076567 h 1916832"/>
                  <a:gd name="connsiteX27" fmla="*/ 644554 w 2172527"/>
                  <a:gd name="connsiteY27" fmla="*/ 1843877 h 1916832"/>
                  <a:gd name="connsiteX28" fmla="*/ 568113 w 2172527"/>
                  <a:gd name="connsiteY28" fmla="*/ 1610678 h 1916832"/>
                  <a:gd name="connsiteX29" fmla="*/ 305811 w 2172527"/>
                  <a:gd name="connsiteY29" fmla="*/ 1636122 h 1916832"/>
                  <a:gd name="connsiteX30" fmla="*/ 300251 w 2172527"/>
                  <a:gd name="connsiteY30" fmla="*/ 1701737 h 1916832"/>
                  <a:gd name="connsiteX31" fmla="*/ 720549 w 2172527"/>
                  <a:gd name="connsiteY31" fmla="*/ 1234936 h 1916832"/>
                  <a:gd name="connsiteX32" fmla="*/ 79478 w 2172527"/>
                  <a:gd name="connsiteY32" fmla="*/ 1325183 h 1916832"/>
                  <a:gd name="connsiteX33" fmla="*/ 276072 w 2172527"/>
                  <a:gd name="connsiteY33" fmla="*/ 1098649 h 1916832"/>
                  <a:gd name="connsiteX34" fmla="*/ 0 w 2172527"/>
                  <a:gd name="connsiteY34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479176 w 2172527"/>
                  <a:gd name="connsiteY12" fmla="*/ 360745 h 1916832"/>
                  <a:gd name="connsiteX13" fmla="*/ 1782421 w 2172527"/>
                  <a:gd name="connsiteY13" fmla="*/ 280710 h 1916832"/>
                  <a:gd name="connsiteX14" fmla="*/ 1695229 w 2172527"/>
                  <a:gd name="connsiteY14" fmla="*/ 559066 h 1916832"/>
                  <a:gd name="connsiteX15" fmla="*/ 2008754 w 2172527"/>
                  <a:gd name="connsiteY15" fmla="*/ 591649 h 1916832"/>
                  <a:gd name="connsiteX16" fmla="*/ 1812160 w 2172527"/>
                  <a:gd name="connsiteY16" fmla="*/ 818183 h 1916832"/>
                  <a:gd name="connsiteX17" fmla="*/ 2088232 w 2172527"/>
                  <a:gd name="connsiteY17" fmla="*/ 958416 h 1916832"/>
                  <a:gd name="connsiteX18" fmla="*/ 1812160 w 2172527"/>
                  <a:gd name="connsiteY18" fmla="*/ 1098649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73958 w 2172527"/>
                  <a:gd name="connsiteY21" fmla="*/ 1237713 h 1916832"/>
                  <a:gd name="connsiteX22" fmla="*/ 1400284 w 2172527"/>
                  <a:gd name="connsiteY22" fmla="*/ 1103859 h 1916832"/>
                  <a:gd name="connsiteX23" fmla="*/ 1574710 w 2172527"/>
                  <a:gd name="connsiteY23" fmla="*/ 1692565 h 1916832"/>
                  <a:gd name="connsiteX24" fmla="*/ 1348144 w 2172527"/>
                  <a:gd name="connsiteY24" fmla="*/ 1448091 h 1916832"/>
                  <a:gd name="connsiteX25" fmla="*/ 1265127 w 2172527"/>
                  <a:gd name="connsiteY25" fmla="*/ 1745307 h 1916832"/>
                  <a:gd name="connsiteX26" fmla="*/ 1044116 w 2172527"/>
                  <a:gd name="connsiteY26" fmla="*/ 1916832 h 1916832"/>
                  <a:gd name="connsiteX27" fmla="*/ 1000526 w 2172527"/>
                  <a:gd name="connsiteY27" fmla="*/ 1076567 h 1916832"/>
                  <a:gd name="connsiteX28" fmla="*/ 644554 w 2172527"/>
                  <a:gd name="connsiteY28" fmla="*/ 1843877 h 1916832"/>
                  <a:gd name="connsiteX29" fmla="*/ 568113 w 2172527"/>
                  <a:gd name="connsiteY29" fmla="*/ 1610678 h 1916832"/>
                  <a:gd name="connsiteX30" fmla="*/ 305811 w 2172527"/>
                  <a:gd name="connsiteY30" fmla="*/ 1636122 h 1916832"/>
                  <a:gd name="connsiteX31" fmla="*/ 300251 w 2172527"/>
                  <a:gd name="connsiteY31" fmla="*/ 1701737 h 1916832"/>
                  <a:gd name="connsiteX32" fmla="*/ 720549 w 2172527"/>
                  <a:gd name="connsiteY32" fmla="*/ 1234936 h 1916832"/>
                  <a:gd name="connsiteX33" fmla="*/ 79478 w 2172527"/>
                  <a:gd name="connsiteY33" fmla="*/ 1325183 h 1916832"/>
                  <a:gd name="connsiteX34" fmla="*/ 276072 w 2172527"/>
                  <a:gd name="connsiteY34" fmla="*/ 1098649 h 1916832"/>
                  <a:gd name="connsiteX35" fmla="*/ 0 w 2172527"/>
                  <a:gd name="connsiteY35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479176 w 2172527"/>
                  <a:gd name="connsiteY12" fmla="*/ 360745 h 1916832"/>
                  <a:gd name="connsiteX13" fmla="*/ 2028081 w 2172527"/>
                  <a:gd name="connsiteY13" fmla="*/ 198824 h 1916832"/>
                  <a:gd name="connsiteX14" fmla="*/ 1695229 w 2172527"/>
                  <a:gd name="connsiteY14" fmla="*/ 559066 h 1916832"/>
                  <a:gd name="connsiteX15" fmla="*/ 2008754 w 2172527"/>
                  <a:gd name="connsiteY15" fmla="*/ 591649 h 1916832"/>
                  <a:gd name="connsiteX16" fmla="*/ 1812160 w 2172527"/>
                  <a:gd name="connsiteY16" fmla="*/ 818183 h 1916832"/>
                  <a:gd name="connsiteX17" fmla="*/ 2088232 w 2172527"/>
                  <a:gd name="connsiteY17" fmla="*/ 958416 h 1916832"/>
                  <a:gd name="connsiteX18" fmla="*/ 1812160 w 2172527"/>
                  <a:gd name="connsiteY18" fmla="*/ 1098649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73958 w 2172527"/>
                  <a:gd name="connsiteY21" fmla="*/ 1237713 h 1916832"/>
                  <a:gd name="connsiteX22" fmla="*/ 1400284 w 2172527"/>
                  <a:gd name="connsiteY22" fmla="*/ 1103859 h 1916832"/>
                  <a:gd name="connsiteX23" fmla="*/ 1574710 w 2172527"/>
                  <a:gd name="connsiteY23" fmla="*/ 1692565 h 1916832"/>
                  <a:gd name="connsiteX24" fmla="*/ 1348144 w 2172527"/>
                  <a:gd name="connsiteY24" fmla="*/ 1448091 h 1916832"/>
                  <a:gd name="connsiteX25" fmla="*/ 1265127 w 2172527"/>
                  <a:gd name="connsiteY25" fmla="*/ 1745307 h 1916832"/>
                  <a:gd name="connsiteX26" fmla="*/ 1044116 w 2172527"/>
                  <a:gd name="connsiteY26" fmla="*/ 1916832 h 1916832"/>
                  <a:gd name="connsiteX27" fmla="*/ 1000526 w 2172527"/>
                  <a:gd name="connsiteY27" fmla="*/ 1076567 h 1916832"/>
                  <a:gd name="connsiteX28" fmla="*/ 644554 w 2172527"/>
                  <a:gd name="connsiteY28" fmla="*/ 1843877 h 1916832"/>
                  <a:gd name="connsiteX29" fmla="*/ 568113 w 2172527"/>
                  <a:gd name="connsiteY29" fmla="*/ 1610678 h 1916832"/>
                  <a:gd name="connsiteX30" fmla="*/ 305811 w 2172527"/>
                  <a:gd name="connsiteY30" fmla="*/ 1636122 h 1916832"/>
                  <a:gd name="connsiteX31" fmla="*/ 300251 w 2172527"/>
                  <a:gd name="connsiteY31" fmla="*/ 1701737 h 1916832"/>
                  <a:gd name="connsiteX32" fmla="*/ 720549 w 2172527"/>
                  <a:gd name="connsiteY32" fmla="*/ 1234936 h 1916832"/>
                  <a:gd name="connsiteX33" fmla="*/ 79478 w 2172527"/>
                  <a:gd name="connsiteY33" fmla="*/ 1325183 h 1916832"/>
                  <a:gd name="connsiteX34" fmla="*/ 276072 w 2172527"/>
                  <a:gd name="connsiteY34" fmla="*/ 1098649 h 1916832"/>
                  <a:gd name="connsiteX35" fmla="*/ 0 w 2172527"/>
                  <a:gd name="connsiteY35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479176 w 2172527"/>
                  <a:gd name="connsiteY12" fmla="*/ 360745 h 1916832"/>
                  <a:gd name="connsiteX13" fmla="*/ 2028081 w 2172527"/>
                  <a:gd name="connsiteY13" fmla="*/ 198824 h 1916832"/>
                  <a:gd name="connsiteX14" fmla="*/ 1695229 w 2172527"/>
                  <a:gd name="connsiteY14" fmla="*/ 559066 h 1916832"/>
                  <a:gd name="connsiteX15" fmla="*/ 1981459 w 2172527"/>
                  <a:gd name="connsiteY15" fmla="*/ 414228 h 1916832"/>
                  <a:gd name="connsiteX16" fmla="*/ 1812160 w 2172527"/>
                  <a:gd name="connsiteY16" fmla="*/ 818183 h 1916832"/>
                  <a:gd name="connsiteX17" fmla="*/ 2088232 w 2172527"/>
                  <a:gd name="connsiteY17" fmla="*/ 958416 h 1916832"/>
                  <a:gd name="connsiteX18" fmla="*/ 1812160 w 2172527"/>
                  <a:gd name="connsiteY18" fmla="*/ 1098649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73958 w 2172527"/>
                  <a:gd name="connsiteY21" fmla="*/ 1237713 h 1916832"/>
                  <a:gd name="connsiteX22" fmla="*/ 1400284 w 2172527"/>
                  <a:gd name="connsiteY22" fmla="*/ 1103859 h 1916832"/>
                  <a:gd name="connsiteX23" fmla="*/ 1574710 w 2172527"/>
                  <a:gd name="connsiteY23" fmla="*/ 1692565 h 1916832"/>
                  <a:gd name="connsiteX24" fmla="*/ 1348144 w 2172527"/>
                  <a:gd name="connsiteY24" fmla="*/ 1448091 h 1916832"/>
                  <a:gd name="connsiteX25" fmla="*/ 1265127 w 2172527"/>
                  <a:gd name="connsiteY25" fmla="*/ 1745307 h 1916832"/>
                  <a:gd name="connsiteX26" fmla="*/ 1044116 w 2172527"/>
                  <a:gd name="connsiteY26" fmla="*/ 1916832 h 1916832"/>
                  <a:gd name="connsiteX27" fmla="*/ 1000526 w 2172527"/>
                  <a:gd name="connsiteY27" fmla="*/ 1076567 h 1916832"/>
                  <a:gd name="connsiteX28" fmla="*/ 644554 w 2172527"/>
                  <a:gd name="connsiteY28" fmla="*/ 1843877 h 1916832"/>
                  <a:gd name="connsiteX29" fmla="*/ 568113 w 2172527"/>
                  <a:gd name="connsiteY29" fmla="*/ 1610678 h 1916832"/>
                  <a:gd name="connsiteX30" fmla="*/ 305811 w 2172527"/>
                  <a:gd name="connsiteY30" fmla="*/ 1636122 h 1916832"/>
                  <a:gd name="connsiteX31" fmla="*/ 300251 w 2172527"/>
                  <a:gd name="connsiteY31" fmla="*/ 1701737 h 1916832"/>
                  <a:gd name="connsiteX32" fmla="*/ 720549 w 2172527"/>
                  <a:gd name="connsiteY32" fmla="*/ 1234936 h 1916832"/>
                  <a:gd name="connsiteX33" fmla="*/ 79478 w 2172527"/>
                  <a:gd name="connsiteY33" fmla="*/ 1325183 h 1916832"/>
                  <a:gd name="connsiteX34" fmla="*/ 276072 w 2172527"/>
                  <a:gd name="connsiteY34" fmla="*/ 1098649 h 1916832"/>
                  <a:gd name="connsiteX35" fmla="*/ 0 w 2172527"/>
                  <a:gd name="connsiteY35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479176 w 2172527"/>
                  <a:gd name="connsiteY12" fmla="*/ 360745 h 1916832"/>
                  <a:gd name="connsiteX13" fmla="*/ 2028081 w 2172527"/>
                  <a:gd name="connsiteY13" fmla="*/ 198824 h 1916832"/>
                  <a:gd name="connsiteX14" fmla="*/ 1845355 w 2172527"/>
                  <a:gd name="connsiteY14" fmla="*/ 463532 h 1916832"/>
                  <a:gd name="connsiteX15" fmla="*/ 1981459 w 2172527"/>
                  <a:gd name="connsiteY15" fmla="*/ 414228 h 1916832"/>
                  <a:gd name="connsiteX16" fmla="*/ 1812160 w 2172527"/>
                  <a:gd name="connsiteY16" fmla="*/ 818183 h 1916832"/>
                  <a:gd name="connsiteX17" fmla="*/ 2088232 w 2172527"/>
                  <a:gd name="connsiteY17" fmla="*/ 958416 h 1916832"/>
                  <a:gd name="connsiteX18" fmla="*/ 1812160 w 2172527"/>
                  <a:gd name="connsiteY18" fmla="*/ 1098649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73958 w 2172527"/>
                  <a:gd name="connsiteY21" fmla="*/ 1237713 h 1916832"/>
                  <a:gd name="connsiteX22" fmla="*/ 1400284 w 2172527"/>
                  <a:gd name="connsiteY22" fmla="*/ 1103859 h 1916832"/>
                  <a:gd name="connsiteX23" fmla="*/ 1574710 w 2172527"/>
                  <a:gd name="connsiteY23" fmla="*/ 1692565 h 1916832"/>
                  <a:gd name="connsiteX24" fmla="*/ 1348144 w 2172527"/>
                  <a:gd name="connsiteY24" fmla="*/ 1448091 h 1916832"/>
                  <a:gd name="connsiteX25" fmla="*/ 1265127 w 2172527"/>
                  <a:gd name="connsiteY25" fmla="*/ 1745307 h 1916832"/>
                  <a:gd name="connsiteX26" fmla="*/ 1044116 w 2172527"/>
                  <a:gd name="connsiteY26" fmla="*/ 1916832 h 1916832"/>
                  <a:gd name="connsiteX27" fmla="*/ 1000526 w 2172527"/>
                  <a:gd name="connsiteY27" fmla="*/ 1076567 h 1916832"/>
                  <a:gd name="connsiteX28" fmla="*/ 644554 w 2172527"/>
                  <a:gd name="connsiteY28" fmla="*/ 1843877 h 1916832"/>
                  <a:gd name="connsiteX29" fmla="*/ 568113 w 2172527"/>
                  <a:gd name="connsiteY29" fmla="*/ 1610678 h 1916832"/>
                  <a:gd name="connsiteX30" fmla="*/ 305811 w 2172527"/>
                  <a:gd name="connsiteY30" fmla="*/ 1636122 h 1916832"/>
                  <a:gd name="connsiteX31" fmla="*/ 300251 w 2172527"/>
                  <a:gd name="connsiteY31" fmla="*/ 1701737 h 1916832"/>
                  <a:gd name="connsiteX32" fmla="*/ 720549 w 2172527"/>
                  <a:gd name="connsiteY32" fmla="*/ 1234936 h 1916832"/>
                  <a:gd name="connsiteX33" fmla="*/ 79478 w 2172527"/>
                  <a:gd name="connsiteY33" fmla="*/ 1325183 h 1916832"/>
                  <a:gd name="connsiteX34" fmla="*/ 276072 w 2172527"/>
                  <a:gd name="connsiteY34" fmla="*/ 1098649 h 1916832"/>
                  <a:gd name="connsiteX35" fmla="*/ 0 w 2172527"/>
                  <a:gd name="connsiteY35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479176 w 2172527"/>
                  <a:gd name="connsiteY12" fmla="*/ 360745 h 1916832"/>
                  <a:gd name="connsiteX13" fmla="*/ 2028081 w 2172527"/>
                  <a:gd name="connsiteY13" fmla="*/ 198824 h 1916832"/>
                  <a:gd name="connsiteX14" fmla="*/ 1845355 w 2172527"/>
                  <a:gd name="connsiteY14" fmla="*/ 463532 h 1916832"/>
                  <a:gd name="connsiteX15" fmla="*/ 1981459 w 2172527"/>
                  <a:gd name="connsiteY15" fmla="*/ 414228 h 1916832"/>
                  <a:gd name="connsiteX16" fmla="*/ 1334488 w 2172527"/>
                  <a:gd name="connsiteY16" fmla="*/ 927365 h 1916832"/>
                  <a:gd name="connsiteX17" fmla="*/ 2088232 w 2172527"/>
                  <a:gd name="connsiteY17" fmla="*/ 958416 h 1916832"/>
                  <a:gd name="connsiteX18" fmla="*/ 1812160 w 2172527"/>
                  <a:gd name="connsiteY18" fmla="*/ 1098649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73958 w 2172527"/>
                  <a:gd name="connsiteY21" fmla="*/ 1237713 h 1916832"/>
                  <a:gd name="connsiteX22" fmla="*/ 1400284 w 2172527"/>
                  <a:gd name="connsiteY22" fmla="*/ 1103859 h 1916832"/>
                  <a:gd name="connsiteX23" fmla="*/ 1574710 w 2172527"/>
                  <a:gd name="connsiteY23" fmla="*/ 1692565 h 1916832"/>
                  <a:gd name="connsiteX24" fmla="*/ 1348144 w 2172527"/>
                  <a:gd name="connsiteY24" fmla="*/ 1448091 h 1916832"/>
                  <a:gd name="connsiteX25" fmla="*/ 1265127 w 2172527"/>
                  <a:gd name="connsiteY25" fmla="*/ 1745307 h 1916832"/>
                  <a:gd name="connsiteX26" fmla="*/ 1044116 w 2172527"/>
                  <a:gd name="connsiteY26" fmla="*/ 1916832 h 1916832"/>
                  <a:gd name="connsiteX27" fmla="*/ 1000526 w 2172527"/>
                  <a:gd name="connsiteY27" fmla="*/ 1076567 h 1916832"/>
                  <a:gd name="connsiteX28" fmla="*/ 644554 w 2172527"/>
                  <a:gd name="connsiteY28" fmla="*/ 1843877 h 1916832"/>
                  <a:gd name="connsiteX29" fmla="*/ 568113 w 2172527"/>
                  <a:gd name="connsiteY29" fmla="*/ 1610678 h 1916832"/>
                  <a:gd name="connsiteX30" fmla="*/ 305811 w 2172527"/>
                  <a:gd name="connsiteY30" fmla="*/ 1636122 h 1916832"/>
                  <a:gd name="connsiteX31" fmla="*/ 300251 w 2172527"/>
                  <a:gd name="connsiteY31" fmla="*/ 1701737 h 1916832"/>
                  <a:gd name="connsiteX32" fmla="*/ 720549 w 2172527"/>
                  <a:gd name="connsiteY32" fmla="*/ 1234936 h 1916832"/>
                  <a:gd name="connsiteX33" fmla="*/ 79478 w 2172527"/>
                  <a:gd name="connsiteY33" fmla="*/ 1325183 h 1916832"/>
                  <a:gd name="connsiteX34" fmla="*/ 276072 w 2172527"/>
                  <a:gd name="connsiteY34" fmla="*/ 1098649 h 1916832"/>
                  <a:gd name="connsiteX35" fmla="*/ 0 w 2172527"/>
                  <a:gd name="connsiteY35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574711 w 2172527"/>
                  <a:gd name="connsiteY12" fmla="*/ 538166 h 1916832"/>
                  <a:gd name="connsiteX13" fmla="*/ 2028081 w 2172527"/>
                  <a:gd name="connsiteY13" fmla="*/ 198824 h 1916832"/>
                  <a:gd name="connsiteX14" fmla="*/ 1845355 w 2172527"/>
                  <a:gd name="connsiteY14" fmla="*/ 463532 h 1916832"/>
                  <a:gd name="connsiteX15" fmla="*/ 1981459 w 2172527"/>
                  <a:gd name="connsiteY15" fmla="*/ 414228 h 1916832"/>
                  <a:gd name="connsiteX16" fmla="*/ 1334488 w 2172527"/>
                  <a:gd name="connsiteY16" fmla="*/ 927365 h 1916832"/>
                  <a:gd name="connsiteX17" fmla="*/ 2088232 w 2172527"/>
                  <a:gd name="connsiteY17" fmla="*/ 958416 h 1916832"/>
                  <a:gd name="connsiteX18" fmla="*/ 1812160 w 2172527"/>
                  <a:gd name="connsiteY18" fmla="*/ 1098649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73958 w 2172527"/>
                  <a:gd name="connsiteY21" fmla="*/ 1237713 h 1916832"/>
                  <a:gd name="connsiteX22" fmla="*/ 1400284 w 2172527"/>
                  <a:gd name="connsiteY22" fmla="*/ 1103859 h 1916832"/>
                  <a:gd name="connsiteX23" fmla="*/ 1574710 w 2172527"/>
                  <a:gd name="connsiteY23" fmla="*/ 1692565 h 1916832"/>
                  <a:gd name="connsiteX24" fmla="*/ 1348144 w 2172527"/>
                  <a:gd name="connsiteY24" fmla="*/ 1448091 h 1916832"/>
                  <a:gd name="connsiteX25" fmla="*/ 1265127 w 2172527"/>
                  <a:gd name="connsiteY25" fmla="*/ 1745307 h 1916832"/>
                  <a:gd name="connsiteX26" fmla="*/ 1044116 w 2172527"/>
                  <a:gd name="connsiteY26" fmla="*/ 1916832 h 1916832"/>
                  <a:gd name="connsiteX27" fmla="*/ 1000526 w 2172527"/>
                  <a:gd name="connsiteY27" fmla="*/ 1076567 h 1916832"/>
                  <a:gd name="connsiteX28" fmla="*/ 644554 w 2172527"/>
                  <a:gd name="connsiteY28" fmla="*/ 1843877 h 1916832"/>
                  <a:gd name="connsiteX29" fmla="*/ 568113 w 2172527"/>
                  <a:gd name="connsiteY29" fmla="*/ 1610678 h 1916832"/>
                  <a:gd name="connsiteX30" fmla="*/ 305811 w 2172527"/>
                  <a:gd name="connsiteY30" fmla="*/ 1636122 h 1916832"/>
                  <a:gd name="connsiteX31" fmla="*/ 300251 w 2172527"/>
                  <a:gd name="connsiteY31" fmla="*/ 1701737 h 1916832"/>
                  <a:gd name="connsiteX32" fmla="*/ 720549 w 2172527"/>
                  <a:gd name="connsiteY32" fmla="*/ 1234936 h 1916832"/>
                  <a:gd name="connsiteX33" fmla="*/ 79478 w 2172527"/>
                  <a:gd name="connsiteY33" fmla="*/ 1325183 h 1916832"/>
                  <a:gd name="connsiteX34" fmla="*/ 276072 w 2172527"/>
                  <a:gd name="connsiteY34" fmla="*/ 1098649 h 1916832"/>
                  <a:gd name="connsiteX35" fmla="*/ 0 w 2172527"/>
                  <a:gd name="connsiteY35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574711 w 2172527"/>
                  <a:gd name="connsiteY12" fmla="*/ 538166 h 1916832"/>
                  <a:gd name="connsiteX13" fmla="*/ 2028081 w 2172527"/>
                  <a:gd name="connsiteY13" fmla="*/ 198824 h 1916832"/>
                  <a:gd name="connsiteX14" fmla="*/ 1845355 w 2172527"/>
                  <a:gd name="connsiteY14" fmla="*/ 463532 h 1916832"/>
                  <a:gd name="connsiteX15" fmla="*/ 1981459 w 2172527"/>
                  <a:gd name="connsiteY15" fmla="*/ 414228 h 1916832"/>
                  <a:gd name="connsiteX16" fmla="*/ 1334488 w 2172527"/>
                  <a:gd name="connsiteY16" fmla="*/ 927365 h 1916832"/>
                  <a:gd name="connsiteX17" fmla="*/ 2088232 w 2172527"/>
                  <a:gd name="connsiteY17" fmla="*/ 958416 h 1916832"/>
                  <a:gd name="connsiteX18" fmla="*/ 1675682 w 2172527"/>
                  <a:gd name="connsiteY18" fmla="*/ 1112297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73958 w 2172527"/>
                  <a:gd name="connsiteY21" fmla="*/ 1237713 h 1916832"/>
                  <a:gd name="connsiteX22" fmla="*/ 1400284 w 2172527"/>
                  <a:gd name="connsiteY22" fmla="*/ 1103859 h 1916832"/>
                  <a:gd name="connsiteX23" fmla="*/ 1574710 w 2172527"/>
                  <a:gd name="connsiteY23" fmla="*/ 1692565 h 1916832"/>
                  <a:gd name="connsiteX24" fmla="*/ 1348144 w 2172527"/>
                  <a:gd name="connsiteY24" fmla="*/ 1448091 h 1916832"/>
                  <a:gd name="connsiteX25" fmla="*/ 1265127 w 2172527"/>
                  <a:gd name="connsiteY25" fmla="*/ 1745307 h 1916832"/>
                  <a:gd name="connsiteX26" fmla="*/ 1044116 w 2172527"/>
                  <a:gd name="connsiteY26" fmla="*/ 1916832 h 1916832"/>
                  <a:gd name="connsiteX27" fmla="*/ 1000526 w 2172527"/>
                  <a:gd name="connsiteY27" fmla="*/ 1076567 h 1916832"/>
                  <a:gd name="connsiteX28" fmla="*/ 644554 w 2172527"/>
                  <a:gd name="connsiteY28" fmla="*/ 1843877 h 1916832"/>
                  <a:gd name="connsiteX29" fmla="*/ 568113 w 2172527"/>
                  <a:gd name="connsiteY29" fmla="*/ 1610678 h 1916832"/>
                  <a:gd name="connsiteX30" fmla="*/ 305811 w 2172527"/>
                  <a:gd name="connsiteY30" fmla="*/ 1636122 h 1916832"/>
                  <a:gd name="connsiteX31" fmla="*/ 300251 w 2172527"/>
                  <a:gd name="connsiteY31" fmla="*/ 1701737 h 1916832"/>
                  <a:gd name="connsiteX32" fmla="*/ 720549 w 2172527"/>
                  <a:gd name="connsiteY32" fmla="*/ 1234936 h 1916832"/>
                  <a:gd name="connsiteX33" fmla="*/ 79478 w 2172527"/>
                  <a:gd name="connsiteY33" fmla="*/ 1325183 h 1916832"/>
                  <a:gd name="connsiteX34" fmla="*/ 276072 w 2172527"/>
                  <a:gd name="connsiteY34" fmla="*/ 1098649 h 1916832"/>
                  <a:gd name="connsiteX35" fmla="*/ 0 w 2172527"/>
                  <a:gd name="connsiteY35" fmla="*/ 958416 h 1916832"/>
                  <a:gd name="connsiteX0" fmla="*/ 0 w 2172527"/>
                  <a:gd name="connsiteY0" fmla="*/ 958416 h 1916832"/>
                  <a:gd name="connsiteX1" fmla="*/ 658209 w 2172527"/>
                  <a:gd name="connsiteY1" fmla="*/ 927367 h 1916832"/>
                  <a:gd name="connsiteX2" fmla="*/ 79478 w 2172527"/>
                  <a:gd name="connsiteY2" fmla="*/ 591649 h 1916832"/>
                  <a:gd name="connsiteX3" fmla="*/ 461242 w 2172527"/>
                  <a:gd name="connsiteY3" fmla="*/ 681896 h 1916832"/>
                  <a:gd name="connsiteX4" fmla="*/ 305811 w 2172527"/>
                  <a:gd name="connsiteY4" fmla="*/ 280710 h 1916832"/>
                  <a:gd name="connsiteX5" fmla="*/ 922954 w 2172527"/>
                  <a:gd name="connsiteY5" fmla="*/ 906655 h 1916832"/>
                  <a:gd name="connsiteX6" fmla="*/ 644554 w 2172527"/>
                  <a:gd name="connsiteY6" fmla="*/ 72955 h 1916832"/>
                  <a:gd name="connsiteX7" fmla="*/ 918640 w 2172527"/>
                  <a:gd name="connsiteY7" fmla="*/ 348946 h 1916832"/>
                  <a:gd name="connsiteX8" fmla="*/ 1044116 w 2172527"/>
                  <a:gd name="connsiteY8" fmla="*/ 0 h 1916832"/>
                  <a:gd name="connsiteX9" fmla="*/ 982639 w 2172527"/>
                  <a:gd name="connsiteY9" fmla="*/ 541677 h 1916832"/>
                  <a:gd name="connsiteX10" fmla="*/ 1210535 w 2172527"/>
                  <a:gd name="connsiteY10" fmla="*/ 853913 h 1916832"/>
                  <a:gd name="connsiteX11" fmla="*/ 1443678 w 2172527"/>
                  <a:gd name="connsiteY11" fmla="*/ 72955 h 1916832"/>
                  <a:gd name="connsiteX12" fmla="*/ 1574711 w 2172527"/>
                  <a:gd name="connsiteY12" fmla="*/ 538166 h 1916832"/>
                  <a:gd name="connsiteX13" fmla="*/ 2028081 w 2172527"/>
                  <a:gd name="connsiteY13" fmla="*/ 198824 h 1916832"/>
                  <a:gd name="connsiteX14" fmla="*/ 1845355 w 2172527"/>
                  <a:gd name="connsiteY14" fmla="*/ 463532 h 1916832"/>
                  <a:gd name="connsiteX15" fmla="*/ 1981459 w 2172527"/>
                  <a:gd name="connsiteY15" fmla="*/ 414228 h 1916832"/>
                  <a:gd name="connsiteX16" fmla="*/ 1334488 w 2172527"/>
                  <a:gd name="connsiteY16" fmla="*/ 927365 h 1916832"/>
                  <a:gd name="connsiteX17" fmla="*/ 2047289 w 2172527"/>
                  <a:gd name="connsiteY17" fmla="*/ 1081246 h 1916832"/>
                  <a:gd name="connsiteX18" fmla="*/ 1675682 w 2172527"/>
                  <a:gd name="connsiteY18" fmla="*/ 1112297 h 1916832"/>
                  <a:gd name="connsiteX19" fmla="*/ 2172527 w 2172527"/>
                  <a:gd name="connsiteY19" fmla="*/ 1802855 h 1916832"/>
                  <a:gd name="connsiteX20" fmla="*/ 1695229 w 2172527"/>
                  <a:gd name="connsiteY20" fmla="*/ 1357766 h 1916832"/>
                  <a:gd name="connsiteX21" fmla="*/ 1473958 w 2172527"/>
                  <a:gd name="connsiteY21" fmla="*/ 1237713 h 1916832"/>
                  <a:gd name="connsiteX22" fmla="*/ 1400284 w 2172527"/>
                  <a:gd name="connsiteY22" fmla="*/ 1103859 h 1916832"/>
                  <a:gd name="connsiteX23" fmla="*/ 1574710 w 2172527"/>
                  <a:gd name="connsiteY23" fmla="*/ 1692565 h 1916832"/>
                  <a:gd name="connsiteX24" fmla="*/ 1348144 w 2172527"/>
                  <a:gd name="connsiteY24" fmla="*/ 1448091 h 1916832"/>
                  <a:gd name="connsiteX25" fmla="*/ 1265127 w 2172527"/>
                  <a:gd name="connsiteY25" fmla="*/ 1745307 h 1916832"/>
                  <a:gd name="connsiteX26" fmla="*/ 1044116 w 2172527"/>
                  <a:gd name="connsiteY26" fmla="*/ 1916832 h 1916832"/>
                  <a:gd name="connsiteX27" fmla="*/ 1000526 w 2172527"/>
                  <a:gd name="connsiteY27" fmla="*/ 1076567 h 1916832"/>
                  <a:gd name="connsiteX28" fmla="*/ 644554 w 2172527"/>
                  <a:gd name="connsiteY28" fmla="*/ 1843877 h 1916832"/>
                  <a:gd name="connsiteX29" fmla="*/ 568113 w 2172527"/>
                  <a:gd name="connsiteY29" fmla="*/ 1610678 h 1916832"/>
                  <a:gd name="connsiteX30" fmla="*/ 305811 w 2172527"/>
                  <a:gd name="connsiteY30" fmla="*/ 1636122 h 1916832"/>
                  <a:gd name="connsiteX31" fmla="*/ 300251 w 2172527"/>
                  <a:gd name="connsiteY31" fmla="*/ 1701737 h 1916832"/>
                  <a:gd name="connsiteX32" fmla="*/ 720549 w 2172527"/>
                  <a:gd name="connsiteY32" fmla="*/ 1234936 h 1916832"/>
                  <a:gd name="connsiteX33" fmla="*/ 79478 w 2172527"/>
                  <a:gd name="connsiteY33" fmla="*/ 1325183 h 1916832"/>
                  <a:gd name="connsiteX34" fmla="*/ 276072 w 2172527"/>
                  <a:gd name="connsiteY34" fmla="*/ 1098649 h 1916832"/>
                  <a:gd name="connsiteX35" fmla="*/ 0 w 2172527"/>
                  <a:gd name="connsiteY35" fmla="*/ 958416 h 191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172527" h="1916832">
                    <a:moveTo>
                      <a:pt x="0" y="958416"/>
                    </a:moveTo>
                    <a:cubicBezTo>
                      <a:pt x="219403" y="948066"/>
                      <a:pt x="493397" y="1074195"/>
                      <a:pt x="658209" y="927367"/>
                    </a:cubicBezTo>
                    <a:cubicBezTo>
                      <a:pt x="560833" y="719927"/>
                      <a:pt x="272388" y="703555"/>
                      <a:pt x="79478" y="591649"/>
                    </a:cubicBezTo>
                    <a:lnTo>
                      <a:pt x="461242" y="681896"/>
                    </a:lnTo>
                    <a:lnTo>
                      <a:pt x="305811" y="280710"/>
                    </a:lnTo>
                    <a:lnTo>
                      <a:pt x="922954" y="906655"/>
                    </a:lnTo>
                    <a:cubicBezTo>
                      <a:pt x="1021223" y="633304"/>
                      <a:pt x="641820" y="319010"/>
                      <a:pt x="644554" y="72955"/>
                    </a:cubicBezTo>
                    <a:lnTo>
                      <a:pt x="918640" y="348946"/>
                    </a:lnTo>
                    <a:lnTo>
                      <a:pt x="1044116" y="0"/>
                    </a:lnTo>
                    <a:cubicBezTo>
                      <a:pt x="1069116" y="157813"/>
                      <a:pt x="957639" y="383864"/>
                      <a:pt x="982639" y="541677"/>
                    </a:cubicBezTo>
                    <a:lnTo>
                      <a:pt x="1210535" y="853913"/>
                    </a:lnTo>
                    <a:cubicBezTo>
                      <a:pt x="1397431" y="566298"/>
                      <a:pt x="1365964" y="333274"/>
                      <a:pt x="1443678" y="72955"/>
                    </a:cubicBezTo>
                    <a:lnTo>
                      <a:pt x="1574711" y="538166"/>
                    </a:lnTo>
                    <a:lnTo>
                      <a:pt x="2028081" y="198824"/>
                    </a:lnTo>
                    <a:lnTo>
                      <a:pt x="1845355" y="463532"/>
                    </a:lnTo>
                    <a:lnTo>
                      <a:pt x="1981459" y="414228"/>
                    </a:lnTo>
                    <a:lnTo>
                      <a:pt x="1334488" y="927365"/>
                    </a:lnTo>
                    <a:lnTo>
                      <a:pt x="2047289" y="1081246"/>
                    </a:lnTo>
                    <a:lnTo>
                      <a:pt x="1675682" y="1112297"/>
                    </a:lnTo>
                    <a:lnTo>
                      <a:pt x="2172527" y="1802855"/>
                    </a:lnTo>
                    <a:lnTo>
                      <a:pt x="1695229" y="1357766"/>
                    </a:lnTo>
                    <a:cubicBezTo>
                      <a:pt x="1644218" y="1304101"/>
                      <a:pt x="1524969" y="1291378"/>
                      <a:pt x="1473958" y="1237713"/>
                    </a:cubicBezTo>
                    <a:lnTo>
                      <a:pt x="1400284" y="1103859"/>
                    </a:lnTo>
                    <a:lnTo>
                      <a:pt x="1574710" y="1692565"/>
                    </a:lnTo>
                    <a:lnTo>
                      <a:pt x="1348144" y="1448091"/>
                    </a:lnTo>
                    <a:lnTo>
                      <a:pt x="1265127" y="1745307"/>
                    </a:lnTo>
                    <a:lnTo>
                      <a:pt x="1044116" y="1916832"/>
                    </a:lnTo>
                    <a:lnTo>
                      <a:pt x="1000526" y="1076567"/>
                    </a:lnTo>
                    <a:cubicBezTo>
                      <a:pt x="745391" y="1373280"/>
                      <a:pt x="763211" y="1588107"/>
                      <a:pt x="644554" y="1843877"/>
                    </a:cubicBezTo>
                    <a:lnTo>
                      <a:pt x="568113" y="1610678"/>
                    </a:lnTo>
                    <a:lnTo>
                      <a:pt x="305811" y="1636122"/>
                    </a:lnTo>
                    <a:cubicBezTo>
                      <a:pt x="322155" y="1630698"/>
                      <a:pt x="283907" y="1707161"/>
                      <a:pt x="300251" y="1701737"/>
                    </a:cubicBezTo>
                    <a:lnTo>
                      <a:pt x="720549" y="1234936"/>
                    </a:lnTo>
                    <a:cubicBezTo>
                      <a:pt x="424972" y="1183132"/>
                      <a:pt x="293168" y="1295101"/>
                      <a:pt x="79478" y="1325183"/>
                    </a:cubicBezTo>
                    <a:lnTo>
                      <a:pt x="276072" y="1098649"/>
                    </a:lnTo>
                    <a:lnTo>
                      <a:pt x="0" y="958416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 rot="19797332">
                <a:off x="6856048" y="5113899"/>
                <a:ext cx="1224971" cy="381879"/>
              </a:xfrm>
              <a:custGeom>
                <a:avLst/>
                <a:gdLst>
                  <a:gd name="connsiteX0" fmla="*/ 0 w 1186228"/>
                  <a:gd name="connsiteY0" fmla="*/ 29695 h 178165"/>
                  <a:gd name="connsiteX1" fmla="*/ 29695 w 1186228"/>
                  <a:gd name="connsiteY1" fmla="*/ 0 h 178165"/>
                  <a:gd name="connsiteX2" fmla="*/ 1156533 w 1186228"/>
                  <a:gd name="connsiteY2" fmla="*/ 0 h 178165"/>
                  <a:gd name="connsiteX3" fmla="*/ 1186228 w 1186228"/>
                  <a:gd name="connsiteY3" fmla="*/ 29695 h 178165"/>
                  <a:gd name="connsiteX4" fmla="*/ 1186228 w 1186228"/>
                  <a:gd name="connsiteY4" fmla="*/ 148470 h 178165"/>
                  <a:gd name="connsiteX5" fmla="*/ 1156533 w 1186228"/>
                  <a:gd name="connsiteY5" fmla="*/ 178165 h 178165"/>
                  <a:gd name="connsiteX6" fmla="*/ 29695 w 1186228"/>
                  <a:gd name="connsiteY6" fmla="*/ 178165 h 178165"/>
                  <a:gd name="connsiteX7" fmla="*/ 0 w 1186228"/>
                  <a:gd name="connsiteY7" fmla="*/ 148470 h 178165"/>
                  <a:gd name="connsiteX8" fmla="*/ 0 w 1186228"/>
                  <a:gd name="connsiteY8" fmla="*/ 29695 h 178165"/>
                  <a:gd name="connsiteX0" fmla="*/ 0 w 1204174"/>
                  <a:gd name="connsiteY0" fmla="*/ 195629 h 344099"/>
                  <a:gd name="connsiteX1" fmla="*/ 29695 w 1204174"/>
                  <a:gd name="connsiteY1" fmla="*/ 165934 h 344099"/>
                  <a:gd name="connsiteX2" fmla="*/ 1156533 w 1204174"/>
                  <a:gd name="connsiteY2" fmla="*/ 165934 h 344099"/>
                  <a:gd name="connsiteX3" fmla="*/ 1204174 w 1204174"/>
                  <a:gd name="connsiteY3" fmla="*/ 1049 h 344099"/>
                  <a:gd name="connsiteX4" fmla="*/ 1186228 w 1204174"/>
                  <a:gd name="connsiteY4" fmla="*/ 314404 h 344099"/>
                  <a:gd name="connsiteX5" fmla="*/ 1156533 w 1204174"/>
                  <a:gd name="connsiteY5" fmla="*/ 344099 h 344099"/>
                  <a:gd name="connsiteX6" fmla="*/ 29695 w 1204174"/>
                  <a:gd name="connsiteY6" fmla="*/ 344099 h 344099"/>
                  <a:gd name="connsiteX7" fmla="*/ 0 w 1204174"/>
                  <a:gd name="connsiteY7" fmla="*/ 314404 h 344099"/>
                  <a:gd name="connsiteX8" fmla="*/ 0 w 1204174"/>
                  <a:gd name="connsiteY8" fmla="*/ 195629 h 344099"/>
                  <a:gd name="connsiteX0" fmla="*/ 0 w 1417528"/>
                  <a:gd name="connsiteY0" fmla="*/ 195629 h 434161"/>
                  <a:gd name="connsiteX1" fmla="*/ 29695 w 1417528"/>
                  <a:gd name="connsiteY1" fmla="*/ 165934 h 434161"/>
                  <a:gd name="connsiteX2" fmla="*/ 1156533 w 1417528"/>
                  <a:gd name="connsiteY2" fmla="*/ 165934 h 434161"/>
                  <a:gd name="connsiteX3" fmla="*/ 1204174 w 1417528"/>
                  <a:gd name="connsiteY3" fmla="*/ 1049 h 434161"/>
                  <a:gd name="connsiteX4" fmla="*/ 1417528 w 1417528"/>
                  <a:gd name="connsiteY4" fmla="*/ 432418 h 434161"/>
                  <a:gd name="connsiteX5" fmla="*/ 1156533 w 1417528"/>
                  <a:gd name="connsiteY5" fmla="*/ 344099 h 434161"/>
                  <a:gd name="connsiteX6" fmla="*/ 29695 w 1417528"/>
                  <a:gd name="connsiteY6" fmla="*/ 344099 h 434161"/>
                  <a:gd name="connsiteX7" fmla="*/ 0 w 1417528"/>
                  <a:gd name="connsiteY7" fmla="*/ 314404 h 434161"/>
                  <a:gd name="connsiteX8" fmla="*/ 0 w 1417528"/>
                  <a:gd name="connsiteY8" fmla="*/ 195629 h 434161"/>
                  <a:gd name="connsiteX0" fmla="*/ 0 w 1417528"/>
                  <a:gd name="connsiteY0" fmla="*/ 195645 h 434177"/>
                  <a:gd name="connsiteX1" fmla="*/ 29695 w 1417528"/>
                  <a:gd name="connsiteY1" fmla="*/ 165950 h 434177"/>
                  <a:gd name="connsiteX2" fmla="*/ 906012 w 1417528"/>
                  <a:gd name="connsiteY2" fmla="*/ 162947 h 434177"/>
                  <a:gd name="connsiteX3" fmla="*/ 1204174 w 1417528"/>
                  <a:gd name="connsiteY3" fmla="*/ 1065 h 434177"/>
                  <a:gd name="connsiteX4" fmla="*/ 1417528 w 1417528"/>
                  <a:gd name="connsiteY4" fmla="*/ 432434 h 434177"/>
                  <a:gd name="connsiteX5" fmla="*/ 1156533 w 1417528"/>
                  <a:gd name="connsiteY5" fmla="*/ 344115 h 434177"/>
                  <a:gd name="connsiteX6" fmla="*/ 29695 w 1417528"/>
                  <a:gd name="connsiteY6" fmla="*/ 344115 h 434177"/>
                  <a:gd name="connsiteX7" fmla="*/ 0 w 1417528"/>
                  <a:gd name="connsiteY7" fmla="*/ 314420 h 434177"/>
                  <a:gd name="connsiteX8" fmla="*/ 0 w 1417528"/>
                  <a:gd name="connsiteY8" fmla="*/ 195645 h 434177"/>
                  <a:gd name="connsiteX0" fmla="*/ 0 w 1417528"/>
                  <a:gd name="connsiteY0" fmla="*/ 195645 h 434040"/>
                  <a:gd name="connsiteX1" fmla="*/ 29695 w 1417528"/>
                  <a:gd name="connsiteY1" fmla="*/ 165950 h 434040"/>
                  <a:gd name="connsiteX2" fmla="*/ 906012 w 1417528"/>
                  <a:gd name="connsiteY2" fmla="*/ 162947 h 434040"/>
                  <a:gd name="connsiteX3" fmla="*/ 1204174 w 1417528"/>
                  <a:gd name="connsiteY3" fmla="*/ 1065 h 434040"/>
                  <a:gd name="connsiteX4" fmla="*/ 1417528 w 1417528"/>
                  <a:gd name="connsiteY4" fmla="*/ 432434 h 434040"/>
                  <a:gd name="connsiteX5" fmla="*/ 894197 w 1417528"/>
                  <a:gd name="connsiteY5" fmla="*/ 334279 h 434040"/>
                  <a:gd name="connsiteX6" fmla="*/ 29695 w 1417528"/>
                  <a:gd name="connsiteY6" fmla="*/ 344115 h 434040"/>
                  <a:gd name="connsiteX7" fmla="*/ 0 w 1417528"/>
                  <a:gd name="connsiteY7" fmla="*/ 314420 h 434040"/>
                  <a:gd name="connsiteX8" fmla="*/ 0 w 1417528"/>
                  <a:gd name="connsiteY8" fmla="*/ 195645 h 434040"/>
                  <a:gd name="connsiteX0" fmla="*/ 0 w 1429368"/>
                  <a:gd name="connsiteY0" fmla="*/ 195645 h 434040"/>
                  <a:gd name="connsiteX1" fmla="*/ 29695 w 1429368"/>
                  <a:gd name="connsiteY1" fmla="*/ 165950 h 434040"/>
                  <a:gd name="connsiteX2" fmla="*/ 906012 w 1429368"/>
                  <a:gd name="connsiteY2" fmla="*/ 162947 h 434040"/>
                  <a:gd name="connsiteX3" fmla="*/ 1204174 w 1429368"/>
                  <a:gd name="connsiteY3" fmla="*/ 1065 h 434040"/>
                  <a:gd name="connsiteX4" fmla="*/ 1179114 w 1429368"/>
                  <a:gd name="connsiteY4" fmla="*/ 339715 h 434040"/>
                  <a:gd name="connsiteX5" fmla="*/ 1417528 w 1429368"/>
                  <a:gd name="connsiteY5" fmla="*/ 432434 h 434040"/>
                  <a:gd name="connsiteX6" fmla="*/ 894197 w 1429368"/>
                  <a:gd name="connsiteY6" fmla="*/ 334279 h 434040"/>
                  <a:gd name="connsiteX7" fmla="*/ 29695 w 1429368"/>
                  <a:gd name="connsiteY7" fmla="*/ 344115 h 434040"/>
                  <a:gd name="connsiteX8" fmla="*/ 0 w 1429368"/>
                  <a:gd name="connsiteY8" fmla="*/ 314420 h 434040"/>
                  <a:gd name="connsiteX9" fmla="*/ 0 w 1429368"/>
                  <a:gd name="connsiteY9" fmla="*/ 195645 h 434040"/>
                  <a:gd name="connsiteX0" fmla="*/ 0 w 1224971"/>
                  <a:gd name="connsiteY0" fmla="*/ 195645 h 381879"/>
                  <a:gd name="connsiteX1" fmla="*/ 29695 w 1224971"/>
                  <a:gd name="connsiteY1" fmla="*/ 165950 h 381879"/>
                  <a:gd name="connsiteX2" fmla="*/ 906012 w 1224971"/>
                  <a:gd name="connsiteY2" fmla="*/ 162947 h 381879"/>
                  <a:gd name="connsiteX3" fmla="*/ 1204174 w 1224971"/>
                  <a:gd name="connsiteY3" fmla="*/ 1065 h 381879"/>
                  <a:gd name="connsiteX4" fmla="*/ 1179114 w 1224971"/>
                  <a:gd name="connsiteY4" fmla="*/ 339715 h 381879"/>
                  <a:gd name="connsiteX5" fmla="*/ 1102956 w 1224971"/>
                  <a:gd name="connsiteY5" fmla="*/ 376619 h 381879"/>
                  <a:gd name="connsiteX6" fmla="*/ 894197 w 1224971"/>
                  <a:gd name="connsiteY6" fmla="*/ 334279 h 381879"/>
                  <a:gd name="connsiteX7" fmla="*/ 29695 w 1224971"/>
                  <a:gd name="connsiteY7" fmla="*/ 344115 h 381879"/>
                  <a:gd name="connsiteX8" fmla="*/ 0 w 1224971"/>
                  <a:gd name="connsiteY8" fmla="*/ 314420 h 381879"/>
                  <a:gd name="connsiteX9" fmla="*/ 0 w 1224971"/>
                  <a:gd name="connsiteY9" fmla="*/ 195645 h 38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4971" h="381879">
                    <a:moveTo>
                      <a:pt x="0" y="195645"/>
                    </a:moveTo>
                    <a:cubicBezTo>
                      <a:pt x="0" y="179245"/>
                      <a:pt x="13295" y="165950"/>
                      <a:pt x="29695" y="165950"/>
                    </a:cubicBezTo>
                    <a:lnTo>
                      <a:pt x="906012" y="162947"/>
                    </a:lnTo>
                    <a:cubicBezTo>
                      <a:pt x="922412" y="162947"/>
                      <a:pt x="1204174" y="-15335"/>
                      <a:pt x="1204174" y="1065"/>
                    </a:cubicBezTo>
                    <a:cubicBezTo>
                      <a:pt x="1273724" y="20777"/>
                      <a:pt x="1143555" y="267820"/>
                      <a:pt x="1179114" y="339715"/>
                    </a:cubicBezTo>
                    <a:cubicBezTo>
                      <a:pt x="1214673" y="411610"/>
                      <a:pt x="1174475" y="367776"/>
                      <a:pt x="1102956" y="376619"/>
                    </a:cubicBezTo>
                    <a:cubicBezTo>
                      <a:pt x="1102956" y="393019"/>
                      <a:pt x="910597" y="334279"/>
                      <a:pt x="894197" y="334279"/>
                    </a:cubicBezTo>
                    <a:lnTo>
                      <a:pt x="29695" y="344115"/>
                    </a:lnTo>
                    <a:cubicBezTo>
                      <a:pt x="13295" y="344115"/>
                      <a:pt x="0" y="330820"/>
                      <a:pt x="0" y="314420"/>
                    </a:cubicBezTo>
                    <a:lnTo>
                      <a:pt x="0" y="195645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Zaoblený obdélník 10"/>
              <p:cNvSpPr/>
              <p:nvPr/>
            </p:nvSpPr>
            <p:spPr>
              <a:xfrm rot="21200905">
                <a:off x="6961518" y="5379131"/>
                <a:ext cx="1221191" cy="299815"/>
              </a:xfrm>
              <a:custGeom>
                <a:avLst/>
                <a:gdLst>
                  <a:gd name="connsiteX0" fmla="*/ 0 w 1221191"/>
                  <a:gd name="connsiteY0" fmla="*/ 49970 h 299815"/>
                  <a:gd name="connsiteX1" fmla="*/ 49970 w 1221191"/>
                  <a:gd name="connsiteY1" fmla="*/ 0 h 299815"/>
                  <a:gd name="connsiteX2" fmla="*/ 1171221 w 1221191"/>
                  <a:gd name="connsiteY2" fmla="*/ 0 h 299815"/>
                  <a:gd name="connsiteX3" fmla="*/ 1221191 w 1221191"/>
                  <a:gd name="connsiteY3" fmla="*/ 49970 h 299815"/>
                  <a:gd name="connsiteX4" fmla="*/ 1221191 w 1221191"/>
                  <a:gd name="connsiteY4" fmla="*/ 249845 h 299815"/>
                  <a:gd name="connsiteX5" fmla="*/ 1171221 w 1221191"/>
                  <a:gd name="connsiteY5" fmla="*/ 299815 h 299815"/>
                  <a:gd name="connsiteX6" fmla="*/ 49970 w 1221191"/>
                  <a:gd name="connsiteY6" fmla="*/ 299815 h 299815"/>
                  <a:gd name="connsiteX7" fmla="*/ 0 w 1221191"/>
                  <a:gd name="connsiteY7" fmla="*/ 249845 h 299815"/>
                  <a:gd name="connsiteX8" fmla="*/ 0 w 1221191"/>
                  <a:gd name="connsiteY8" fmla="*/ 49970 h 299815"/>
                  <a:gd name="connsiteX0" fmla="*/ 0 w 1221191"/>
                  <a:gd name="connsiteY0" fmla="*/ 49970 h 299815"/>
                  <a:gd name="connsiteX1" fmla="*/ 49970 w 1221191"/>
                  <a:gd name="connsiteY1" fmla="*/ 0 h 299815"/>
                  <a:gd name="connsiteX2" fmla="*/ 1171221 w 1221191"/>
                  <a:gd name="connsiteY2" fmla="*/ 0 h 299815"/>
                  <a:gd name="connsiteX3" fmla="*/ 946240 w 1221191"/>
                  <a:gd name="connsiteY3" fmla="*/ 169049 h 299815"/>
                  <a:gd name="connsiteX4" fmla="*/ 1221191 w 1221191"/>
                  <a:gd name="connsiteY4" fmla="*/ 249845 h 299815"/>
                  <a:gd name="connsiteX5" fmla="*/ 1171221 w 1221191"/>
                  <a:gd name="connsiteY5" fmla="*/ 299815 h 299815"/>
                  <a:gd name="connsiteX6" fmla="*/ 49970 w 1221191"/>
                  <a:gd name="connsiteY6" fmla="*/ 299815 h 299815"/>
                  <a:gd name="connsiteX7" fmla="*/ 0 w 1221191"/>
                  <a:gd name="connsiteY7" fmla="*/ 249845 h 299815"/>
                  <a:gd name="connsiteX8" fmla="*/ 0 w 1221191"/>
                  <a:gd name="connsiteY8" fmla="*/ 49970 h 299815"/>
                  <a:gd name="connsiteX0" fmla="*/ 42485 w 1221191"/>
                  <a:gd name="connsiteY0" fmla="*/ 274768 h 299815"/>
                  <a:gd name="connsiteX1" fmla="*/ 49970 w 1221191"/>
                  <a:gd name="connsiteY1" fmla="*/ 0 h 299815"/>
                  <a:gd name="connsiteX2" fmla="*/ 1171221 w 1221191"/>
                  <a:gd name="connsiteY2" fmla="*/ 0 h 299815"/>
                  <a:gd name="connsiteX3" fmla="*/ 946240 w 1221191"/>
                  <a:gd name="connsiteY3" fmla="*/ 169049 h 299815"/>
                  <a:gd name="connsiteX4" fmla="*/ 1221191 w 1221191"/>
                  <a:gd name="connsiteY4" fmla="*/ 249845 h 299815"/>
                  <a:gd name="connsiteX5" fmla="*/ 1171221 w 1221191"/>
                  <a:gd name="connsiteY5" fmla="*/ 299815 h 299815"/>
                  <a:gd name="connsiteX6" fmla="*/ 49970 w 1221191"/>
                  <a:gd name="connsiteY6" fmla="*/ 299815 h 299815"/>
                  <a:gd name="connsiteX7" fmla="*/ 0 w 1221191"/>
                  <a:gd name="connsiteY7" fmla="*/ 249845 h 299815"/>
                  <a:gd name="connsiteX8" fmla="*/ 42485 w 1221191"/>
                  <a:gd name="connsiteY8" fmla="*/ 274768 h 299815"/>
                  <a:gd name="connsiteX0" fmla="*/ 42485 w 1221191"/>
                  <a:gd name="connsiteY0" fmla="*/ 274768 h 299815"/>
                  <a:gd name="connsiteX1" fmla="*/ 235920 w 1221191"/>
                  <a:gd name="connsiteY1" fmla="*/ 172827 h 299815"/>
                  <a:gd name="connsiteX2" fmla="*/ 1171221 w 1221191"/>
                  <a:gd name="connsiteY2" fmla="*/ 0 h 299815"/>
                  <a:gd name="connsiteX3" fmla="*/ 946240 w 1221191"/>
                  <a:gd name="connsiteY3" fmla="*/ 169049 h 299815"/>
                  <a:gd name="connsiteX4" fmla="*/ 1221191 w 1221191"/>
                  <a:gd name="connsiteY4" fmla="*/ 249845 h 299815"/>
                  <a:gd name="connsiteX5" fmla="*/ 1171221 w 1221191"/>
                  <a:gd name="connsiteY5" fmla="*/ 299815 h 299815"/>
                  <a:gd name="connsiteX6" fmla="*/ 49970 w 1221191"/>
                  <a:gd name="connsiteY6" fmla="*/ 299815 h 299815"/>
                  <a:gd name="connsiteX7" fmla="*/ 0 w 1221191"/>
                  <a:gd name="connsiteY7" fmla="*/ 249845 h 299815"/>
                  <a:gd name="connsiteX8" fmla="*/ 42485 w 1221191"/>
                  <a:gd name="connsiteY8" fmla="*/ 274768 h 29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1191" h="299815">
                    <a:moveTo>
                      <a:pt x="42485" y="274768"/>
                    </a:moveTo>
                    <a:cubicBezTo>
                      <a:pt x="42485" y="247170"/>
                      <a:pt x="208322" y="172827"/>
                      <a:pt x="235920" y="172827"/>
                    </a:cubicBezTo>
                    <a:lnTo>
                      <a:pt x="1171221" y="0"/>
                    </a:lnTo>
                    <a:cubicBezTo>
                      <a:pt x="1198819" y="0"/>
                      <a:pt x="946240" y="141451"/>
                      <a:pt x="946240" y="169049"/>
                    </a:cubicBezTo>
                    <a:cubicBezTo>
                      <a:pt x="946240" y="235674"/>
                      <a:pt x="1221191" y="183220"/>
                      <a:pt x="1221191" y="249845"/>
                    </a:cubicBezTo>
                    <a:cubicBezTo>
                      <a:pt x="1221191" y="277443"/>
                      <a:pt x="1198819" y="299815"/>
                      <a:pt x="1171221" y="299815"/>
                    </a:cubicBezTo>
                    <a:lnTo>
                      <a:pt x="49970" y="299815"/>
                    </a:lnTo>
                    <a:cubicBezTo>
                      <a:pt x="22372" y="299815"/>
                      <a:pt x="0" y="277443"/>
                      <a:pt x="0" y="249845"/>
                    </a:cubicBezTo>
                    <a:lnTo>
                      <a:pt x="42485" y="274768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Zaoblený obdélník 11"/>
              <p:cNvSpPr/>
              <p:nvPr/>
            </p:nvSpPr>
            <p:spPr>
              <a:xfrm rot="1727935">
                <a:off x="6992964" y="5804267"/>
                <a:ext cx="1224136" cy="316573"/>
              </a:xfrm>
              <a:custGeom>
                <a:avLst/>
                <a:gdLst>
                  <a:gd name="connsiteX0" fmla="*/ 0 w 1224136"/>
                  <a:gd name="connsiteY0" fmla="*/ 52754 h 316517"/>
                  <a:gd name="connsiteX1" fmla="*/ 52754 w 1224136"/>
                  <a:gd name="connsiteY1" fmla="*/ 0 h 316517"/>
                  <a:gd name="connsiteX2" fmla="*/ 1171382 w 1224136"/>
                  <a:gd name="connsiteY2" fmla="*/ 0 h 316517"/>
                  <a:gd name="connsiteX3" fmla="*/ 1224136 w 1224136"/>
                  <a:gd name="connsiteY3" fmla="*/ 52754 h 316517"/>
                  <a:gd name="connsiteX4" fmla="*/ 1224136 w 1224136"/>
                  <a:gd name="connsiteY4" fmla="*/ 263763 h 316517"/>
                  <a:gd name="connsiteX5" fmla="*/ 1171382 w 1224136"/>
                  <a:gd name="connsiteY5" fmla="*/ 316517 h 316517"/>
                  <a:gd name="connsiteX6" fmla="*/ 52754 w 1224136"/>
                  <a:gd name="connsiteY6" fmla="*/ 316517 h 316517"/>
                  <a:gd name="connsiteX7" fmla="*/ 0 w 1224136"/>
                  <a:gd name="connsiteY7" fmla="*/ 263763 h 316517"/>
                  <a:gd name="connsiteX8" fmla="*/ 0 w 1224136"/>
                  <a:gd name="connsiteY8" fmla="*/ 52754 h 316517"/>
                  <a:gd name="connsiteX0" fmla="*/ 0 w 1224136"/>
                  <a:gd name="connsiteY0" fmla="*/ 52754 h 316517"/>
                  <a:gd name="connsiteX1" fmla="*/ 52754 w 1224136"/>
                  <a:gd name="connsiteY1" fmla="*/ 0 h 316517"/>
                  <a:gd name="connsiteX2" fmla="*/ 1171382 w 1224136"/>
                  <a:gd name="connsiteY2" fmla="*/ 0 h 316517"/>
                  <a:gd name="connsiteX3" fmla="*/ 1224136 w 1224136"/>
                  <a:gd name="connsiteY3" fmla="*/ 52754 h 316517"/>
                  <a:gd name="connsiteX4" fmla="*/ 1224136 w 1224136"/>
                  <a:gd name="connsiteY4" fmla="*/ 263763 h 316517"/>
                  <a:gd name="connsiteX5" fmla="*/ 1171382 w 1224136"/>
                  <a:gd name="connsiteY5" fmla="*/ 316517 h 316517"/>
                  <a:gd name="connsiteX6" fmla="*/ 928390 w 1224136"/>
                  <a:gd name="connsiteY6" fmla="*/ 219681 h 316517"/>
                  <a:gd name="connsiteX7" fmla="*/ 52754 w 1224136"/>
                  <a:gd name="connsiteY7" fmla="*/ 316517 h 316517"/>
                  <a:gd name="connsiteX8" fmla="*/ 0 w 1224136"/>
                  <a:gd name="connsiteY8" fmla="*/ 263763 h 316517"/>
                  <a:gd name="connsiteX9" fmla="*/ 0 w 1224136"/>
                  <a:gd name="connsiteY9" fmla="*/ 52754 h 316517"/>
                  <a:gd name="connsiteX0" fmla="*/ 0 w 1224136"/>
                  <a:gd name="connsiteY0" fmla="*/ 52754 h 316517"/>
                  <a:gd name="connsiteX1" fmla="*/ 52754 w 1224136"/>
                  <a:gd name="connsiteY1" fmla="*/ 0 h 316517"/>
                  <a:gd name="connsiteX2" fmla="*/ 1171382 w 1224136"/>
                  <a:gd name="connsiteY2" fmla="*/ 0 h 316517"/>
                  <a:gd name="connsiteX3" fmla="*/ 1224136 w 1224136"/>
                  <a:gd name="connsiteY3" fmla="*/ 52754 h 316517"/>
                  <a:gd name="connsiteX4" fmla="*/ 895902 w 1224136"/>
                  <a:gd name="connsiteY4" fmla="*/ 148297 h 316517"/>
                  <a:gd name="connsiteX5" fmla="*/ 1171382 w 1224136"/>
                  <a:gd name="connsiteY5" fmla="*/ 316517 h 316517"/>
                  <a:gd name="connsiteX6" fmla="*/ 928390 w 1224136"/>
                  <a:gd name="connsiteY6" fmla="*/ 219681 h 316517"/>
                  <a:gd name="connsiteX7" fmla="*/ 52754 w 1224136"/>
                  <a:gd name="connsiteY7" fmla="*/ 316517 h 316517"/>
                  <a:gd name="connsiteX8" fmla="*/ 0 w 1224136"/>
                  <a:gd name="connsiteY8" fmla="*/ 263763 h 316517"/>
                  <a:gd name="connsiteX9" fmla="*/ 0 w 1224136"/>
                  <a:gd name="connsiteY9" fmla="*/ 52754 h 316517"/>
                  <a:gd name="connsiteX0" fmla="*/ 0 w 1224136"/>
                  <a:gd name="connsiteY0" fmla="*/ 52754 h 316517"/>
                  <a:gd name="connsiteX1" fmla="*/ 52754 w 1224136"/>
                  <a:gd name="connsiteY1" fmla="*/ 0 h 316517"/>
                  <a:gd name="connsiteX2" fmla="*/ 467410 w 1224136"/>
                  <a:gd name="connsiteY2" fmla="*/ 146041 h 316517"/>
                  <a:gd name="connsiteX3" fmla="*/ 1171382 w 1224136"/>
                  <a:gd name="connsiteY3" fmla="*/ 0 h 316517"/>
                  <a:gd name="connsiteX4" fmla="*/ 1224136 w 1224136"/>
                  <a:gd name="connsiteY4" fmla="*/ 52754 h 316517"/>
                  <a:gd name="connsiteX5" fmla="*/ 895902 w 1224136"/>
                  <a:gd name="connsiteY5" fmla="*/ 148297 h 316517"/>
                  <a:gd name="connsiteX6" fmla="*/ 1171382 w 1224136"/>
                  <a:gd name="connsiteY6" fmla="*/ 316517 h 316517"/>
                  <a:gd name="connsiteX7" fmla="*/ 928390 w 1224136"/>
                  <a:gd name="connsiteY7" fmla="*/ 219681 h 316517"/>
                  <a:gd name="connsiteX8" fmla="*/ 52754 w 1224136"/>
                  <a:gd name="connsiteY8" fmla="*/ 316517 h 316517"/>
                  <a:gd name="connsiteX9" fmla="*/ 0 w 1224136"/>
                  <a:gd name="connsiteY9" fmla="*/ 263763 h 316517"/>
                  <a:gd name="connsiteX10" fmla="*/ 0 w 1224136"/>
                  <a:gd name="connsiteY10" fmla="*/ 52754 h 316517"/>
                  <a:gd name="connsiteX0" fmla="*/ 0 w 1224136"/>
                  <a:gd name="connsiteY0" fmla="*/ 52810 h 316573"/>
                  <a:gd name="connsiteX1" fmla="*/ 52754 w 1224136"/>
                  <a:gd name="connsiteY1" fmla="*/ 56 h 316573"/>
                  <a:gd name="connsiteX2" fmla="*/ 134981 w 1224136"/>
                  <a:gd name="connsiteY2" fmla="*/ 79659 h 316573"/>
                  <a:gd name="connsiteX3" fmla="*/ 467410 w 1224136"/>
                  <a:gd name="connsiteY3" fmla="*/ 146097 h 316573"/>
                  <a:gd name="connsiteX4" fmla="*/ 1171382 w 1224136"/>
                  <a:gd name="connsiteY4" fmla="*/ 56 h 316573"/>
                  <a:gd name="connsiteX5" fmla="*/ 1224136 w 1224136"/>
                  <a:gd name="connsiteY5" fmla="*/ 52810 h 316573"/>
                  <a:gd name="connsiteX6" fmla="*/ 895902 w 1224136"/>
                  <a:gd name="connsiteY6" fmla="*/ 148353 h 316573"/>
                  <a:gd name="connsiteX7" fmla="*/ 1171382 w 1224136"/>
                  <a:gd name="connsiteY7" fmla="*/ 316573 h 316573"/>
                  <a:gd name="connsiteX8" fmla="*/ 928390 w 1224136"/>
                  <a:gd name="connsiteY8" fmla="*/ 219737 h 316573"/>
                  <a:gd name="connsiteX9" fmla="*/ 52754 w 1224136"/>
                  <a:gd name="connsiteY9" fmla="*/ 316573 h 316573"/>
                  <a:gd name="connsiteX10" fmla="*/ 0 w 1224136"/>
                  <a:gd name="connsiteY10" fmla="*/ 263819 h 316573"/>
                  <a:gd name="connsiteX11" fmla="*/ 0 w 1224136"/>
                  <a:gd name="connsiteY11" fmla="*/ 52810 h 3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4136" h="316573">
                    <a:moveTo>
                      <a:pt x="0" y="52810"/>
                    </a:moveTo>
                    <a:cubicBezTo>
                      <a:pt x="0" y="23675"/>
                      <a:pt x="23619" y="56"/>
                      <a:pt x="52754" y="56"/>
                    </a:cubicBezTo>
                    <a:cubicBezTo>
                      <a:pt x="87211" y="-2044"/>
                      <a:pt x="65872" y="55319"/>
                      <a:pt x="134981" y="79659"/>
                    </a:cubicBezTo>
                    <a:cubicBezTo>
                      <a:pt x="204090" y="103999"/>
                      <a:pt x="306636" y="152790"/>
                      <a:pt x="467410" y="146097"/>
                    </a:cubicBezTo>
                    <a:lnTo>
                      <a:pt x="1171382" y="56"/>
                    </a:lnTo>
                    <a:cubicBezTo>
                      <a:pt x="1200517" y="56"/>
                      <a:pt x="1224136" y="23675"/>
                      <a:pt x="1224136" y="52810"/>
                    </a:cubicBezTo>
                    <a:lnTo>
                      <a:pt x="895902" y="148353"/>
                    </a:lnTo>
                    <a:cubicBezTo>
                      <a:pt x="895902" y="177488"/>
                      <a:pt x="1200517" y="316573"/>
                      <a:pt x="1171382" y="316573"/>
                    </a:cubicBezTo>
                    <a:cubicBezTo>
                      <a:pt x="1150371" y="308423"/>
                      <a:pt x="949401" y="227887"/>
                      <a:pt x="928390" y="219737"/>
                    </a:cubicBezTo>
                    <a:cubicBezTo>
                      <a:pt x="576525" y="227887"/>
                      <a:pt x="404619" y="308423"/>
                      <a:pt x="52754" y="316573"/>
                    </a:cubicBezTo>
                    <a:cubicBezTo>
                      <a:pt x="23619" y="316573"/>
                      <a:pt x="0" y="292954"/>
                      <a:pt x="0" y="263819"/>
                    </a:cubicBezTo>
                    <a:lnTo>
                      <a:pt x="0" y="52810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4" name="Přímá spojnice 13"/>
              <p:cNvCxnSpPr/>
              <p:nvPr/>
            </p:nvCxnSpPr>
            <p:spPr>
              <a:xfrm>
                <a:off x="2406237" y="5528988"/>
                <a:ext cx="0" cy="2477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3203848" y="5517232"/>
                <a:ext cx="0" cy="2477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3995936" y="5517232"/>
                <a:ext cx="0" cy="2477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4716016" y="5517232"/>
                <a:ext cx="0" cy="2477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5508104" y="5517232"/>
                <a:ext cx="0" cy="2477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>
                <a:off x="6372200" y="5517232"/>
                <a:ext cx="0" cy="2477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ovéPole 19"/>
              <p:cNvSpPr txBox="1"/>
              <p:nvPr/>
            </p:nvSpPr>
            <p:spPr>
              <a:xfrm>
                <a:off x="2123728" y="5435932"/>
                <a:ext cx="4868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-   -   -   -   -   -   -   -   -   -   -   -   -   -   -   -   -   -   -   -   -</a:t>
                </a:r>
                <a:endParaRPr lang="cs-CZ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267744" y="5219908"/>
                <a:ext cx="4724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+   +   +   +   +   +   +   +   +   +   +    +    +   +    +    +   </a:t>
                </a:r>
                <a:endParaRPr lang="cs-CZ" dirty="0"/>
              </a:p>
            </p:txBody>
          </p:sp>
          <p:grpSp>
            <p:nvGrpSpPr>
              <p:cNvPr id="25" name="Skupina 24"/>
              <p:cNvGrpSpPr>
                <a:grpSpLocks noChangeAspect="1"/>
              </p:cNvGrpSpPr>
              <p:nvPr/>
            </p:nvGrpSpPr>
            <p:grpSpPr>
              <a:xfrm>
                <a:off x="2833771" y="4630823"/>
                <a:ext cx="586101" cy="451969"/>
                <a:chOff x="2833772" y="4583005"/>
                <a:chExt cx="648112" cy="499788"/>
              </a:xfrm>
            </p:grpSpPr>
            <p:sp>
              <p:nvSpPr>
                <p:cNvPr id="23" name="Ovál 22"/>
                <p:cNvSpPr/>
                <p:nvPr/>
              </p:nvSpPr>
              <p:spPr>
                <a:xfrm>
                  <a:off x="2833772" y="4583005"/>
                  <a:ext cx="504056" cy="49978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24" name="TextovéPole 23"/>
                <p:cNvSpPr txBox="1"/>
                <p:nvPr/>
              </p:nvSpPr>
              <p:spPr>
                <a:xfrm>
                  <a:off x="2839895" y="4636479"/>
                  <a:ext cx="6419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bg1"/>
                      </a:solidFill>
                    </a:rPr>
                    <a:t>Na</a:t>
                  </a:r>
                  <a:r>
                    <a:rPr lang="cs-CZ" baseline="30000" dirty="0" smtClean="0">
                      <a:solidFill>
                        <a:schemeClr val="bg1"/>
                      </a:solidFill>
                    </a:rPr>
                    <a:t>+</a:t>
                  </a:r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Skupina 28"/>
              <p:cNvGrpSpPr>
                <a:grpSpLocks noChangeAspect="1"/>
              </p:cNvGrpSpPr>
              <p:nvPr/>
            </p:nvGrpSpPr>
            <p:grpSpPr>
              <a:xfrm>
                <a:off x="3754452" y="4662600"/>
                <a:ext cx="522587" cy="406833"/>
                <a:chOff x="2806165" y="4583005"/>
                <a:chExt cx="641989" cy="499788"/>
              </a:xfrm>
            </p:grpSpPr>
            <p:sp>
              <p:nvSpPr>
                <p:cNvPr id="30" name="Ovál 29"/>
                <p:cNvSpPr/>
                <p:nvPr/>
              </p:nvSpPr>
              <p:spPr>
                <a:xfrm>
                  <a:off x="2833772" y="4583005"/>
                  <a:ext cx="504056" cy="49978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1" name="TextovéPole 30"/>
                <p:cNvSpPr txBox="1"/>
                <p:nvPr/>
              </p:nvSpPr>
              <p:spPr>
                <a:xfrm>
                  <a:off x="2806165" y="4625002"/>
                  <a:ext cx="6419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bg1"/>
                      </a:solidFill>
                    </a:rPr>
                    <a:t>Na</a:t>
                  </a:r>
                  <a:r>
                    <a:rPr lang="cs-CZ" baseline="30000" dirty="0" smtClean="0">
                      <a:solidFill>
                        <a:schemeClr val="bg1"/>
                      </a:solidFill>
                    </a:rPr>
                    <a:t>+</a:t>
                  </a:r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4705106" y="4675959"/>
                <a:ext cx="522587" cy="406833"/>
                <a:chOff x="2806165" y="4583005"/>
                <a:chExt cx="641989" cy="499788"/>
              </a:xfrm>
            </p:grpSpPr>
            <p:sp>
              <p:nvSpPr>
                <p:cNvPr id="33" name="Ovál 32"/>
                <p:cNvSpPr/>
                <p:nvPr/>
              </p:nvSpPr>
              <p:spPr>
                <a:xfrm>
                  <a:off x="2833772" y="4583005"/>
                  <a:ext cx="504056" cy="49978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2806165" y="4625002"/>
                  <a:ext cx="6419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bg1"/>
                      </a:solidFill>
                    </a:rPr>
                    <a:t>Na</a:t>
                  </a:r>
                  <a:r>
                    <a:rPr lang="cs-CZ" baseline="30000" dirty="0" smtClean="0">
                      <a:solidFill>
                        <a:schemeClr val="bg1"/>
                      </a:solidFill>
                    </a:rPr>
                    <a:t>+</a:t>
                  </a:r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" name="Skupina 34"/>
              <p:cNvGrpSpPr>
                <a:grpSpLocks noChangeAspect="1"/>
              </p:cNvGrpSpPr>
              <p:nvPr/>
            </p:nvGrpSpPr>
            <p:grpSpPr>
              <a:xfrm>
                <a:off x="5724128" y="4687024"/>
                <a:ext cx="522587" cy="406833"/>
                <a:chOff x="2806165" y="4583005"/>
                <a:chExt cx="641989" cy="499788"/>
              </a:xfrm>
            </p:grpSpPr>
            <p:sp>
              <p:nvSpPr>
                <p:cNvPr id="36" name="Ovál 35"/>
                <p:cNvSpPr/>
                <p:nvPr/>
              </p:nvSpPr>
              <p:spPr>
                <a:xfrm>
                  <a:off x="2833772" y="4583005"/>
                  <a:ext cx="504056" cy="49978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2806165" y="4625002"/>
                  <a:ext cx="6419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bg1"/>
                      </a:solidFill>
                    </a:rPr>
                    <a:t>Na</a:t>
                  </a:r>
                  <a:r>
                    <a:rPr lang="cs-CZ" baseline="30000" dirty="0" smtClean="0">
                      <a:solidFill>
                        <a:schemeClr val="bg1"/>
                      </a:solidFill>
                    </a:rPr>
                    <a:t>+</a:t>
                  </a:r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9" name="Přímá spojnice se šipkou 38"/>
              <p:cNvCxnSpPr>
                <a:stCxn id="23" idx="4"/>
              </p:cNvCxnSpPr>
              <p:nvPr/>
            </p:nvCxnSpPr>
            <p:spPr>
              <a:xfrm>
                <a:off x="3061685" y="5082792"/>
                <a:ext cx="0" cy="446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se šipkou 39"/>
              <p:cNvCxnSpPr/>
              <p:nvPr/>
            </p:nvCxnSpPr>
            <p:spPr>
              <a:xfrm>
                <a:off x="3995936" y="5070985"/>
                <a:ext cx="0" cy="446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se šipkou 40"/>
              <p:cNvCxnSpPr/>
              <p:nvPr/>
            </p:nvCxnSpPr>
            <p:spPr>
              <a:xfrm>
                <a:off x="4932732" y="5070985"/>
                <a:ext cx="0" cy="446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se šipkou 41"/>
              <p:cNvCxnSpPr/>
              <p:nvPr/>
            </p:nvCxnSpPr>
            <p:spPr>
              <a:xfrm>
                <a:off x="5972263" y="5093857"/>
                <a:ext cx="0" cy="446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bdélník 42"/>
              <p:cNvSpPr/>
              <p:nvPr/>
            </p:nvSpPr>
            <p:spPr>
              <a:xfrm>
                <a:off x="6660232" y="5589240"/>
                <a:ext cx="432048" cy="28433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tx1"/>
                    </a:solidFill>
                  </a:rPr>
                  <a:t>K</a:t>
                </a:r>
                <a:r>
                  <a:rPr lang="cs-CZ" baseline="30000" dirty="0" smtClean="0">
                    <a:solidFill>
                      <a:schemeClr val="tx1"/>
                    </a:solidFill>
                  </a:rPr>
                  <a:t>+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4198031" y="5620597"/>
                <a:ext cx="432048" cy="30205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tx1"/>
                    </a:solidFill>
                  </a:rPr>
                  <a:t>K</a:t>
                </a:r>
                <a:r>
                  <a:rPr lang="cs-CZ" baseline="30000" dirty="0" smtClean="0">
                    <a:solidFill>
                      <a:schemeClr val="tx1"/>
                    </a:solidFill>
                  </a:rPr>
                  <a:t>+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2509918" y="5652883"/>
                <a:ext cx="432048" cy="28433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tx1"/>
                    </a:solidFill>
                  </a:rPr>
                  <a:t>K</a:t>
                </a:r>
                <a:r>
                  <a:rPr lang="cs-CZ" baseline="30000" dirty="0" smtClean="0">
                    <a:solidFill>
                      <a:schemeClr val="tx1"/>
                    </a:solidFill>
                  </a:rPr>
                  <a:t>+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TextovéPole 46"/>
            <p:cNvSpPr txBox="1"/>
            <p:nvPr/>
          </p:nvSpPr>
          <p:spPr>
            <a:xfrm>
              <a:off x="2833771" y="6211453"/>
              <a:ext cx="4876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n</a:t>
              </a:r>
              <a:r>
                <a:rPr lang="cs-CZ" b="1" dirty="0" smtClean="0"/>
                <a:t>euron, pasivní difúze pomocí iontových kanálů </a:t>
              </a:r>
              <a:endParaRPr lang="cs-CZ" b="1" dirty="0"/>
            </a:p>
          </p:txBody>
        </p:sp>
      </p:grpSp>
      <p:sp>
        <p:nvSpPr>
          <p:cNvPr id="49" name="Zaoblený obdélník 48"/>
          <p:cNvSpPr/>
          <p:nvPr/>
        </p:nvSpPr>
        <p:spPr>
          <a:xfrm>
            <a:off x="4015745" y="3933056"/>
            <a:ext cx="4300671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radient elektrochemického potenciálu 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6184"/>
            <a:ext cx="8697689" cy="514116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4283968" y="1412776"/>
            <a:ext cx="4752528" cy="46805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448272"/>
          </a:xfrm>
        </p:spPr>
        <p:txBody>
          <a:bodyPr>
            <a:normAutofit/>
          </a:bodyPr>
          <a:lstStyle/>
          <a:p>
            <a:r>
              <a:rPr lang="cs-CZ" sz="2800" dirty="0"/>
              <a:t>t</a:t>
            </a:r>
            <a:r>
              <a:rPr lang="cs-CZ" sz="2800" dirty="0" smtClean="0"/>
              <a:t>ěmto </a:t>
            </a:r>
            <a:r>
              <a:rPr lang="cs-CZ" sz="2800" dirty="0"/>
              <a:t>aktivně fungujícím přenašečům se říká </a:t>
            </a:r>
            <a:r>
              <a:rPr lang="cs-CZ" sz="2800" b="1" dirty="0" smtClean="0">
                <a:solidFill>
                  <a:srgbClr val="C00000"/>
                </a:solidFill>
              </a:rPr>
              <a:t>pumpy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i</a:t>
            </a:r>
            <a:r>
              <a:rPr lang="cs-CZ" sz="2800" b="1" dirty="0" smtClean="0">
                <a:solidFill>
                  <a:srgbClr val="C00000"/>
                </a:solidFill>
              </a:rPr>
              <a:t>ontovými </a:t>
            </a:r>
            <a:r>
              <a:rPr lang="cs-CZ" sz="2800" b="1" dirty="0">
                <a:solidFill>
                  <a:srgbClr val="C00000"/>
                </a:solidFill>
              </a:rPr>
              <a:t>pumpami </a:t>
            </a:r>
            <a:r>
              <a:rPr lang="cs-CZ" sz="2800" dirty="0"/>
              <a:t>je aktivně (</a:t>
            </a:r>
            <a:r>
              <a:rPr lang="cs-CZ" sz="2800" dirty="0" err="1"/>
              <a:t>endergoně</a:t>
            </a:r>
            <a:r>
              <a:rPr lang="cs-CZ" sz="2800" dirty="0"/>
              <a:t>) udržován rozdíl mezi rozdělením látek a iontů vně a uvnitř živočišné </a:t>
            </a:r>
            <a:r>
              <a:rPr lang="cs-CZ" sz="2800" dirty="0" smtClean="0"/>
              <a:t>buňky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79" y="3140968"/>
            <a:ext cx="6431124" cy="37170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3923774"/>
            <a:ext cx="28803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pohonem pump je </a:t>
            </a:r>
            <a:r>
              <a:rPr lang="cs-CZ" sz="2800" b="1" dirty="0">
                <a:solidFill>
                  <a:srgbClr val="C00000"/>
                </a:solidFill>
              </a:rPr>
              <a:t>exergonická hydrolýza ATP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5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Makroergické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sloučeniny –  energie hydrolýzy </a:t>
            </a:r>
            <a:r>
              <a:rPr lang="cs-CZ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makroergické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vazby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35837"/>
              </p:ext>
            </p:extLst>
          </p:nvPr>
        </p:nvGraphicFramePr>
        <p:xfrm>
          <a:off x="1475656" y="1988840"/>
          <a:ext cx="6120680" cy="421763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888432"/>
                <a:gridCol w="2232248"/>
              </a:tblGrid>
              <a:tr h="624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Sloučenina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∆G</a:t>
                      </a:r>
                      <a:r>
                        <a:rPr lang="cs-CZ" sz="2400" baseline="30000">
                          <a:effectLst/>
                        </a:rPr>
                        <a:t>0</a:t>
                      </a:r>
                      <a:r>
                        <a:rPr lang="cs-CZ" sz="2400">
                          <a:effectLst/>
                        </a:rPr>
                        <a:t> (kJ/mol)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fosfoenolpyruvát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-61,9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1,3-bisfosfoglycerát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-49,3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ATP (→ AMP + PP</a:t>
                      </a:r>
                      <a:r>
                        <a:rPr lang="cs-CZ" sz="2400" baseline="-25000">
                          <a:effectLst/>
                        </a:rPr>
                        <a:t>i</a:t>
                      </a:r>
                      <a:r>
                        <a:rPr lang="cs-CZ" sz="2400">
                          <a:effectLst/>
                        </a:rPr>
                        <a:t> → 2 P</a:t>
                      </a:r>
                      <a:r>
                        <a:rPr lang="cs-CZ" sz="2400" baseline="-25000">
                          <a:effectLst/>
                        </a:rPr>
                        <a:t>i</a:t>
                      </a:r>
                      <a:r>
                        <a:rPr lang="cs-CZ" sz="2400">
                          <a:effectLst/>
                        </a:rPr>
                        <a:t>)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-45,6? zkontrolovat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kreatinfosfát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-43,1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ATP (→ ADP + P</a:t>
                      </a:r>
                      <a:r>
                        <a:rPr lang="cs-CZ" sz="2400" baseline="-25000">
                          <a:effectLst/>
                        </a:rPr>
                        <a:t>i</a:t>
                      </a:r>
                      <a:r>
                        <a:rPr lang="cs-CZ" sz="2400">
                          <a:effectLst/>
                        </a:rPr>
                        <a:t>)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-30,5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8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cs-CZ" b="1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, K</a:t>
            </a:r>
            <a:r>
              <a:rPr lang="cs-CZ" b="1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ATPáza</a:t>
            </a:r>
            <a:endParaRPr lang="cs-CZ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/>
              <a:t>současně </a:t>
            </a:r>
            <a:r>
              <a:rPr lang="cs-CZ" dirty="0"/>
              <a:t>čerpá </a:t>
            </a:r>
            <a:r>
              <a:rPr lang="cs-CZ" b="1" dirty="0">
                <a:solidFill>
                  <a:srgbClr val="FFC000"/>
                </a:solidFill>
              </a:rPr>
              <a:t>Na</a:t>
            </a:r>
            <a:r>
              <a:rPr lang="cs-CZ" b="1" baseline="30000" dirty="0">
                <a:solidFill>
                  <a:srgbClr val="FFC000"/>
                </a:solidFill>
              </a:rPr>
              <a:t>+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dirty="0"/>
              <a:t>ionty z buňky </a:t>
            </a:r>
            <a:r>
              <a:rPr lang="cs-CZ" b="1" dirty="0">
                <a:solidFill>
                  <a:srgbClr val="FFC000"/>
                </a:solidFill>
              </a:rPr>
              <a:t>ven</a:t>
            </a:r>
            <a:r>
              <a:rPr lang="cs-CZ" dirty="0"/>
              <a:t> 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cs-CZ" b="1" baseline="30000" dirty="0">
                <a:solidFill>
                  <a:schemeClr val="bg2">
                    <a:lumMod val="25000"/>
                  </a:schemeClr>
                </a:solidFill>
              </a:rPr>
              <a:t>+</a:t>
            </a:r>
            <a:r>
              <a:rPr lang="cs-CZ" dirty="0"/>
              <a:t> ionty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do </a:t>
            </a:r>
            <a:r>
              <a:rPr lang="cs-CZ" dirty="0" smtClean="0"/>
              <a:t>buňky</a:t>
            </a:r>
          </a:p>
          <a:p>
            <a:r>
              <a:rPr lang="cs-CZ" dirty="0" smtClean="0"/>
              <a:t>využívá </a:t>
            </a:r>
            <a:r>
              <a:rPr lang="cs-CZ" dirty="0"/>
              <a:t>až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30 % </a:t>
            </a:r>
            <a:r>
              <a:rPr lang="cs-CZ" dirty="0"/>
              <a:t>veškeré ATP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atin typeface="Calibri"/>
                <a:cs typeface="Calibri"/>
              </a:rPr>
              <a:t>→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usí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totiž neustále odčerpávat Na</a:t>
            </a:r>
            <a:r>
              <a:rPr lang="cs-CZ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ionty z buňky, které jsou dovnitř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hnány silným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el.chem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 potenciálem</a:t>
            </a:r>
          </a:p>
          <a:p>
            <a:pPr marL="0" indent="0">
              <a:buNone/>
            </a:pPr>
            <a:r>
              <a:rPr lang="cs-CZ" dirty="0" smtClean="0">
                <a:latin typeface="Calibri"/>
                <a:cs typeface="Calibri"/>
              </a:rPr>
              <a:t>→ </a:t>
            </a:r>
            <a:r>
              <a:rPr lang="cs-CZ" dirty="0" smtClean="0"/>
              <a:t>udržuje </a:t>
            </a:r>
            <a:r>
              <a:rPr lang="cs-CZ" dirty="0"/>
              <a:t>tak koncentraci Na</a:t>
            </a:r>
            <a:r>
              <a:rPr lang="cs-CZ" baseline="30000" dirty="0"/>
              <a:t>+</a:t>
            </a:r>
            <a:r>
              <a:rPr lang="cs-CZ" dirty="0"/>
              <a:t> v cytosolu 10-30x nižší a koncentrace K</a:t>
            </a:r>
            <a:r>
              <a:rPr lang="cs-CZ" baseline="30000" dirty="0"/>
              <a:t>+</a:t>
            </a:r>
            <a:r>
              <a:rPr lang="cs-CZ" dirty="0"/>
              <a:t> 30x vyšší než mimo buňku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7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6532" y="1340768"/>
            <a:ext cx="8957467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Primárně aktivní transport - </a:t>
            </a:r>
            <a:r>
              <a:rPr lang="cs-CZ" b="1" dirty="0" smtClean="0">
                <a:solidFill>
                  <a:srgbClr val="B91189"/>
                </a:solidFill>
              </a:rPr>
              <a:t>Na</a:t>
            </a:r>
            <a:r>
              <a:rPr lang="cs-CZ" b="1" baseline="30000" dirty="0">
                <a:solidFill>
                  <a:srgbClr val="B91189"/>
                </a:solidFill>
              </a:rPr>
              <a:t>+</a:t>
            </a:r>
            <a:r>
              <a:rPr lang="cs-CZ" b="1" dirty="0">
                <a:solidFill>
                  <a:srgbClr val="B91189"/>
                </a:solidFill>
              </a:rPr>
              <a:t>, K</a:t>
            </a:r>
            <a:r>
              <a:rPr lang="cs-CZ" b="1" baseline="30000" dirty="0">
                <a:solidFill>
                  <a:srgbClr val="B91189"/>
                </a:solidFill>
              </a:rPr>
              <a:t>+</a:t>
            </a:r>
            <a:r>
              <a:rPr lang="cs-CZ" b="1" dirty="0">
                <a:solidFill>
                  <a:srgbClr val="B91189"/>
                </a:solidFill>
              </a:rPr>
              <a:t> -</a:t>
            </a:r>
            <a:r>
              <a:rPr lang="cs-CZ" b="1" dirty="0" err="1" smtClean="0">
                <a:solidFill>
                  <a:srgbClr val="B91189"/>
                </a:solidFill>
              </a:rPr>
              <a:t>ATPáza</a:t>
            </a:r>
            <a:r>
              <a:rPr lang="cs-CZ" b="1" dirty="0" smtClean="0">
                <a:solidFill>
                  <a:srgbClr val="B91189"/>
                </a:solidFill>
              </a:rPr>
              <a:t> (</a:t>
            </a:r>
            <a:r>
              <a:rPr lang="cs-CZ" b="1" dirty="0" err="1" smtClean="0">
                <a:solidFill>
                  <a:srgbClr val="B91189"/>
                </a:solidFill>
              </a:rPr>
              <a:t>sodno</a:t>
            </a:r>
            <a:r>
              <a:rPr lang="cs-CZ" b="1" dirty="0" smtClean="0">
                <a:solidFill>
                  <a:srgbClr val="B91189"/>
                </a:solidFill>
              </a:rPr>
              <a:t>-draselná pumpa)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404781"/>
            <a:ext cx="7704856" cy="44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cs-CZ" sz="3500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cs-CZ" sz="3500" b="1" dirty="0">
                <a:solidFill>
                  <a:schemeClr val="accent2">
                    <a:lumMod val="75000"/>
                  </a:schemeClr>
                </a:solidFill>
              </a:rPr>
              <a:t>, K</a:t>
            </a:r>
            <a:r>
              <a:rPr lang="cs-CZ" sz="3500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cs-CZ" sz="3500" b="1" dirty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cs-CZ" sz="3500" b="1" dirty="0" err="1">
                <a:solidFill>
                  <a:schemeClr val="accent2">
                    <a:lumMod val="75000"/>
                  </a:schemeClr>
                </a:solidFill>
              </a:rPr>
              <a:t>ATPáza</a:t>
            </a:r>
            <a:r>
              <a:rPr lang="cs-CZ" sz="3500" b="1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cs-CZ" sz="3500" b="1" dirty="0" err="1">
                <a:solidFill>
                  <a:schemeClr val="accent2">
                    <a:lumMod val="75000"/>
                  </a:schemeClr>
                </a:solidFill>
              </a:rPr>
              <a:t>sodno</a:t>
            </a:r>
            <a:r>
              <a:rPr lang="cs-CZ" sz="3500" b="1" dirty="0">
                <a:solidFill>
                  <a:schemeClr val="accent2">
                    <a:lumMod val="75000"/>
                  </a:schemeClr>
                </a:solidFill>
              </a:rPr>
              <a:t>-draselná </a:t>
            </a:r>
            <a:r>
              <a:rPr lang="cs-CZ" sz="3500" b="1" dirty="0" smtClean="0">
                <a:solidFill>
                  <a:schemeClr val="accent2">
                    <a:lumMod val="75000"/>
                  </a:schemeClr>
                </a:solidFill>
              </a:rPr>
              <a:t>pumpa</a:t>
            </a:r>
          </a:p>
          <a:p>
            <a:pPr marL="0" indent="0">
              <a:buNone/>
            </a:pPr>
            <a:endParaRPr lang="cs-CZ" sz="1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3000" dirty="0"/>
              <a:t>Na</a:t>
            </a:r>
            <a:r>
              <a:rPr lang="cs-CZ" sz="3000" baseline="30000" dirty="0"/>
              <a:t>+</a:t>
            </a:r>
            <a:r>
              <a:rPr lang="cs-CZ" sz="3000" dirty="0"/>
              <a:t> se váže na pumpu v </a:t>
            </a:r>
            <a:r>
              <a:rPr lang="cs-CZ" sz="3000" b="1" dirty="0">
                <a:solidFill>
                  <a:schemeClr val="accent2">
                    <a:lumMod val="75000"/>
                  </a:schemeClr>
                </a:solidFill>
              </a:rPr>
              <a:t>intracelulárním prostoru</a:t>
            </a:r>
            <a:r>
              <a:rPr lang="cs-CZ" sz="3000" dirty="0"/>
              <a:t>, čímž aktivuje funkci proteinu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000" dirty="0"/>
              <a:t>dochází k rozštěpení </a:t>
            </a:r>
            <a:r>
              <a:rPr lang="cs-CZ" sz="3000" b="1" dirty="0">
                <a:solidFill>
                  <a:srgbClr val="FF0000"/>
                </a:solidFill>
              </a:rPr>
              <a:t>ATP na ADP + </a:t>
            </a:r>
            <a:r>
              <a:rPr lang="cs-CZ" sz="3000" b="1" dirty="0" err="1">
                <a:solidFill>
                  <a:srgbClr val="FF0000"/>
                </a:solidFill>
              </a:rPr>
              <a:t>P</a:t>
            </a:r>
            <a:r>
              <a:rPr lang="cs-CZ" sz="3000" b="1" baseline="-25000" dirty="0" err="1">
                <a:solidFill>
                  <a:srgbClr val="FF0000"/>
                </a:solidFill>
              </a:rPr>
              <a:t>i</a:t>
            </a:r>
            <a:r>
              <a:rPr lang="cs-CZ" sz="3000" b="1" dirty="0">
                <a:solidFill>
                  <a:srgbClr val="FF0000"/>
                </a:solidFill>
              </a:rPr>
              <a:t> a navázání fosfátu</a:t>
            </a:r>
            <a:r>
              <a:rPr lang="cs-CZ" sz="3000" dirty="0"/>
              <a:t> na pumpu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000" dirty="0"/>
              <a:t>fosforylace pumpy způsobí </a:t>
            </a:r>
            <a:r>
              <a:rPr lang="cs-CZ" sz="3000" b="1" dirty="0">
                <a:solidFill>
                  <a:schemeClr val="accent4">
                    <a:lumMod val="75000"/>
                  </a:schemeClr>
                </a:solidFill>
              </a:rPr>
              <a:t>změnu konformace </a:t>
            </a:r>
            <a:r>
              <a:rPr lang="cs-CZ" sz="3000" dirty="0"/>
              <a:t>pumpy a </a:t>
            </a:r>
            <a:r>
              <a:rPr lang="cs-CZ" sz="3000" b="1" dirty="0">
                <a:solidFill>
                  <a:schemeClr val="accent4">
                    <a:lumMod val="75000"/>
                  </a:schemeClr>
                </a:solidFill>
              </a:rPr>
              <a:t>uvolnění Na</a:t>
            </a:r>
            <a:r>
              <a:rPr lang="cs-CZ" sz="3000" b="1" baseline="300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cs-CZ" sz="3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3000" dirty="0"/>
              <a:t>do extracelulárního prostoru, současně se </a:t>
            </a:r>
            <a:r>
              <a:rPr lang="cs-CZ" sz="3000" b="1" dirty="0">
                <a:solidFill>
                  <a:schemeClr val="accent4">
                    <a:lumMod val="75000"/>
                  </a:schemeClr>
                </a:solidFill>
              </a:rPr>
              <a:t>uvolní místo pro K</a:t>
            </a:r>
            <a:r>
              <a:rPr lang="cs-CZ" sz="3000" b="1" baseline="300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endParaRPr lang="cs-CZ" sz="3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3000" b="1" dirty="0">
                <a:solidFill>
                  <a:schemeClr val="accent1">
                    <a:lumMod val="50000"/>
                  </a:schemeClr>
                </a:solidFill>
              </a:rPr>
              <a:t>navázáním K</a:t>
            </a:r>
            <a:r>
              <a:rPr lang="cs-CZ" sz="3000" b="1" baseline="30000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cs-CZ" sz="3000" b="1" dirty="0">
                <a:solidFill>
                  <a:schemeClr val="accent1">
                    <a:lumMod val="50000"/>
                  </a:schemeClr>
                </a:solidFill>
              </a:rPr>
              <a:t> dojde k odstranění fosfátové skupiny </a:t>
            </a:r>
            <a:r>
              <a:rPr lang="cs-CZ" sz="3000" dirty="0"/>
              <a:t>(defosforylace) a pumpa se vrátí do výchozí polohy a </a:t>
            </a:r>
            <a:r>
              <a:rPr lang="cs-CZ" sz="3000" b="1" dirty="0">
                <a:solidFill>
                  <a:schemeClr val="accent1">
                    <a:lumMod val="50000"/>
                  </a:schemeClr>
                </a:solidFill>
              </a:rPr>
              <a:t>uvolní K</a:t>
            </a:r>
            <a:r>
              <a:rPr lang="cs-CZ" sz="3000" b="1" baseline="30000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cs-CZ" sz="3000" b="1" dirty="0">
                <a:solidFill>
                  <a:schemeClr val="accent1">
                    <a:lumMod val="50000"/>
                  </a:schemeClr>
                </a:solidFill>
              </a:rPr>
              <a:t> dovnitř </a:t>
            </a:r>
            <a:r>
              <a:rPr lang="cs-CZ" sz="3000" dirty="0"/>
              <a:t>buňky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1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cs-CZ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, K</a:t>
            </a:r>
            <a:r>
              <a:rPr lang="cs-CZ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ATPáza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sodno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-draselná pumpa</a:t>
            </a:r>
          </a:p>
          <a:p>
            <a:r>
              <a:rPr lang="cs-CZ" dirty="0"/>
              <a:t>p</a:t>
            </a:r>
            <a:r>
              <a:rPr lang="cs-CZ" dirty="0" smtClean="0"/>
              <a:t>ři jednom cyklu dojde k přenosu 3 Na</a:t>
            </a:r>
            <a:r>
              <a:rPr lang="cs-CZ" baseline="30000" dirty="0" smtClean="0"/>
              <a:t>+</a:t>
            </a:r>
            <a:r>
              <a:rPr lang="cs-CZ" dirty="0" smtClean="0"/>
              <a:t> ven z buňky a 2 K</a:t>
            </a:r>
            <a:r>
              <a:rPr lang="cs-CZ" baseline="30000" dirty="0" smtClean="0"/>
              <a:t>+</a:t>
            </a:r>
            <a:r>
              <a:rPr lang="cs-CZ" dirty="0" smtClean="0"/>
              <a:t> dovnitř buňky = což udržuje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nerovnoměrné koncentrace iontů</a:t>
            </a:r>
          </a:p>
          <a:p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rgbClr val="7030A0"/>
                </a:solidFill>
              </a:rPr>
              <a:t>b</a:t>
            </a:r>
            <a:r>
              <a:rPr lang="cs-CZ" b="1" dirty="0" smtClean="0">
                <a:solidFill>
                  <a:srgbClr val="7030A0"/>
                </a:solidFill>
              </a:rPr>
              <a:t>uňka je tak chráněná před plazmolýzou 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rimární aktivní transport</a:t>
            </a:r>
            <a:endParaRPr lang="cs-CZ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1" y="3717032"/>
            <a:ext cx="862604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6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B91189"/>
                </a:solidFill>
              </a:rPr>
              <a:t>Transportní proteiny podle počtu přenášených částic a směru přenosu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34379"/>
            <a:ext cx="7079696" cy="44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Sekundárně aktivní transport </a:t>
            </a:r>
            <a:r>
              <a:rPr lang="cs-CZ" dirty="0"/>
              <a:t>– </a:t>
            </a:r>
            <a:r>
              <a:rPr lang="cs-CZ" b="1" dirty="0">
                <a:solidFill>
                  <a:srgbClr val="DF41E3"/>
                </a:solidFill>
              </a:rPr>
              <a:t>SGLT </a:t>
            </a:r>
            <a:r>
              <a:rPr lang="cs-CZ" b="1" dirty="0" smtClean="0">
                <a:solidFill>
                  <a:srgbClr val="DF41E3"/>
                </a:solidFill>
              </a:rPr>
              <a:t>kanál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cs-CZ" dirty="0" err="1"/>
              <a:t>odium</a:t>
            </a:r>
            <a:r>
              <a:rPr lang="cs-CZ" dirty="0"/>
              <a:t>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gl</a:t>
            </a:r>
            <a:r>
              <a:rPr lang="cs-CZ" dirty="0"/>
              <a:t>ukose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cs-CZ" dirty="0" err="1"/>
              <a:t>ransporter</a:t>
            </a:r>
            <a:r>
              <a:rPr lang="cs-CZ" dirty="0" smtClean="0"/>
              <a:t>)</a:t>
            </a:r>
            <a:endParaRPr lang="cs-CZ" b="1" dirty="0" smtClean="0">
              <a:solidFill>
                <a:srgbClr val="DF41E3"/>
              </a:solidFill>
            </a:endParaRPr>
          </a:p>
          <a:p>
            <a:r>
              <a:rPr lang="cs-CZ" dirty="0"/>
              <a:t>látka přenášena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proti koncentračnímu spádu</a:t>
            </a:r>
            <a:r>
              <a:rPr lang="cs-CZ" dirty="0"/>
              <a:t>, aniž by přenašeč přímo využíval </a:t>
            </a:r>
            <a:r>
              <a:rPr lang="cs-CZ" dirty="0" smtClean="0"/>
              <a:t>ATP</a:t>
            </a:r>
          </a:p>
          <a:p>
            <a:r>
              <a:rPr lang="cs-CZ" dirty="0"/>
              <a:t>h</a:t>
            </a:r>
            <a:r>
              <a:rPr lang="cs-CZ" dirty="0" smtClean="0"/>
              <a:t>nací </a:t>
            </a:r>
            <a:r>
              <a:rPr lang="cs-CZ" dirty="0"/>
              <a:t>silou je gradient jiné látky vzniklý v předchozím kroku, k jehož vytvoření se použila ATP </a:t>
            </a:r>
            <a:r>
              <a:rPr lang="cs-CZ" dirty="0" smtClean="0"/>
              <a:t>dříve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(přečerpání Na</a:t>
            </a:r>
            <a:r>
              <a:rPr lang="cs-CZ" baseline="300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z buňky)</a:t>
            </a:r>
          </a:p>
          <a:p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symport</a:t>
            </a:r>
            <a:r>
              <a:rPr lang="cs-CZ" dirty="0" smtClean="0"/>
              <a:t> využívající </a:t>
            </a:r>
            <a:r>
              <a:rPr lang="cs-CZ" dirty="0"/>
              <a:t>tok Na</a:t>
            </a:r>
            <a:r>
              <a:rPr lang="cs-CZ" baseline="30000" dirty="0"/>
              <a:t>+</a:t>
            </a:r>
            <a:r>
              <a:rPr lang="cs-CZ" dirty="0"/>
              <a:t> po směru </a:t>
            </a:r>
            <a:r>
              <a:rPr lang="cs-CZ" dirty="0" smtClean="0"/>
              <a:t>el. </a:t>
            </a:r>
            <a:r>
              <a:rPr lang="cs-CZ" dirty="0" err="1" smtClean="0"/>
              <a:t>chem</a:t>
            </a:r>
            <a:r>
              <a:rPr lang="cs-CZ" dirty="0" smtClean="0"/>
              <a:t>. </a:t>
            </a:r>
            <a:r>
              <a:rPr lang="cs-CZ" dirty="0"/>
              <a:t>gradientu směrem dovnitř buňky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k přenosu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glukózy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do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buňky</a:t>
            </a:r>
          </a:p>
          <a:p>
            <a:r>
              <a:rPr lang="cs-CZ" b="1" dirty="0"/>
              <a:t>n</a:t>
            </a:r>
            <a:r>
              <a:rPr lang="cs-CZ" b="1" dirty="0" smtClean="0"/>
              <a:t>achází se např. v epitelu střeva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1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Sekundárně aktivní transport </a:t>
            </a:r>
            <a:r>
              <a:rPr lang="cs-CZ" dirty="0"/>
              <a:t>– </a:t>
            </a:r>
            <a:r>
              <a:rPr lang="cs-CZ" b="1" dirty="0">
                <a:solidFill>
                  <a:srgbClr val="DF41E3"/>
                </a:solidFill>
              </a:rPr>
              <a:t>SGLT kanál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b="1" dirty="0" err="1">
                <a:solidFill>
                  <a:srgbClr val="DF41E3"/>
                </a:solidFill>
              </a:rPr>
              <a:t>s</a:t>
            </a:r>
            <a:r>
              <a:rPr lang="cs-CZ" dirty="0" err="1"/>
              <a:t>odium</a:t>
            </a:r>
            <a:r>
              <a:rPr lang="cs-CZ" dirty="0"/>
              <a:t> </a:t>
            </a:r>
            <a:r>
              <a:rPr lang="cs-CZ" b="1" dirty="0">
                <a:solidFill>
                  <a:srgbClr val="DF41E3"/>
                </a:solidFill>
              </a:rPr>
              <a:t>gl</a:t>
            </a:r>
            <a:r>
              <a:rPr lang="cs-CZ" dirty="0"/>
              <a:t>ukose </a:t>
            </a:r>
            <a:r>
              <a:rPr lang="cs-CZ" b="1" dirty="0" err="1">
                <a:solidFill>
                  <a:srgbClr val="DF41E3"/>
                </a:solidFill>
              </a:rPr>
              <a:t>t</a:t>
            </a:r>
            <a:r>
              <a:rPr lang="cs-CZ" dirty="0" err="1"/>
              <a:t>ransporter</a:t>
            </a:r>
            <a:r>
              <a:rPr lang="cs-CZ" dirty="0"/>
              <a:t>)</a:t>
            </a:r>
            <a:endParaRPr lang="cs-CZ" b="1" dirty="0">
              <a:solidFill>
                <a:srgbClr val="DF41E3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" y="3026610"/>
            <a:ext cx="4808427" cy="32747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595114" cy="33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elektroosmotická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Rostliny</a:t>
            </a:r>
          </a:p>
          <a:p>
            <a:r>
              <a:rPr lang="cs-CZ" dirty="0"/>
              <a:t>r</a:t>
            </a:r>
            <a:r>
              <a:rPr lang="cs-CZ" dirty="0" smtClean="0"/>
              <a:t>ostlinné </a:t>
            </a:r>
            <a:r>
              <a:rPr lang="cs-CZ" dirty="0"/>
              <a:t>buňky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b="1" dirty="0">
                <a:solidFill>
                  <a:srgbClr val="002060"/>
                </a:solidFill>
              </a:rPr>
              <a:t>nemají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/>
              <a:t>ve svých membránách </a:t>
            </a:r>
            <a:r>
              <a:rPr lang="cs-CZ" b="1" dirty="0" err="1">
                <a:solidFill>
                  <a:srgbClr val="002060"/>
                </a:solidFill>
              </a:rPr>
              <a:t>sodno</a:t>
            </a:r>
            <a:r>
              <a:rPr lang="cs-CZ" b="1" dirty="0">
                <a:solidFill>
                  <a:srgbClr val="002060"/>
                </a:solidFill>
              </a:rPr>
              <a:t>-draselné</a:t>
            </a:r>
            <a:r>
              <a:rPr lang="cs-CZ" b="1" dirty="0"/>
              <a:t> </a:t>
            </a:r>
            <a:r>
              <a:rPr lang="cs-CZ" dirty="0" smtClean="0"/>
              <a:t>pumpy</a:t>
            </a:r>
          </a:p>
          <a:p>
            <a:r>
              <a:rPr lang="cs-CZ" dirty="0" smtClean="0"/>
              <a:t>pro </a:t>
            </a:r>
            <a:r>
              <a:rPr lang="cs-CZ" dirty="0"/>
              <a:t>transport dalších látek přes membránu využívají namísto gradientu Na 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cs-CZ" b="1" dirty="0">
                <a:solidFill>
                  <a:srgbClr val="002060"/>
                </a:solidFill>
              </a:rPr>
              <a:t>elektrochemický gradient H</a:t>
            </a:r>
            <a:r>
              <a:rPr lang="cs-CZ" b="1" baseline="30000" dirty="0" smtClean="0">
                <a:solidFill>
                  <a:srgbClr val="002060"/>
                </a:solidFill>
              </a:rPr>
              <a:t>+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dirty="0" smtClean="0"/>
              <a:t>H</a:t>
            </a:r>
            <a:r>
              <a:rPr lang="cs-CZ" baseline="30000" dirty="0"/>
              <a:t>+</a:t>
            </a:r>
            <a:r>
              <a:rPr lang="cs-CZ" dirty="0"/>
              <a:t>-</a:t>
            </a:r>
            <a:r>
              <a:rPr lang="cs-CZ" dirty="0" err="1" smtClean="0"/>
              <a:t>ATPáza</a:t>
            </a:r>
            <a:r>
              <a:rPr lang="cs-CZ" dirty="0" smtClean="0"/>
              <a:t> využívá </a:t>
            </a:r>
            <a:r>
              <a:rPr lang="cs-CZ" dirty="0"/>
              <a:t>hydrolýzu ATP k odčerpání H</a:t>
            </a:r>
            <a:r>
              <a:rPr lang="cs-CZ" baseline="30000" dirty="0"/>
              <a:t>+</a:t>
            </a:r>
            <a:r>
              <a:rPr lang="cs-CZ" dirty="0"/>
              <a:t> z buňky a </a:t>
            </a:r>
            <a:r>
              <a:rPr lang="cs-CZ" b="1" dirty="0">
                <a:solidFill>
                  <a:srgbClr val="002060"/>
                </a:solidFill>
              </a:rPr>
              <a:t>je analogií </a:t>
            </a:r>
            <a:r>
              <a:rPr lang="cs-CZ" dirty="0" err="1"/>
              <a:t>sodno</a:t>
            </a:r>
            <a:r>
              <a:rPr lang="cs-CZ" dirty="0"/>
              <a:t>-draselných pump u buněk </a:t>
            </a:r>
            <a:r>
              <a:rPr lang="cs-CZ" dirty="0" smtClean="0"/>
              <a:t>živočišných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</a:t>
            </a:r>
            <a:b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d) informační a regulační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662" y="1511883"/>
            <a:ext cx="8229600" cy="4525963"/>
          </a:xfrm>
        </p:spPr>
        <p:txBody>
          <a:bodyPr/>
          <a:lstStyle/>
          <a:p>
            <a:r>
              <a:rPr lang="cs-CZ" dirty="0" smtClean="0"/>
              <a:t>energie </a:t>
            </a:r>
            <a:r>
              <a:rPr lang="cs-CZ" dirty="0"/>
              <a:t>potřebná k syntéze různých regulačních molekul (</a:t>
            </a:r>
            <a:r>
              <a:rPr lang="cs-CZ" dirty="0" err="1">
                <a:solidFill>
                  <a:schemeClr val="accent2"/>
                </a:solidFill>
              </a:rPr>
              <a:t>cAMP</a:t>
            </a:r>
            <a:r>
              <a:rPr lang="cs-CZ" dirty="0"/>
              <a:t>, hormonů, neurotransmiterů), které mají právě funkci regulační a </a:t>
            </a:r>
            <a:r>
              <a:rPr lang="cs-CZ" dirty="0" smtClean="0"/>
              <a:t>informační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 rot="21205549">
            <a:off x="538554" y="4563767"/>
            <a:ext cx="2607552" cy="86409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acetylcholin</a:t>
            </a:r>
            <a:endParaRPr lang="cs-CZ" sz="2400" b="1" dirty="0"/>
          </a:p>
        </p:txBody>
      </p:sp>
      <p:sp>
        <p:nvSpPr>
          <p:cNvPr id="5" name="Ovál 4"/>
          <p:cNvSpPr/>
          <p:nvPr/>
        </p:nvSpPr>
        <p:spPr>
          <a:xfrm>
            <a:off x="3491880" y="4221088"/>
            <a:ext cx="2448272" cy="10236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testosteron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6372200" y="4005064"/>
            <a:ext cx="2160240" cy="990751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oxytocin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559093" y="5699877"/>
            <a:ext cx="186557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F6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dopamin</a:t>
            </a:r>
            <a:endParaRPr lang="cs-CZ" sz="2400" b="1" dirty="0"/>
          </a:p>
        </p:txBody>
      </p:sp>
      <p:sp>
        <p:nvSpPr>
          <p:cNvPr id="9" name="Ovál 8"/>
          <p:cNvSpPr/>
          <p:nvPr/>
        </p:nvSpPr>
        <p:spPr>
          <a:xfrm>
            <a:off x="5724128" y="5574291"/>
            <a:ext cx="2376264" cy="1095069"/>
          </a:xfrm>
          <a:prstGeom prst="ellipse">
            <a:avLst/>
          </a:prstGeom>
          <a:solidFill>
            <a:srgbClr val="F0681C"/>
          </a:solidFill>
          <a:ln>
            <a:solidFill>
              <a:srgbClr val="A14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serotonin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9636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e) světelná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</a:t>
            </a:r>
            <a:r>
              <a:rPr lang="cs-CZ" dirty="0" smtClean="0"/>
              <a:t>větelná </a:t>
            </a:r>
            <a:r>
              <a:rPr lang="cs-CZ" dirty="0"/>
              <a:t>energie vzniká při jevu zvaném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bioluminiscence</a:t>
            </a:r>
          </a:p>
          <a:p>
            <a:r>
              <a:rPr lang="cs-CZ" dirty="0" smtClean="0"/>
              <a:t>např</a:t>
            </a:r>
            <a:r>
              <a:rPr lang="cs-CZ" dirty="0"/>
              <a:t>. světlušky, světélkující medusy, ryby i </a:t>
            </a:r>
            <a:r>
              <a:rPr lang="cs-CZ" dirty="0" smtClean="0"/>
              <a:t>bakterie </a:t>
            </a:r>
          </a:p>
          <a:p>
            <a:r>
              <a:rPr lang="cs-CZ" dirty="0"/>
              <a:t>t</a:t>
            </a:r>
            <a:r>
              <a:rPr lang="cs-CZ" dirty="0" smtClean="0"/>
              <a:t>ento </a:t>
            </a:r>
            <a:r>
              <a:rPr lang="cs-CZ" dirty="0"/>
              <a:t>jev je založen na vzniku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elektronově excitované látky</a:t>
            </a:r>
            <a:r>
              <a:rPr lang="cs-CZ" dirty="0"/>
              <a:t>, která při přechodu do výchozího stavu vyzařuje určité kvantum energie </a:t>
            </a:r>
            <a:r>
              <a:rPr lang="cs-CZ" b="1" i="1" dirty="0" err="1" smtClean="0">
                <a:solidFill>
                  <a:schemeClr val="accent2">
                    <a:lumMod val="50000"/>
                  </a:schemeClr>
                </a:solidFill>
              </a:rPr>
              <a:t>hv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/>
              <a:t>o</a:t>
            </a:r>
            <a:r>
              <a:rPr lang="cs-CZ" dirty="0" smtClean="0"/>
              <a:t>becně </a:t>
            </a:r>
            <a:r>
              <a:rPr lang="cs-CZ" dirty="0"/>
              <a:t>je látka vstupující do reakce nazývána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luciferin, </a:t>
            </a:r>
            <a:r>
              <a:rPr lang="cs-CZ" dirty="0"/>
              <a:t>j</a:t>
            </a:r>
            <a:r>
              <a:rPr lang="cs-CZ" dirty="0" smtClean="0"/>
              <a:t>ejí </a:t>
            </a:r>
            <a:r>
              <a:rPr lang="cs-CZ" dirty="0"/>
              <a:t>oxidační dekarboxylací za účasti O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b="1" dirty="0"/>
              <a:t>ATP </a:t>
            </a:r>
            <a:r>
              <a:rPr lang="cs-CZ" dirty="0"/>
              <a:t>a enzymu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luciferasa</a:t>
            </a:r>
            <a:r>
              <a:rPr lang="cs-CZ" dirty="0"/>
              <a:t> dochází k 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vyzáření </a:t>
            </a: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fotonu</a:t>
            </a:r>
          </a:p>
          <a:p>
            <a:r>
              <a:rPr lang="cs-CZ" dirty="0"/>
              <a:t>ú</a:t>
            </a:r>
            <a:r>
              <a:rPr lang="cs-CZ" dirty="0" smtClean="0"/>
              <a:t>činnost </a:t>
            </a:r>
            <a:r>
              <a:rPr lang="cs-CZ" dirty="0"/>
              <a:t>tohoto procesu je po fyzikální stránce obrovská = </a:t>
            </a:r>
            <a:r>
              <a:rPr lang="cs-CZ" b="1" dirty="0">
                <a:solidFill>
                  <a:srgbClr val="FF0000"/>
                </a:solidFill>
              </a:rPr>
              <a:t>více než 90</a:t>
            </a:r>
            <a:r>
              <a:rPr lang="cs-CZ" b="1" dirty="0" smtClean="0">
                <a:solidFill>
                  <a:srgbClr val="FF0000"/>
                </a:solidFill>
              </a:rPr>
              <a:t>%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adenosintrifosfát</a:t>
            </a:r>
            <a:b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Chemická struktura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/>
              <a:t>po </a:t>
            </a:r>
            <a:r>
              <a:rPr lang="cs-CZ" dirty="0"/>
              <a:t>chemické stránce je ATP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nukleotid</a:t>
            </a:r>
            <a:endParaRPr lang="cs-CZ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ukleotid</a:t>
            </a:r>
            <a:r>
              <a:rPr lang="cs-CZ" dirty="0" smtClean="0"/>
              <a:t> </a:t>
            </a:r>
            <a:r>
              <a:rPr lang="cs-CZ" dirty="0"/>
              <a:t>se skládá ze tří komponent: 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pětiuhlíkatého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cukru </a:t>
            </a:r>
            <a:r>
              <a:rPr lang="cs-CZ" dirty="0"/>
              <a:t>(</a:t>
            </a:r>
            <a:r>
              <a:rPr lang="cs-CZ" dirty="0" err="1"/>
              <a:t>ribosa</a:t>
            </a:r>
            <a:r>
              <a:rPr lang="cs-CZ" dirty="0"/>
              <a:t>, </a:t>
            </a:r>
            <a:r>
              <a:rPr lang="cs-CZ" dirty="0" err="1"/>
              <a:t>deoxyribosa</a:t>
            </a:r>
            <a:r>
              <a:rPr lang="cs-CZ" dirty="0" smtClean="0"/>
              <a:t>),</a:t>
            </a:r>
          </a:p>
          <a:p>
            <a:pPr marL="514350" indent="-51435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báze</a:t>
            </a:r>
            <a:r>
              <a:rPr lang="cs-CZ" dirty="0" smtClean="0"/>
              <a:t> </a:t>
            </a:r>
            <a:r>
              <a:rPr lang="cs-CZ" dirty="0"/>
              <a:t>(cytosin (C), </a:t>
            </a:r>
            <a:r>
              <a:rPr lang="cs-CZ" dirty="0" err="1"/>
              <a:t>thymin</a:t>
            </a:r>
            <a:r>
              <a:rPr lang="cs-CZ" dirty="0"/>
              <a:t> (T), uracil (U), guanin (G), adenin (A</a:t>
            </a:r>
            <a:r>
              <a:rPr lang="cs-CZ" dirty="0" smtClean="0"/>
              <a:t>)),  </a:t>
            </a:r>
          </a:p>
          <a:p>
            <a:pPr marL="514350" indent="-51435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fosfátové skupiny</a:t>
            </a:r>
          </a:p>
          <a:p>
            <a:r>
              <a:rPr lang="cs-CZ" dirty="0" smtClean="0"/>
              <a:t> cukr </a:t>
            </a:r>
            <a:r>
              <a:rPr lang="cs-CZ" dirty="0"/>
              <a:t>s bází má pak podle báze příslušné označení 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nukleos</a:t>
            </a:r>
            <a:r>
              <a:rPr lang="cs-CZ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dirty="0"/>
              <a:t>(např. guanosin, adenosin)</a:t>
            </a:r>
          </a:p>
        </p:txBody>
      </p:sp>
    </p:spTree>
    <p:extLst>
      <p:ext uri="{BB962C8B-B14F-4D97-AF65-F5344CB8AC3E}">
        <p14:creationId xmlns:p14="http://schemas.microsoft.com/office/powerpoint/2010/main" val="7863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Možnosti využití energie vázané v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cs-CZ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teplo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druhý termodynamický zákon </a:t>
            </a:r>
            <a:r>
              <a:rPr lang="cs-CZ" dirty="0" smtClean="0">
                <a:latin typeface="Calibri"/>
                <a:cs typeface="Calibri"/>
              </a:rPr>
              <a:t>→ </a:t>
            </a:r>
            <a:r>
              <a:rPr lang="cs-CZ" dirty="0" smtClean="0"/>
              <a:t>nelze </a:t>
            </a:r>
            <a:r>
              <a:rPr lang="cs-CZ" dirty="0"/>
              <a:t>veškerou energii využít na </a:t>
            </a:r>
            <a:r>
              <a:rPr lang="cs-CZ" dirty="0" smtClean="0"/>
              <a:t>práci, </a:t>
            </a:r>
            <a:r>
              <a:rPr lang="cs-CZ" dirty="0"/>
              <a:t>v</a:t>
            </a:r>
            <a:r>
              <a:rPr lang="cs-CZ" dirty="0" smtClean="0"/>
              <a:t>ždy </a:t>
            </a:r>
            <a:r>
              <a:rPr lang="cs-CZ" dirty="0"/>
              <a:t>část energie unikne do vnějšího prostředí ve formě tepla = odpadní forma </a:t>
            </a:r>
            <a:r>
              <a:rPr lang="cs-CZ" dirty="0" smtClean="0"/>
              <a:t>energie (např. sval)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indy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může docházet i k řízené produkci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tepla: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to </a:t>
            </a:r>
            <a:r>
              <a:rPr lang="cs-CZ" dirty="0"/>
              <a:t>je známé při využití energie pro výrobu tepla v hnědé tukové tkáni pro děj zvaný </a:t>
            </a:r>
            <a:r>
              <a:rPr lang="cs-CZ" b="1" i="1" dirty="0" err="1">
                <a:solidFill>
                  <a:schemeClr val="accent2">
                    <a:lumMod val="75000"/>
                  </a:schemeClr>
                </a:solidFill>
              </a:rPr>
              <a:t>netřesová</a:t>
            </a:r>
            <a:r>
              <a:rPr lang="cs-CZ" b="1" i="1" dirty="0">
                <a:solidFill>
                  <a:schemeClr val="accent2">
                    <a:lumMod val="75000"/>
                  </a:schemeClr>
                </a:solidFill>
              </a:rPr>
              <a:t> termogeneze</a:t>
            </a:r>
            <a:r>
              <a:rPr lang="cs-CZ" dirty="0"/>
              <a:t>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yužívají ho </a:t>
            </a:r>
            <a:r>
              <a:rPr lang="cs-CZ" dirty="0"/>
              <a:t>např.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hibernující živočichové nebo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novorozeňata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0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 smtClean="0">
                <a:solidFill>
                  <a:srgbClr val="FF0000"/>
                </a:solidFill>
              </a:rPr>
              <a:t>ubstrátová fosforylace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proton-</a:t>
            </a:r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</a:rPr>
              <a:t>motivní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síla </a:t>
            </a:r>
            <a:r>
              <a:rPr lang="cs-CZ" dirty="0" smtClean="0">
                <a:latin typeface="Calibri"/>
                <a:cs typeface="Calibri"/>
              </a:rPr>
              <a:t>→ mitochondrie (oxidativní fosforylace), chloroplasty (fotosyntéza), popř. buněčné membrány bakterií</a:t>
            </a:r>
          </a:p>
          <a:p>
            <a:r>
              <a:rPr lang="cs-CZ" dirty="0" smtClean="0">
                <a:latin typeface="Calibri"/>
                <a:cs typeface="Calibri"/>
              </a:rPr>
              <a:t>Proč u bakterií ne v mitochondrii?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87" y="4947563"/>
            <a:ext cx="3502525" cy="173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</a:t>
            </a:r>
            <a:b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substrátová fosforylace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přenáší se fosfátový </a:t>
            </a:r>
            <a:r>
              <a:rPr lang="cs-CZ" dirty="0"/>
              <a:t>zbytek na ADP pomocí </a:t>
            </a:r>
            <a:r>
              <a:rPr lang="cs-CZ" dirty="0" smtClean="0"/>
              <a:t>enzymů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osfo</a:t>
            </a:r>
            <a:r>
              <a:rPr lang="cs-CZ" dirty="0" err="1" smtClean="0">
                <a:solidFill>
                  <a:srgbClr val="F0681C"/>
                </a:solidFill>
              </a:rPr>
              <a:t>enolpyruvát</a:t>
            </a:r>
            <a:r>
              <a:rPr lang="cs-CZ" dirty="0" smtClean="0"/>
              <a:t> + ADP </a:t>
            </a:r>
            <a:r>
              <a:rPr lang="cs-CZ" dirty="0" smtClean="0">
                <a:latin typeface="Calibri"/>
                <a:cs typeface="Calibri"/>
              </a:rPr>
              <a:t>→ </a:t>
            </a:r>
            <a:r>
              <a:rPr lang="cs-CZ" dirty="0" smtClean="0">
                <a:solidFill>
                  <a:srgbClr val="F0681C"/>
                </a:solidFill>
                <a:latin typeface="Calibri"/>
                <a:cs typeface="Calibri"/>
              </a:rPr>
              <a:t>pyruvát </a:t>
            </a:r>
            <a:r>
              <a:rPr lang="cs-CZ" dirty="0" smtClean="0">
                <a:latin typeface="Calibri"/>
                <a:cs typeface="Calibri"/>
              </a:rPr>
              <a:t>+ A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lang="cs-CZ" dirty="0" smtClean="0">
                <a:latin typeface="Calibri"/>
                <a:cs typeface="Calibri"/>
              </a:rPr>
              <a:t>P</a:t>
            </a:r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dirty="0" smtClean="0"/>
              <a:t>k</a:t>
            </a:r>
            <a:r>
              <a:rPr lang="cs-CZ" dirty="0"/>
              <a:t> substrátové fosforylaci </a:t>
            </a:r>
            <a:r>
              <a:rPr lang="cs-CZ" dirty="0" smtClean="0"/>
              <a:t>dochází: </a:t>
            </a:r>
          </a:p>
          <a:p>
            <a:pPr marL="0" indent="0">
              <a:buNone/>
            </a:pPr>
            <a:r>
              <a:rPr lang="cs-CZ" dirty="0" smtClean="0"/>
              <a:t>a</a:t>
            </a:r>
            <a:r>
              <a:rPr lang="cs-CZ" dirty="0"/>
              <a:t>) </a:t>
            </a:r>
            <a:r>
              <a:rPr lang="cs-CZ" dirty="0" smtClean="0"/>
              <a:t>v</a:t>
            </a:r>
            <a:r>
              <a:rPr lang="cs-CZ" b="1" dirty="0"/>
              <a:t> </a:t>
            </a:r>
            <a:r>
              <a:rPr lang="cs-CZ" b="1" dirty="0" smtClean="0"/>
              <a:t>glykolýze </a:t>
            </a:r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b="1" dirty="0" smtClean="0"/>
              <a:t>v</a:t>
            </a:r>
            <a:r>
              <a:rPr lang="cs-CZ" b="1" dirty="0"/>
              <a:t> citrátovém cyklu</a:t>
            </a:r>
            <a:r>
              <a:rPr lang="cs-CZ" dirty="0"/>
              <a:t> </a:t>
            </a:r>
            <a:endParaRPr lang="cs-CZ" b="1" dirty="0" smtClean="0"/>
          </a:p>
          <a:p>
            <a:r>
              <a:rPr lang="cs-CZ" dirty="0"/>
              <a:t>s</a:t>
            </a:r>
            <a:r>
              <a:rPr lang="cs-CZ" dirty="0" smtClean="0"/>
              <a:t>ubstrátová </a:t>
            </a:r>
            <a:r>
              <a:rPr lang="cs-CZ" dirty="0"/>
              <a:t>fosforylace je jediným zdrojem ATP pro buňky s fermentativním typem </a:t>
            </a:r>
            <a:r>
              <a:rPr lang="cs-CZ" dirty="0" smtClean="0"/>
              <a:t>metabolismu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1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METABOLIMUS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ednou </a:t>
            </a:r>
            <a:r>
              <a:rPr lang="cs-CZ" dirty="0"/>
              <a:t>z cest tvorby ATP pro živočichy je zisk energie z </a:t>
            </a:r>
            <a:r>
              <a:rPr lang="cs-CZ" b="1" dirty="0">
                <a:solidFill>
                  <a:srgbClr val="F0681C"/>
                </a:solidFill>
              </a:rPr>
              <a:t>přijímaných živin</a:t>
            </a:r>
            <a:r>
              <a:rPr lang="cs-CZ" dirty="0"/>
              <a:t>, což úzce souvisí s </a:t>
            </a:r>
            <a:r>
              <a:rPr lang="cs-CZ" dirty="0" smtClean="0"/>
              <a:t>metabolismem  </a:t>
            </a:r>
          </a:p>
          <a:p>
            <a:r>
              <a:rPr lang="cs-CZ" b="1" dirty="0" smtClean="0">
                <a:solidFill>
                  <a:srgbClr val="F0681C"/>
                </a:solidFill>
              </a:rPr>
              <a:t>metabolismus </a:t>
            </a:r>
            <a:r>
              <a:rPr lang="cs-CZ" b="1" dirty="0">
                <a:solidFill>
                  <a:srgbClr val="F0681C"/>
                </a:solidFill>
              </a:rPr>
              <a:t>je soubor všech chemických procesů a přeměn energií, které buňka (popř. organismus) vykonává za účelem </a:t>
            </a:r>
            <a:r>
              <a:rPr lang="cs-CZ" b="1" dirty="0" smtClean="0">
                <a:solidFill>
                  <a:srgbClr val="F0681C"/>
                </a:solidFill>
              </a:rPr>
              <a:t>přežití</a:t>
            </a:r>
          </a:p>
          <a:p>
            <a:r>
              <a:rPr lang="cs-CZ" b="1" dirty="0">
                <a:solidFill>
                  <a:srgbClr val="F0681C"/>
                </a:solidFill>
              </a:rPr>
              <a:t>j</a:t>
            </a:r>
            <a:r>
              <a:rPr lang="cs-CZ" b="1" dirty="0" smtClean="0">
                <a:solidFill>
                  <a:srgbClr val="F0681C"/>
                </a:solidFill>
              </a:rPr>
              <a:t>edná </a:t>
            </a:r>
            <a:r>
              <a:rPr lang="cs-CZ" b="1" dirty="0">
                <a:solidFill>
                  <a:srgbClr val="F0681C"/>
                </a:solidFill>
              </a:rPr>
              <a:t>se propojený komplex enzymových </a:t>
            </a:r>
            <a:r>
              <a:rPr lang="cs-CZ" b="1" dirty="0" smtClean="0">
                <a:solidFill>
                  <a:srgbClr val="F0681C"/>
                </a:solidFill>
              </a:rPr>
              <a:t>reakcí</a:t>
            </a:r>
            <a:endParaRPr lang="cs-CZ" b="1" dirty="0">
              <a:solidFill>
                <a:srgbClr val="F068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METABOLIMUS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katabolismus</a:t>
            </a:r>
            <a:r>
              <a:rPr lang="cs-CZ" dirty="0" smtClean="0"/>
              <a:t>                           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anabolismus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3155688"/>
            <a:ext cx="2376264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e</a:t>
            </a:r>
            <a:r>
              <a:rPr lang="cs-CZ" sz="2400" dirty="0" smtClean="0">
                <a:solidFill>
                  <a:schemeClr val="tx1"/>
                </a:solidFill>
              </a:rPr>
              <a:t>xergonický děj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131840" y="4471124"/>
            <a:ext cx="244827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e</a:t>
            </a:r>
            <a:r>
              <a:rPr lang="cs-CZ" sz="2400" dirty="0" err="1" smtClean="0">
                <a:solidFill>
                  <a:schemeClr val="tx1"/>
                </a:solidFill>
              </a:rPr>
              <a:t>ndergonický</a:t>
            </a:r>
            <a:r>
              <a:rPr lang="cs-CZ" sz="2400" dirty="0" smtClean="0">
                <a:solidFill>
                  <a:schemeClr val="tx1"/>
                </a:solidFill>
              </a:rPr>
              <a:t> děj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749365" y="2780928"/>
            <a:ext cx="2376264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d</a:t>
            </a:r>
            <a:r>
              <a:rPr lang="cs-CZ" sz="2400" dirty="0" smtClean="0">
                <a:solidFill>
                  <a:schemeClr val="tx1"/>
                </a:solidFill>
              </a:rPr>
              <a:t>ráhy rozkladné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012160" y="5196474"/>
            <a:ext cx="244827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d</a:t>
            </a:r>
            <a:r>
              <a:rPr lang="cs-CZ" sz="2400" dirty="0" smtClean="0">
                <a:solidFill>
                  <a:schemeClr val="tx1"/>
                </a:solidFill>
              </a:rPr>
              <a:t>ráhy skladné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516216" y="3501008"/>
            <a:ext cx="208823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oxidace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75556" y="5196474"/>
            <a:ext cx="2016224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redukce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METABOLIMUS</a:t>
            </a:r>
            <a:endParaRPr lang="cs-CZ" sz="3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1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mtClean="0"/>
              <a:t>     </a:t>
            </a:r>
            <a:r>
              <a:rPr lang="cs-CZ" b="1" smtClean="0">
                <a:solidFill>
                  <a:schemeClr val="accent2">
                    <a:lumMod val="50000"/>
                  </a:schemeClr>
                </a:solidFill>
              </a:rPr>
              <a:t>katabolismus</a:t>
            </a:r>
            <a:r>
              <a:rPr lang="cs-CZ" smtClean="0"/>
              <a:t>                            </a:t>
            </a:r>
            <a:r>
              <a:rPr lang="cs-CZ" b="1" smtClean="0">
                <a:solidFill>
                  <a:schemeClr val="accent5">
                    <a:lumMod val="50000"/>
                  </a:schemeClr>
                </a:solidFill>
              </a:rPr>
              <a:t>anabolismus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70743" y="2564904"/>
            <a:ext cx="2376264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d</a:t>
            </a:r>
            <a:r>
              <a:rPr lang="cs-CZ" sz="2400" dirty="0" smtClean="0">
                <a:solidFill>
                  <a:schemeClr val="tx1"/>
                </a:solidFill>
              </a:rPr>
              <a:t>ráhy rozkladné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04585" y="3810584"/>
            <a:ext cx="2376264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e</a:t>
            </a:r>
            <a:r>
              <a:rPr lang="cs-CZ" sz="2400" dirty="0" smtClean="0">
                <a:solidFill>
                  <a:schemeClr val="tx1"/>
                </a:solidFill>
              </a:rPr>
              <a:t>xergonický děj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48601" y="5157192"/>
            <a:ext cx="208823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oxidace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868144" y="2520638"/>
            <a:ext cx="244827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d</a:t>
            </a:r>
            <a:r>
              <a:rPr lang="cs-CZ" sz="2400" dirty="0" smtClean="0">
                <a:solidFill>
                  <a:schemeClr val="tx1"/>
                </a:solidFill>
              </a:rPr>
              <a:t>ráhy skladné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084168" y="5157192"/>
            <a:ext cx="2016224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redukce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868144" y="3933056"/>
            <a:ext cx="244827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e</a:t>
            </a:r>
            <a:r>
              <a:rPr lang="cs-CZ" sz="2400" dirty="0" err="1" smtClean="0">
                <a:solidFill>
                  <a:schemeClr val="tx1"/>
                </a:solidFill>
              </a:rPr>
              <a:t>ndergonický</a:t>
            </a:r>
            <a:r>
              <a:rPr lang="cs-CZ" sz="2400" dirty="0" smtClean="0">
                <a:solidFill>
                  <a:schemeClr val="tx1"/>
                </a:solidFill>
              </a:rPr>
              <a:t> děj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METABOLIMUS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556489" cy="4603087"/>
          </a:xfrm>
        </p:spPr>
      </p:pic>
      <p:sp>
        <p:nvSpPr>
          <p:cNvPr id="6" name="Ovál 5"/>
          <p:cNvSpPr/>
          <p:nvPr/>
        </p:nvSpPr>
        <p:spPr>
          <a:xfrm>
            <a:off x="2411760" y="2060848"/>
            <a:ext cx="3888432" cy="345638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dirty="0" smtClean="0">
                <a:solidFill>
                  <a:srgbClr val="00B050"/>
                </a:solidFill>
              </a:rPr>
              <a:t>?</a:t>
            </a:r>
            <a:endParaRPr lang="cs-CZ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cs-CZ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METABOLIMUS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484784"/>
            <a:ext cx="8892480" cy="4845693"/>
          </a:xfrm>
          <a:prstGeom prst="rect">
            <a:avLst/>
          </a:prstGeom>
          <a:noFill/>
        </p:spPr>
      </p:pic>
      <p:sp>
        <p:nvSpPr>
          <p:cNvPr id="7" name="Ovál 6"/>
          <p:cNvSpPr/>
          <p:nvPr/>
        </p:nvSpPr>
        <p:spPr>
          <a:xfrm>
            <a:off x="6876256" y="5229199"/>
            <a:ext cx="2160240" cy="142670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7128284" y="2180463"/>
            <a:ext cx="1656184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 </a:t>
            </a:r>
            <a:r>
              <a:rPr lang="cs-CZ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cs-CZ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METABOLIMUS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158" y="1124744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r</a:t>
            </a:r>
            <a:r>
              <a:rPr lang="cs-CZ" sz="2800" dirty="0" smtClean="0"/>
              <a:t>ostlina si cukry </a:t>
            </a:r>
            <a:r>
              <a:rPr lang="cs-CZ" sz="2800" dirty="0"/>
              <a:t>syntetizuje sama procesem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 fotosyntézy </a:t>
            </a:r>
            <a:r>
              <a:rPr lang="cs-CZ" sz="2800" dirty="0"/>
              <a:t>v 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chloroplastech</a:t>
            </a:r>
          </a:p>
          <a:p>
            <a:r>
              <a:rPr lang="cs-CZ" sz="2800" dirty="0"/>
              <a:t>t</a:t>
            </a:r>
            <a:r>
              <a:rPr lang="cs-CZ" sz="2800" dirty="0" smtClean="0"/>
              <a:t>y </a:t>
            </a:r>
            <a:r>
              <a:rPr lang="cs-CZ" sz="2800" dirty="0"/>
              <a:t>jsou potom rozváděny k 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mitochondriím</a:t>
            </a:r>
            <a:r>
              <a:rPr lang="cs-CZ" sz="2800" dirty="0"/>
              <a:t>, kde se využívají přesně stejné dráhy oxidačního odbourání cukrů jako u </a:t>
            </a:r>
            <a:r>
              <a:rPr lang="cs-CZ" sz="2800" dirty="0" smtClean="0"/>
              <a:t>živočichů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8" y="3517668"/>
            <a:ext cx="7838809" cy="33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</a:t>
            </a:r>
            <a:r>
              <a:rPr lang="cs-CZ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</a:t>
            </a:r>
            <a:r>
              <a:rPr lang="cs-CZ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cs-CZ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METABOLIMUS</a:t>
            </a:r>
            <a:b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chemoheterotrofové</a:t>
            </a: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živočichové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2" y="1268760"/>
            <a:ext cx="7514482" cy="5589240"/>
          </a:xfrm>
        </p:spPr>
      </p:pic>
    </p:spTree>
    <p:extLst>
      <p:ext uri="{BB962C8B-B14F-4D97-AF65-F5344CB8AC3E}">
        <p14:creationId xmlns:p14="http://schemas.microsoft.com/office/powerpoint/2010/main" val="8368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adenosintrifosfát</a:t>
            </a:r>
            <a:b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Chemická struktura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20012"/>
            <a:ext cx="8828960" cy="390127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5536" y="2120012"/>
            <a:ext cx="5616624" cy="300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372200" y="4581128"/>
            <a:ext cx="2232248" cy="353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7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substrátová </a:t>
            </a:r>
            <a:r>
              <a:rPr lang="cs-C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fosforylace - glykolýza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odbourání </a:t>
            </a:r>
            <a:r>
              <a:rPr lang="cs-CZ" dirty="0">
                <a:solidFill>
                  <a:srgbClr val="FF0000"/>
                </a:solidFill>
              </a:rPr>
              <a:t>glukosy </a:t>
            </a:r>
            <a:r>
              <a:rPr lang="cs-CZ" dirty="0"/>
              <a:t>ve sledu </a:t>
            </a:r>
            <a:r>
              <a:rPr lang="cs-CZ" dirty="0" smtClean="0"/>
              <a:t>reakcí </a:t>
            </a:r>
            <a:r>
              <a:rPr lang="cs-CZ" dirty="0" smtClean="0">
                <a:latin typeface="Calibri"/>
                <a:cs typeface="Calibri"/>
              </a:rPr>
              <a:t>→</a:t>
            </a:r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ytváří </a:t>
            </a:r>
            <a:r>
              <a:rPr lang="cs-CZ" dirty="0"/>
              <a:t>ATP bez přítomnosti </a:t>
            </a:r>
            <a:r>
              <a:rPr lang="cs-CZ" dirty="0" smtClean="0"/>
              <a:t>kyslíku</a:t>
            </a:r>
          </a:p>
          <a:p>
            <a:r>
              <a:rPr lang="cs-CZ" dirty="0"/>
              <a:t>p</a:t>
            </a:r>
            <a:r>
              <a:rPr lang="cs-CZ" dirty="0" smtClean="0"/>
              <a:t>robíhá </a:t>
            </a:r>
            <a:r>
              <a:rPr lang="cs-CZ" dirty="0"/>
              <a:t>v </a:t>
            </a:r>
            <a:r>
              <a:rPr lang="cs-CZ" dirty="0">
                <a:solidFill>
                  <a:srgbClr val="FF0000"/>
                </a:solidFill>
              </a:rPr>
              <a:t>cytosolu </a:t>
            </a:r>
            <a:r>
              <a:rPr lang="cs-CZ" dirty="0"/>
              <a:t>a je přítomna u většiny buněk a u anaerobních </a:t>
            </a:r>
            <a:r>
              <a:rPr lang="cs-CZ" dirty="0" smtClean="0"/>
              <a:t>organismů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C</a:t>
            </a:r>
            <a:r>
              <a:rPr lang="cs-CZ" sz="1800" b="1" baseline="-25000" dirty="0">
                <a:solidFill>
                  <a:srgbClr val="FF0000"/>
                </a:solidFill>
              </a:rPr>
              <a:t>6</a:t>
            </a:r>
            <a:r>
              <a:rPr lang="cs-CZ" sz="1800" b="1" dirty="0">
                <a:solidFill>
                  <a:srgbClr val="FF0000"/>
                </a:solidFill>
              </a:rPr>
              <a:t>H</a:t>
            </a:r>
            <a:r>
              <a:rPr lang="cs-CZ" sz="1800" b="1" baseline="-25000" dirty="0">
                <a:solidFill>
                  <a:srgbClr val="FF0000"/>
                </a:solidFill>
              </a:rPr>
              <a:t>12</a:t>
            </a:r>
            <a:r>
              <a:rPr lang="cs-CZ" sz="1800" b="1" dirty="0">
                <a:solidFill>
                  <a:srgbClr val="FF0000"/>
                </a:solidFill>
              </a:rPr>
              <a:t>O</a:t>
            </a:r>
            <a:r>
              <a:rPr lang="cs-CZ" sz="1800" b="1" baseline="-25000" dirty="0">
                <a:solidFill>
                  <a:srgbClr val="FF0000"/>
                </a:solidFill>
              </a:rPr>
              <a:t>6</a:t>
            </a:r>
            <a:r>
              <a:rPr lang="cs-CZ" sz="1800" dirty="0"/>
              <a:t> + 2 NAD</a:t>
            </a:r>
            <a:r>
              <a:rPr lang="cs-CZ" sz="1800" baseline="30000" dirty="0"/>
              <a:t>+</a:t>
            </a:r>
            <a:r>
              <a:rPr lang="cs-CZ" sz="1800" dirty="0"/>
              <a:t> + 2 ADP + 2 </a:t>
            </a:r>
            <a:r>
              <a:rPr lang="cs-CZ" sz="1800" dirty="0" err="1"/>
              <a:t>P</a:t>
            </a:r>
            <a:r>
              <a:rPr lang="cs-CZ" sz="1800" baseline="-25000" dirty="0" err="1"/>
              <a:t>i</a:t>
            </a:r>
            <a:r>
              <a:rPr lang="cs-CZ" sz="1800" dirty="0"/>
              <a:t>  → </a:t>
            </a:r>
            <a:r>
              <a:rPr lang="cs-CZ" sz="1800" b="1" dirty="0">
                <a:solidFill>
                  <a:srgbClr val="FF0000"/>
                </a:solidFill>
              </a:rPr>
              <a:t>2 CH</a:t>
            </a:r>
            <a:r>
              <a:rPr lang="cs-CZ" sz="1800" b="1" baseline="-25000" dirty="0">
                <a:solidFill>
                  <a:srgbClr val="FF0000"/>
                </a:solidFill>
              </a:rPr>
              <a:t>3</a:t>
            </a:r>
            <a:r>
              <a:rPr lang="cs-CZ" sz="1800" b="1" dirty="0">
                <a:solidFill>
                  <a:srgbClr val="FF0000"/>
                </a:solidFill>
              </a:rPr>
              <a:t> – CO–COO</a:t>
            </a:r>
            <a:r>
              <a:rPr lang="cs-CZ" sz="1800" b="1" baseline="30000" dirty="0">
                <a:solidFill>
                  <a:srgbClr val="FF0000"/>
                </a:solidFill>
              </a:rPr>
              <a:t>-</a:t>
            </a:r>
            <a:r>
              <a:rPr lang="cs-CZ" sz="1800" b="1" dirty="0">
                <a:solidFill>
                  <a:srgbClr val="FF0000"/>
                </a:solidFill>
              </a:rPr>
              <a:t>  </a:t>
            </a:r>
            <a:r>
              <a:rPr lang="cs-CZ" sz="1800" dirty="0"/>
              <a:t>+ 2 (NADH + H</a:t>
            </a:r>
            <a:r>
              <a:rPr lang="cs-CZ" sz="1800" baseline="30000" dirty="0"/>
              <a:t>+</a:t>
            </a:r>
            <a:r>
              <a:rPr lang="cs-CZ" sz="1800" dirty="0"/>
              <a:t>) + 2 H</a:t>
            </a:r>
            <a:r>
              <a:rPr lang="cs-CZ" sz="1800" baseline="30000" dirty="0"/>
              <a:t>+</a:t>
            </a:r>
            <a:r>
              <a:rPr lang="cs-CZ" sz="1800" dirty="0"/>
              <a:t> + 2 ATP + 2 H</a:t>
            </a:r>
            <a:r>
              <a:rPr lang="cs-CZ" sz="1800" baseline="-25000" dirty="0"/>
              <a:t>2</a:t>
            </a:r>
            <a:r>
              <a:rPr lang="cs-CZ" sz="1800" dirty="0"/>
              <a:t>O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D-glukosa</a:t>
            </a:r>
            <a:r>
              <a:rPr lang="cs-CZ" dirty="0"/>
              <a:t>                         </a:t>
            </a:r>
            <a:r>
              <a:rPr lang="cs-CZ" dirty="0" smtClean="0"/>
              <a:t>   </a:t>
            </a:r>
            <a:r>
              <a:rPr lang="cs-CZ" sz="2000" b="1" dirty="0" smtClean="0">
                <a:solidFill>
                  <a:srgbClr val="FF0000"/>
                </a:solidFill>
              </a:rPr>
              <a:t>pyruvát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800" dirty="0"/>
              <a:t>v</a:t>
            </a:r>
            <a:r>
              <a:rPr lang="cs-CZ" sz="2800" dirty="0" smtClean="0"/>
              <a:t>ýsledkem aerobní glykolýzy </a:t>
            </a:r>
            <a:r>
              <a:rPr lang="cs-CZ" sz="2800" dirty="0"/>
              <a:t>jsou </a:t>
            </a:r>
            <a:r>
              <a:rPr lang="cs-CZ" sz="2800" dirty="0" smtClean="0">
                <a:solidFill>
                  <a:srgbClr val="FF0000"/>
                </a:solidFill>
              </a:rPr>
              <a:t>2 </a:t>
            </a:r>
            <a:r>
              <a:rPr lang="cs-CZ" sz="2800" dirty="0">
                <a:solidFill>
                  <a:srgbClr val="FF0000"/>
                </a:solidFill>
              </a:rPr>
              <a:t>molekuly ATP</a:t>
            </a:r>
            <a:r>
              <a:rPr lang="cs-CZ" sz="2800" dirty="0"/>
              <a:t>, </a:t>
            </a:r>
            <a:r>
              <a:rPr lang="cs-CZ" sz="2800" dirty="0">
                <a:solidFill>
                  <a:srgbClr val="FF0000"/>
                </a:solidFill>
              </a:rPr>
              <a:t>2 molekuly pyruvátu</a:t>
            </a:r>
            <a:r>
              <a:rPr lang="cs-CZ" sz="2800" dirty="0"/>
              <a:t> a </a:t>
            </a:r>
            <a:r>
              <a:rPr lang="cs-CZ" sz="2800" dirty="0">
                <a:solidFill>
                  <a:srgbClr val="FF0000"/>
                </a:solidFill>
              </a:rPr>
              <a:t>2 molekuly NADH</a:t>
            </a:r>
            <a:r>
              <a:rPr lang="cs-CZ" sz="2800" dirty="0"/>
              <a:t>, které spolu s pyruvátem </a:t>
            </a:r>
            <a:r>
              <a:rPr lang="cs-CZ" sz="2800" dirty="0" smtClean="0"/>
              <a:t>vstupují </a:t>
            </a:r>
            <a:r>
              <a:rPr lang="cs-CZ" sz="2800" dirty="0"/>
              <a:t>do mitochondrie, kde se dále </a:t>
            </a:r>
            <a:r>
              <a:rPr lang="cs-CZ" sz="2800" dirty="0" smtClean="0"/>
              <a:t>metabolizují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42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82553" cy="6597352"/>
          </a:xfrm>
        </p:spPr>
      </p:pic>
    </p:spTree>
    <p:extLst>
      <p:ext uri="{BB962C8B-B14F-4D97-AF65-F5344CB8AC3E}">
        <p14:creationId xmlns:p14="http://schemas.microsoft.com/office/powerpoint/2010/main" val="20185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substrátová fosforylace - glykolýza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ískaná </a:t>
            </a:r>
            <a:r>
              <a:rPr lang="cs-CZ" dirty="0"/>
              <a:t>energie z oxidace glukosy je tak uložena do vysokoenergetické vazby v ATP a část zůstává uložena v elektronech s vysokým obsahem energie, které přenáší </a:t>
            </a:r>
            <a:r>
              <a:rPr lang="cs-CZ" dirty="0" smtClean="0"/>
              <a:t>NADH</a:t>
            </a:r>
          </a:p>
          <a:p>
            <a:endParaRPr lang="cs-CZ" sz="2000" dirty="0"/>
          </a:p>
          <a:p>
            <a:r>
              <a:rPr lang="cs-CZ" dirty="0" smtClean="0"/>
              <a:t>Kde probíhá glykolýza? </a:t>
            </a:r>
          </a:p>
          <a:p>
            <a:r>
              <a:rPr lang="cs-CZ" dirty="0" smtClean="0"/>
              <a:t>Kam putuje NADH?</a:t>
            </a:r>
          </a:p>
          <a:p>
            <a:r>
              <a:rPr lang="cs-CZ" dirty="0" smtClean="0"/>
              <a:t>Jaký je princip substrátové fosforylace?</a:t>
            </a:r>
          </a:p>
          <a:p>
            <a:r>
              <a:rPr lang="cs-CZ" dirty="0" smtClean="0"/>
              <a:t>Co je výsledkem konečného zpracování pyruvátu?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0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substrátová fosforylace </a:t>
            </a: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anaerobní glykolýza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polečné s aerobní glykolýzou: </a:t>
            </a:r>
            <a:r>
              <a:rPr lang="cs-CZ" b="1" dirty="0" smtClean="0">
                <a:solidFill>
                  <a:srgbClr val="FF0000"/>
                </a:solidFill>
              </a:rPr>
              <a:t>2 ATP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FF0000"/>
                </a:solidFill>
              </a:rPr>
              <a:t>2 NADH</a:t>
            </a:r>
          </a:p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yruvát</a:t>
            </a:r>
            <a:r>
              <a:rPr lang="cs-CZ" dirty="0" smtClean="0"/>
              <a:t> však nepokračuje do mitochondrie na dýchací řetězec, ale dochází ke vzniku produktů kvašení –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laktát</a:t>
            </a:r>
            <a:r>
              <a:rPr lang="cs-CZ" dirty="0" smtClean="0"/>
              <a:t> nebo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ethanol</a:t>
            </a:r>
            <a:endParaRPr lang="cs-CZ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/>
              <a:t>Proč? </a:t>
            </a:r>
            <a:r>
              <a:rPr lang="cs-CZ" dirty="0" smtClean="0">
                <a:latin typeface="Calibri"/>
                <a:cs typeface="Calibri"/>
              </a:rPr>
              <a:t>→ aby došlo k </a:t>
            </a:r>
            <a:r>
              <a:rPr lang="cs-CZ" dirty="0" err="1" smtClean="0">
                <a:latin typeface="Calibri"/>
                <a:cs typeface="Calibri"/>
              </a:rPr>
              <a:t>reoxidaci</a:t>
            </a:r>
            <a:r>
              <a:rPr lang="cs-CZ" dirty="0" smtClean="0">
                <a:latin typeface="Calibri"/>
                <a:cs typeface="Calibri"/>
              </a:rPr>
              <a:t> NADH!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9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substrátová fosforylace </a:t>
            </a: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anaerobní glykolýza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5432"/>
            <a:ext cx="8634694" cy="5112568"/>
          </a:xfrm>
        </p:spPr>
      </p:pic>
    </p:spTree>
    <p:extLst>
      <p:ext uri="{BB962C8B-B14F-4D97-AF65-F5344CB8AC3E}">
        <p14:creationId xmlns:p14="http://schemas.microsoft.com/office/powerpoint/2010/main" val="9089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substrátová fosforylace – anaerobní glykolýza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3490"/>
            <a:ext cx="7941438" cy="5392055"/>
          </a:xfrm>
        </p:spPr>
      </p:pic>
    </p:spTree>
    <p:extLst>
      <p:ext uri="{BB962C8B-B14F-4D97-AF65-F5344CB8AC3E}">
        <p14:creationId xmlns:p14="http://schemas.microsoft.com/office/powerpoint/2010/main" val="26466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řenos pyruvátu do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rebsova cyklu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pyruvát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mastné kyseliny </a:t>
            </a:r>
            <a:r>
              <a:rPr lang="cs-CZ" dirty="0"/>
              <a:t>či některé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AMK</a:t>
            </a:r>
            <a:r>
              <a:rPr lang="cs-CZ" dirty="0" smtClean="0"/>
              <a:t> </a:t>
            </a:r>
            <a:r>
              <a:rPr lang="cs-CZ" dirty="0"/>
              <a:t>po částečném rozložení z původních hlavních zdrojů energie (cukry, tuky, bílkoviny</a:t>
            </a:r>
            <a:r>
              <a:rPr lang="cs-CZ" dirty="0" smtClean="0"/>
              <a:t>)</a:t>
            </a:r>
            <a:r>
              <a:rPr lang="cs-CZ" dirty="0"/>
              <a:t> </a:t>
            </a:r>
            <a:r>
              <a:rPr lang="cs-CZ" dirty="0" smtClean="0"/>
              <a:t>se dostávají do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mitochondrie</a:t>
            </a: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 smtClean="0"/>
              <a:t>v</a:t>
            </a:r>
            <a:r>
              <a:rPr lang="cs-CZ" dirty="0"/>
              <a:t> mitochondriální matrix je </a:t>
            </a:r>
            <a:r>
              <a:rPr lang="cs-CZ" b="1" dirty="0">
                <a:solidFill>
                  <a:srgbClr val="F0681C"/>
                </a:solidFill>
              </a:rPr>
              <a:t>pyruvát</a:t>
            </a:r>
            <a:r>
              <a:rPr lang="cs-CZ" dirty="0"/>
              <a:t> komplexem enzymů (</a:t>
            </a:r>
            <a:r>
              <a:rPr lang="cs-CZ" dirty="0" err="1"/>
              <a:t>pyruvátdehydrogenázový</a:t>
            </a:r>
            <a:r>
              <a:rPr lang="cs-CZ" dirty="0"/>
              <a:t> komplex) přeměněn na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acetyl-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CoA</a:t>
            </a:r>
            <a:r>
              <a:rPr lang="cs-CZ" dirty="0"/>
              <a:t> za vzniku jedné molekuly NADH + H</a:t>
            </a:r>
            <a:r>
              <a:rPr lang="cs-CZ" baseline="30000" dirty="0" smtClean="0"/>
              <a:t>+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b="1" dirty="0">
                <a:solidFill>
                  <a:srgbClr val="F0681C"/>
                </a:solidFill>
              </a:rPr>
              <a:t>o</a:t>
            </a:r>
            <a:r>
              <a:rPr lang="cs-CZ" b="1" dirty="0" smtClean="0">
                <a:solidFill>
                  <a:srgbClr val="F0681C"/>
                </a:solidFill>
              </a:rPr>
              <a:t>xidace </a:t>
            </a:r>
            <a:r>
              <a:rPr lang="cs-CZ" b="1" dirty="0">
                <a:solidFill>
                  <a:srgbClr val="F0681C"/>
                </a:solidFill>
              </a:rPr>
              <a:t>mastných </a:t>
            </a:r>
            <a:r>
              <a:rPr lang="cs-CZ" dirty="0"/>
              <a:t>kyselin také probíhá enzymaticky  v mitochondriích za vzniku molekuly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acetyl-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CoA</a:t>
            </a:r>
            <a:r>
              <a:rPr lang="cs-CZ" dirty="0"/>
              <a:t>, jedné molekuly NADH a jedné molekuly </a:t>
            </a:r>
            <a:r>
              <a:rPr lang="cs-CZ" dirty="0" smtClean="0"/>
              <a:t>FADH</a:t>
            </a:r>
            <a:r>
              <a:rPr lang="cs-CZ" baseline="-25000" dirty="0" smtClean="0"/>
              <a:t>2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828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3" y="260648"/>
            <a:ext cx="8579409" cy="6381328"/>
          </a:xfrm>
          <a:prstGeom prst="rect">
            <a:avLst/>
          </a:prstGeom>
        </p:spPr>
      </p:pic>
      <p:pic>
        <p:nvPicPr>
          <p:cNvPr id="6" name="Picture 2" descr="C:\Users\Denisa\AppData\Local\Microsoft\Windows\INetCache\IE\PMJ3CT5C\check-mark-129278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1842948" cy="18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41063" y="2420888"/>
            <a:ext cx="8651417" cy="15841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8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substrátová fosforylace </a:t>
            </a: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rebsův cyklus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citrátovém cyklus, cyklu kyseliny citronové, Krebsově cyklu probíhajícím v </a:t>
            </a:r>
            <a:r>
              <a:rPr lang="cs-CZ" b="1" dirty="0">
                <a:solidFill>
                  <a:srgbClr val="B91189"/>
                </a:solidFill>
              </a:rPr>
              <a:t>matrix</a:t>
            </a:r>
            <a:r>
              <a:rPr lang="cs-CZ" dirty="0"/>
              <a:t> mitochondrií dochází k úplné oxidaci vstupujícího </a:t>
            </a:r>
            <a:r>
              <a:rPr lang="cs-CZ" b="1" dirty="0">
                <a:solidFill>
                  <a:srgbClr val="B91189"/>
                </a:solidFill>
              </a:rPr>
              <a:t>acetyl-</a:t>
            </a:r>
            <a:r>
              <a:rPr lang="cs-CZ" b="1" dirty="0" err="1">
                <a:solidFill>
                  <a:srgbClr val="B91189"/>
                </a:solidFill>
              </a:rPr>
              <a:t>CoA</a:t>
            </a:r>
            <a:r>
              <a:rPr lang="cs-CZ" dirty="0"/>
              <a:t> až na </a:t>
            </a:r>
            <a:r>
              <a:rPr lang="cs-CZ" b="1" dirty="0" smtClean="0">
                <a:solidFill>
                  <a:srgbClr val="B91189"/>
                </a:solidFill>
              </a:rPr>
              <a:t>CO</a:t>
            </a:r>
            <a:r>
              <a:rPr lang="cs-CZ" b="1" baseline="-25000" dirty="0" smtClean="0">
                <a:solidFill>
                  <a:srgbClr val="B91189"/>
                </a:solidFill>
              </a:rPr>
              <a:t>2</a:t>
            </a:r>
          </a:p>
          <a:p>
            <a:pPr marL="0" indent="0">
              <a:buNone/>
            </a:pPr>
            <a:endParaRPr lang="cs-CZ" sz="1500" dirty="0" smtClean="0"/>
          </a:p>
          <a:p>
            <a:r>
              <a:rPr lang="cs-CZ" dirty="0" smtClean="0"/>
              <a:t>vznikají </a:t>
            </a:r>
            <a:r>
              <a:rPr lang="cs-CZ" dirty="0"/>
              <a:t>přitom také redukované koenzymy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NADH</a:t>
            </a:r>
            <a:r>
              <a:rPr lang="cs-CZ" dirty="0"/>
              <a:t> a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FADH</a:t>
            </a:r>
            <a:r>
              <a:rPr lang="cs-CZ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cs-CZ" dirty="0"/>
              <a:t>, které přenášejí atomy vodíku do dýchacího řetězce za účelem sloučení s kyslíkem a vzniku energie využité k syntéze </a:t>
            </a:r>
            <a:r>
              <a:rPr lang="cs-CZ" dirty="0" smtClean="0"/>
              <a:t>ATP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694834" cy="282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" y="0"/>
            <a:ext cx="8956485" cy="6858000"/>
          </a:xfrm>
        </p:spPr>
      </p:pic>
    </p:spTree>
    <p:extLst>
      <p:ext uri="{BB962C8B-B14F-4D97-AF65-F5344CB8AC3E}">
        <p14:creationId xmlns:p14="http://schemas.microsoft.com/office/powerpoint/2010/main" val="20641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adenosintrifosfát</a:t>
            </a:r>
            <a:b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Chemická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 </a:t>
            </a:r>
            <a:r>
              <a:rPr lang="cs-CZ" dirty="0"/>
              <a:t>cukrem a bází se nachází 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N-</a:t>
            </a:r>
            <a:r>
              <a:rPr lang="cs-CZ" b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glykosidová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vazba</a:t>
            </a:r>
            <a:r>
              <a:rPr lang="cs-CZ" dirty="0" smtClean="0"/>
              <a:t>  (spojuje </a:t>
            </a:r>
            <a:r>
              <a:rPr lang="cs-CZ" dirty="0"/>
              <a:t>1´ -OH skupinu s dusíkem </a:t>
            </a:r>
            <a:r>
              <a:rPr lang="cs-CZ" dirty="0" smtClean="0"/>
              <a:t>heterocyklu)</a:t>
            </a:r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5´-OH skupinu cukru je připojen řetězec tří fosfátových zbytků </a:t>
            </a:r>
            <a:r>
              <a:rPr lang="cs-CZ" b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fosfoesterovou</a:t>
            </a:r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dirty="0" smtClean="0"/>
              <a:t>vazbou </a:t>
            </a:r>
          </a:p>
          <a:p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dirty="0"/>
              <a:t>jednotlivými fosfáty se nacházejí labilní </a:t>
            </a:r>
            <a:r>
              <a:rPr lang="cs-CZ" b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fosfoanhydridové</a:t>
            </a:r>
            <a:r>
              <a:rPr lang="cs-CZ" dirty="0"/>
              <a:t> </a:t>
            </a:r>
            <a:r>
              <a:rPr lang="cs-CZ" dirty="0" smtClean="0"/>
              <a:t>vazby</a:t>
            </a:r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tyto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vazby jsou nosiči energie</a:t>
            </a:r>
          </a:p>
        </p:txBody>
      </p:sp>
    </p:spTree>
    <p:extLst>
      <p:ext uri="{BB962C8B-B14F-4D97-AF65-F5344CB8AC3E}">
        <p14:creationId xmlns:p14="http://schemas.microsoft.com/office/powerpoint/2010/main" val="13222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substrátová fosforylace – Krebsův cyklus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Sumární rovnice citrátového cyklu je následující:</a:t>
            </a:r>
          </a:p>
          <a:p>
            <a:r>
              <a:rPr lang="cs-CZ" dirty="0"/>
              <a:t>3 NAD</a:t>
            </a:r>
            <a:r>
              <a:rPr lang="cs-CZ" baseline="30000" dirty="0"/>
              <a:t>+</a:t>
            </a:r>
            <a:r>
              <a:rPr lang="cs-CZ" dirty="0"/>
              <a:t> + FAD + GDP + </a:t>
            </a:r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dirty="0"/>
              <a:t> + acetyl-</a:t>
            </a:r>
            <a:r>
              <a:rPr lang="cs-CZ" dirty="0" err="1"/>
              <a:t>CoA</a:t>
            </a:r>
            <a:r>
              <a:rPr lang="cs-CZ" dirty="0"/>
              <a:t> →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3 </a:t>
            </a:r>
            <a:r>
              <a:rPr lang="cs-CZ" dirty="0"/>
              <a:t>NADH + FADH</a:t>
            </a:r>
            <a:r>
              <a:rPr lang="cs-CZ" baseline="-25000" dirty="0"/>
              <a:t>2</a:t>
            </a:r>
            <a:r>
              <a:rPr lang="cs-CZ" dirty="0"/>
              <a:t> + GTP + </a:t>
            </a:r>
            <a:r>
              <a:rPr lang="cs-CZ" dirty="0" err="1"/>
              <a:t>CoA</a:t>
            </a:r>
            <a:r>
              <a:rPr lang="cs-CZ" dirty="0"/>
              <a:t> + 2 </a:t>
            </a:r>
            <a:r>
              <a:rPr lang="cs-CZ" dirty="0" smtClean="0"/>
              <a:t>CO</a:t>
            </a:r>
            <a:r>
              <a:rPr lang="cs-CZ" baseline="-25000" dirty="0" smtClean="0"/>
              <a:t>2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ATP a GTP jsou energeticky ekvivalentní a může docházet k přechodu:</a:t>
            </a:r>
          </a:p>
          <a:p>
            <a:pPr marL="0" indent="0">
              <a:buNone/>
            </a:pPr>
            <a:r>
              <a:rPr lang="cs-CZ" dirty="0" smtClean="0"/>
              <a:t>       GTP </a:t>
            </a:r>
            <a:r>
              <a:rPr lang="cs-CZ" dirty="0"/>
              <a:t>+ ADP → GDP + ATP          ∆G</a:t>
            </a:r>
            <a:r>
              <a:rPr lang="cs-CZ" baseline="30000" dirty="0"/>
              <a:t>o´</a:t>
            </a:r>
            <a:r>
              <a:rPr lang="cs-CZ" dirty="0"/>
              <a:t>= 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4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Procvičování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95536" y="1124744"/>
            <a:ext cx="36004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Jakým způsobem se přenáší Na</a:t>
            </a:r>
            <a:r>
              <a:rPr lang="cs-CZ" sz="2400" baseline="30000" dirty="0" smtClean="0"/>
              <a:t>+</a:t>
            </a:r>
            <a:r>
              <a:rPr lang="cs-CZ" sz="2400" dirty="0" smtClean="0"/>
              <a:t> a K</a:t>
            </a:r>
            <a:r>
              <a:rPr lang="cs-CZ" sz="2400" baseline="30000" dirty="0" smtClean="0"/>
              <a:t>+</a:t>
            </a:r>
            <a:r>
              <a:rPr lang="cs-CZ" sz="2400" dirty="0" smtClean="0"/>
              <a:t> ionty na neuronech´?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644008" y="1340768"/>
            <a:ext cx="3168352" cy="165618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Proč se při práci </a:t>
            </a:r>
            <a:r>
              <a:rPr lang="cs-CZ" sz="2800" dirty="0"/>
              <a:t>Na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, </a:t>
            </a:r>
            <a:r>
              <a:rPr lang="cs-CZ" sz="2800" dirty="0"/>
              <a:t>K</a:t>
            </a:r>
            <a:r>
              <a:rPr lang="cs-CZ" sz="2800" baseline="30000" dirty="0" smtClean="0"/>
              <a:t>+ </a:t>
            </a:r>
            <a:r>
              <a:rPr lang="cs-CZ" sz="2800" dirty="0" err="1" smtClean="0"/>
              <a:t>ATPázy</a:t>
            </a:r>
            <a:r>
              <a:rPr lang="cs-CZ" sz="2800" dirty="0" smtClean="0"/>
              <a:t> přenáší 3 Na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/2 K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? 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1619672" y="3212976"/>
            <a:ext cx="2808312" cy="12961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Jakou funkci umožňuje SGLT kanál?</a:t>
            </a:r>
            <a:endParaRPr lang="cs-CZ" sz="2400" dirty="0"/>
          </a:p>
        </p:txBody>
      </p:sp>
      <p:sp>
        <p:nvSpPr>
          <p:cNvPr id="7" name="Ovál 6"/>
          <p:cNvSpPr/>
          <p:nvPr/>
        </p:nvSpPr>
        <p:spPr>
          <a:xfrm>
            <a:off x="5940152" y="3501008"/>
            <a:ext cx="2543288" cy="2448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Co je substrátová fosforylace a v jakých pochodech probíhá?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395536" y="4725144"/>
            <a:ext cx="4248472" cy="1872208"/>
          </a:xfrm>
          <a:prstGeom prst="roundRect">
            <a:avLst/>
          </a:prstGeom>
          <a:solidFill>
            <a:srgbClr val="DF41E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Co je to metabolismus? Na jaké dva proudy ho dělíme? Jaký je mezi nimi vztah?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Celková energetická bilance oxidace glukózy – </a:t>
            </a:r>
            <a:r>
              <a:rPr lang="cs-C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zisk citrátového cyklu</a:t>
            </a:r>
            <a:endParaRPr lang="cs-CZ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elková </a:t>
            </a:r>
            <a:r>
              <a:rPr lang="cs-CZ" dirty="0"/>
              <a:t>energetická bilance citrátového cyklu (včetně oxidace aktivních vodíků v dýchacím řetězci</a:t>
            </a:r>
            <a:r>
              <a:rPr lang="cs-CZ" dirty="0" smtClean="0"/>
              <a:t>):</a:t>
            </a: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9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jednotek ATP ze 3 molekul NADH + H</a:t>
            </a:r>
            <a:r>
              <a:rPr lang="cs-CZ" b="1" baseline="300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cs-CZ" dirty="0" smtClean="0"/>
              <a:t>,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2 </a:t>
            </a:r>
            <a:r>
              <a:rPr lang="cs-CZ" b="1" dirty="0">
                <a:solidFill>
                  <a:srgbClr val="C00000"/>
                </a:solidFill>
              </a:rPr>
              <a:t>jednotky ATP z 1 molekuly FADH</a:t>
            </a:r>
            <a:r>
              <a:rPr lang="cs-CZ" b="1" baseline="-25000" dirty="0">
                <a:solidFill>
                  <a:srgbClr val="C00000"/>
                </a:solidFill>
              </a:rPr>
              <a:t>2</a:t>
            </a:r>
            <a:r>
              <a:rPr lang="cs-CZ" dirty="0"/>
              <a:t> </a:t>
            </a:r>
          </a:p>
          <a:p>
            <a:r>
              <a:rPr lang="cs-CZ" b="1" dirty="0" smtClean="0">
                <a:solidFill>
                  <a:srgbClr val="F0681C"/>
                </a:solidFill>
              </a:rPr>
              <a:t>1 </a:t>
            </a:r>
            <a:r>
              <a:rPr lang="cs-CZ" b="1" dirty="0">
                <a:solidFill>
                  <a:srgbClr val="F0681C"/>
                </a:solidFill>
              </a:rPr>
              <a:t>jednotka ATP</a:t>
            </a:r>
            <a:r>
              <a:rPr lang="cs-CZ" dirty="0"/>
              <a:t> vzniklá při substrátové </a:t>
            </a:r>
            <a:r>
              <a:rPr lang="cs-CZ" dirty="0" smtClean="0"/>
              <a:t>fosforylaci</a:t>
            </a:r>
            <a:r>
              <a:rPr lang="cs-CZ" dirty="0"/>
              <a:t> </a:t>
            </a:r>
            <a:r>
              <a:rPr lang="cs-CZ" sz="2200" dirty="0" smtClean="0"/>
              <a:t>(napsat na tabuli)</a:t>
            </a:r>
          </a:p>
          <a:p>
            <a:pPr marL="0" indent="0">
              <a:buNone/>
            </a:pPr>
            <a:r>
              <a:rPr lang="cs-CZ" b="1" dirty="0" smtClean="0">
                <a:latin typeface="Calibri"/>
                <a:cs typeface="Calibri"/>
              </a:rPr>
              <a:t>→ </a:t>
            </a:r>
            <a:r>
              <a:rPr lang="cs-CZ" b="1" dirty="0" smtClean="0"/>
              <a:t>12 </a:t>
            </a:r>
            <a:r>
              <a:rPr lang="cs-CZ" b="1" dirty="0"/>
              <a:t>jednotek ATP na 1 molekulu acetyl-</a:t>
            </a:r>
            <a:r>
              <a:rPr lang="cs-CZ" b="1" dirty="0" err="1"/>
              <a:t>CoA</a:t>
            </a:r>
            <a:r>
              <a:rPr lang="cs-CZ" b="1" dirty="0"/>
              <a:t> = 24 jednotek ATP na molekulu </a:t>
            </a:r>
            <a:r>
              <a:rPr lang="cs-CZ" b="1" dirty="0" smtClean="0"/>
              <a:t>glukosy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2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Celková energetická bilance oxidace glukózy – </a:t>
            </a:r>
            <a:r>
              <a:rPr lang="cs-C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zisk </a:t>
            </a:r>
            <a:r>
              <a:rPr lang="cs-C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glykolýzy a převodu pyruvátu na acetyl-</a:t>
            </a:r>
            <a:r>
              <a:rPr lang="cs-CZ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r>
              <a:rPr lang="cs-CZ" dirty="0"/>
              <a:t>energetickou bilanci glykolýzy =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2 ATP + 2 NADH (2x3 ATP) 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 smtClean="0"/>
              <a:t>převod </a:t>
            </a:r>
            <a:r>
              <a:rPr lang="cs-CZ" dirty="0"/>
              <a:t>pyruvátu na acetyl-</a:t>
            </a:r>
            <a:r>
              <a:rPr lang="cs-CZ" dirty="0" err="1"/>
              <a:t>CoA</a:t>
            </a:r>
            <a:r>
              <a:rPr lang="cs-CZ" dirty="0"/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(2x 1NADH = 2x3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ATP)</a:t>
            </a:r>
          </a:p>
          <a:p>
            <a:pPr marL="0" indent="0">
              <a:buNone/>
            </a:pPr>
            <a:r>
              <a:rPr lang="cs-CZ" sz="1800" dirty="0"/>
              <a:t>z</a:t>
            </a:r>
            <a:r>
              <a:rPr lang="cs-CZ" sz="1800" dirty="0" smtClean="0"/>
              <a:t>opakovat, co kde probíhá</a:t>
            </a:r>
          </a:p>
          <a:p>
            <a:r>
              <a:rPr lang="cs-CZ" dirty="0"/>
              <a:t>s</a:t>
            </a:r>
            <a:r>
              <a:rPr lang="cs-CZ" dirty="0" smtClean="0"/>
              <a:t>uma sumárum </a:t>
            </a:r>
          </a:p>
          <a:p>
            <a:pPr marL="0" indent="0">
              <a:buNone/>
            </a:pPr>
            <a:r>
              <a:rPr lang="cs-CZ" b="1" dirty="0"/>
              <a:t>38 molekul </a:t>
            </a:r>
            <a:r>
              <a:rPr lang="cs-CZ" b="1" dirty="0" smtClean="0"/>
              <a:t>ATP (24 + 8 + 6)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ěkdy se udává hodnota 36 – 38 molekul ATP </a:t>
            </a:r>
            <a:r>
              <a:rPr lang="cs-CZ" sz="2000" dirty="0" smtClean="0">
                <a:latin typeface="Calibri"/>
                <a:cs typeface="Calibri"/>
              </a:rPr>
              <a:t>→ záleží na způsobu přemístění </a:t>
            </a:r>
            <a:r>
              <a:rPr lang="cs-CZ" sz="2000" dirty="0" smtClean="0"/>
              <a:t>2 molekul </a:t>
            </a:r>
            <a:r>
              <a:rPr lang="cs-CZ" sz="2000" dirty="0"/>
              <a:t>NADH </a:t>
            </a:r>
            <a:r>
              <a:rPr lang="cs-CZ" sz="2000" dirty="0" smtClean="0"/>
              <a:t>z glykolýzy do </a:t>
            </a:r>
            <a:r>
              <a:rPr lang="cs-CZ" sz="2000" dirty="0"/>
              <a:t>mitochondrie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04309"/>
            <a:ext cx="1872208" cy="9079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33318"/>
            <a:ext cx="1022605" cy="1449963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6242677" y="4474876"/>
            <a:ext cx="777595" cy="166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64488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proton-</a:t>
            </a:r>
            <a:r>
              <a:rPr lang="cs-CZ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motivní</a:t>
            </a: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síla - oxidativní fosforylace</a:t>
            </a:r>
            <a:endParaRPr lang="cs-CZ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e</a:t>
            </a:r>
            <a:r>
              <a:rPr lang="cs-CZ" dirty="0" err="1" smtClean="0"/>
              <a:t>lektrontransportní</a:t>
            </a:r>
            <a:r>
              <a:rPr lang="cs-CZ" dirty="0" smtClean="0"/>
              <a:t> </a:t>
            </a:r>
            <a:r>
              <a:rPr lang="cs-CZ" dirty="0"/>
              <a:t>řetězec, známý také jako dýchací řetězec, je umístěn </a:t>
            </a:r>
            <a:r>
              <a:rPr lang="cs-CZ" b="1" dirty="0">
                <a:solidFill>
                  <a:srgbClr val="C00000"/>
                </a:solidFill>
              </a:rPr>
              <a:t>na vnitřní membráně </a:t>
            </a:r>
            <a:r>
              <a:rPr lang="cs-CZ" b="1" dirty="0" smtClean="0">
                <a:solidFill>
                  <a:srgbClr val="C00000"/>
                </a:solidFill>
              </a:rPr>
              <a:t>mitochondrií</a:t>
            </a:r>
          </a:p>
          <a:p>
            <a:r>
              <a:rPr lang="cs-CZ" dirty="0" smtClean="0"/>
              <a:t>jde </a:t>
            </a:r>
            <a:r>
              <a:rPr lang="cs-CZ" dirty="0"/>
              <a:t>o soubor proteinů, které se podílí na přenosu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elektronů</a:t>
            </a:r>
            <a:r>
              <a:rPr lang="cs-CZ" dirty="0"/>
              <a:t> z redukovaných </a:t>
            </a:r>
            <a:r>
              <a:rPr lang="cs-CZ" dirty="0" err="1"/>
              <a:t>kofaktorů</a:t>
            </a:r>
            <a:r>
              <a:rPr lang="cs-CZ" dirty="0"/>
              <a:t> (NADH, FADH</a:t>
            </a:r>
            <a:r>
              <a:rPr lang="cs-CZ" baseline="-25000" dirty="0"/>
              <a:t>2</a:t>
            </a:r>
            <a:r>
              <a:rPr lang="cs-CZ" dirty="0"/>
              <a:t>) vzniklých při glykolýze, oxidaci mastných kyselin a citrátovém </a:t>
            </a:r>
            <a:r>
              <a:rPr lang="cs-CZ" dirty="0" smtClean="0"/>
              <a:t>cyklu </a:t>
            </a:r>
          </a:p>
          <a:p>
            <a:r>
              <a:rPr lang="cs-CZ" dirty="0"/>
              <a:t>k</a:t>
            </a:r>
            <a:r>
              <a:rPr lang="cs-CZ" dirty="0" smtClean="0"/>
              <a:t>onečným </a:t>
            </a:r>
            <a:r>
              <a:rPr lang="cs-CZ" dirty="0"/>
              <a:t>příjemcem elektronů je u aerobních organismů molekulový 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kyslík</a:t>
            </a:r>
            <a:r>
              <a:rPr lang="cs-CZ" dirty="0"/>
              <a:t> (kvůli své vysoké afinitě k elektronům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3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/>
          <a:stretch/>
        </p:blipFill>
        <p:spPr>
          <a:xfrm>
            <a:off x="89032" y="260648"/>
            <a:ext cx="9021170" cy="6245404"/>
          </a:xfrm>
        </p:spPr>
      </p:pic>
    </p:spTree>
    <p:extLst>
      <p:ext uri="{BB962C8B-B14F-4D97-AF65-F5344CB8AC3E}">
        <p14:creationId xmlns:p14="http://schemas.microsoft.com/office/powerpoint/2010/main" val="29176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964488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proton-</a:t>
            </a:r>
            <a:r>
              <a:rPr lang="cs-CZ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motivní</a:t>
            </a: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síla - oxidativní fosforylace</a:t>
            </a:r>
            <a:endParaRPr lang="cs-CZ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18811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5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proton-</a:t>
            </a:r>
            <a:r>
              <a:rPr lang="cs-CZ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motivní</a:t>
            </a: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síla - oxidativní fosforylace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e</a:t>
            </a:r>
            <a:r>
              <a:rPr lang="cs-CZ" dirty="0" smtClean="0"/>
              <a:t>nergie </a:t>
            </a:r>
            <a:r>
              <a:rPr lang="cs-CZ" dirty="0"/>
              <a:t>uvolněná při průchodu elektronů </a:t>
            </a:r>
            <a:r>
              <a:rPr lang="cs-CZ" dirty="0" err="1"/>
              <a:t>elektrontransportním</a:t>
            </a:r>
            <a:r>
              <a:rPr lang="cs-CZ" dirty="0"/>
              <a:t> řetězcem (exergonickými redoxními reakcemi) se využívá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k přečerpání protonů z matrix mitochondrie do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mezimembránového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 prostoru </a:t>
            </a:r>
            <a:r>
              <a:rPr lang="cs-CZ" dirty="0"/>
              <a:t>a vytváří tam strmý elektrochemický gradient </a:t>
            </a:r>
            <a:r>
              <a:rPr lang="cs-CZ" dirty="0" smtClean="0"/>
              <a:t>protonů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ten </a:t>
            </a:r>
            <a:r>
              <a:rPr lang="cs-CZ" dirty="0">
                <a:solidFill>
                  <a:srgbClr val="C00000"/>
                </a:solidFill>
              </a:rPr>
              <a:t>lze následně použít k syntéze </a:t>
            </a:r>
            <a:r>
              <a:rPr lang="cs-CZ" dirty="0" smtClean="0">
                <a:solidFill>
                  <a:srgbClr val="C00000"/>
                </a:solidFill>
              </a:rPr>
              <a:t>ATP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>
                <a:latin typeface="Calibri"/>
                <a:cs typeface="Calibri"/>
              </a:rPr>
              <a:t>→ </a:t>
            </a:r>
            <a:r>
              <a:rPr lang="cs-CZ" dirty="0" smtClean="0"/>
              <a:t>celkově </a:t>
            </a:r>
            <a:r>
              <a:rPr lang="cs-CZ" dirty="0"/>
              <a:t>tyto procesy nazýváme jako oxidativní </a:t>
            </a:r>
            <a:r>
              <a:rPr lang="cs-CZ" dirty="0" smtClean="0"/>
              <a:t>fosforylaci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7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</a:t>
            </a:r>
            <a:r>
              <a:rPr lang="cs-CZ" sz="36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elektrontransportního</a:t>
            </a:r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řetězce</a:t>
            </a:r>
            <a:b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cs-CZ" sz="3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/>
          <a:stretch/>
        </p:blipFill>
        <p:spPr>
          <a:xfrm>
            <a:off x="0" y="650657"/>
            <a:ext cx="8966186" cy="6207343"/>
          </a:xfrm>
        </p:spPr>
      </p:pic>
    </p:spTree>
    <p:extLst>
      <p:ext uri="{BB962C8B-B14F-4D97-AF65-F5344CB8AC3E}">
        <p14:creationId xmlns:p14="http://schemas.microsoft.com/office/powerpoint/2010/main" val="9722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</a:t>
            </a:r>
            <a:r>
              <a:rPr lang="cs-CZ" sz="3600" b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elektrontransportního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řetězce</a:t>
            </a:r>
            <a:endParaRPr lang="cs-CZ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řečerpávání </a:t>
            </a:r>
            <a:r>
              <a:rPr lang="cs-CZ" dirty="0"/>
              <a:t>protonů zvyšuje jejich koncentraci v </a:t>
            </a:r>
            <a:r>
              <a:rPr lang="cs-CZ" dirty="0" err="1"/>
              <a:t>mezimembránovém</a:t>
            </a:r>
            <a:r>
              <a:rPr lang="cs-CZ" dirty="0"/>
              <a:t> prostoru = nabití vnější strany membrány kladně, vnitřní strana nabitá </a:t>
            </a:r>
            <a:r>
              <a:rPr lang="cs-CZ" dirty="0" smtClean="0"/>
              <a:t>záporně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výsledkem </a:t>
            </a:r>
            <a:r>
              <a:rPr lang="cs-CZ" b="1" dirty="0">
                <a:solidFill>
                  <a:srgbClr val="C00000"/>
                </a:solidFill>
              </a:rPr>
              <a:t>je strmý elektrochemický gradient a zisk energie při převodu protonů zpět do matrix </a:t>
            </a:r>
            <a:r>
              <a:rPr lang="cs-CZ" b="1" dirty="0" smtClean="0">
                <a:solidFill>
                  <a:srgbClr val="C00000"/>
                </a:solidFill>
              </a:rPr>
              <a:t>mitochondrie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– adenosintrifosfát</a:t>
            </a:r>
            <a:b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Chemická struktura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828960" cy="39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831" y="116632"/>
            <a:ext cx="8229600" cy="882352"/>
          </a:xfrm>
        </p:spPr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</a:t>
            </a:r>
            <a:r>
              <a:rPr lang="cs-CZ" sz="36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elektrontransportního</a:t>
            </a:r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řetězce</a:t>
            </a:r>
            <a:endParaRPr lang="cs-CZ" sz="3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/>
          <a:stretch/>
        </p:blipFill>
        <p:spPr>
          <a:xfrm>
            <a:off x="144016" y="801941"/>
            <a:ext cx="8748464" cy="605661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44016" y="1844824"/>
            <a:ext cx="3491880" cy="3363904"/>
          </a:xfrm>
          <a:prstGeom prst="ellipse">
            <a:avLst/>
          </a:prstGeom>
          <a:noFill/>
          <a:ln>
            <a:solidFill>
              <a:srgbClr val="20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6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</a:t>
            </a:r>
            <a:r>
              <a:rPr lang="cs-CZ" sz="36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elektrontransportního</a:t>
            </a:r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řetězce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9" y="1292483"/>
            <a:ext cx="5698976" cy="5232861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ú</a:t>
            </a:r>
            <a:r>
              <a:rPr lang="cs-CZ" sz="2800" dirty="0" smtClean="0"/>
              <a:t>kolem </a:t>
            </a:r>
            <a:r>
              <a:rPr lang="cs-CZ" sz="2800" b="1" dirty="0"/>
              <a:t>komplexu I (NADH-dehydrogenázy)</a:t>
            </a:r>
            <a:r>
              <a:rPr lang="cs-CZ" sz="2800" dirty="0"/>
              <a:t> je </a:t>
            </a:r>
            <a:r>
              <a:rPr lang="cs-CZ" sz="2800" b="1" dirty="0" err="1">
                <a:solidFill>
                  <a:srgbClr val="B91189"/>
                </a:solidFill>
              </a:rPr>
              <a:t>reoxidace</a:t>
            </a:r>
            <a:r>
              <a:rPr lang="cs-CZ" sz="2800" b="1" dirty="0">
                <a:solidFill>
                  <a:srgbClr val="B91189"/>
                </a:solidFill>
              </a:rPr>
              <a:t> NADH </a:t>
            </a:r>
            <a:r>
              <a:rPr lang="cs-CZ" sz="2800" dirty="0" err="1"/>
              <a:t>ubichinonem</a:t>
            </a:r>
            <a:r>
              <a:rPr lang="cs-CZ" sz="2800" dirty="0"/>
              <a:t>/koenzymem </a:t>
            </a:r>
            <a:r>
              <a:rPr lang="cs-CZ" sz="2800" dirty="0" smtClean="0"/>
              <a:t>Q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b="1" dirty="0"/>
              <a:t>k</a:t>
            </a:r>
            <a:r>
              <a:rPr lang="cs-CZ" sz="2800" b="1" dirty="0" smtClean="0"/>
              <a:t>omplex </a:t>
            </a:r>
            <a:r>
              <a:rPr lang="cs-CZ" sz="2800" b="1" dirty="0"/>
              <a:t>II (</a:t>
            </a:r>
            <a:r>
              <a:rPr lang="cs-CZ" sz="2800" b="1" dirty="0" err="1"/>
              <a:t>sukcinátdehydrogenáza</a:t>
            </a:r>
            <a:r>
              <a:rPr lang="cs-CZ" sz="2800" b="1" dirty="0"/>
              <a:t>)</a:t>
            </a:r>
            <a:r>
              <a:rPr lang="cs-CZ" sz="2800" dirty="0"/>
              <a:t> je součástí citrátového </a:t>
            </a:r>
            <a:r>
              <a:rPr lang="cs-CZ" sz="2800" dirty="0" smtClean="0"/>
              <a:t>cyklu, váže uvolněné </a:t>
            </a:r>
            <a:r>
              <a:rPr lang="cs-CZ" sz="2800" dirty="0"/>
              <a:t>vodíky </a:t>
            </a:r>
            <a:r>
              <a:rPr lang="cs-CZ" sz="2800" dirty="0" smtClean="0"/>
              <a:t>pomocí </a:t>
            </a:r>
            <a:r>
              <a:rPr lang="cs-CZ" sz="2800" dirty="0"/>
              <a:t>své </a:t>
            </a:r>
            <a:r>
              <a:rPr lang="cs-CZ" sz="2800" dirty="0" err="1"/>
              <a:t>prostetické</a:t>
            </a:r>
            <a:r>
              <a:rPr lang="cs-CZ" sz="2800" dirty="0"/>
              <a:t> skupiny FAD a spolu s elektrony je předává na </a:t>
            </a:r>
            <a:r>
              <a:rPr lang="cs-CZ" sz="2800" dirty="0" err="1"/>
              <a:t>ubichinon</a:t>
            </a:r>
            <a:r>
              <a:rPr lang="cs-CZ" sz="2800" dirty="0"/>
              <a:t> do dýchacího řetězce = </a:t>
            </a:r>
            <a:r>
              <a:rPr lang="cs-CZ" sz="2800" b="1" dirty="0" err="1">
                <a:solidFill>
                  <a:srgbClr val="B91189"/>
                </a:solidFill>
              </a:rPr>
              <a:t>reoxidace</a:t>
            </a:r>
            <a:r>
              <a:rPr lang="cs-CZ" sz="2800" b="1" dirty="0">
                <a:solidFill>
                  <a:srgbClr val="B91189"/>
                </a:solidFill>
              </a:rPr>
              <a:t> </a:t>
            </a:r>
            <a:r>
              <a:rPr lang="cs-CZ" sz="2800" b="1" dirty="0" smtClean="0">
                <a:solidFill>
                  <a:srgbClr val="B91189"/>
                </a:solidFill>
              </a:rPr>
              <a:t>FADH</a:t>
            </a:r>
            <a:r>
              <a:rPr lang="cs-CZ" sz="2800" b="1" baseline="-25000" dirty="0" smtClean="0">
                <a:solidFill>
                  <a:srgbClr val="B91189"/>
                </a:solidFill>
              </a:rPr>
              <a:t>2</a:t>
            </a:r>
            <a:r>
              <a:rPr lang="cs-CZ" sz="2800" b="1" dirty="0" smtClean="0">
                <a:solidFill>
                  <a:srgbClr val="B91189"/>
                </a:solidFill>
              </a:rPr>
              <a:t> </a:t>
            </a:r>
          </a:p>
          <a:p>
            <a:endParaRPr lang="cs-CZ" sz="2800" b="1" dirty="0" smtClean="0">
              <a:solidFill>
                <a:srgbClr val="B91189"/>
              </a:solidFill>
            </a:endParaRPr>
          </a:p>
          <a:p>
            <a:r>
              <a:rPr lang="cs-CZ" sz="2800" dirty="0" smtClean="0"/>
              <a:t>jak se nazývá chemická reakce přeměny </a:t>
            </a:r>
            <a:r>
              <a:rPr lang="cs-CZ" sz="2800" dirty="0" err="1" smtClean="0"/>
              <a:t>sukcinátu</a:t>
            </a:r>
            <a:r>
              <a:rPr lang="cs-CZ" sz="2800" dirty="0" smtClean="0"/>
              <a:t> na </a:t>
            </a:r>
            <a:r>
              <a:rPr lang="cs-CZ" sz="2800" dirty="0" err="1" smtClean="0"/>
              <a:t>fumarát</a:t>
            </a:r>
            <a:r>
              <a:rPr lang="cs-CZ" sz="2800" dirty="0" smtClean="0"/>
              <a:t>?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8" r="68803"/>
          <a:stretch/>
        </p:blipFill>
        <p:spPr>
          <a:xfrm>
            <a:off x="5923395" y="1269438"/>
            <a:ext cx="3198632" cy="48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32405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</a:t>
            </a:r>
            <a:r>
              <a:rPr lang="cs-CZ" sz="36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elektrontransportního</a:t>
            </a:r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řetězce</a:t>
            </a:r>
            <a:endParaRPr lang="cs-CZ" sz="3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/>
          <a:stretch/>
        </p:blipFill>
        <p:spPr>
          <a:xfrm>
            <a:off x="107504" y="801387"/>
            <a:ext cx="8748464" cy="6056613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2411760" y="1628800"/>
            <a:ext cx="3960440" cy="2880320"/>
          </a:xfrm>
          <a:prstGeom prst="ellipse">
            <a:avLst/>
          </a:prstGeom>
          <a:noFill/>
          <a:ln>
            <a:solidFill>
              <a:srgbClr val="20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4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</a:t>
            </a:r>
            <a:r>
              <a:rPr lang="cs-CZ" sz="3600" b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elektrontransportního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řetězce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b="1" dirty="0"/>
              <a:t>k</a:t>
            </a:r>
            <a:r>
              <a:rPr lang="cs-CZ" b="1" dirty="0" smtClean="0"/>
              <a:t>oenzym </a:t>
            </a:r>
            <a:r>
              <a:rPr lang="cs-CZ" b="1" dirty="0"/>
              <a:t>Q</a:t>
            </a:r>
            <a:r>
              <a:rPr lang="cs-CZ" dirty="0"/>
              <a:t> je, jak už bylo zmíněno, mobilní přenašeč, který předává elektrony prostřednictvím </a:t>
            </a:r>
            <a:r>
              <a:rPr lang="cs-CZ" b="1" dirty="0"/>
              <a:t>komplexu III (komplex cytochromu b – c</a:t>
            </a:r>
            <a:r>
              <a:rPr lang="cs-CZ" b="1" baseline="-25000" dirty="0"/>
              <a:t>1</a:t>
            </a:r>
            <a:r>
              <a:rPr lang="cs-CZ" b="1" dirty="0"/>
              <a:t>)</a:t>
            </a:r>
            <a:r>
              <a:rPr lang="cs-CZ" dirty="0"/>
              <a:t> na druhý mobilní přenašeč – cytochrom </a:t>
            </a:r>
            <a:r>
              <a:rPr lang="cs-CZ" dirty="0" smtClean="0"/>
              <a:t>c</a:t>
            </a:r>
          </a:p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omplex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III </a:t>
            </a:r>
            <a:r>
              <a:rPr lang="cs-CZ" dirty="0"/>
              <a:t>zajišťuje převod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2 elektronového </a:t>
            </a:r>
            <a:r>
              <a:rPr lang="cs-CZ" dirty="0"/>
              <a:t>transportu (z CoQH</a:t>
            </a:r>
            <a:r>
              <a:rPr lang="cs-CZ" baseline="-25000" dirty="0"/>
              <a:t>2</a:t>
            </a:r>
            <a:r>
              <a:rPr lang="cs-CZ" dirty="0"/>
              <a:t>) 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1 elektronový </a:t>
            </a:r>
            <a:r>
              <a:rPr lang="cs-CZ" dirty="0"/>
              <a:t>pomocí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tzv. Q-cyklu</a:t>
            </a:r>
            <a:r>
              <a:rPr lang="cs-CZ" dirty="0"/>
              <a:t>, protože druhý mobilní přenašeč 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cytochrom c </a:t>
            </a:r>
            <a:r>
              <a:rPr lang="cs-CZ" dirty="0"/>
              <a:t>má pouze jedno redoxní </a:t>
            </a:r>
            <a:r>
              <a:rPr lang="cs-CZ" dirty="0" smtClean="0"/>
              <a:t>centrum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3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</a:t>
            </a:r>
            <a:r>
              <a:rPr lang="cs-CZ" sz="36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elektrontransportního</a:t>
            </a:r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řetězce</a:t>
            </a:r>
            <a:endParaRPr lang="cs-CZ" sz="3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/>
          <a:stretch/>
        </p:blipFill>
        <p:spPr>
          <a:xfrm>
            <a:off x="179512" y="856152"/>
            <a:ext cx="8669360" cy="6001848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5945743" y="2348880"/>
            <a:ext cx="3110241" cy="2880320"/>
          </a:xfrm>
          <a:prstGeom prst="ellipse">
            <a:avLst/>
          </a:prstGeom>
          <a:noFill/>
          <a:ln>
            <a:solidFill>
              <a:srgbClr val="20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5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oslední </a:t>
            </a:r>
            <a:r>
              <a:rPr lang="cs-CZ" b="1" dirty="0"/>
              <a:t>komplex IV</a:t>
            </a:r>
            <a:r>
              <a:rPr lang="cs-CZ" dirty="0"/>
              <a:t> </a:t>
            </a:r>
            <a:r>
              <a:rPr lang="cs-CZ" b="1" dirty="0"/>
              <a:t>(komplex </a:t>
            </a:r>
            <a:r>
              <a:rPr lang="cs-CZ" b="1" dirty="0" err="1"/>
              <a:t>cytochromoxidázy</a:t>
            </a:r>
            <a:r>
              <a:rPr lang="cs-CZ" b="1" dirty="0"/>
              <a:t>) </a:t>
            </a:r>
            <a:r>
              <a:rPr lang="cs-CZ" dirty="0"/>
              <a:t>katalyzuje </a:t>
            </a:r>
            <a:r>
              <a:rPr lang="cs-CZ" b="1" dirty="0"/>
              <a:t>jednoelektronovou oxidaci</a:t>
            </a:r>
            <a:r>
              <a:rPr lang="cs-CZ" dirty="0"/>
              <a:t> 4 cytochromů c a redukci jedné molekuly  O</a:t>
            </a:r>
            <a:r>
              <a:rPr lang="cs-CZ" baseline="-25000" dirty="0"/>
              <a:t>2</a:t>
            </a:r>
            <a:r>
              <a:rPr lang="cs-CZ" dirty="0"/>
              <a:t> za vzniku </a:t>
            </a:r>
            <a:r>
              <a:rPr lang="cs-CZ" dirty="0" smtClean="0"/>
              <a:t>vody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Struktura </a:t>
            </a:r>
            <a:r>
              <a:rPr lang="cs-CZ" sz="3600" b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elektrontransportního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řetězce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475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Snadnost průchodu </a:t>
            </a:r>
            <a:r>
              <a:rPr lang="cs-CZ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elektronů směrem ke kyslíku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2" y="836711"/>
            <a:ext cx="7993488" cy="5982627"/>
          </a:xfrm>
        </p:spPr>
      </p:pic>
    </p:spTree>
    <p:extLst>
      <p:ext uri="{BB962C8B-B14F-4D97-AF65-F5344CB8AC3E}">
        <p14:creationId xmlns:p14="http://schemas.microsoft.com/office/powerpoint/2010/main" val="5252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Průchod elektronů membránou</a:t>
            </a:r>
            <a:endParaRPr lang="cs-CZ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s</a:t>
            </a:r>
            <a:r>
              <a:rPr lang="cs-CZ" sz="2800" dirty="0" smtClean="0"/>
              <a:t>nadnost </a:t>
            </a:r>
            <a:r>
              <a:rPr lang="cs-CZ" sz="2800" dirty="0"/>
              <a:t>průchodu elektronů směrem ke kyslíku zajišťuje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stoupající redoxní potenciál = zvyšující se elektronová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afinita</a:t>
            </a:r>
          </a:p>
          <a:p>
            <a:r>
              <a:rPr lang="cs-CZ" sz="2800" dirty="0" smtClean="0"/>
              <a:t>tento </a:t>
            </a:r>
            <a:r>
              <a:rPr lang="cs-CZ" sz="2800" dirty="0"/>
              <a:t>potenciál se využívá k 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přečerpání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protonů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800" dirty="0"/>
              <a:t>č</a:t>
            </a:r>
            <a:r>
              <a:rPr lang="cs-CZ" sz="2800" dirty="0" smtClean="0"/>
              <a:t>erpání </a:t>
            </a:r>
            <a:r>
              <a:rPr lang="cs-CZ" sz="2800" dirty="0"/>
              <a:t>protonů je zprostředkováno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allosterickými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změnami konformace proteinu díky energii, která vzniká při transportu elektronů</a:t>
            </a:r>
            <a:r>
              <a:rPr lang="cs-CZ" sz="2800" dirty="0"/>
              <a:t> (exergonické redoxní reakce</a:t>
            </a:r>
            <a:r>
              <a:rPr lang="cs-CZ" sz="2800" dirty="0" smtClean="0"/>
              <a:t>)</a:t>
            </a:r>
          </a:p>
          <a:p>
            <a:endParaRPr lang="cs-CZ" sz="1200" dirty="0" smtClean="0"/>
          </a:p>
          <a:p>
            <a:pPr marL="0" indent="0">
              <a:buNone/>
            </a:pPr>
            <a:r>
              <a:rPr lang="cs-CZ" sz="2800" dirty="0" smtClean="0"/>
              <a:t>	NADH </a:t>
            </a:r>
            <a:r>
              <a:rPr lang="cs-CZ" sz="2800" dirty="0"/>
              <a:t>+ H</a:t>
            </a:r>
            <a:r>
              <a:rPr lang="cs-CZ" sz="2800" baseline="30000" dirty="0"/>
              <a:t>+</a:t>
            </a:r>
            <a:r>
              <a:rPr lang="cs-CZ" sz="2800" dirty="0"/>
              <a:t> + ½ O</a:t>
            </a:r>
            <a:r>
              <a:rPr lang="cs-CZ" sz="2800" baseline="-25000" dirty="0"/>
              <a:t>2</a:t>
            </a:r>
            <a:r>
              <a:rPr lang="cs-CZ" sz="2800" dirty="0"/>
              <a:t>  ↔ NAD</a:t>
            </a:r>
            <a:r>
              <a:rPr lang="cs-CZ" sz="2800" baseline="30000" dirty="0"/>
              <a:t>+</a:t>
            </a:r>
            <a:r>
              <a:rPr lang="cs-CZ" sz="2800" dirty="0"/>
              <a:t> + H</a:t>
            </a:r>
            <a:r>
              <a:rPr lang="cs-CZ" sz="2800" baseline="-25000" dirty="0"/>
              <a:t>2</a:t>
            </a:r>
            <a:r>
              <a:rPr lang="cs-CZ" sz="2800" dirty="0"/>
              <a:t>O 	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	= </a:t>
            </a:r>
            <a:r>
              <a:rPr lang="cs-CZ" sz="2800" dirty="0"/>
              <a:t>(0, 815 V + 0,315 V) = 1,130 V </a:t>
            </a:r>
            <a:r>
              <a:rPr lang="cs-CZ" sz="2800" dirty="0" smtClean="0"/>
              <a:t>– lze převést na energii potřebnou na konformaci</a:t>
            </a:r>
            <a:endParaRPr lang="cs-CZ" sz="28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8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503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br>
              <a:rPr lang="cs-CZ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proton-</a:t>
            </a:r>
            <a:r>
              <a:rPr lang="cs-CZ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motivní</a:t>
            </a:r>
            <a:r>
              <a:rPr lang="cs-C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síla - oxidativní fosforylace</a:t>
            </a:r>
            <a:endParaRPr lang="cs-CZ" sz="3600" dirty="0"/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D</a:t>
            </a:r>
            <a:r>
              <a:rPr lang="cs-CZ" sz="2800" dirty="0" smtClean="0"/>
              <a:t>ošlo </a:t>
            </a:r>
            <a:r>
              <a:rPr lang="cs-CZ" sz="2800" dirty="0"/>
              <a:t>by k uvolnění velkého množství energie ve formě tepla a reakce by probíhala téměř výbušnou silou. Proto buňky tento proces uskutečňují po částech postupně přes řadu elektronových přenašečů v </a:t>
            </a:r>
            <a:r>
              <a:rPr lang="cs-CZ" sz="2800" dirty="0" err="1"/>
              <a:t>elektrontransportním</a:t>
            </a:r>
            <a:r>
              <a:rPr lang="cs-CZ" sz="2800" dirty="0"/>
              <a:t> řetězci, kde elektrony postupně ztrácejí svoji energii.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274247" y="1559168"/>
            <a:ext cx="4608512" cy="14419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Proč nelze předávat elektrony z NADH přímo na kyslík za vzniku vody? </a:t>
            </a:r>
          </a:p>
        </p:txBody>
      </p:sp>
    </p:spTree>
    <p:extLst>
      <p:ext uri="{BB962C8B-B14F-4D97-AF65-F5344CB8AC3E}">
        <p14:creationId xmlns:p14="http://schemas.microsoft.com/office/powerpoint/2010/main" val="5421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Vytváření ATP</a:t>
            </a:r>
            <a: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proton-</a:t>
            </a:r>
            <a:r>
              <a:rPr lang="cs-CZ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motivní</a:t>
            </a:r>
            <a:r>
              <a:rPr lang="cs-C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síla - oxidativní fosforylace</a:t>
            </a:r>
            <a:endParaRPr lang="cs-CZ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31" y="1781217"/>
            <a:ext cx="7309738" cy="41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28627</TotalTime>
  <Words>2188</Words>
  <Application>Microsoft Office PowerPoint</Application>
  <PresentationFormat>Předvádění na obrazovce (4:3)</PresentationFormat>
  <Paragraphs>494</Paragraphs>
  <Slides>106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106</vt:i4>
      </vt:variant>
    </vt:vector>
  </HeadingPairs>
  <TitlesOfParts>
    <vt:vector size="108" baseType="lpstr">
      <vt:lpstr>Motiv systému Office</vt:lpstr>
      <vt:lpstr>1_Motiv systému Office</vt:lpstr>
      <vt:lpstr>Makroergické sloučeniny</vt:lpstr>
      <vt:lpstr>Makroergické sloučeniny – obecná charakteristika</vt:lpstr>
      <vt:lpstr>Makroergické sloučeniny – obecná charakteristika</vt:lpstr>
      <vt:lpstr>Makroergické sloučeniny – zástupci</vt:lpstr>
      <vt:lpstr>Makroergické sloučeniny –  energie hydrolýzy makroergické vazby</vt:lpstr>
      <vt:lpstr>ATP – adenosintrifosfát Chemická struktura</vt:lpstr>
      <vt:lpstr>ATP – adenosintrifosfát Chemická struktura</vt:lpstr>
      <vt:lpstr>ATP – adenosintrifosfát Chemická struktura</vt:lpstr>
      <vt:lpstr>ATP – adenosintrifosfát Chemická struktura</vt:lpstr>
      <vt:lpstr>ATP – Proč nesou vazby tolik energie?</vt:lpstr>
      <vt:lpstr>ATP – Proč nesou vazby tolik energie?</vt:lpstr>
      <vt:lpstr>ATP – Proč nesou vazby tolik energie?</vt:lpstr>
      <vt:lpstr>ATP – Jak získáme energii z fosfoanhydridových vazeb? </vt:lpstr>
      <vt:lpstr>Hydrolýza ATP</vt:lpstr>
      <vt:lpstr>ATP – Kolik energie získáme hydrolýzou ATP? ∆G</vt:lpstr>
      <vt:lpstr>ATP – Kolik energie získáme hydrolýzou ATP?</vt:lpstr>
      <vt:lpstr>ATP – Kolik energie získáme hydrolýzou ATP?</vt:lpstr>
      <vt:lpstr>GTP – guanosintrifosfát Chemická struktura</vt:lpstr>
      <vt:lpstr>GTP -  funkce</vt:lpstr>
      <vt:lpstr>Aktivované přenašeče – koenzymy: NADH, FADH2, NADP</vt:lpstr>
      <vt:lpstr>NADH - nikotinamidadenindinukleotid</vt:lpstr>
      <vt:lpstr>NADH – oxidačně-redukční vlastnosti</vt:lpstr>
      <vt:lpstr>NADH – oxidačně-redukční vlastnosti</vt:lpstr>
      <vt:lpstr>NADH - funkce</vt:lpstr>
      <vt:lpstr>NADH – Proč je tak dobrým redukčním činidlem?</vt:lpstr>
      <vt:lpstr>FADH2 - flavinadenindinukleotid</vt:lpstr>
      <vt:lpstr>FADH2 – oxidačně-redukční reakce</vt:lpstr>
      <vt:lpstr>FADH2 – oxidačně-redukční reakce, funkce</vt:lpstr>
      <vt:lpstr>Procvičování </vt:lpstr>
      <vt:lpstr>Možnosti využití energie vázané v ATP</vt:lpstr>
      <vt:lpstr>Možnosti využití energie vázané v ATP a) chemická práce</vt:lpstr>
      <vt:lpstr>Prezentace aplikace PowerPoint</vt:lpstr>
      <vt:lpstr>Možnosti využití energie vázané v ATP b) mechanická práce</vt:lpstr>
      <vt:lpstr>Možnosti využití energie vázané v ATP b) mechanická práce</vt:lpstr>
      <vt:lpstr>Možnosti využití energie vázané v ATP a) mechanická práce</vt:lpstr>
      <vt:lpstr>Možnosti využití energie vázané v ATP b) mechanická práce</vt:lpstr>
      <vt:lpstr>Prezentace aplikace PowerPoint</vt:lpstr>
      <vt:lpstr>Možnosti využití energie vázané v ATP b) mechanická práce, role ATP v aktinomyozinovém komplexu</vt:lpstr>
      <vt:lpstr>Možnosti využití energie vázané v ATP b) mechanická práce, role ATP v aktinomyozinovém komplexu</vt:lpstr>
      <vt:lpstr>Možnosti využití energie vázané v ATP b) mechanická práce, role ATP v aktinomyozinovém komplexu</vt:lpstr>
      <vt:lpstr>Opakování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c) elektroosmotická práce</vt:lpstr>
      <vt:lpstr>Možnosti využití energie vázané v ATP d) informační a regulační práce</vt:lpstr>
      <vt:lpstr>Možnosti využití energie vázané v ATP e) světelná energie</vt:lpstr>
      <vt:lpstr>Možnosti využití energie vázané v ATP f) teplo </vt:lpstr>
      <vt:lpstr>Vytváření ATP</vt:lpstr>
      <vt:lpstr>Vytváření ATP 1. substrátová fosforylace</vt:lpstr>
      <vt:lpstr>Vytváření ATP METABOLIMUS</vt:lpstr>
      <vt:lpstr>Vytváření ATP METABOLIMUS</vt:lpstr>
      <vt:lpstr>Vytváření ATP METABOLIMUS</vt:lpstr>
      <vt:lpstr>Vytváření ATP METABOLIMUS</vt:lpstr>
      <vt:lpstr>Vytváření ATP - METABOLIMUS</vt:lpstr>
      <vt:lpstr>Vytváření ATP - METABOLIMUS</vt:lpstr>
      <vt:lpstr>Vytváření ATP – METABOLIMUS chemoheterotrofové - živočichové</vt:lpstr>
      <vt:lpstr>Vytváření ATP 1. substrátová fosforylace - glykolýza</vt:lpstr>
      <vt:lpstr>Prezentace aplikace PowerPoint</vt:lpstr>
      <vt:lpstr>Vytváření ATP 1. substrátová fosforylace - glykolýza</vt:lpstr>
      <vt:lpstr>Vytváření ATP 1. substrátová fosforylace – anaerobní glykolýza</vt:lpstr>
      <vt:lpstr>Vytváření ATP 1. substrátová fosforylace – anaerobní glykolýza</vt:lpstr>
      <vt:lpstr>Vytváření ATP 1. substrátová fosforylace – anaerobní glykolýza</vt:lpstr>
      <vt:lpstr>Vytváření ATP  přenos pyruvátu do Krebsova cyklu</vt:lpstr>
      <vt:lpstr>Prezentace aplikace PowerPoint</vt:lpstr>
      <vt:lpstr>Vytváření ATP 1. substrátová fosforylace – Krebsův cyklus</vt:lpstr>
      <vt:lpstr>Prezentace aplikace PowerPoint</vt:lpstr>
      <vt:lpstr>Vytváření ATP 1. substrátová fosforylace – Krebsův cyklus</vt:lpstr>
      <vt:lpstr>Procvičování</vt:lpstr>
      <vt:lpstr>Celková energetická bilance oxidace glukózy – zisk citrátového cyklu</vt:lpstr>
      <vt:lpstr>Celková energetická bilance oxidace glukózy – zisk glykolýzy a převodu pyruvátu na acetyl-CoA</vt:lpstr>
      <vt:lpstr>Vytváření ATP 2. proton-motivní síla - oxidativní fosforylace</vt:lpstr>
      <vt:lpstr>Prezentace aplikace PowerPoint</vt:lpstr>
      <vt:lpstr>Vytváření ATP 2. proton-motivní síla - oxidativní fosforylace</vt:lpstr>
      <vt:lpstr>Vytváření ATP 2. proton-motivní síla - oxidativní fosforylace</vt:lpstr>
      <vt:lpstr>Struktura elektrontransportního řetězce </vt:lpstr>
      <vt:lpstr>Struktura elektrontransportního řetězce</vt:lpstr>
      <vt:lpstr>Struktura elektrontransportního řetězce</vt:lpstr>
      <vt:lpstr>Struktura elektrontransportního řetězce</vt:lpstr>
      <vt:lpstr>Struktura elektrontransportního řetězce</vt:lpstr>
      <vt:lpstr>Struktura elektrontransportního řetězce</vt:lpstr>
      <vt:lpstr>Struktura elektrontransportního řetězce</vt:lpstr>
      <vt:lpstr>Struktura elektrontransportního řetězce</vt:lpstr>
      <vt:lpstr>Snadnost průchodu elektronů směrem ke kyslíku</vt:lpstr>
      <vt:lpstr>Průchod elektronů membránou</vt:lpstr>
      <vt:lpstr>Prezentace aplikace PowerPoint</vt:lpstr>
      <vt:lpstr>Vytváření ATP 2. proton-motivní síla - oxidativní fosforylace</vt:lpstr>
      <vt:lpstr>ATPáza – finální krok</vt:lpstr>
      <vt:lpstr>ATPáza – finální krok</vt:lpstr>
      <vt:lpstr>Tvorba ATP v rostlinách</vt:lpstr>
      <vt:lpstr>Tvorba ATP v rostlinách</vt:lpstr>
      <vt:lpstr>Tvorba ATP v rostlinách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Makroergické sloučeniny</dc:title>
  <dc:creator>Denisa Hubáčková</dc:creator>
  <cp:lastModifiedBy>Denisa Hubačkova</cp:lastModifiedBy>
  <cp:revision>186</cp:revision>
  <dcterms:created xsi:type="dcterms:W3CDTF">2019-10-23T09:07:09Z</dcterms:created>
  <dcterms:modified xsi:type="dcterms:W3CDTF">2020-04-15T12:58:59Z</dcterms:modified>
</cp:coreProperties>
</file>