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4" r:id="rId2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1" r:id="rId19"/>
    <p:sldId id="272" r:id="rId20"/>
    <p:sldId id="273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0" autoAdjust="0"/>
    <p:restoredTop sz="94660"/>
  </p:normalViewPr>
  <p:slideViewPr>
    <p:cSldViewPr>
      <p:cViewPr>
        <p:scale>
          <a:sx n="60" d="100"/>
          <a:sy n="60" d="100"/>
        </p:scale>
        <p:origin x="-1896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87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9C885-99A2-4DFD-904F-DABB64E5BA04}" type="datetimeFigureOut">
              <a:rPr lang="cs-CZ" smtClean="0"/>
              <a:pPr/>
              <a:t>23. 9. 2013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453D6-393D-438C-8BB2-5A0787863FB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5611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3E4E886-47E1-44E5-9E14-C301643F4E7F}" type="datetimeFigureOut">
              <a:rPr lang="en-US"/>
              <a:pPr>
                <a:defRPr/>
              </a:pPr>
              <a:t>9/23/2013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8AC63A7-A4ED-452A-B8AD-CF085113C4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39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mtClean="0"/>
              <a:t>Zdroj obrázku:</a:t>
            </a:r>
            <a:r>
              <a:rPr lang="cs-CZ" baseline="0" smtClean="0"/>
              <a:t> http://www.dezekerweter.com/16180/ondertussen-in-australia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AC63A7-A4ED-452A-B8AD-CF085113C4E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26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Zdroj obrázku: http://mitglied.multimania.de/projektmuenchen/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AC63A7-A4ED-452A-B8AD-CF085113C4E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918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/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81000" y="230189"/>
            <a:ext cx="8382000" cy="91279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Zástupný symbol pro obsah 16"/>
          <p:cNvSpPr>
            <a:spLocks noGrp="1"/>
          </p:cNvSpPr>
          <p:nvPr>
            <p:ph sz="quarter" idx="10"/>
          </p:nvPr>
        </p:nvSpPr>
        <p:spPr>
          <a:xfrm>
            <a:off x="428596" y="1500188"/>
            <a:ext cx="8358217" cy="4929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rázek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4595834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91281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cs-CZ" dirty="0" smtClean="0"/>
              <a:t>Klepnutím lze předlohy nadpisů.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78" r:id="rId3"/>
    <p:sldLayoutId id="2147483677" r:id="rId4"/>
    <p:sldLayoutId id="2147483675" r:id="rId5"/>
    <p:sldLayoutId id="2147483683" r:id="rId6"/>
  </p:sldLayoutIdLst>
  <p:transition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solidFill>
              <a:srgbClr val="FFFF00"/>
            </a:solidFill>
          </a:ln>
          <a:solidFill>
            <a:srgbClr val="FFFF00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j-lt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9pPr>
    </p:titleStyle>
    <p:bodyStyle>
      <a:lvl1pPr marL="514350" indent="-514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FFFF00"/>
        </a:buClr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31875" indent="-514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accent2">
            <a:lumMod val="40000"/>
            <a:lumOff val="60000"/>
          </a:schemeClr>
        </a:buClr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6088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62163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bg1">
            <a:lumMod val="50000"/>
            <a:lumOff val="50000"/>
          </a:schemeClr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19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/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solidFill>
              <a:srgbClr val="FFFF00"/>
            </a:solidFill>
          </a:ln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FFFF00"/>
          </a:solidFill>
          <a:latin typeface="Calibri" pitchFamily="34" charset="0"/>
          <a:cs typeface="Arial" charset="0"/>
        </a:defRPr>
      </a:lvl9pPr>
    </p:titleStyle>
    <p:bodyStyle>
      <a:lvl1pPr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olfey.110mb.com/GameVisual/launch.ph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0GD8w0k0UA" TargetMode="External"/><Relationship Id="rId2" Type="http://schemas.openxmlformats.org/officeDocument/2006/relationships/hyperlink" Target="http://www.csse.unimelb.edu.au/dept/about/csirac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Umělá inteligence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proč?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by byl úplný program velký?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zatím zahrnuje 17 možných tahů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2666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situace hrací plochy:</a:t>
            </a:r>
          </a:p>
          <a:p>
            <a:pPr lvl="1"/>
            <a:r>
              <a:rPr lang="cs-CZ" dirty="0" smtClean="0"/>
              <a:t>pokud začíná počítač: 9 · 7 · 5 · 3 = 945 (105)</a:t>
            </a:r>
          </a:p>
          <a:p>
            <a:pPr lvl="1"/>
            <a:r>
              <a:rPr lang="cs-CZ" dirty="0" smtClean="0"/>
              <a:t>univerzálně: 9</a:t>
            </a:r>
            <a:r>
              <a:rPr lang="en-US" dirty="0" smtClean="0"/>
              <a:t>!</a:t>
            </a:r>
            <a:r>
              <a:rPr lang="cs-CZ" dirty="0" smtClean="0"/>
              <a:t> = 362 880</a:t>
            </a:r>
          </a:p>
          <a:p>
            <a:pPr lvl="1"/>
            <a:r>
              <a:rPr lang="cs-CZ" dirty="0" smtClean="0"/>
              <a:t>některé nejsou dosažitelné</a:t>
            </a:r>
          </a:p>
          <a:p>
            <a:pPr lvl="1"/>
            <a:r>
              <a:rPr lang="cs-CZ" dirty="0" smtClean="0"/>
              <a:t>některé nejsou smysluplné</a:t>
            </a:r>
          </a:p>
          <a:p>
            <a:pPr lvl="1"/>
            <a:r>
              <a:rPr lang="cs-CZ" dirty="0" smtClean="0"/>
              <a:t>počítač nehraje současně za oba</a:t>
            </a:r>
          </a:p>
          <a:p>
            <a:pPr lvl="1"/>
            <a:r>
              <a:rPr lang="cs-CZ" dirty="0" smtClean="0"/>
              <a:t>výsledek: něco mezi 30 a 1329</a:t>
            </a:r>
          </a:p>
          <a:p>
            <a:r>
              <a:rPr lang="cs-CZ" dirty="0" smtClean="0"/>
              <a:t>hrací plocha 4×4 = </a:t>
            </a:r>
            <a:r>
              <a:rPr lang="en-US" dirty="0" smtClean="0"/>
              <a:t>2,09 </a:t>
            </a:r>
            <a:r>
              <a:rPr lang="cs-CZ" dirty="0" smtClean="0"/>
              <a:t>·</a:t>
            </a:r>
            <a:r>
              <a:rPr lang="en-US" dirty="0" smtClean="0"/>
              <a:t> 10</a:t>
            </a:r>
            <a:r>
              <a:rPr lang="en-US" baseline="30000" dirty="0" smtClean="0"/>
              <a:t>13</a:t>
            </a:r>
          </a:p>
          <a:p>
            <a:r>
              <a:rPr lang="cs-CZ" dirty="0"/>
              <a:t>hrací plocha </a:t>
            </a:r>
            <a:r>
              <a:rPr lang="en-US" dirty="0"/>
              <a:t>5</a:t>
            </a:r>
            <a:r>
              <a:rPr lang="cs-CZ" dirty="0" smtClean="0"/>
              <a:t>×</a:t>
            </a:r>
            <a:r>
              <a:rPr lang="en-US" dirty="0" smtClean="0"/>
              <a:t>5</a:t>
            </a:r>
            <a:r>
              <a:rPr lang="cs-CZ" dirty="0" smtClean="0"/>
              <a:t> </a:t>
            </a:r>
            <a:r>
              <a:rPr lang="cs-CZ" dirty="0"/>
              <a:t>= </a:t>
            </a:r>
            <a:r>
              <a:rPr lang="en-US" dirty="0" smtClean="0"/>
              <a:t>1,55 </a:t>
            </a:r>
            <a:r>
              <a:rPr lang="cs-CZ" dirty="0"/>
              <a:t>·</a:t>
            </a:r>
            <a:r>
              <a:rPr lang="en-US" dirty="0"/>
              <a:t> </a:t>
            </a:r>
            <a:r>
              <a:rPr lang="en-US" dirty="0" smtClean="0"/>
              <a:t>10</a:t>
            </a:r>
            <a:r>
              <a:rPr lang="en-US" baseline="30000" dirty="0" smtClean="0"/>
              <a:t>25</a:t>
            </a:r>
            <a:endParaRPr lang="en-US" baseline="30000" dirty="0"/>
          </a:p>
          <a:p>
            <a:r>
              <a:rPr lang="cs-CZ" dirty="0" smtClean="0"/>
              <a:t>papír A</a:t>
            </a:r>
            <a:r>
              <a:rPr lang="en-US" dirty="0" smtClean="0"/>
              <a:t>5</a:t>
            </a:r>
            <a:r>
              <a:rPr lang="cs-CZ" dirty="0" smtClean="0"/>
              <a:t> </a:t>
            </a:r>
            <a:r>
              <a:rPr lang="cs-CZ" dirty="0"/>
              <a:t>≈</a:t>
            </a:r>
            <a:r>
              <a:rPr lang="cs-CZ" dirty="0" smtClean="0"/>
              <a:t> 1260 polí = </a:t>
            </a:r>
            <a:r>
              <a:rPr lang="en-US" dirty="0" smtClean="0"/>
              <a:t>1,</a:t>
            </a:r>
            <a:r>
              <a:rPr lang="cs-CZ" dirty="0" smtClean="0"/>
              <a:t>6</a:t>
            </a:r>
            <a:r>
              <a:rPr lang="en-US" dirty="0" smtClean="0"/>
              <a:t> </a:t>
            </a:r>
            <a:r>
              <a:rPr lang="cs-CZ" dirty="0"/>
              <a:t>·</a:t>
            </a:r>
            <a:r>
              <a:rPr lang="en-US" dirty="0"/>
              <a:t> </a:t>
            </a:r>
            <a:r>
              <a:rPr lang="en-US" dirty="0" smtClean="0"/>
              <a:t>10</a:t>
            </a:r>
            <a:r>
              <a:rPr lang="cs-CZ" baseline="30000" dirty="0" smtClean="0"/>
              <a:t>3361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1858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z toho vyplývá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1"/>
                </a:solidFill>
              </a:rPr>
              <a:t>Velikost programu závisí na velikosti úlohy.</a:t>
            </a:r>
            <a:endParaRPr lang="cs-CZ" dirty="0"/>
          </a:p>
          <a:p>
            <a:r>
              <a:rPr lang="cs-CZ" dirty="0" smtClean="0"/>
              <a:t>Dobrá strategie může snížit složitost úlohy o několik řádů.</a:t>
            </a:r>
          </a:p>
          <a:p>
            <a:r>
              <a:rPr lang="cs-CZ" dirty="0" smtClean="0"/>
              <a:t>Málokterá strategie je zaručená.</a:t>
            </a:r>
          </a:p>
          <a:p>
            <a:pPr lvl="1"/>
            <a:r>
              <a:rPr lang="cs-CZ" dirty="0" smtClean="0"/>
              <a:t>Blokovací strategie nefunguje vůbec.</a:t>
            </a:r>
          </a:p>
          <a:p>
            <a:r>
              <a:rPr lang="cs-CZ" b="1" dirty="0" smtClean="0">
                <a:solidFill>
                  <a:schemeClr val="accent1"/>
                </a:solidFill>
              </a:rPr>
              <a:t>Časová složitost</a:t>
            </a:r>
            <a:r>
              <a:rPr lang="cs-CZ" dirty="0" smtClean="0"/>
              <a:t> řešení </a:t>
            </a:r>
            <a:r>
              <a:rPr lang="cs-CZ" b="1" dirty="0" smtClean="0">
                <a:solidFill>
                  <a:schemeClr val="accent1"/>
                </a:solidFill>
              </a:rPr>
              <a:t>hrubou silou</a:t>
            </a:r>
            <a:r>
              <a:rPr lang="cs-CZ" dirty="0" smtClean="0"/>
              <a:t> roste faktoriálem.</a:t>
            </a:r>
          </a:p>
          <a:p>
            <a:r>
              <a:rPr lang="cs-CZ" dirty="0" smtClean="0"/>
              <a:t>Délka naivního algoritmu roste skoro stejně rychle.</a:t>
            </a:r>
          </a:p>
        </p:txBody>
      </p:sp>
    </p:spTree>
    <p:extLst>
      <p:ext uri="{BB962C8B-B14F-4D97-AF65-F5344CB8AC3E}">
        <p14:creationId xmlns:p14="http://schemas.microsoft.com/office/powerpoint/2010/main" val="1793239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Časová složitost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Závislost </a:t>
            </a:r>
            <a:r>
              <a:rPr lang="cs-CZ" b="1" dirty="0">
                <a:solidFill>
                  <a:schemeClr val="accent1"/>
                </a:solidFill>
              </a:rPr>
              <a:t>počtu operací </a:t>
            </a:r>
            <a:r>
              <a:rPr lang="cs-CZ" dirty="0"/>
              <a:t>na velikosti </a:t>
            </a:r>
            <a:r>
              <a:rPr lang="cs-CZ" dirty="0" smtClean="0"/>
              <a:t>vstupu.</a:t>
            </a:r>
          </a:p>
          <a:p>
            <a:r>
              <a:rPr lang="cs-CZ" dirty="0" smtClean="0"/>
              <a:t>Neříká jak dlouho to bude trvat.</a:t>
            </a:r>
          </a:p>
          <a:p>
            <a:r>
              <a:rPr lang="cs-CZ" dirty="0" smtClean="0"/>
              <a:t>Říká jak se to bude </a:t>
            </a:r>
            <a:r>
              <a:rPr lang="cs-CZ" b="1" dirty="0" smtClean="0">
                <a:solidFill>
                  <a:schemeClr val="accent1"/>
                </a:solidFill>
              </a:rPr>
              <a:t>zpomalovat</a:t>
            </a:r>
            <a:r>
              <a:rPr lang="cs-CZ" dirty="0" smtClean="0"/>
              <a:t>.</a:t>
            </a:r>
          </a:p>
          <a:p>
            <a:r>
              <a:rPr lang="cs-CZ" dirty="0" smtClean="0"/>
              <a:t>Příklad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1960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ig-o-srovnani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5704"/>
            <a:ext cx="9142809" cy="685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140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ig-o-srovnani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543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41" y="1124744"/>
            <a:ext cx="702780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3846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Transformace úlohy na stavový prostor.</a:t>
            </a:r>
          </a:p>
          <a:p>
            <a:r>
              <a:rPr lang="cs-CZ" dirty="0" smtClean="0"/>
              <a:t>Definujeme:</a:t>
            </a:r>
          </a:p>
          <a:p>
            <a:pPr lvl="1"/>
            <a:r>
              <a:rPr lang="cs-CZ" dirty="0" smtClean="0"/>
              <a:t>možné </a:t>
            </a:r>
            <a:r>
              <a:rPr lang="cs-CZ" b="1" dirty="0" smtClean="0">
                <a:solidFill>
                  <a:schemeClr val="accent1"/>
                </a:solidFill>
              </a:rPr>
              <a:t>stavy</a:t>
            </a:r>
            <a:r>
              <a:rPr lang="cs-CZ" dirty="0" smtClean="0"/>
              <a:t> problému</a:t>
            </a:r>
          </a:p>
          <a:p>
            <a:pPr lvl="1"/>
            <a:r>
              <a:rPr lang="cs-CZ" dirty="0" smtClean="0"/>
              <a:t>možné </a:t>
            </a:r>
            <a:r>
              <a:rPr lang="cs-CZ" b="1" dirty="0" smtClean="0">
                <a:solidFill>
                  <a:schemeClr val="accent1"/>
                </a:solidFill>
              </a:rPr>
              <a:t>přechody</a:t>
            </a:r>
            <a:r>
              <a:rPr lang="cs-CZ" dirty="0" smtClean="0"/>
              <a:t> z jednotlivých stavů</a:t>
            </a:r>
          </a:p>
          <a:p>
            <a:pPr lvl="1"/>
            <a:r>
              <a:rPr lang="cs-CZ" dirty="0" smtClean="0"/>
              <a:t>počáteční stavy</a:t>
            </a:r>
          </a:p>
          <a:p>
            <a:pPr lvl="1"/>
            <a:r>
              <a:rPr lang="cs-CZ" dirty="0" smtClean="0"/>
              <a:t>cílové stavy</a:t>
            </a:r>
          </a:p>
          <a:p>
            <a:r>
              <a:rPr lang="cs-CZ" dirty="0" smtClean="0"/>
              <a:t>Celý stavový prostor můžeme reprezentovat pomocí grafu</a:t>
            </a:r>
          </a:p>
          <a:p>
            <a:pPr lvl="1"/>
            <a:r>
              <a:rPr lang="cs-CZ" dirty="0" smtClean="0"/>
              <a:t>pokud možno stromového</a:t>
            </a:r>
          </a:p>
          <a:p>
            <a:pPr lvl="1"/>
            <a:r>
              <a:rPr lang="cs-CZ" dirty="0" smtClean="0"/>
              <a:t>pokud možno konečného</a:t>
            </a:r>
          </a:p>
          <a:p>
            <a:pPr lvl="1"/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330704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 descr="ukazka-grafu-mhd-mnicho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224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3607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skvorky-gra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77546"/>
            <a:ext cx="9070280" cy="541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807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Kdy UI nepotřebujeme?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pokud jsme schopni vytvořit stroj, který bude úlohu řešit</a:t>
            </a:r>
          </a:p>
          <a:p>
            <a:r>
              <a:rPr lang="cs-CZ" dirty="0" smtClean="0"/>
              <a:t>problém je </a:t>
            </a:r>
            <a:r>
              <a:rPr lang="cs-CZ" dirty="0" err="1" smtClean="0"/>
              <a:t>algoritmizovatelný</a:t>
            </a:r>
            <a:endParaRPr lang="cs-CZ" dirty="0" smtClean="0"/>
          </a:p>
          <a:p>
            <a:r>
              <a:rPr lang="cs-CZ" dirty="0" smtClean="0"/>
              <a:t>příklad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jsme tím získali?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Úlohu jsme převedli na:	</a:t>
            </a:r>
          </a:p>
          <a:p>
            <a:pPr lvl="1"/>
            <a:r>
              <a:rPr lang="cs-CZ" dirty="0" smtClean="0"/>
              <a:t>nalezení a výběr </a:t>
            </a:r>
            <a:r>
              <a:rPr lang="cs-CZ" b="1" dirty="0" smtClean="0">
                <a:solidFill>
                  <a:schemeClr val="accent1"/>
                </a:solidFill>
              </a:rPr>
              <a:t>nejvhodnějšího</a:t>
            </a:r>
            <a:r>
              <a:rPr lang="cs-CZ" dirty="0" smtClean="0"/>
              <a:t> přechodu do dalšího stavu</a:t>
            </a:r>
          </a:p>
          <a:p>
            <a:pPr lvl="1"/>
            <a:r>
              <a:rPr lang="cs-CZ" dirty="0" smtClean="0"/>
              <a:t>už jen potřebujeme zjistit co je nevhodnější stav</a:t>
            </a:r>
          </a:p>
          <a:p>
            <a:r>
              <a:rPr lang="cs-CZ" dirty="0" smtClean="0"/>
              <a:t>Můžeme to zkusit alespoň odhadnout</a:t>
            </a:r>
          </a:p>
          <a:p>
            <a:pPr lvl="1"/>
            <a:r>
              <a:rPr lang="cs-CZ" dirty="0" smtClean="0"/>
              <a:t>každý stav ohodnotíme</a:t>
            </a:r>
          </a:p>
          <a:p>
            <a:pPr lvl="1"/>
            <a:r>
              <a:rPr lang="cs-CZ" dirty="0" smtClean="0"/>
              <a:t>heuristická funkce – odhad hodnocení</a:t>
            </a:r>
          </a:p>
          <a:p>
            <a:pPr lvl="1"/>
            <a:r>
              <a:rPr lang="cs-CZ" dirty="0" smtClean="0"/>
              <a:t>vybereme ten nejlepší</a:t>
            </a:r>
          </a:p>
          <a:p>
            <a:pPr lvl="1"/>
            <a:r>
              <a:rPr lang="cs-CZ" dirty="0" smtClean="0"/>
              <a:t>pro odhad hodnocení stavu musíme zjistit i stavy, které za ním následují</a:t>
            </a:r>
          </a:p>
          <a:p>
            <a:pPr lvl="2"/>
            <a:r>
              <a:rPr lang="cs-CZ" dirty="0" smtClean="0"/>
              <a:t>algoritmus nahlíží do budoucnosti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1580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Hodnocení </a:t>
            </a:r>
          </a:p>
          <a:p>
            <a:pPr lvl="1"/>
            <a:r>
              <a:rPr lang="cs-CZ" dirty="0" smtClean="0"/>
              <a:t>piškvorky jsou hra s „nulovou sumou“</a:t>
            </a:r>
          </a:p>
          <a:p>
            <a:pPr lvl="1"/>
            <a:r>
              <a:rPr lang="cs-CZ" dirty="0" smtClean="0"/>
              <a:t>viz příklad</a:t>
            </a:r>
          </a:p>
          <a:p>
            <a:endParaRPr lang="cs-CZ" dirty="0" smtClean="0"/>
          </a:p>
          <a:p>
            <a:r>
              <a:rPr lang="cs-CZ" dirty="0" smtClean="0"/>
              <a:t>Prohledání</a:t>
            </a:r>
          </a:p>
          <a:p>
            <a:pPr lvl="1"/>
            <a:r>
              <a:rPr lang="cs-CZ" dirty="0" smtClean="0"/>
              <a:t>úplné prohledávání do šířky </a:t>
            </a:r>
          </a:p>
          <a:p>
            <a:pPr lvl="1"/>
            <a:r>
              <a:rPr lang="cs-CZ" dirty="0" smtClean="0"/>
              <a:t>úplné prohledávání do hloubky</a:t>
            </a:r>
          </a:p>
          <a:p>
            <a:pPr lvl="1"/>
            <a:r>
              <a:rPr lang="cs-CZ" dirty="0" err="1" smtClean="0"/>
              <a:t>minimaxová</a:t>
            </a:r>
            <a:r>
              <a:rPr lang="cs-CZ" dirty="0" smtClean="0"/>
              <a:t> metoda, </a:t>
            </a:r>
            <a:r>
              <a:rPr lang="cs-CZ" dirty="0" smtClean="0">
                <a:hlinkClick r:id="rId2"/>
              </a:rPr>
              <a:t>prořezávání</a:t>
            </a:r>
            <a:endParaRPr lang="cs-CZ" dirty="0" smtClean="0"/>
          </a:p>
          <a:p>
            <a:pPr lvl="1"/>
            <a:r>
              <a:rPr lang="cs-CZ" dirty="0" smtClean="0"/>
              <a:t>90</a:t>
            </a:r>
            <a:r>
              <a:rPr lang="en-US" dirty="0" smtClean="0"/>
              <a:t>% </a:t>
            </a:r>
            <a:r>
              <a:rPr lang="cs-CZ" dirty="0" smtClean="0"/>
              <a:t>algoritmů umělé inteligence</a:t>
            </a:r>
          </a:p>
          <a:p>
            <a:pPr marL="517525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99787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dál?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Většina umělé inteligence se zabývá tím</a:t>
            </a:r>
          </a:p>
          <a:p>
            <a:pPr lvl="1"/>
            <a:r>
              <a:rPr lang="cs-CZ" dirty="0" smtClean="0"/>
              <a:t>jak hodnotit stavy</a:t>
            </a:r>
          </a:p>
          <a:p>
            <a:pPr lvl="1"/>
            <a:r>
              <a:rPr lang="cs-CZ" dirty="0" smtClean="0"/>
              <a:t>jak rychle prohledávat velké stavové prostory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4722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Kdy UI potřebujeme?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když to nejde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8874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Piškvorky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1"/>
                </a:solidFill>
              </a:rPr>
              <a:t>online úloha</a:t>
            </a:r>
          </a:p>
          <a:p>
            <a:pPr lvl="1"/>
            <a:r>
              <a:rPr lang="cs-CZ" dirty="0" smtClean="0"/>
              <a:t>data se mění v průběhu řešení</a:t>
            </a:r>
          </a:p>
          <a:p>
            <a:pPr lvl="1"/>
            <a:r>
              <a:rPr lang="cs-CZ" dirty="0" smtClean="0"/>
              <a:t>data nejsou dopředu známa</a:t>
            </a:r>
          </a:p>
          <a:p>
            <a:pPr lvl="1"/>
            <a:r>
              <a:rPr lang="cs-CZ" dirty="0" smtClean="0"/>
              <a:t>ale to v zásadě nevadí, je to jen komplikace</a:t>
            </a:r>
          </a:p>
          <a:p>
            <a:r>
              <a:rPr lang="cs-CZ" dirty="0" smtClean="0"/>
              <a:t>více cílových stavů</a:t>
            </a:r>
          </a:p>
          <a:p>
            <a:r>
              <a:rPr lang="cs-CZ" dirty="0" smtClean="0"/>
              <a:t>potřebujeme strategii</a:t>
            </a:r>
          </a:p>
          <a:p>
            <a:pPr lvl="1"/>
            <a:r>
              <a:rPr lang="cs-CZ" dirty="0" smtClean="0"/>
              <a:t>předvídat tah soupeře</a:t>
            </a:r>
          </a:p>
          <a:p>
            <a:pPr lvl="1"/>
            <a:r>
              <a:rPr lang="cs-CZ" dirty="0" smtClean="0"/>
              <a:t>zhodnotit různá řešení</a:t>
            </a:r>
          </a:p>
          <a:p>
            <a:pPr lvl="1"/>
            <a:r>
              <a:rPr lang="cs-CZ" b="1" dirty="0" smtClean="0">
                <a:solidFill>
                  <a:schemeClr val="accent1"/>
                </a:solidFill>
              </a:rPr>
              <a:t>strategie</a:t>
            </a:r>
            <a:r>
              <a:rPr lang="cs-CZ" dirty="0" smtClean="0"/>
              <a:t> = dlouhodobý plán kroků nutných k dosažení cíle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409477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Inteligentní stroj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>
          <a:xfrm>
            <a:off x="395536" y="1556792"/>
            <a:ext cx="8358217" cy="492918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>
                <a:solidFill>
                  <a:schemeClr val="accent1"/>
                </a:solidFill>
              </a:rPr>
              <a:t>Stroj projde </a:t>
            </a:r>
            <a:r>
              <a:rPr lang="cs-CZ" b="1" i="1" dirty="0">
                <a:solidFill>
                  <a:schemeClr val="accent1"/>
                </a:solidFill>
              </a:rPr>
              <a:t>Turingovým testem</a:t>
            </a:r>
            <a:r>
              <a:rPr lang="cs-CZ" b="1" dirty="0">
                <a:solidFill>
                  <a:schemeClr val="accent1"/>
                </a:solidFill>
              </a:rPr>
              <a:t>, pokud skutečný člověk po položení několika písemných otázek nedokáže rozlišit, jestli odpověď pochází od stroje nebo od (skrytého) člověka.</a:t>
            </a:r>
            <a:r>
              <a:rPr lang="cs-CZ" dirty="0"/>
              <a:t> </a:t>
            </a:r>
          </a:p>
          <a:p>
            <a:pPr lvl="0"/>
            <a:r>
              <a:rPr lang="cs-CZ" dirty="0"/>
              <a:t>rozpoznání obrazu, zpracování obrazu (identifikace písemné otázky)</a:t>
            </a:r>
          </a:p>
          <a:p>
            <a:pPr lvl="0"/>
            <a:r>
              <a:rPr lang="cs-CZ" dirty="0"/>
              <a:t>robotika, manipulátory (příjem otázky nebo jiného objektu)</a:t>
            </a:r>
          </a:p>
          <a:p>
            <a:pPr lvl="0"/>
            <a:r>
              <a:rPr lang="cs-CZ" dirty="0"/>
              <a:t>zpracování přirozeného jazyka (zpracování textu otázky a „porozumění“ otázce)</a:t>
            </a:r>
          </a:p>
          <a:p>
            <a:pPr lvl="0"/>
            <a:r>
              <a:rPr lang="cs-CZ" dirty="0"/>
              <a:t>strojové učení (vytvoření databáze znalostí, která se použije k zodpovězení otázky)</a:t>
            </a:r>
          </a:p>
          <a:p>
            <a:pPr lvl="0"/>
            <a:r>
              <a:rPr lang="cs-CZ" dirty="0"/>
              <a:t>reprezentace znalostí (ukládání informací naučených během provozu a jejich vyhledávání)</a:t>
            </a:r>
          </a:p>
          <a:p>
            <a:pPr lvl="0"/>
            <a:r>
              <a:rPr lang="cs-CZ" dirty="0"/>
              <a:t>automatické usuzování (vytvoření odpovědi na základě významu otázky a známých znalostí</a:t>
            </a:r>
            <a:r>
              <a:rPr lang="cs-CZ" dirty="0" smtClean="0"/>
              <a:t>)</a:t>
            </a:r>
            <a:endParaRPr lang="en-US" dirty="0" smtClean="0"/>
          </a:p>
          <a:p>
            <a:pPr lvl="0"/>
            <a:endParaRPr lang="en-US" dirty="0"/>
          </a:p>
          <a:p>
            <a:pPr marL="0" lvl="0" indent="0">
              <a:buNone/>
            </a:pPr>
            <a:r>
              <a:rPr lang="en-US" dirty="0" smtClean="0"/>
              <a:t>Alan Turing, 1950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9516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1950</a:t>
            </a:r>
            <a:r>
              <a:rPr lang="en-US" dirty="0" smtClean="0"/>
              <a:t> - 2011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Počítač roku 1950</a:t>
            </a:r>
            <a:endParaRPr lang="cs-CZ" dirty="0" smtClean="0"/>
          </a:p>
          <a:p>
            <a:r>
              <a:rPr lang="en-US" dirty="0" smtClean="0"/>
              <a:t>1 </a:t>
            </a:r>
            <a:r>
              <a:rPr lang="cs-CZ" dirty="0"/>
              <a:t>× </a:t>
            </a:r>
            <a:r>
              <a:rPr lang="en-US" dirty="0" smtClean="0"/>
              <a:t>1 x 0,001Mhz (</a:t>
            </a:r>
            <a:r>
              <a:rPr lang="en-US" dirty="0"/>
              <a:t>server </a:t>
            </a:r>
            <a:r>
              <a:rPr lang="en-US" dirty="0" smtClean="0"/>
              <a:t>x core x </a:t>
            </a:r>
            <a:r>
              <a:rPr lang="en-US" dirty="0" err="1" smtClean="0"/>
              <a:t>frekvence</a:t>
            </a:r>
            <a:r>
              <a:rPr lang="en-US" dirty="0" smtClean="0"/>
              <a:t>)</a:t>
            </a:r>
          </a:p>
          <a:p>
            <a:r>
              <a:rPr lang="cs-CZ" dirty="0" smtClean="0"/>
              <a:t>1920B RAM</a:t>
            </a:r>
            <a:endParaRPr lang="en-US" dirty="0" smtClean="0"/>
          </a:p>
          <a:p>
            <a:r>
              <a:rPr lang="cs-CZ" dirty="0" smtClean="0"/>
              <a:t>5120B HDD</a:t>
            </a:r>
          </a:p>
          <a:p>
            <a:endParaRPr lang="cs-CZ" dirty="0"/>
          </a:p>
          <a:p>
            <a:r>
              <a:rPr lang="cs-CZ" dirty="0" smtClean="0">
                <a:hlinkClick r:id="rId3"/>
              </a:rPr>
              <a:t>Počítač roku 201</a:t>
            </a:r>
            <a:r>
              <a:rPr lang="en-US" dirty="0" smtClean="0">
                <a:hlinkClick r:id="rId3"/>
              </a:rPr>
              <a:t>1</a:t>
            </a:r>
            <a:r>
              <a:rPr lang="cs-CZ" sz="1100" dirty="0" smtClean="0"/>
              <a:t>(</a:t>
            </a:r>
            <a:r>
              <a:rPr lang="en-US" sz="1100" dirty="0" smtClean="0"/>
              <a:t>1:51</a:t>
            </a:r>
            <a:r>
              <a:rPr lang="cs-CZ" sz="1100" dirty="0" smtClean="0"/>
              <a:t>)</a:t>
            </a:r>
            <a:r>
              <a:rPr lang="en-US" sz="1100" dirty="0" smtClean="0"/>
              <a:t> </a:t>
            </a:r>
            <a:r>
              <a:rPr lang="en-US" dirty="0" smtClean="0"/>
              <a:t> – Watson</a:t>
            </a:r>
            <a:endParaRPr lang="cs-CZ" dirty="0" smtClean="0"/>
          </a:p>
          <a:p>
            <a:r>
              <a:rPr lang="cs-CZ" dirty="0" smtClean="0"/>
              <a:t>90 × </a:t>
            </a:r>
            <a:r>
              <a:rPr lang="en-US" dirty="0" smtClean="0"/>
              <a:t>32 </a:t>
            </a:r>
            <a:r>
              <a:rPr lang="cs-CZ" dirty="0" smtClean="0"/>
              <a:t>× </a:t>
            </a:r>
            <a:r>
              <a:rPr lang="en-US" dirty="0" smtClean="0"/>
              <a:t>3</a:t>
            </a:r>
            <a:r>
              <a:rPr lang="cs-CZ" dirty="0" smtClean="0"/>
              <a:t>,25 GHz</a:t>
            </a:r>
            <a:endParaRPr lang="en-US" dirty="0" smtClean="0"/>
          </a:p>
          <a:p>
            <a:r>
              <a:rPr lang="en-US" dirty="0" smtClean="0"/>
              <a:t>&gt; </a:t>
            </a:r>
            <a:r>
              <a:rPr lang="cs-CZ" dirty="0" smtClean="0"/>
              <a:t>15</a:t>
            </a:r>
            <a:r>
              <a:rPr lang="en-US" dirty="0" smtClean="0"/>
              <a:t>TB RAM</a:t>
            </a:r>
          </a:p>
          <a:p>
            <a:r>
              <a:rPr lang="en-US" dirty="0" smtClean="0"/>
              <a:t>∞ HDD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328053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Zpět na zem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dirty="0" smtClean="0"/>
              <a:t>Jaká je strategie pro piškvorky (3×3)?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98461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Strategie 3×3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cs-CZ" dirty="0"/>
              <a:t>Tah na střed</a:t>
            </a:r>
          </a:p>
          <a:p>
            <a:pPr lvl="0"/>
            <a:r>
              <a:rPr lang="cs-CZ" dirty="0"/>
              <a:t>Tah na roh, kde je volná diagonála</a:t>
            </a:r>
          </a:p>
          <a:p>
            <a:pPr lvl="0"/>
            <a:r>
              <a:rPr lang="cs-CZ" dirty="0"/>
              <a:t>Pokud můžeme dokončit řadu, dokončeme ji</a:t>
            </a:r>
          </a:p>
          <a:p>
            <a:pPr lvl="0"/>
            <a:r>
              <a:rPr lang="cs-CZ" dirty="0"/>
              <a:t>Pokud může protihráč dokončit řadu, zablokujme ji</a:t>
            </a:r>
          </a:p>
          <a:p>
            <a:pPr lvl="0"/>
            <a:r>
              <a:rPr lang="cs-CZ" dirty="0"/>
              <a:t>Tah na hranu, kde zablokujeme protihráče a současně můžeme vytvořit řadu </a:t>
            </a:r>
          </a:p>
          <a:p>
            <a:pPr lvl="0"/>
            <a:r>
              <a:rPr lang="cs-CZ" dirty="0"/>
              <a:t>Tah na volnou hranu, pokud není volná hrana, tah na roh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4862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Implementace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0"/>
          </p:nvPr>
        </p:nvSpPr>
        <p:spPr>
          <a:xfrm>
            <a:off x="323529" y="1504466"/>
            <a:ext cx="4896544" cy="516489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cs-CZ" dirty="0"/>
              <a:t>IF </a:t>
            </a:r>
            <a:r>
              <a:rPr lang="en-US" dirty="0" err="1"/>
              <a:t>Prvn</a:t>
            </a:r>
            <a:r>
              <a:rPr lang="cs-CZ" dirty="0" err="1"/>
              <a:t>íTah</a:t>
            </a:r>
            <a:r>
              <a:rPr lang="cs-CZ" dirty="0"/>
              <a:t> THEN</a:t>
            </a:r>
          </a:p>
          <a:p>
            <a:pPr marL="0" indent="0">
              <a:buNone/>
            </a:pPr>
            <a:r>
              <a:rPr lang="cs-CZ" dirty="0" smtClean="0"/>
              <a:t>     Tah(B2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ELSE IF </a:t>
            </a:r>
            <a:r>
              <a:rPr lang="cs-CZ" dirty="0" err="1"/>
              <a:t>DruhýTah</a:t>
            </a:r>
            <a:r>
              <a:rPr lang="cs-CZ" dirty="0"/>
              <a:t> THEN // máme provést druhý tah</a:t>
            </a:r>
          </a:p>
          <a:p>
            <a:pPr marL="0" indent="0">
              <a:buNone/>
            </a:pPr>
            <a:r>
              <a:rPr lang="cs-CZ" dirty="0" smtClean="0"/>
              <a:t>     </a:t>
            </a:r>
            <a:r>
              <a:rPr lang="en-US" dirty="0" smtClean="0"/>
              <a:t>// </a:t>
            </a:r>
            <a:r>
              <a:rPr lang="en-US" dirty="0" err="1"/>
              <a:t>najdeme</a:t>
            </a:r>
            <a:r>
              <a:rPr lang="en-US" dirty="0"/>
              <a:t> </a:t>
            </a:r>
            <a:r>
              <a:rPr lang="cs-CZ" dirty="0"/>
              <a:t>volnou diagonálu</a:t>
            </a:r>
          </a:p>
          <a:p>
            <a:pPr marL="0" indent="0">
              <a:buNone/>
            </a:pPr>
            <a:r>
              <a:rPr lang="cs-CZ" dirty="0" smtClean="0"/>
              <a:t>     IF </a:t>
            </a:r>
            <a:r>
              <a:rPr lang="cs-CZ" dirty="0"/>
              <a:t>Volno(A1) AND Volno(C3) THEN </a:t>
            </a:r>
            <a:r>
              <a:rPr lang="en-US" dirty="0"/>
              <a:t>// je </a:t>
            </a:r>
            <a:r>
              <a:rPr lang="en-US" dirty="0" err="1"/>
              <a:t>volné</a:t>
            </a:r>
            <a:r>
              <a:rPr lang="en-US" dirty="0"/>
              <a:t> </a:t>
            </a:r>
            <a:r>
              <a:rPr lang="cs-CZ" dirty="0"/>
              <a:t>pole A1 i pole C3</a:t>
            </a:r>
          </a:p>
          <a:p>
            <a:pPr marL="0" indent="0">
              <a:buNone/>
            </a:pPr>
            <a:r>
              <a:rPr lang="cs-CZ" dirty="0" smtClean="0"/>
              <a:t>           Tah(A1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 smtClean="0"/>
              <a:t>     ELSE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Tah(A3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ELSE IF </a:t>
            </a:r>
            <a:r>
              <a:rPr lang="cs-CZ" dirty="0" err="1"/>
              <a:t>TřetíTah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IF </a:t>
            </a:r>
            <a:r>
              <a:rPr lang="cs-CZ" dirty="0"/>
              <a:t>Soupeř(A1) THEN </a:t>
            </a:r>
            <a:r>
              <a:rPr lang="en-US" dirty="0"/>
              <a:t>// </a:t>
            </a:r>
            <a:r>
              <a:rPr lang="cs-CZ" dirty="0"/>
              <a:t>musíme blokovat soupeře tahem na stranu</a:t>
            </a:r>
          </a:p>
          <a:p>
            <a:pPr marL="0" indent="0">
              <a:buNone/>
            </a:pPr>
            <a:r>
              <a:rPr lang="cs-CZ" dirty="0" smtClean="0"/>
              <a:t>           IF </a:t>
            </a:r>
            <a:r>
              <a:rPr lang="cs-CZ" dirty="0"/>
              <a:t>Soupeř(A3) THEN</a:t>
            </a:r>
          </a:p>
          <a:p>
            <a:pPr marL="0" indent="0">
              <a:buNone/>
            </a:pPr>
            <a:r>
              <a:rPr lang="cs-CZ" dirty="0" smtClean="0"/>
              <a:t>                Tah(A2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ELSE </a:t>
            </a:r>
            <a:r>
              <a:rPr lang="cs-CZ" dirty="0"/>
              <a:t>IF Soupeř(C1) THEN</a:t>
            </a:r>
          </a:p>
          <a:p>
            <a:pPr marL="0" indent="0">
              <a:buNone/>
            </a:pPr>
            <a:r>
              <a:rPr lang="cs-CZ" dirty="0" smtClean="0"/>
              <a:t>                Tah(B1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ELSE </a:t>
            </a:r>
            <a:r>
              <a:rPr lang="cs-CZ" dirty="0"/>
              <a:t>IF Soupeř(C3)</a:t>
            </a:r>
            <a:r>
              <a:rPr lang="en-US" dirty="0"/>
              <a:t> THEN // </a:t>
            </a:r>
            <a:r>
              <a:rPr lang="cs-CZ" dirty="0"/>
              <a:t>musíme blokovat soupeře tahem na stranu</a:t>
            </a:r>
          </a:p>
          <a:p>
            <a:pPr marL="0" indent="0">
              <a:buNone/>
            </a:pPr>
            <a:r>
              <a:rPr lang="cs-CZ" dirty="0" smtClean="0"/>
              <a:t>            IF </a:t>
            </a:r>
            <a:r>
              <a:rPr lang="cs-CZ" dirty="0"/>
              <a:t>Soupeř(A3) THEN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Tah(B3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ELSE </a:t>
            </a:r>
            <a:r>
              <a:rPr lang="cs-CZ" dirty="0"/>
              <a:t>IF Soupeř(C1) THEN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Tah(C2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IF </a:t>
            </a:r>
            <a:r>
              <a:rPr lang="cs-CZ" dirty="0"/>
              <a:t>NOT </a:t>
            </a:r>
            <a:r>
              <a:rPr lang="cs-CZ" dirty="0" err="1"/>
              <a:t>TahProveden</a:t>
            </a:r>
            <a:r>
              <a:rPr lang="cs-CZ" dirty="0"/>
              <a:t> THEN // nenašli jsme soupeřovu nedokončenou řadu, soupeř táhl špatně</a:t>
            </a:r>
          </a:p>
          <a:p>
            <a:pPr marL="0" indent="0">
              <a:buNone/>
            </a:pPr>
            <a:r>
              <a:rPr lang="cs-CZ" dirty="0" smtClean="0"/>
              <a:t>         IF </a:t>
            </a:r>
            <a:r>
              <a:rPr lang="cs-CZ" dirty="0"/>
              <a:t>Můj(A1) THEN //vlastníme pole A1, dokončíme diagonální řadu</a:t>
            </a:r>
          </a:p>
          <a:p>
            <a:pPr marL="0" indent="0">
              <a:buNone/>
            </a:pPr>
            <a:r>
              <a:rPr lang="cs-CZ" dirty="0" smtClean="0"/>
              <a:t>                Tah(C3</a:t>
            </a:r>
            <a:r>
              <a:rPr lang="cs-CZ" dirty="0"/>
              <a:t>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ELSE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Tah(C1)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220072" y="1484784"/>
            <a:ext cx="3816424" cy="51845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cs-CZ" sz="1300" dirty="0"/>
              <a:t>ELSE //čtvrtý tah</a:t>
            </a:r>
          </a:p>
          <a:p>
            <a:pPr marL="0" indent="0">
              <a:buNone/>
            </a:pPr>
            <a:r>
              <a:rPr lang="cs-CZ" sz="1300" dirty="0" smtClean="0"/>
              <a:t>// </a:t>
            </a:r>
            <a:r>
              <a:rPr lang="cs-CZ" sz="1300" dirty="0"/>
              <a:t>podle přechozího tahu zkusíme vždy nejprve dokončit vodorovnou nebo svislou řadu, potom</a:t>
            </a:r>
          </a:p>
          <a:p>
            <a:pPr marL="0" indent="0">
              <a:buNone/>
            </a:pPr>
            <a:r>
              <a:rPr lang="cs-CZ" sz="1300" dirty="0" smtClean="0"/>
              <a:t>// </a:t>
            </a:r>
            <a:r>
              <a:rPr lang="cs-CZ" sz="1300" dirty="0"/>
              <a:t>zkusíme tah na stranu, kde je poslední možnost vytvořit řadu, pro každý směr je jedno pravidlo</a:t>
            </a:r>
          </a:p>
          <a:p>
            <a:pPr marL="0" indent="0">
              <a:buNone/>
            </a:pPr>
            <a:r>
              <a:rPr lang="cs-CZ" sz="1300" dirty="0" smtClean="0"/>
              <a:t>IF </a:t>
            </a:r>
            <a:r>
              <a:rPr lang="cs-CZ" sz="1300" dirty="0" err="1"/>
              <a:t>PředchozíTah</a:t>
            </a:r>
            <a:r>
              <a:rPr lang="cs-CZ" sz="1300" dirty="0"/>
              <a:t> = A2  </a:t>
            </a:r>
            <a:r>
              <a:rPr lang="cs-CZ" sz="1300" dirty="0" smtClean="0"/>
              <a:t>THEN</a:t>
            </a:r>
          </a:p>
          <a:p>
            <a:pPr marL="0" indent="0">
              <a:buNone/>
            </a:pPr>
            <a:r>
              <a:rPr lang="cs-CZ" sz="1300" dirty="0"/>
              <a:t> </a:t>
            </a:r>
            <a:r>
              <a:rPr lang="cs-CZ" sz="1300" dirty="0" smtClean="0"/>
              <a:t>   IF </a:t>
            </a:r>
            <a:r>
              <a:rPr lang="cs-CZ" sz="1300" dirty="0"/>
              <a:t>Volno(C2) </a:t>
            </a:r>
            <a:r>
              <a:rPr lang="cs-CZ" sz="1300" dirty="0" smtClean="0"/>
              <a:t>THEN</a:t>
            </a:r>
          </a:p>
          <a:p>
            <a:pPr marL="0" indent="0">
              <a:buNone/>
            </a:pPr>
            <a:r>
              <a:rPr lang="cs-CZ" sz="1300" dirty="0"/>
              <a:t>          </a:t>
            </a:r>
            <a:r>
              <a:rPr lang="cs-CZ" sz="1300" dirty="0" smtClean="0"/>
              <a:t>Tah(C2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/>
              <a:t>     </a:t>
            </a:r>
            <a:r>
              <a:rPr lang="cs-CZ" sz="1300" dirty="0" smtClean="0"/>
              <a:t>ELSE</a:t>
            </a:r>
            <a:endParaRPr lang="cs-CZ" sz="1300" dirty="0"/>
          </a:p>
          <a:p>
            <a:pPr marL="0" indent="0">
              <a:buNone/>
            </a:pPr>
            <a:r>
              <a:rPr lang="cs-CZ" sz="1300" dirty="0"/>
              <a:t> </a:t>
            </a:r>
            <a:r>
              <a:rPr lang="cs-CZ" sz="1300" dirty="0" smtClean="0"/>
              <a:t>         Tah(B1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 smtClean="0"/>
              <a:t>ELSE </a:t>
            </a:r>
            <a:r>
              <a:rPr lang="cs-CZ" sz="1300" dirty="0"/>
              <a:t>IF </a:t>
            </a:r>
            <a:r>
              <a:rPr lang="cs-CZ" sz="1300" dirty="0" err="1"/>
              <a:t>PředchozíTah</a:t>
            </a:r>
            <a:r>
              <a:rPr lang="cs-CZ" sz="1300" dirty="0"/>
              <a:t> = B1 THEN</a:t>
            </a:r>
          </a:p>
          <a:p>
            <a:pPr marL="0" indent="0">
              <a:buNone/>
            </a:pPr>
            <a:r>
              <a:rPr lang="cs-CZ" sz="1300" dirty="0" smtClean="0"/>
              <a:t>     IF </a:t>
            </a:r>
            <a:r>
              <a:rPr lang="cs-CZ" sz="1300" dirty="0"/>
              <a:t>Volno(B3) THEN</a:t>
            </a:r>
          </a:p>
          <a:p>
            <a:pPr marL="0" indent="0">
              <a:buNone/>
            </a:pPr>
            <a:r>
              <a:rPr lang="cs-CZ" sz="1300" dirty="0" smtClean="0"/>
              <a:t>          Tah(B3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 smtClean="0"/>
              <a:t>     ELSE </a:t>
            </a:r>
          </a:p>
          <a:p>
            <a:pPr marL="0" indent="0">
              <a:buNone/>
            </a:pPr>
            <a:r>
              <a:rPr lang="cs-CZ" sz="1300" dirty="0"/>
              <a:t> </a:t>
            </a:r>
            <a:r>
              <a:rPr lang="cs-CZ" sz="1300" dirty="0" smtClean="0"/>
              <a:t>         Tah(C2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 smtClean="0"/>
              <a:t>ELSE </a:t>
            </a:r>
            <a:r>
              <a:rPr lang="cs-CZ" sz="1300" dirty="0"/>
              <a:t>IF </a:t>
            </a:r>
            <a:r>
              <a:rPr lang="cs-CZ" sz="1300" dirty="0" err="1"/>
              <a:t>PředchozíTah</a:t>
            </a:r>
            <a:r>
              <a:rPr lang="cs-CZ" sz="1300" dirty="0"/>
              <a:t>  = B3 THEN</a:t>
            </a:r>
          </a:p>
          <a:p>
            <a:pPr marL="0" indent="0">
              <a:buNone/>
            </a:pPr>
            <a:r>
              <a:rPr lang="cs-CZ" sz="1300" dirty="0" smtClean="0"/>
              <a:t>      IF </a:t>
            </a:r>
            <a:r>
              <a:rPr lang="cs-CZ" sz="1300" dirty="0"/>
              <a:t>Volno(B1) THEN</a:t>
            </a:r>
          </a:p>
          <a:p>
            <a:pPr marL="0" indent="0">
              <a:buNone/>
            </a:pPr>
            <a:r>
              <a:rPr lang="cs-CZ" sz="1300" dirty="0" smtClean="0"/>
              <a:t>           Tah(B1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 smtClean="0"/>
              <a:t>      ELSE</a:t>
            </a:r>
            <a:endParaRPr lang="cs-CZ" sz="1300" dirty="0"/>
          </a:p>
          <a:p>
            <a:pPr marL="0" indent="0">
              <a:buNone/>
            </a:pPr>
            <a:r>
              <a:rPr lang="cs-CZ" sz="1300" dirty="0" smtClean="0"/>
              <a:t>           Tah(A2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 smtClean="0"/>
              <a:t>ELSE </a:t>
            </a:r>
            <a:r>
              <a:rPr lang="cs-CZ" sz="1300" dirty="0"/>
              <a:t>IF </a:t>
            </a:r>
            <a:r>
              <a:rPr lang="cs-CZ" sz="1300" dirty="0" err="1"/>
              <a:t>PředchozíTah</a:t>
            </a:r>
            <a:r>
              <a:rPr lang="cs-CZ" sz="1300" dirty="0"/>
              <a:t> = C2 THEN</a:t>
            </a:r>
          </a:p>
          <a:p>
            <a:pPr marL="0" indent="0">
              <a:buNone/>
            </a:pPr>
            <a:r>
              <a:rPr lang="cs-CZ" sz="1300" dirty="0" smtClean="0"/>
              <a:t>      IF </a:t>
            </a:r>
            <a:r>
              <a:rPr lang="cs-CZ" sz="1300" dirty="0"/>
              <a:t>Volno(A2) THEN</a:t>
            </a:r>
          </a:p>
          <a:p>
            <a:pPr marL="0" indent="0">
              <a:buNone/>
            </a:pPr>
            <a:r>
              <a:rPr lang="cs-CZ" sz="1300" dirty="0" smtClean="0"/>
              <a:t>            Tah(A2</a:t>
            </a:r>
            <a:r>
              <a:rPr lang="cs-CZ" sz="1300" dirty="0"/>
              <a:t>)</a:t>
            </a:r>
          </a:p>
          <a:p>
            <a:pPr marL="0" indent="0">
              <a:buNone/>
            </a:pPr>
            <a:r>
              <a:rPr lang="cs-CZ" sz="1300" dirty="0" smtClean="0"/>
              <a:t>      ELSE</a:t>
            </a:r>
            <a:endParaRPr lang="cs-CZ" sz="1300" dirty="0"/>
          </a:p>
          <a:p>
            <a:pPr marL="0" indent="0">
              <a:buNone/>
            </a:pPr>
            <a:r>
              <a:rPr lang="cs-CZ" sz="1300" dirty="0" smtClean="0"/>
              <a:t>            Tah(B3</a:t>
            </a:r>
            <a:r>
              <a:rPr lang="cs-CZ" sz="1300" dirty="0"/>
              <a:t>)</a:t>
            </a:r>
          </a:p>
          <a:p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202329681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Sablona prezentace - vyuka">
  <a:themeElements>
    <a:clrScheme name="Vlastní 1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7DDDF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rtlCol="0">
        <a:norm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 prezentace - vyuka</Template>
  <TotalTime>124</TotalTime>
  <Words>808</Words>
  <Application>Microsoft Office PowerPoint</Application>
  <PresentationFormat>On-screen Show (4:3)</PresentationFormat>
  <Paragraphs>159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Sablona prezentace - vyuka</vt:lpstr>
      <vt:lpstr>White with Courier font for code slides</vt:lpstr>
      <vt:lpstr>Umělá inteligence</vt:lpstr>
      <vt:lpstr>Kdy UI nepotřebujeme?</vt:lpstr>
      <vt:lpstr>Kdy UI potřebujeme?</vt:lpstr>
      <vt:lpstr>Piškvorky</vt:lpstr>
      <vt:lpstr>Inteligentní stroj</vt:lpstr>
      <vt:lpstr>1950 - 2011</vt:lpstr>
      <vt:lpstr>Zpět na zem</vt:lpstr>
      <vt:lpstr>Strategie 3×3</vt:lpstr>
      <vt:lpstr>Implementace</vt:lpstr>
      <vt:lpstr>Jak by byl úplný program velký?</vt:lpstr>
      <vt:lpstr>Řešení</vt:lpstr>
      <vt:lpstr>Co z toho vyplývá</vt:lpstr>
      <vt:lpstr>Časová složitost</vt:lpstr>
      <vt:lpstr>PowerPoint Presentation</vt:lpstr>
      <vt:lpstr>PowerPoint Presentation</vt:lpstr>
      <vt:lpstr>PowerPoint Presentation</vt:lpstr>
      <vt:lpstr>Řešení?</vt:lpstr>
      <vt:lpstr>PowerPoint Presentation</vt:lpstr>
      <vt:lpstr>PowerPoint Presentation</vt:lpstr>
      <vt:lpstr>Co jsme tím získali?</vt:lpstr>
      <vt:lpstr>Řešení</vt:lpstr>
      <vt:lpstr>Co dál?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 do UI</dc:title>
  <dc:subject>Aplikační programové vybavení</dc:subject>
  <dc:creator>Ondřej Popelka</dc:creator>
  <cp:keywords>stavový prostor, prohledávání, heuristika, složitost</cp:keywords>
  <cp:lastModifiedBy>Ondřej Popelka</cp:lastModifiedBy>
  <cp:revision>17</cp:revision>
  <dcterms:created xsi:type="dcterms:W3CDTF">2011-02-17T10:07:16Z</dcterms:created>
  <dcterms:modified xsi:type="dcterms:W3CDTF">2013-09-23T08:58:58Z</dcterms:modified>
  <cp:category>Přednášky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TC102867301033</vt:lpwstr>
  </property>
</Properties>
</file>