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3" r:id="rId1"/>
  </p:sldMasterIdLst>
  <p:sldIdLst>
    <p:sldId id="256" r:id="rId2"/>
    <p:sldId id="258" r:id="rId3"/>
    <p:sldId id="276" r:id="rId4"/>
    <p:sldId id="273" r:id="rId5"/>
    <p:sldId id="271" r:id="rId6"/>
    <p:sldId id="272" r:id="rId7"/>
    <p:sldId id="265" r:id="rId8"/>
    <p:sldId id="269" r:id="rId9"/>
    <p:sldId id="268" r:id="rId10"/>
    <p:sldId id="274" r:id="rId11"/>
    <p:sldId id="275"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9" autoAdjust="0"/>
    <p:restoredTop sz="94660"/>
  </p:normalViewPr>
  <p:slideViewPr>
    <p:cSldViewPr snapToGrid="0">
      <p:cViewPr varScale="1">
        <p:scale>
          <a:sx n="112" d="100"/>
          <a:sy n="112" d="100"/>
        </p:scale>
        <p:origin x="5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CC401-7846-40DB-84BB-12395726B2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F39F47A-687D-4C9E-A1E1-BA921D1325E1}">
      <dgm:prSet/>
      <dgm:spPr/>
      <dgm:t>
        <a:bodyPr/>
        <a:lstStyle/>
        <a:p>
          <a:pPr>
            <a:lnSpc>
              <a:spcPct val="100000"/>
            </a:lnSpc>
          </a:pPr>
          <a:r>
            <a:rPr lang="en-US" b="1" dirty="0"/>
            <a:t>Goal.</a:t>
          </a:r>
          <a:r>
            <a:rPr lang="en-US" dirty="0"/>
            <a:t> </a:t>
          </a:r>
          <a:r>
            <a:rPr lang="en-US" i="1" dirty="0"/>
            <a:t>The aim </a:t>
          </a:r>
          <a:r>
            <a:rPr lang="en-US" dirty="0"/>
            <a:t>of the research is the developing of complex approach for studying mathematical methods in forecasting basic macroeconomic indicators of tourism industry and suggesting the recommendations for improving government policy for entrepreneurs in tourism sector.</a:t>
          </a:r>
        </a:p>
      </dgm:t>
    </dgm:pt>
    <dgm:pt modelId="{3291803D-2549-47C3-A8A2-B93B00F568BB}" type="parTrans" cxnId="{07F81AAD-5A82-4583-ACC8-468AE5103B3F}">
      <dgm:prSet/>
      <dgm:spPr/>
      <dgm:t>
        <a:bodyPr/>
        <a:lstStyle/>
        <a:p>
          <a:endParaRPr lang="en-US"/>
        </a:p>
      </dgm:t>
    </dgm:pt>
    <dgm:pt modelId="{149B2C68-3B9F-4683-BA1E-E1A59F61CC49}" type="sibTrans" cxnId="{07F81AAD-5A82-4583-ACC8-468AE5103B3F}">
      <dgm:prSet/>
      <dgm:spPr/>
      <dgm:t>
        <a:bodyPr/>
        <a:lstStyle/>
        <a:p>
          <a:endParaRPr lang="en-US"/>
        </a:p>
      </dgm:t>
    </dgm:pt>
    <dgm:pt modelId="{460ED44B-0D67-47DF-87DD-A5F02C4AA876}">
      <dgm:prSet/>
      <dgm:spPr/>
      <dgm:t>
        <a:bodyPr/>
        <a:lstStyle/>
        <a:p>
          <a:pPr>
            <a:lnSpc>
              <a:spcPct val="100000"/>
            </a:lnSpc>
          </a:pPr>
          <a:r>
            <a:rPr lang="en-US" b="1" dirty="0"/>
            <a:t>Object.</a:t>
          </a:r>
          <a:r>
            <a:rPr lang="en-US" dirty="0"/>
            <a:t> We consider basic macroeconomic indicators of tourism industry as an object of the research. </a:t>
          </a:r>
        </a:p>
      </dgm:t>
    </dgm:pt>
    <dgm:pt modelId="{4F5CF79A-CCE0-4493-90E6-001A15128D11}" type="parTrans" cxnId="{57717A29-C678-4C5C-840D-FDE58C4646C0}">
      <dgm:prSet/>
      <dgm:spPr/>
      <dgm:t>
        <a:bodyPr/>
        <a:lstStyle/>
        <a:p>
          <a:endParaRPr lang="en-US"/>
        </a:p>
      </dgm:t>
    </dgm:pt>
    <dgm:pt modelId="{003F0B45-3EA4-4EB9-A5DE-37D34DFFCB32}" type="sibTrans" cxnId="{57717A29-C678-4C5C-840D-FDE58C4646C0}">
      <dgm:prSet/>
      <dgm:spPr/>
      <dgm:t>
        <a:bodyPr/>
        <a:lstStyle/>
        <a:p>
          <a:endParaRPr lang="en-US"/>
        </a:p>
      </dgm:t>
    </dgm:pt>
    <dgm:pt modelId="{0E2D2225-B5A1-4CAC-9BA3-7F2D535234A6}">
      <dgm:prSet/>
      <dgm:spPr/>
      <dgm:t>
        <a:bodyPr/>
        <a:lstStyle/>
        <a:p>
          <a:pPr>
            <a:lnSpc>
              <a:spcPct val="100000"/>
            </a:lnSpc>
          </a:pPr>
          <a:r>
            <a:rPr lang="en-GB" b="1" dirty="0"/>
            <a:t>Subject. </a:t>
          </a:r>
          <a:r>
            <a:rPr lang="en-US" dirty="0"/>
            <a:t>We consider mathematical methods of forecasting in tourism studies as a subject of the research. </a:t>
          </a:r>
        </a:p>
      </dgm:t>
    </dgm:pt>
    <dgm:pt modelId="{5140F7CC-6966-4EBF-BBA3-22BECF65EEC1}" type="parTrans" cxnId="{FA7DE8CB-781D-43C6-86D5-69A74F6B57D1}">
      <dgm:prSet/>
      <dgm:spPr/>
      <dgm:t>
        <a:bodyPr/>
        <a:lstStyle/>
        <a:p>
          <a:endParaRPr lang="en-US"/>
        </a:p>
      </dgm:t>
    </dgm:pt>
    <dgm:pt modelId="{6370D06C-1913-4756-9F70-FEB46C8C97E9}" type="sibTrans" cxnId="{FA7DE8CB-781D-43C6-86D5-69A74F6B57D1}">
      <dgm:prSet/>
      <dgm:spPr/>
      <dgm:t>
        <a:bodyPr/>
        <a:lstStyle/>
        <a:p>
          <a:endParaRPr lang="en-US"/>
        </a:p>
      </dgm:t>
    </dgm:pt>
    <dgm:pt modelId="{9FA6A5CD-8273-4EFE-BEF3-2F3B9DFEF984}" type="pres">
      <dgm:prSet presAssocID="{1DFCC401-7846-40DB-84BB-12395726B2F2}" presName="root" presStyleCnt="0">
        <dgm:presLayoutVars>
          <dgm:dir/>
          <dgm:resizeHandles val="exact"/>
        </dgm:presLayoutVars>
      </dgm:prSet>
      <dgm:spPr/>
    </dgm:pt>
    <dgm:pt modelId="{7082CBBB-9FF0-41E4-B176-0EEF6022E502}" type="pres">
      <dgm:prSet presAssocID="{2F39F47A-687D-4C9E-A1E1-BA921D1325E1}" presName="compNode" presStyleCnt="0"/>
      <dgm:spPr/>
    </dgm:pt>
    <dgm:pt modelId="{B030A8A9-413C-407E-A51D-461AE0387D6A}" type="pres">
      <dgm:prSet presAssocID="{2F39F47A-687D-4C9E-A1E1-BA921D1325E1}" presName="bgRect" presStyleLbl="bgShp" presStyleIdx="0" presStyleCnt="3" custScaleX="98191" custScaleY="131419"/>
      <dgm:spPr/>
    </dgm:pt>
    <dgm:pt modelId="{86DACB21-20C0-4FB6-9E16-0D0289127904}" type="pres">
      <dgm:prSet presAssocID="{2F39F47A-687D-4C9E-A1E1-BA921D1325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02E80F70-D2DF-4CF6-B334-B66741BC30AB}" type="pres">
      <dgm:prSet presAssocID="{2F39F47A-687D-4C9E-A1E1-BA921D1325E1}" presName="spaceRect" presStyleCnt="0"/>
      <dgm:spPr/>
    </dgm:pt>
    <dgm:pt modelId="{8F85DD30-195F-4AA5-B52E-02671FA8440B}" type="pres">
      <dgm:prSet presAssocID="{2F39F47A-687D-4C9E-A1E1-BA921D1325E1}" presName="parTx" presStyleLbl="revTx" presStyleIdx="0" presStyleCnt="3" custLinFactNeighborX="-5409" custLinFactNeighborY="-12877">
        <dgm:presLayoutVars>
          <dgm:chMax val="0"/>
          <dgm:chPref val="0"/>
        </dgm:presLayoutVars>
      </dgm:prSet>
      <dgm:spPr/>
    </dgm:pt>
    <dgm:pt modelId="{20889555-8A92-4F04-A691-1EE71C82681F}" type="pres">
      <dgm:prSet presAssocID="{149B2C68-3B9F-4683-BA1E-E1A59F61CC49}" presName="sibTrans" presStyleCnt="0"/>
      <dgm:spPr/>
    </dgm:pt>
    <dgm:pt modelId="{D9B00FC7-1BC0-4F24-BA42-B4D510DD144F}" type="pres">
      <dgm:prSet presAssocID="{460ED44B-0D67-47DF-87DD-A5F02C4AA876}" presName="compNode" presStyleCnt="0"/>
      <dgm:spPr/>
    </dgm:pt>
    <dgm:pt modelId="{55F1E1C7-24A0-4D68-A161-E0EE56465B69}" type="pres">
      <dgm:prSet presAssocID="{460ED44B-0D67-47DF-87DD-A5F02C4AA876}" presName="bgRect" presStyleLbl="bgShp" presStyleIdx="1" presStyleCnt="3"/>
      <dgm:spPr/>
    </dgm:pt>
    <dgm:pt modelId="{67557C12-1468-415F-8EDC-CB37388C65D6}" type="pres">
      <dgm:prSet presAssocID="{460ED44B-0D67-47DF-87DD-A5F02C4AA8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2"/>
        </a:ext>
      </dgm:extLst>
    </dgm:pt>
    <dgm:pt modelId="{4568B00C-8B33-4050-912E-A2CF9235BE66}" type="pres">
      <dgm:prSet presAssocID="{460ED44B-0D67-47DF-87DD-A5F02C4AA876}" presName="spaceRect" presStyleCnt="0"/>
      <dgm:spPr/>
    </dgm:pt>
    <dgm:pt modelId="{73C1C7CE-44BB-4C91-B6C6-825B33534F81}" type="pres">
      <dgm:prSet presAssocID="{460ED44B-0D67-47DF-87DD-A5F02C4AA876}" presName="parTx" presStyleLbl="revTx" presStyleIdx="1" presStyleCnt="3" custLinFactNeighborX="-4452" custLinFactNeighborY="-12598">
        <dgm:presLayoutVars>
          <dgm:chMax val="0"/>
          <dgm:chPref val="0"/>
        </dgm:presLayoutVars>
      </dgm:prSet>
      <dgm:spPr/>
    </dgm:pt>
    <dgm:pt modelId="{AE89ECFD-4241-4C06-A17E-D9C25A96F6A4}" type="pres">
      <dgm:prSet presAssocID="{003F0B45-3EA4-4EB9-A5DE-37D34DFFCB32}" presName="sibTrans" presStyleCnt="0"/>
      <dgm:spPr/>
    </dgm:pt>
    <dgm:pt modelId="{C00BA7DE-00AF-4DDA-8F72-5ABF98B69A95}" type="pres">
      <dgm:prSet presAssocID="{0E2D2225-B5A1-4CAC-9BA3-7F2D535234A6}" presName="compNode" presStyleCnt="0"/>
      <dgm:spPr/>
    </dgm:pt>
    <dgm:pt modelId="{7B02D46D-72F5-4389-B165-54B54C8EAEC6}" type="pres">
      <dgm:prSet presAssocID="{0E2D2225-B5A1-4CAC-9BA3-7F2D535234A6}" presName="bgRect" presStyleLbl="bgShp" presStyleIdx="2" presStyleCnt="3"/>
      <dgm:spPr/>
    </dgm:pt>
    <dgm:pt modelId="{0C626C19-58B5-4ECC-A2E4-6341B400078C}" type="pres">
      <dgm:prSet presAssocID="{0E2D2225-B5A1-4CAC-9BA3-7F2D535234A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story"/>
        </a:ext>
      </dgm:extLst>
    </dgm:pt>
    <dgm:pt modelId="{D4FA291F-7811-44AF-B6FD-BDD17E45D295}" type="pres">
      <dgm:prSet presAssocID="{0E2D2225-B5A1-4CAC-9BA3-7F2D535234A6}" presName="spaceRect" presStyleCnt="0"/>
      <dgm:spPr/>
    </dgm:pt>
    <dgm:pt modelId="{014D2AC6-D380-4A68-AFAE-D14EC5FDD823}" type="pres">
      <dgm:prSet presAssocID="{0E2D2225-B5A1-4CAC-9BA3-7F2D535234A6}" presName="parTx" presStyleLbl="revTx" presStyleIdx="2" presStyleCnt="3" custLinFactNeighborX="-3513" custLinFactNeighborY="-13250">
        <dgm:presLayoutVars>
          <dgm:chMax val="0"/>
          <dgm:chPref val="0"/>
        </dgm:presLayoutVars>
      </dgm:prSet>
      <dgm:spPr/>
    </dgm:pt>
  </dgm:ptLst>
  <dgm:cxnLst>
    <dgm:cxn modelId="{57717A29-C678-4C5C-840D-FDE58C4646C0}" srcId="{1DFCC401-7846-40DB-84BB-12395726B2F2}" destId="{460ED44B-0D67-47DF-87DD-A5F02C4AA876}" srcOrd="1" destOrd="0" parTransId="{4F5CF79A-CCE0-4493-90E6-001A15128D11}" sibTransId="{003F0B45-3EA4-4EB9-A5DE-37D34DFFCB32}"/>
    <dgm:cxn modelId="{D41C1E88-F8DF-4843-B184-40E59E5F5081}" type="presOf" srcId="{2F39F47A-687D-4C9E-A1E1-BA921D1325E1}" destId="{8F85DD30-195F-4AA5-B52E-02671FA8440B}" srcOrd="0" destOrd="0" presId="urn:microsoft.com/office/officeart/2018/2/layout/IconVerticalSolidList"/>
    <dgm:cxn modelId="{EF8FDA8A-632F-4F55-B994-22A67C3398DB}" type="presOf" srcId="{0E2D2225-B5A1-4CAC-9BA3-7F2D535234A6}" destId="{014D2AC6-D380-4A68-AFAE-D14EC5FDD823}" srcOrd="0" destOrd="0" presId="urn:microsoft.com/office/officeart/2018/2/layout/IconVerticalSolidList"/>
    <dgm:cxn modelId="{07F81AAD-5A82-4583-ACC8-468AE5103B3F}" srcId="{1DFCC401-7846-40DB-84BB-12395726B2F2}" destId="{2F39F47A-687D-4C9E-A1E1-BA921D1325E1}" srcOrd="0" destOrd="0" parTransId="{3291803D-2549-47C3-A8A2-B93B00F568BB}" sibTransId="{149B2C68-3B9F-4683-BA1E-E1A59F61CC49}"/>
    <dgm:cxn modelId="{691158C2-6014-4F6A-A93C-D277BC515256}" type="presOf" srcId="{460ED44B-0D67-47DF-87DD-A5F02C4AA876}" destId="{73C1C7CE-44BB-4C91-B6C6-825B33534F81}" srcOrd="0" destOrd="0" presId="urn:microsoft.com/office/officeart/2018/2/layout/IconVerticalSolidList"/>
    <dgm:cxn modelId="{FA7DE8CB-781D-43C6-86D5-69A74F6B57D1}" srcId="{1DFCC401-7846-40DB-84BB-12395726B2F2}" destId="{0E2D2225-B5A1-4CAC-9BA3-7F2D535234A6}" srcOrd="2" destOrd="0" parTransId="{5140F7CC-6966-4EBF-BBA3-22BECF65EEC1}" sibTransId="{6370D06C-1913-4756-9F70-FEB46C8C97E9}"/>
    <dgm:cxn modelId="{F98990FF-037F-4B8E-81D7-978CD769C130}" type="presOf" srcId="{1DFCC401-7846-40DB-84BB-12395726B2F2}" destId="{9FA6A5CD-8273-4EFE-BEF3-2F3B9DFEF984}" srcOrd="0" destOrd="0" presId="urn:microsoft.com/office/officeart/2018/2/layout/IconVerticalSolidList"/>
    <dgm:cxn modelId="{EF0B75DE-4CE4-459E-8EE0-C3183AA9E153}" type="presParOf" srcId="{9FA6A5CD-8273-4EFE-BEF3-2F3B9DFEF984}" destId="{7082CBBB-9FF0-41E4-B176-0EEF6022E502}" srcOrd="0" destOrd="0" presId="urn:microsoft.com/office/officeart/2018/2/layout/IconVerticalSolidList"/>
    <dgm:cxn modelId="{CF85DE4B-39AC-462E-9898-730E8510442A}" type="presParOf" srcId="{7082CBBB-9FF0-41E4-B176-0EEF6022E502}" destId="{B030A8A9-413C-407E-A51D-461AE0387D6A}" srcOrd="0" destOrd="0" presId="urn:microsoft.com/office/officeart/2018/2/layout/IconVerticalSolidList"/>
    <dgm:cxn modelId="{52B9F1E5-4512-4539-96CA-944CCDC10E48}" type="presParOf" srcId="{7082CBBB-9FF0-41E4-B176-0EEF6022E502}" destId="{86DACB21-20C0-4FB6-9E16-0D0289127904}" srcOrd="1" destOrd="0" presId="urn:microsoft.com/office/officeart/2018/2/layout/IconVerticalSolidList"/>
    <dgm:cxn modelId="{CD7E2B8B-C3BA-4C00-B8FF-C6A3770AC065}" type="presParOf" srcId="{7082CBBB-9FF0-41E4-B176-0EEF6022E502}" destId="{02E80F70-D2DF-4CF6-B334-B66741BC30AB}" srcOrd="2" destOrd="0" presId="urn:microsoft.com/office/officeart/2018/2/layout/IconVerticalSolidList"/>
    <dgm:cxn modelId="{13997826-BE3D-4777-8AB8-3488349D77D6}" type="presParOf" srcId="{7082CBBB-9FF0-41E4-B176-0EEF6022E502}" destId="{8F85DD30-195F-4AA5-B52E-02671FA8440B}" srcOrd="3" destOrd="0" presId="urn:microsoft.com/office/officeart/2018/2/layout/IconVerticalSolidList"/>
    <dgm:cxn modelId="{1FF66E59-F68B-4DAC-8FD6-8BE408618BB4}" type="presParOf" srcId="{9FA6A5CD-8273-4EFE-BEF3-2F3B9DFEF984}" destId="{20889555-8A92-4F04-A691-1EE71C82681F}" srcOrd="1" destOrd="0" presId="urn:microsoft.com/office/officeart/2018/2/layout/IconVerticalSolidList"/>
    <dgm:cxn modelId="{8C068D72-F2D5-4941-B32A-825118988E4A}" type="presParOf" srcId="{9FA6A5CD-8273-4EFE-BEF3-2F3B9DFEF984}" destId="{D9B00FC7-1BC0-4F24-BA42-B4D510DD144F}" srcOrd="2" destOrd="0" presId="urn:microsoft.com/office/officeart/2018/2/layout/IconVerticalSolidList"/>
    <dgm:cxn modelId="{080D3515-D8BA-4F25-AD83-BFD3885C48C5}" type="presParOf" srcId="{D9B00FC7-1BC0-4F24-BA42-B4D510DD144F}" destId="{55F1E1C7-24A0-4D68-A161-E0EE56465B69}" srcOrd="0" destOrd="0" presId="urn:microsoft.com/office/officeart/2018/2/layout/IconVerticalSolidList"/>
    <dgm:cxn modelId="{B9D23CD2-DB70-4673-BDF1-899F6B337B09}" type="presParOf" srcId="{D9B00FC7-1BC0-4F24-BA42-B4D510DD144F}" destId="{67557C12-1468-415F-8EDC-CB37388C65D6}" srcOrd="1" destOrd="0" presId="urn:microsoft.com/office/officeart/2018/2/layout/IconVerticalSolidList"/>
    <dgm:cxn modelId="{88D558B8-6A21-4B77-9B0D-D30FC1555414}" type="presParOf" srcId="{D9B00FC7-1BC0-4F24-BA42-B4D510DD144F}" destId="{4568B00C-8B33-4050-912E-A2CF9235BE66}" srcOrd="2" destOrd="0" presId="urn:microsoft.com/office/officeart/2018/2/layout/IconVerticalSolidList"/>
    <dgm:cxn modelId="{614D48CB-6EB3-4E05-BAA9-8F91546F6215}" type="presParOf" srcId="{D9B00FC7-1BC0-4F24-BA42-B4D510DD144F}" destId="{73C1C7CE-44BB-4C91-B6C6-825B33534F81}" srcOrd="3" destOrd="0" presId="urn:microsoft.com/office/officeart/2018/2/layout/IconVerticalSolidList"/>
    <dgm:cxn modelId="{C2266BBE-9730-4594-B72B-1F45AD8E0FC3}" type="presParOf" srcId="{9FA6A5CD-8273-4EFE-BEF3-2F3B9DFEF984}" destId="{AE89ECFD-4241-4C06-A17E-D9C25A96F6A4}" srcOrd="3" destOrd="0" presId="urn:microsoft.com/office/officeart/2018/2/layout/IconVerticalSolidList"/>
    <dgm:cxn modelId="{633D7661-2A78-4828-9A53-5530A306A3DB}" type="presParOf" srcId="{9FA6A5CD-8273-4EFE-BEF3-2F3B9DFEF984}" destId="{C00BA7DE-00AF-4DDA-8F72-5ABF98B69A95}" srcOrd="4" destOrd="0" presId="urn:microsoft.com/office/officeart/2018/2/layout/IconVerticalSolidList"/>
    <dgm:cxn modelId="{69CC42A1-2F9B-4037-9D8B-957CD31C414D}" type="presParOf" srcId="{C00BA7DE-00AF-4DDA-8F72-5ABF98B69A95}" destId="{7B02D46D-72F5-4389-B165-54B54C8EAEC6}" srcOrd="0" destOrd="0" presId="urn:microsoft.com/office/officeart/2018/2/layout/IconVerticalSolidList"/>
    <dgm:cxn modelId="{5606D8DD-8094-4534-B05B-E79CFFE8E5D0}" type="presParOf" srcId="{C00BA7DE-00AF-4DDA-8F72-5ABF98B69A95}" destId="{0C626C19-58B5-4ECC-A2E4-6341B400078C}" srcOrd="1" destOrd="0" presId="urn:microsoft.com/office/officeart/2018/2/layout/IconVerticalSolidList"/>
    <dgm:cxn modelId="{DFAD58F9-C67A-44C1-8D22-7B9238CD97C3}" type="presParOf" srcId="{C00BA7DE-00AF-4DDA-8F72-5ABF98B69A95}" destId="{D4FA291F-7811-44AF-B6FD-BDD17E45D295}" srcOrd="2" destOrd="0" presId="urn:microsoft.com/office/officeart/2018/2/layout/IconVerticalSolidList"/>
    <dgm:cxn modelId="{96496C13-1D5F-4E32-A7FA-8F4FDC8AA4DD}" type="presParOf" srcId="{C00BA7DE-00AF-4DDA-8F72-5ABF98B69A95}" destId="{014D2AC6-D380-4A68-AFAE-D14EC5FDD8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FB5BD-5176-504B-8AE2-A14999ABF80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14E77345-EBC7-BA4C-B853-F9745FF8396E}">
      <dgm:prSet/>
      <dgm:spPr>
        <a:solidFill>
          <a:schemeClr val="tx2">
            <a:lumMod val="75000"/>
          </a:schemeClr>
        </a:solidFill>
      </dgm:spPr>
      <dgm:t>
        <a:bodyPr/>
        <a:lstStyle/>
        <a:p>
          <a:r>
            <a:rPr lang="en-GB" dirty="0"/>
            <a:t>“Tourism entrepreneur is a person or a group of  persons producing and managing tourism products” </a:t>
          </a:r>
          <a:endParaRPr lang="ru-RU" dirty="0"/>
        </a:p>
      </dgm:t>
    </dgm:pt>
    <dgm:pt modelId="{69DA241B-A0B8-0A47-AE42-1A9DC5BFA3F5}" type="parTrans" cxnId="{1B6D89AA-889C-2347-B006-C20A66EEBE15}">
      <dgm:prSet/>
      <dgm:spPr/>
      <dgm:t>
        <a:bodyPr/>
        <a:lstStyle/>
        <a:p>
          <a:endParaRPr lang="ru-RU"/>
        </a:p>
      </dgm:t>
    </dgm:pt>
    <dgm:pt modelId="{55785461-C649-7243-A542-4ADB8E0E3D5C}" type="sibTrans" cxnId="{1B6D89AA-889C-2347-B006-C20A66EEBE15}">
      <dgm:prSet/>
      <dgm:spPr/>
      <dgm:t>
        <a:bodyPr/>
        <a:lstStyle/>
        <a:p>
          <a:endParaRPr lang="ru-RU"/>
        </a:p>
      </dgm:t>
    </dgm:pt>
    <dgm:pt modelId="{FF17C111-CE09-A343-BA4F-299936811491}" type="pres">
      <dgm:prSet presAssocID="{E53FB5BD-5176-504B-8AE2-A14999ABF801}" presName="linear" presStyleCnt="0">
        <dgm:presLayoutVars>
          <dgm:animLvl val="lvl"/>
          <dgm:resizeHandles val="exact"/>
        </dgm:presLayoutVars>
      </dgm:prSet>
      <dgm:spPr/>
    </dgm:pt>
    <dgm:pt modelId="{618704C0-8CE2-2E41-B497-FB3B011C4632}" type="pres">
      <dgm:prSet presAssocID="{14E77345-EBC7-BA4C-B853-F9745FF8396E}" presName="parentText" presStyleLbl="node1" presStyleIdx="0" presStyleCnt="1" custLinFactX="-100000" custLinFactNeighborX="-147124" custLinFactNeighborY="3162">
        <dgm:presLayoutVars>
          <dgm:chMax val="0"/>
          <dgm:bulletEnabled val="1"/>
        </dgm:presLayoutVars>
      </dgm:prSet>
      <dgm:spPr>
        <a:prstGeom prst="cloud">
          <a:avLst/>
        </a:prstGeom>
      </dgm:spPr>
    </dgm:pt>
  </dgm:ptLst>
  <dgm:cxnLst>
    <dgm:cxn modelId="{B1B1352A-8450-A044-A411-11EB708C758D}" type="presOf" srcId="{E53FB5BD-5176-504B-8AE2-A14999ABF801}" destId="{FF17C111-CE09-A343-BA4F-299936811491}" srcOrd="0" destOrd="0" presId="urn:microsoft.com/office/officeart/2005/8/layout/vList2"/>
    <dgm:cxn modelId="{A13F54A5-4789-2E49-A776-8D1D6B0CA5D5}" type="presOf" srcId="{14E77345-EBC7-BA4C-B853-F9745FF8396E}" destId="{618704C0-8CE2-2E41-B497-FB3B011C4632}" srcOrd="0" destOrd="0" presId="urn:microsoft.com/office/officeart/2005/8/layout/vList2"/>
    <dgm:cxn modelId="{1B6D89AA-889C-2347-B006-C20A66EEBE15}" srcId="{E53FB5BD-5176-504B-8AE2-A14999ABF801}" destId="{14E77345-EBC7-BA4C-B853-F9745FF8396E}" srcOrd="0" destOrd="0" parTransId="{69DA241B-A0B8-0A47-AE42-1A9DC5BFA3F5}" sibTransId="{55785461-C649-7243-A542-4ADB8E0E3D5C}"/>
    <dgm:cxn modelId="{28C14685-1A5B-874A-8A97-C1C65377FBF9}" type="presParOf" srcId="{FF17C111-CE09-A343-BA4F-299936811491}" destId="{618704C0-8CE2-2E41-B497-FB3B011C463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0A8A9-413C-407E-A51D-461AE0387D6A}">
      <dsp:nvSpPr>
        <dsp:cNvPr id="0" name=""/>
        <dsp:cNvSpPr/>
      </dsp:nvSpPr>
      <dsp:spPr>
        <a:xfrm>
          <a:off x="0" y="5465"/>
          <a:ext cx="6050657" cy="14876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ACB21-20C0-4FB6-9E16-0D0289127904}">
      <dsp:nvSpPr>
        <dsp:cNvPr id="0" name=""/>
        <dsp:cNvSpPr/>
      </dsp:nvSpPr>
      <dsp:spPr>
        <a:xfrm>
          <a:off x="393831" y="340580"/>
          <a:ext cx="818194" cy="8173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85DD30-195F-4AA5-B52E-02671FA8440B}">
      <dsp:nvSpPr>
        <dsp:cNvPr id="0" name=""/>
        <dsp:cNvSpPr/>
      </dsp:nvSpPr>
      <dsp:spPr>
        <a:xfrm>
          <a:off x="1423150" y="0"/>
          <a:ext cx="4408252" cy="148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440" tIns="157440" rIns="157440" bIns="157440" numCol="1" spcCol="1270" anchor="ctr" anchorCtr="0">
          <a:noAutofit/>
        </a:bodyPr>
        <a:lstStyle/>
        <a:p>
          <a:pPr marL="0" lvl="0" indent="0" algn="l" defTabSz="622300">
            <a:lnSpc>
              <a:spcPct val="100000"/>
            </a:lnSpc>
            <a:spcBef>
              <a:spcPct val="0"/>
            </a:spcBef>
            <a:spcAft>
              <a:spcPct val="35000"/>
            </a:spcAft>
            <a:buNone/>
          </a:pPr>
          <a:r>
            <a:rPr lang="en-US" sz="1400" b="1" kern="1200" dirty="0"/>
            <a:t>Goal.</a:t>
          </a:r>
          <a:r>
            <a:rPr lang="en-US" sz="1400" kern="1200" dirty="0"/>
            <a:t> </a:t>
          </a:r>
          <a:r>
            <a:rPr lang="en-US" sz="1400" i="1" kern="1200" dirty="0"/>
            <a:t>The aim </a:t>
          </a:r>
          <a:r>
            <a:rPr lang="en-US" sz="1400" kern="1200" dirty="0"/>
            <a:t>of the research is the developing of complex approach for studying mathematical methods in forecasting basic macroeconomic indicators of tourism industry and suggesting the recommendations for improving government policy for entrepreneurs in tourism sector.</a:t>
          </a:r>
        </a:p>
      </dsp:txBody>
      <dsp:txXfrm>
        <a:off x="1423150" y="0"/>
        <a:ext cx="4408252" cy="1487626"/>
      </dsp:txXfrm>
    </dsp:sp>
    <dsp:sp modelId="{55F1E1C7-24A0-4D68-A161-E0EE56465B69}">
      <dsp:nvSpPr>
        <dsp:cNvPr id="0" name=""/>
        <dsp:cNvSpPr/>
      </dsp:nvSpPr>
      <dsp:spPr>
        <a:xfrm>
          <a:off x="0" y="1968443"/>
          <a:ext cx="6391275" cy="11319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57C12-1468-415F-8EDC-CB37388C65D6}">
      <dsp:nvSpPr>
        <dsp:cNvPr id="0" name=""/>
        <dsp:cNvSpPr/>
      </dsp:nvSpPr>
      <dsp:spPr>
        <a:xfrm>
          <a:off x="449567" y="2125732"/>
          <a:ext cx="818194" cy="8173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C1C7CE-44BB-4C91-B6C6-825B33534F81}">
      <dsp:nvSpPr>
        <dsp:cNvPr id="0" name=""/>
        <dsp:cNvSpPr/>
      </dsp:nvSpPr>
      <dsp:spPr>
        <a:xfrm>
          <a:off x="1521074" y="1781032"/>
          <a:ext cx="4408252" cy="148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440" tIns="157440" rIns="157440" bIns="157440" numCol="1" spcCol="1270" anchor="ctr" anchorCtr="0">
          <a:noAutofit/>
        </a:bodyPr>
        <a:lstStyle/>
        <a:p>
          <a:pPr marL="0" lvl="0" indent="0" algn="l" defTabSz="622300">
            <a:lnSpc>
              <a:spcPct val="100000"/>
            </a:lnSpc>
            <a:spcBef>
              <a:spcPct val="0"/>
            </a:spcBef>
            <a:spcAft>
              <a:spcPct val="35000"/>
            </a:spcAft>
            <a:buNone/>
          </a:pPr>
          <a:r>
            <a:rPr lang="en-US" sz="1400" b="1" kern="1200" dirty="0"/>
            <a:t>Object.</a:t>
          </a:r>
          <a:r>
            <a:rPr lang="en-US" sz="1400" kern="1200" dirty="0"/>
            <a:t> We consider basic macroeconomic indicators of tourism industry as an object of the research. </a:t>
          </a:r>
        </a:p>
      </dsp:txBody>
      <dsp:txXfrm>
        <a:off x="1521074" y="1781032"/>
        <a:ext cx="4408252" cy="1487626"/>
      </dsp:txXfrm>
    </dsp:sp>
    <dsp:sp modelId="{7B02D46D-72F5-4389-B165-54B54C8EAEC6}">
      <dsp:nvSpPr>
        <dsp:cNvPr id="0" name=""/>
        <dsp:cNvSpPr/>
      </dsp:nvSpPr>
      <dsp:spPr>
        <a:xfrm>
          <a:off x="0" y="3753595"/>
          <a:ext cx="6391275" cy="11319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626C19-58B5-4ECC-A2E4-6341B400078C}">
      <dsp:nvSpPr>
        <dsp:cNvPr id="0" name=""/>
        <dsp:cNvSpPr/>
      </dsp:nvSpPr>
      <dsp:spPr>
        <a:xfrm>
          <a:off x="449567" y="3910883"/>
          <a:ext cx="818194" cy="8173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4D2AC6-D380-4A68-AFAE-D14EC5FDD823}">
      <dsp:nvSpPr>
        <dsp:cNvPr id="0" name=""/>
        <dsp:cNvSpPr/>
      </dsp:nvSpPr>
      <dsp:spPr>
        <a:xfrm>
          <a:off x="1562467" y="3556484"/>
          <a:ext cx="4408252" cy="148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440" tIns="157440" rIns="157440" bIns="157440" numCol="1" spcCol="1270" anchor="ctr" anchorCtr="0">
          <a:noAutofit/>
        </a:bodyPr>
        <a:lstStyle/>
        <a:p>
          <a:pPr marL="0" lvl="0" indent="0" algn="l" defTabSz="622300">
            <a:lnSpc>
              <a:spcPct val="100000"/>
            </a:lnSpc>
            <a:spcBef>
              <a:spcPct val="0"/>
            </a:spcBef>
            <a:spcAft>
              <a:spcPct val="35000"/>
            </a:spcAft>
            <a:buNone/>
          </a:pPr>
          <a:r>
            <a:rPr lang="en-GB" sz="1400" b="1" kern="1200" dirty="0"/>
            <a:t>Subject. </a:t>
          </a:r>
          <a:r>
            <a:rPr lang="en-US" sz="1400" kern="1200" dirty="0"/>
            <a:t>We consider mathematical methods of forecasting in tourism studies as a subject of the research. </a:t>
          </a:r>
        </a:p>
      </dsp:txBody>
      <dsp:txXfrm>
        <a:off x="1562467" y="3556484"/>
        <a:ext cx="4408252" cy="1487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704C0-8CE2-2E41-B497-FB3B011C4632}">
      <dsp:nvSpPr>
        <dsp:cNvPr id="0" name=""/>
        <dsp:cNvSpPr/>
      </dsp:nvSpPr>
      <dsp:spPr>
        <a:xfrm>
          <a:off x="0" y="338316"/>
          <a:ext cx="3862116" cy="3439800"/>
        </a:xfrm>
        <a:prstGeom prst="cloud">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“Tourism entrepreneur is a person or a group of  persons producing and managing tourism products” </a:t>
          </a:r>
          <a:endParaRPr lang="ru-RU" sz="2100" kern="1200" dirty="0"/>
        </a:p>
      </dsp:txBody>
      <dsp:txXfrm>
        <a:off x="532293" y="857790"/>
        <a:ext cx="2522891" cy="22414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1E700B27-DE4C-4B9E-BB11-B9027034A00F}" type="datetimeFigureOut">
              <a:rPr lang="en-US" smtClean="0"/>
              <a:pPr/>
              <a:t>7/3/19</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a:t>
              </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453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40F4739-9812-4A9F-890D-2AD6BA5F6EE8}" type="datetimeFigureOut">
              <a:rPr lang="en-US" smtClean="0"/>
              <a:t>7/3/19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59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18845AC5-A3F8-44AA-BA8F-596CDCC976D3}" type="datetimeFigureOut">
              <a:rPr lang="en-US" smtClean="0"/>
              <a:t>7/3/19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032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C873B183-A821-4095-A363-9EC968635539}" type="datetimeFigureOut">
              <a:rPr lang="en-US" smtClean="0"/>
              <a:t>7/3/19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4523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74D01B4-0AA5-45E6-B2E6-5FA4078AEBCF}" type="datetimeFigureOut">
              <a:rPr lang="en-US" smtClean="0"/>
              <a:t>7/3/19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4983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smtClean="0"/>
              <a:t>7/3/19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34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smtClean="0"/>
              <a:t>7/3/19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4500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7/3/19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7335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7/3/19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572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7/3/19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48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AAA073D-A903-47F8-8D16-77642FB0DF1F}" type="datetimeFigureOut">
              <a:rPr lang="en-US" smtClean="0"/>
              <a:t>7/3/19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73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7/3/19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7/3/19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702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7/3/19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04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7/3/19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58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E665CEB-0076-4E37-B880-BCEA9784DE0A}" type="datetimeFigureOut">
              <a:rPr lang="en-US" smtClean="0"/>
              <a:t>7/3/19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66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6149E5E-3896-4118-99A7-7B85668F1C5E}" type="datetimeFigureOut">
              <a:rPr lang="en-US" smtClean="0"/>
              <a:t>7/3/19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387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E0D914D-B099-4142-A885-11F276715148}" type="datetimeFigureOut">
              <a:rPr lang="en-US" smtClean="0"/>
              <a:t>7/3/19</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678453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8908" y="453695"/>
            <a:ext cx="12270908" cy="3017522"/>
          </a:xfrm>
        </p:spPr>
        <p:txBody>
          <a:bodyPr>
            <a:normAutofit fontScale="92500" lnSpcReduction="20000"/>
          </a:bodyPr>
          <a:lstStyle/>
          <a:p>
            <a:r>
              <a:rPr lang="en-US" sz="6000" dirty="0">
                <a:latin typeface="Calibri" panose="020F0502020204030204" pitchFamily="34" charset="0"/>
              </a:rPr>
              <a:t> </a:t>
            </a:r>
            <a:r>
              <a:rPr lang="ru-RU" sz="6000" dirty="0">
                <a:latin typeface="Calibri" panose="020F0502020204030204" pitchFamily="34" charset="0"/>
              </a:rPr>
              <a:t>                </a:t>
            </a:r>
            <a:r>
              <a:rPr lang="en-US" dirty="0">
                <a:solidFill>
                  <a:schemeClr val="tx1"/>
                </a:solidFill>
              </a:rPr>
              <a:t>MINISTRY OF EDUCATION AND SCIENCE OF RUSSIAN FEDERATION</a:t>
            </a:r>
            <a:endParaRPr lang="ru-RU" dirty="0">
              <a:solidFill>
                <a:schemeClr val="tx1"/>
              </a:solidFill>
            </a:endParaRPr>
          </a:p>
          <a:p>
            <a:r>
              <a:rPr lang="en-US" dirty="0">
                <a:solidFill>
                  <a:schemeClr val="tx1"/>
                </a:solidFill>
              </a:rPr>
              <a:t>      </a:t>
            </a:r>
            <a:r>
              <a:rPr lang="ru-RU" dirty="0">
                <a:solidFill>
                  <a:schemeClr val="tx1"/>
                </a:solidFill>
              </a:rPr>
              <a:t>                            </a:t>
            </a:r>
            <a:r>
              <a:rPr lang="en-US" dirty="0">
                <a:solidFill>
                  <a:schemeClr val="tx1"/>
                </a:solidFill>
              </a:rPr>
              <a:t> Federal State Budgetary Educational Institution of Higher Education</a:t>
            </a:r>
            <a:endParaRPr lang="ru-RU" dirty="0">
              <a:solidFill>
                <a:schemeClr val="tx1"/>
              </a:solidFill>
            </a:endParaRPr>
          </a:p>
          <a:p>
            <a:r>
              <a:rPr lang="en-US" dirty="0">
                <a:solidFill>
                  <a:schemeClr val="tx1"/>
                </a:solidFill>
              </a:rPr>
              <a:t>                           </a:t>
            </a:r>
            <a:r>
              <a:rPr lang="ru-RU" dirty="0">
                <a:solidFill>
                  <a:schemeClr val="tx1"/>
                </a:solidFill>
              </a:rPr>
              <a:t>                                                    </a:t>
            </a:r>
            <a:r>
              <a:rPr lang="en-US" dirty="0">
                <a:solidFill>
                  <a:schemeClr val="tx1"/>
                </a:solidFill>
              </a:rPr>
              <a:t>KUBAN STATE UNIVERSITY</a:t>
            </a:r>
            <a:endParaRPr lang="ru-RU" dirty="0">
              <a:solidFill>
                <a:schemeClr val="tx1"/>
              </a:solidFill>
            </a:endParaRPr>
          </a:p>
          <a:p>
            <a:r>
              <a:rPr lang="en-US" dirty="0">
                <a:solidFill>
                  <a:schemeClr val="tx1"/>
                </a:solidFill>
              </a:rPr>
              <a:t> </a:t>
            </a:r>
            <a:endParaRPr lang="ru-RU" dirty="0">
              <a:solidFill>
                <a:schemeClr val="tx1"/>
              </a:solidFill>
            </a:endParaRPr>
          </a:p>
          <a:p>
            <a:r>
              <a:rPr lang="en-US" dirty="0">
                <a:solidFill>
                  <a:schemeClr val="tx1"/>
                </a:solidFill>
              </a:rPr>
              <a:t> </a:t>
            </a:r>
            <a:endParaRPr lang="ru-RU" dirty="0">
              <a:solidFill>
                <a:schemeClr val="tx1"/>
              </a:solidFill>
            </a:endParaRPr>
          </a:p>
          <a:p>
            <a:r>
              <a:rPr lang="en-US" dirty="0">
                <a:solidFill>
                  <a:schemeClr val="tx1"/>
                </a:solidFill>
              </a:rPr>
              <a:t>                         </a:t>
            </a:r>
            <a:r>
              <a:rPr lang="ru-RU" dirty="0">
                <a:solidFill>
                  <a:schemeClr val="tx1"/>
                </a:solidFill>
              </a:rPr>
              <a:t>                                                   </a:t>
            </a:r>
            <a:r>
              <a:rPr lang="en-US" dirty="0">
                <a:solidFill>
                  <a:schemeClr val="tx1"/>
                </a:solidFill>
              </a:rPr>
              <a:t> Faculty of Economics</a:t>
            </a:r>
            <a:endParaRPr lang="ru-RU" dirty="0">
              <a:solidFill>
                <a:schemeClr val="tx1"/>
              </a:solidFill>
            </a:endParaRPr>
          </a:p>
          <a:p>
            <a:r>
              <a:rPr lang="en-US" dirty="0">
                <a:solidFill>
                  <a:schemeClr val="tx1"/>
                </a:solidFill>
              </a:rPr>
              <a:t>        </a:t>
            </a:r>
            <a:r>
              <a:rPr lang="ru-RU" dirty="0">
                <a:solidFill>
                  <a:schemeClr val="tx1"/>
                </a:solidFill>
              </a:rPr>
              <a:t>                                              </a:t>
            </a:r>
            <a:r>
              <a:rPr lang="en-US" dirty="0">
                <a:solidFill>
                  <a:schemeClr val="tx1"/>
                </a:solidFill>
              </a:rPr>
              <a:t> Marketing and Trading Business Department</a:t>
            </a:r>
            <a:endParaRPr lang="ru-RU" dirty="0">
              <a:solidFill>
                <a:schemeClr val="tx1"/>
              </a:solidFill>
            </a:endParaRPr>
          </a:p>
          <a:p>
            <a:endParaRPr lang="ru-RU" sz="6000" dirty="0">
              <a:latin typeface="Calibri" panose="020F0502020204030204" pitchFamily="34" charset="0"/>
            </a:endParaRPr>
          </a:p>
          <a:p>
            <a:endParaRPr lang="ru-RU" dirty="0"/>
          </a:p>
        </p:txBody>
      </p:sp>
      <p:sp>
        <p:nvSpPr>
          <p:cNvPr id="4" name="Прямоугольник 3"/>
          <p:cNvSpPr/>
          <p:nvPr/>
        </p:nvSpPr>
        <p:spPr>
          <a:xfrm>
            <a:off x="558099" y="5332703"/>
            <a:ext cx="11373706" cy="923330"/>
          </a:xfrm>
          <a:prstGeom prst="rect">
            <a:avLst/>
          </a:prstGeom>
        </p:spPr>
        <p:txBody>
          <a:bodyPr wrap="square">
            <a:spAutoFit/>
          </a:bodyPr>
          <a:lstStyle/>
          <a:p>
            <a:r>
              <a:rPr lang="en-US" b="1" dirty="0">
                <a:solidFill>
                  <a:schemeClr val="accent1">
                    <a:lumMod val="40000"/>
                    <a:lumOff val="60000"/>
                  </a:schemeClr>
                </a:solidFill>
              </a:rPr>
              <a:t>        </a:t>
            </a:r>
            <a:br>
              <a:rPr lang="en-US" dirty="0">
                <a:solidFill>
                  <a:schemeClr val="accent1">
                    <a:lumMod val="40000"/>
                    <a:lumOff val="60000"/>
                  </a:schemeClr>
                </a:solidFill>
              </a:rPr>
            </a:br>
            <a:r>
              <a:rPr lang="en-US" dirty="0">
                <a:solidFill>
                  <a:schemeClr val="accent1">
                    <a:lumMod val="40000"/>
                    <a:lumOff val="60000"/>
                  </a:schemeClr>
                </a:solidFill>
              </a:rPr>
              <a:t>	 	                                                                                                    </a:t>
            </a:r>
            <a:r>
              <a:rPr lang="en-US" dirty="0"/>
              <a:t>Scientific leader: Bogdashev I.V.,</a:t>
            </a:r>
            <a:br>
              <a:rPr lang="en-US" dirty="0"/>
            </a:br>
            <a:r>
              <a:rPr lang="en-US" dirty="0"/>
              <a:t>                                                                                                                  </a:t>
            </a:r>
            <a:r>
              <a:rPr lang="en-GB" dirty="0"/>
              <a:t>Candidate</a:t>
            </a:r>
            <a:r>
              <a:rPr lang="en-US" dirty="0"/>
              <a:t> of Economy Science</a:t>
            </a:r>
            <a:endParaRPr lang="ru-RU" dirty="0"/>
          </a:p>
        </p:txBody>
      </p:sp>
      <p:sp>
        <p:nvSpPr>
          <p:cNvPr id="5" name="Заголовок 4">
            <a:extLst>
              <a:ext uri="{FF2B5EF4-FFF2-40B4-BE49-F238E27FC236}">
                <a16:creationId xmlns:a16="http://schemas.microsoft.com/office/drawing/2014/main" id="{58CB30C4-9744-CB4D-976A-D40EA99FFD68}"/>
              </a:ext>
            </a:extLst>
          </p:cNvPr>
          <p:cNvSpPr>
            <a:spLocks noGrp="1"/>
          </p:cNvSpPr>
          <p:nvPr>
            <p:ph type="ctrTitle"/>
          </p:nvPr>
        </p:nvSpPr>
        <p:spPr>
          <a:xfrm>
            <a:off x="691915" y="1356210"/>
            <a:ext cx="10397708" cy="4576658"/>
          </a:xfrm>
        </p:spPr>
        <p:txBody>
          <a:bodyPr/>
          <a:lstStyle/>
          <a:p>
            <a:pPr algn="ctr"/>
            <a:r>
              <a:rPr lang="en-US" sz="2800" b="1" dirty="0"/>
              <a:t>INCREASE DIRECTIONS OF THE ENTREPRENEURSHIP STATE </a:t>
            </a:r>
            <a:r>
              <a:rPr lang="ru-RU" sz="2800" b="1" dirty="0"/>
              <a:t>  </a:t>
            </a:r>
            <a:r>
              <a:rPr lang="en-US" sz="2800" b="1" dirty="0"/>
              <a:t>REGULATION EFFECTIVENESS IN THE TOURISM INDUSTRY</a:t>
            </a:r>
            <a:br>
              <a:rPr lang="ru-RU" sz="2800" dirty="0"/>
            </a:br>
            <a:endParaRPr lang="ru-RU" sz="2800" dirty="0"/>
          </a:p>
        </p:txBody>
      </p:sp>
      <p:sp>
        <p:nvSpPr>
          <p:cNvPr id="7" name="TextBox 6">
            <a:extLst>
              <a:ext uri="{FF2B5EF4-FFF2-40B4-BE49-F238E27FC236}">
                <a16:creationId xmlns:a16="http://schemas.microsoft.com/office/drawing/2014/main" id="{BA986849-ED02-4340-96E2-FA586C19A150}"/>
              </a:ext>
            </a:extLst>
          </p:cNvPr>
          <p:cNvSpPr txBox="1"/>
          <p:nvPr/>
        </p:nvSpPr>
        <p:spPr>
          <a:xfrm>
            <a:off x="4995745" y="5757974"/>
            <a:ext cx="4103649" cy="646331"/>
          </a:xfrm>
          <a:prstGeom prst="rect">
            <a:avLst/>
          </a:prstGeom>
          <a:noFill/>
        </p:spPr>
        <p:txBody>
          <a:bodyPr wrap="square" rtlCol="0">
            <a:spAutoFit/>
          </a:bodyPr>
          <a:lstStyle/>
          <a:p>
            <a:r>
              <a:rPr lang="en-US" b="1" dirty="0"/>
              <a:t>APALKOVA A.A.</a:t>
            </a:r>
          </a:p>
          <a:p>
            <a:r>
              <a:rPr lang="en-US" b="1" dirty="0"/>
              <a:t>           2019</a:t>
            </a:r>
            <a:endParaRPr lang="ru-RU" dirty="0"/>
          </a:p>
        </p:txBody>
      </p:sp>
      <p:sp>
        <p:nvSpPr>
          <p:cNvPr id="8" name="TextBox 7">
            <a:extLst>
              <a:ext uri="{FF2B5EF4-FFF2-40B4-BE49-F238E27FC236}">
                <a16:creationId xmlns:a16="http://schemas.microsoft.com/office/drawing/2014/main" id="{E3FD5A64-FDBC-254E-B018-C9204B51EC86}"/>
              </a:ext>
            </a:extLst>
          </p:cNvPr>
          <p:cNvSpPr txBox="1"/>
          <p:nvPr/>
        </p:nvSpPr>
        <p:spPr>
          <a:xfrm>
            <a:off x="4103649" y="3535788"/>
            <a:ext cx="4806175" cy="707886"/>
          </a:xfrm>
          <a:prstGeom prst="rect">
            <a:avLst/>
          </a:prstGeom>
          <a:noFill/>
        </p:spPr>
        <p:txBody>
          <a:bodyPr wrap="square" rtlCol="0">
            <a:spAutoFit/>
          </a:bodyPr>
          <a:lstStyle/>
          <a:p>
            <a:r>
              <a:rPr lang="en-US" sz="4000" b="1" dirty="0">
                <a:latin typeface="Bradley Hand" pitchFamily="2" charset="0"/>
              </a:rPr>
              <a:t>Master’s Thesis</a:t>
            </a:r>
            <a:r>
              <a:rPr lang="ru-RU" sz="4000" b="1" dirty="0">
                <a:latin typeface="Franklin Gothic Medium" panose="020B0603020102020204" pitchFamily="34" charset="0"/>
              </a:rPr>
              <a:t> </a:t>
            </a:r>
          </a:p>
        </p:txBody>
      </p:sp>
    </p:spTree>
    <p:extLst>
      <p:ext uri="{BB962C8B-B14F-4D97-AF65-F5344CB8AC3E}">
        <p14:creationId xmlns:p14="http://schemas.microsoft.com/office/powerpoint/2010/main" val="32103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4399A4-95E2-5B4F-8621-79E91EB3632D}"/>
              </a:ext>
            </a:extLst>
          </p:cNvPr>
          <p:cNvSpPr>
            <a:spLocks noGrp="1"/>
          </p:cNvSpPr>
          <p:nvPr>
            <p:ph type="title"/>
          </p:nvPr>
        </p:nvSpPr>
        <p:spPr/>
        <p:txBody>
          <a:bodyPr/>
          <a:lstStyle/>
          <a:p>
            <a:r>
              <a:rPr lang="en-GB" dirty="0"/>
              <a:t>Conclusion</a:t>
            </a:r>
            <a:endParaRPr lang="ru-RU" dirty="0"/>
          </a:p>
        </p:txBody>
      </p:sp>
      <p:sp>
        <p:nvSpPr>
          <p:cNvPr id="3" name="Объект 2">
            <a:extLst>
              <a:ext uri="{FF2B5EF4-FFF2-40B4-BE49-F238E27FC236}">
                <a16:creationId xmlns:a16="http://schemas.microsoft.com/office/drawing/2014/main" id="{9CE8DCE4-8A48-1F45-A634-6FAD8F517F2A}"/>
              </a:ext>
            </a:extLst>
          </p:cNvPr>
          <p:cNvSpPr>
            <a:spLocks noGrp="1"/>
          </p:cNvSpPr>
          <p:nvPr>
            <p:ph idx="1"/>
          </p:nvPr>
        </p:nvSpPr>
        <p:spPr>
          <a:xfrm>
            <a:off x="1009650" y="2377440"/>
            <a:ext cx="10511790" cy="4926330"/>
          </a:xfrm>
        </p:spPr>
        <p:txBody>
          <a:bodyPr>
            <a:normAutofit/>
          </a:bodyPr>
          <a:lstStyle/>
          <a:p>
            <a:pPr marL="0" indent="0" algn="just">
              <a:buNone/>
            </a:pPr>
            <a:r>
              <a:rPr lang="en-US" dirty="0"/>
              <a:t>After analysis we made, such suggestions and recommendations for improving the government policy for tourism sector will be offered. The main ways to stimulate the state investment activity in the tourist regions of the country include:</a:t>
            </a:r>
            <a:endParaRPr lang="ru-RU" dirty="0"/>
          </a:p>
          <a:p>
            <a:r>
              <a:rPr lang="en-US" i="1" dirty="0"/>
              <a:t>- tax regulation of investment activities;</a:t>
            </a:r>
            <a:endParaRPr lang="ru-RU" i="1" dirty="0"/>
          </a:p>
          <a:p>
            <a:r>
              <a:rPr lang="en-US" i="1" dirty="0"/>
              <a:t>- institutional transformation of the economy associated with the creation of industrial groups;</a:t>
            </a:r>
            <a:endParaRPr lang="ru-RU" i="1" dirty="0"/>
          </a:p>
          <a:p>
            <a:r>
              <a:rPr lang="en-US" i="1" dirty="0"/>
              <a:t>- real protection of property rights.</a:t>
            </a:r>
            <a:endParaRPr lang="ru-RU" i="1" dirty="0"/>
          </a:p>
          <a:p>
            <a:pPr marL="0" indent="0" algn="just">
              <a:buNone/>
            </a:pPr>
            <a:r>
              <a:rPr lang="en-US" dirty="0"/>
              <a:t>In general, government regulation of tourism is an effective means of stimulating investment activity, improving the quality of services provided and solving social problems in terms of the real health of the nation. However, it is important to bear in mind that the main directions of state policy should be the stability and competitiveness of the tourist complex.</a:t>
            </a:r>
            <a:endParaRPr lang="ru-RU" dirty="0"/>
          </a:p>
          <a:p>
            <a:pPr marL="0" indent="0">
              <a:buNone/>
            </a:pPr>
            <a:r>
              <a:rPr lang="en-US" dirty="0"/>
              <a:t> </a:t>
            </a:r>
            <a:endParaRPr lang="ru-RU" dirty="0"/>
          </a:p>
          <a:p>
            <a:endParaRPr lang="ru-RU" dirty="0"/>
          </a:p>
        </p:txBody>
      </p:sp>
    </p:spTree>
    <p:extLst>
      <p:ext uri="{BB962C8B-B14F-4D97-AF65-F5344CB8AC3E}">
        <p14:creationId xmlns:p14="http://schemas.microsoft.com/office/powerpoint/2010/main" val="133335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82330A-6312-0E44-8DD5-53249B55785C}"/>
              </a:ext>
            </a:extLst>
          </p:cNvPr>
          <p:cNvSpPr>
            <a:spLocks noGrp="1"/>
          </p:cNvSpPr>
          <p:nvPr>
            <p:ph type="title"/>
          </p:nvPr>
        </p:nvSpPr>
        <p:spPr/>
        <p:txBody>
          <a:bodyPr/>
          <a:lstStyle/>
          <a:p>
            <a:r>
              <a:rPr lang="en-GB" dirty="0"/>
              <a:t>List of publications:</a:t>
            </a:r>
            <a:endParaRPr lang="ru-RU" dirty="0"/>
          </a:p>
        </p:txBody>
      </p:sp>
      <p:sp>
        <p:nvSpPr>
          <p:cNvPr id="3" name="Объект 2">
            <a:extLst>
              <a:ext uri="{FF2B5EF4-FFF2-40B4-BE49-F238E27FC236}">
                <a16:creationId xmlns:a16="http://schemas.microsoft.com/office/drawing/2014/main" id="{A5B7719B-8131-EE42-B9F9-1436136D7C0E}"/>
              </a:ext>
            </a:extLst>
          </p:cNvPr>
          <p:cNvSpPr>
            <a:spLocks noGrp="1"/>
          </p:cNvSpPr>
          <p:nvPr>
            <p:ph idx="1"/>
          </p:nvPr>
        </p:nvSpPr>
        <p:spPr>
          <a:xfrm>
            <a:off x="798457" y="2409190"/>
            <a:ext cx="10595086" cy="4254500"/>
          </a:xfrm>
        </p:spPr>
        <p:txBody>
          <a:bodyPr>
            <a:normAutofit/>
          </a:bodyPr>
          <a:lstStyle/>
          <a:p>
            <a:pPr marL="0" indent="0">
              <a:buNone/>
            </a:pPr>
            <a:r>
              <a:rPr lang="en-US" b="1" dirty="0"/>
              <a:t>Articles in journals, anthologies:</a:t>
            </a:r>
            <a:endParaRPr lang="ru-RU" b="1" dirty="0"/>
          </a:p>
          <a:p>
            <a:pPr lvl="0"/>
            <a:r>
              <a:rPr lang="en-US" dirty="0"/>
              <a:t>1. Apal’kova A.A., Zhuravleva E.A. Identifying key macro-economic factors of the development strategy in tourism industry by using econometric modeling instruments // </a:t>
            </a:r>
            <a:r>
              <a:rPr lang="en-GB" dirty="0"/>
              <a:t>In collection of articles</a:t>
            </a:r>
            <a:r>
              <a:rPr lang="en-US" dirty="0"/>
              <a:t>: </a:t>
            </a:r>
            <a:r>
              <a:rPr lang="en-GB" dirty="0"/>
              <a:t>Problems and perspectives of marketing strategies formation </a:t>
            </a:r>
            <a:r>
              <a:rPr lang="en-US" dirty="0"/>
              <a:t>in condition of unstable market (Materials of III International scientific-practical conference. Kuban State University; </a:t>
            </a:r>
            <a:r>
              <a:rPr lang="en-GB" dirty="0" err="1"/>
              <a:t>Resp</a:t>
            </a:r>
            <a:r>
              <a:rPr lang="en-US" dirty="0"/>
              <a:t>. </a:t>
            </a:r>
            <a:r>
              <a:rPr lang="en-GB" dirty="0"/>
              <a:t>red</a:t>
            </a:r>
            <a:r>
              <a:rPr lang="en-US" dirty="0"/>
              <a:t>. </a:t>
            </a:r>
            <a:r>
              <a:rPr lang="en-GB" dirty="0"/>
              <a:t>A</a:t>
            </a:r>
            <a:r>
              <a:rPr lang="en-US" dirty="0"/>
              <a:t>. </a:t>
            </a:r>
            <a:r>
              <a:rPr lang="en-GB" dirty="0"/>
              <a:t>N</a:t>
            </a:r>
            <a:r>
              <a:rPr lang="en-US" dirty="0"/>
              <a:t>. </a:t>
            </a:r>
            <a:r>
              <a:rPr lang="en-GB" dirty="0" err="1"/>
              <a:t>Kostetskiy</a:t>
            </a:r>
            <a:r>
              <a:rPr lang="en-US" dirty="0"/>
              <a:t>. 2018. </a:t>
            </a:r>
            <a:r>
              <a:rPr lang="en-GB" dirty="0"/>
              <a:t>P</a:t>
            </a:r>
            <a:r>
              <a:rPr lang="en-US" dirty="0"/>
              <a:t>. 29-35.</a:t>
            </a:r>
            <a:endParaRPr lang="ru-RU" b="1" dirty="0"/>
          </a:p>
          <a:p>
            <a:pPr lvl="0"/>
            <a:r>
              <a:rPr lang="en-GB" dirty="0"/>
              <a:t>2. Apalkova A</a:t>
            </a:r>
            <a:r>
              <a:rPr lang="en-US" dirty="0"/>
              <a:t>.</a:t>
            </a:r>
            <a:r>
              <a:rPr lang="en-GB" dirty="0"/>
              <a:t>A</a:t>
            </a:r>
            <a:r>
              <a:rPr lang="en-US" dirty="0"/>
              <a:t>., Bogdashev I.V., Votchenko E.S. Tourism industry in Russia and the EU: are there any consequences of multi-tiered national agenda? // </a:t>
            </a:r>
            <a:r>
              <a:rPr lang="en-GB" dirty="0"/>
              <a:t>in scientific journal </a:t>
            </a:r>
            <a:r>
              <a:rPr lang="en-US" dirty="0"/>
              <a:t>"Bulletin of Peoples' Friendship University of Russia. Series: Economics" (</a:t>
            </a:r>
            <a:r>
              <a:rPr lang="en-GB" dirty="0"/>
              <a:t>the article is being peer reviewed</a:t>
            </a:r>
            <a:r>
              <a:rPr lang="en-US" dirty="0"/>
              <a:t>); 2019. </a:t>
            </a:r>
            <a:endParaRPr lang="ru-RU" b="1" dirty="0"/>
          </a:p>
          <a:p>
            <a:r>
              <a:rPr lang="en-US" dirty="0"/>
              <a:t>  3. Apalkova A.A., Votchenko E.S. Suggestions and Recommendations for Improving the Governmental Policy for Tourism Sector // Sciences of Europe # 40, (2019). </a:t>
            </a:r>
            <a:endParaRPr lang="ru-RU" b="1" dirty="0"/>
          </a:p>
          <a:p>
            <a:pPr marL="0" indent="0">
              <a:buNone/>
            </a:pPr>
            <a:endParaRPr lang="ru-RU" dirty="0"/>
          </a:p>
        </p:txBody>
      </p:sp>
    </p:spTree>
    <p:extLst>
      <p:ext uri="{BB962C8B-B14F-4D97-AF65-F5344CB8AC3E}">
        <p14:creationId xmlns:p14="http://schemas.microsoft.com/office/powerpoint/2010/main" val="401855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4834467"/>
            <a:ext cx="8825658" cy="586380"/>
          </a:xfrm>
        </p:spPr>
        <p:txBody>
          <a:bodyPr>
            <a:normAutofit/>
          </a:bodyPr>
          <a:lstStyle/>
          <a:p>
            <a:pPr>
              <a:lnSpc>
                <a:spcPct val="90000"/>
              </a:lnSpc>
            </a:pPr>
            <a:r>
              <a:rPr lang="en-US" sz="3600"/>
              <a:t>Thank you for your attention ! </a:t>
            </a:r>
            <a:endParaRPr lang="ru-RU" sz="3600"/>
          </a:p>
        </p:txBody>
      </p:sp>
      <p:pic>
        <p:nvPicPr>
          <p:cNvPr id="4" name="Рисунок 3" descr="Изображение выглядит как внешний, небо, здание, трава&#10;&#10;Автоматически созданное описание">
            <a:extLst>
              <a:ext uri="{FF2B5EF4-FFF2-40B4-BE49-F238E27FC236}">
                <a16:creationId xmlns:a16="http://schemas.microsoft.com/office/drawing/2014/main" id="{6CD143BC-C16C-244C-8E78-5F03E441EF64}"/>
              </a:ext>
            </a:extLst>
          </p:cNvPr>
          <p:cNvPicPr>
            <a:picLocks noChangeAspect="1"/>
          </p:cNvPicPr>
          <p:nvPr/>
        </p:nvPicPr>
        <p:blipFill rotWithShape="1">
          <a:blip r:embed="rId2"/>
          <a:srcRect t="25886" r="-1" b="4350"/>
          <a:stretch/>
        </p:blipFill>
        <p:spPr>
          <a:xfrm>
            <a:off x="1154953" y="462116"/>
            <a:ext cx="8825659" cy="4109891"/>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8671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Oval 11">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13">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Rectangle 17">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Заголовок 1"/>
          <p:cNvSpPr>
            <a:spLocks noGrp="1"/>
          </p:cNvSpPr>
          <p:nvPr>
            <p:ph type="title"/>
          </p:nvPr>
        </p:nvSpPr>
        <p:spPr>
          <a:xfrm>
            <a:off x="1154955" y="973667"/>
            <a:ext cx="2942210" cy="4833745"/>
          </a:xfrm>
        </p:spPr>
        <p:txBody>
          <a:bodyPr>
            <a:normAutofit/>
          </a:bodyPr>
          <a:lstStyle/>
          <a:p>
            <a:r>
              <a:rPr lang="en-US" b="1">
                <a:solidFill>
                  <a:srgbClr val="EBEBEB"/>
                </a:solidFill>
              </a:rPr>
              <a:t>Goal, object and subject of the research.</a:t>
            </a:r>
            <a:endParaRPr lang="ru-RU">
              <a:solidFill>
                <a:srgbClr val="EBEBEB"/>
              </a:solidFill>
            </a:endParaRPr>
          </a:p>
        </p:txBody>
      </p:sp>
      <p:sp>
        <p:nvSpPr>
          <p:cNvPr id="24" name="Rectangle 23">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3" name="Объект 2">
            <a:extLst>
              <a:ext uri="{FF2B5EF4-FFF2-40B4-BE49-F238E27FC236}">
                <a16:creationId xmlns:a16="http://schemas.microsoft.com/office/drawing/2014/main" id="{A295EE20-5EF1-4922-AEBC-E4EEBF20D6D6}"/>
              </a:ext>
            </a:extLst>
          </p:cNvPr>
          <p:cNvGraphicFramePr>
            <a:graphicFrameLocks noGrp="1"/>
          </p:cNvGraphicFramePr>
          <p:nvPr>
            <p:ph idx="1"/>
            <p:extLst>
              <p:ext uri="{D42A27DB-BD31-4B8C-83A1-F6EECF244321}">
                <p14:modId xmlns:p14="http://schemas.microsoft.com/office/powerpoint/2010/main" val="140972881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971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 name="Group 52">
            <a:extLst>
              <a:ext uri="{FF2B5EF4-FFF2-40B4-BE49-F238E27FC236}">
                <a16:creationId xmlns:a16="http://schemas.microsoft.com/office/drawing/2014/main" id="{22F25159-47A9-44F7-B312-6E26A06E3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4" name="Rectangle 53">
              <a:extLst>
                <a:ext uri="{FF2B5EF4-FFF2-40B4-BE49-F238E27FC236}">
                  <a16:creationId xmlns:a16="http://schemas.microsoft.com/office/drawing/2014/main" id="{7DFBE8CE-F048-4375-81F2-39C22C9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Oval 54">
              <a:extLst>
                <a:ext uri="{FF2B5EF4-FFF2-40B4-BE49-F238E27FC236}">
                  <a16:creationId xmlns:a16="http://schemas.microsoft.com/office/drawing/2014/main" id="{13B552D9-BE6A-4858-B352-6E2EF9F00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194BFD0D-DC53-4A48-88D5-3846F85D2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E52FC2CF-5CFE-40D3-9DC7-6D6A35C0F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Oval 57">
              <a:extLst>
                <a:ext uri="{FF2B5EF4-FFF2-40B4-BE49-F238E27FC236}">
                  <a16:creationId xmlns:a16="http://schemas.microsoft.com/office/drawing/2014/main" id="{652E8880-2AF6-4F43-841B-53A06EF71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9" name="Oval 58">
              <a:extLst>
                <a:ext uri="{FF2B5EF4-FFF2-40B4-BE49-F238E27FC236}">
                  <a16:creationId xmlns:a16="http://schemas.microsoft.com/office/drawing/2014/main" id="{F4C0C724-AECC-440E-BD64-DC784701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0" name="Oval 59">
              <a:extLst>
                <a:ext uri="{FF2B5EF4-FFF2-40B4-BE49-F238E27FC236}">
                  <a16:creationId xmlns:a16="http://schemas.microsoft.com/office/drawing/2014/main" id="{8F935FF3-0509-47A8-ACC5-5AF1D7D4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Freeform 5">
              <a:extLst>
                <a:ext uri="{FF2B5EF4-FFF2-40B4-BE49-F238E27FC236}">
                  <a16:creationId xmlns:a16="http://schemas.microsoft.com/office/drawing/2014/main" id="{1C58A8F7-9168-43B9-B34F-CEDE9D090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2" name="Freeform 5">
              <a:extLst>
                <a:ext uri="{FF2B5EF4-FFF2-40B4-BE49-F238E27FC236}">
                  <a16:creationId xmlns:a16="http://schemas.microsoft.com/office/drawing/2014/main" id="{D1CC479C-BBB9-4C73-BCC7-5B28F7A7D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63" name="Freeform 5">
              <a:extLst>
                <a:ext uri="{FF2B5EF4-FFF2-40B4-BE49-F238E27FC236}">
                  <a16:creationId xmlns:a16="http://schemas.microsoft.com/office/drawing/2014/main" id="{60645D5A-C4C0-4DA7-AF04-069F6B5A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64">
            <a:extLst>
              <a:ext uri="{FF2B5EF4-FFF2-40B4-BE49-F238E27FC236}">
                <a16:creationId xmlns:a16="http://schemas.microsoft.com/office/drawing/2014/main" id="{ED373F68-6A63-4656-B096-BD0B40761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4" name="Group 66">
            <a:extLst>
              <a:ext uri="{FF2B5EF4-FFF2-40B4-BE49-F238E27FC236}">
                <a16:creationId xmlns:a16="http://schemas.microsoft.com/office/drawing/2014/main" id="{3E239521-4E27-466E-9087-5C3D9CD1C9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8" name="Rectangle 67">
              <a:extLst>
                <a:ext uri="{FF2B5EF4-FFF2-40B4-BE49-F238E27FC236}">
                  <a16:creationId xmlns:a16="http://schemas.microsoft.com/office/drawing/2014/main" id="{F0939603-6562-4246-A9A6-CE0657B91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Oval 68">
              <a:extLst>
                <a:ext uri="{FF2B5EF4-FFF2-40B4-BE49-F238E27FC236}">
                  <a16:creationId xmlns:a16="http://schemas.microsoft.com/office/drawing/2014/main" id="{4088B391-2267-4070-940E-1DFC16029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0" name="Oval 69">
              <a:extLst>
                <a:ext uri="{FF2B5EF4-FFF2-40B4-BE49-F238E27FC236}">
                  <a16:creationId xmlns:a16="http://schemas.microsoft.com/office/drawing/2014/main" id="{C843D276-7F19-4B7B-A3C9-E92CF9825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 name="Oval 70">
              <a:extLst>
                <a:ext uri="{FF2B5EF4-FFF2-40B4-BE49-F238E27FC236}">
                  <a16:creationId xmlns:a16="http://schemas.microsoft.com/office/drawing/2014/main" id="{F8BF858F-F5FD-4A7D-A74C-4DB4D07E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2" name="Oval 71">
              <a:extLst>
                <a:ext uri="{FF2B5EF4-FFF2-40B4-BE49-F238E27FC236}">
                  <a16:creationId xmlns:a16="http://schemas.microsoft.com/office/drawing/2014/main" id="{1F6D2125-7D86-4D93-A5CB-0BCFE524B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3" name="Oval 72">
              <a:extLst>
                <a:ext uri="{FF2B5EF4-FFF2-40B4-BE49-F238E27FC236}">
                  <a16:creationId xmlns:a16="http://schemas.microsoft.com/office/drawing/2014/main" id="{12A20C10-8367-4EE7-84F1-DA8FC3201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7D2F7B40-09B0-4DD4-B504-7BE155EED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6"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7" name="Rectangle 76">
              <a:extLst>
                <a:ext uri="{FF2B5EF4-FFF2-40B4-BE49-F238E27FC236}">
                  <a16:creationId xmlns:a16="http://schemas.microsoft.com/office/drawing/2014/main" id="{C6AD4D91-560B-4DF8-B52B-A6BF83A6E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 name="TextBox 5">
            <a:extLst>
              <a:ext uri="{FF2B5EF4-FFF2-40B4-BE49-F238E27FC236}">
                <a16:creationId xmlns:a16="http://schemas.microsoft.com/office/drawing/2014/main" id="{1255B136-71E2-6345-AD5C-6F90E20C3C49}"/>
              </a:ext>
            </a:extLst>
          </p:cNvPr>
          <p:cNvSpPr txBox="1"/>
          <p:nvPr/>
        </p:nvSpPr>
        <p:spPr>
          <a:xfrm>
            <a:off x="5389377" y="422351"/>
            <a:ext cx="4941045" cy="10188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500" b="0" i="0" kern="1200" dirty="0">
                <a:latin typeface="+mj-lt"/>
                <a:ea typeface="+mj-ea"/>
                <a:cs typeface="+mj-cs"/>
              </a:rPr>
              <a:t>Figure 1 – Tourism infrastructure</a:t>
            </a:r>
          </a:p>
        </p:txBody>
      </p:sp>
      <p:sp>
        <p:nvSpPr>
          <p:cNvPr id="85" name="Rectangle 79">
            <a:extLst>
              <a:ext uri="{FF2B5EF4-FFF2-40B4-BE49-F238E27FC236}">
                <a16:creationId xmlns:a16="http://schemas.microsoft.com/office/drawing/2014/main" id="{BFD3DF8A-480D-4BB4-B603-B70596CFD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Схема 4">
            <a:extLst>
              <a:ext uri="{FF2B5EF4-FFF2-40B4-BE49-F238E27FC236}">
                <a16:creationId xmlns:a16="http://schemas.microsoft.com/office/drawing/2014/main" id="{D15CBB7F-C6A6-ED40-92EE-276279EFA7D0}"/>
              </a:ext>
            </a:extLst>
          </p:cNvPr>
          <p:cNvGraphicFramePr/>
          <p:nvPr>
            <p:extLst>
              <p:ext uri="{D42A27DB-BD31-4B8C-83A1-F6EECF244321}">
                <p14:modId xmlns:p14="http://schemas.microsoft.com/office/powerpoint/2010/main" val="57778699"/>
              </p:ext>
            </p:extLst>
          </p:nvPr>
        </p:nvGraphicFramePr>
        <p:xfrm>
          <a:off x="775516" y="1273990"/>
          <a:ext cx="3862116" cy="389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Рисунок 7">
            <a:extLst>
              <a:ext uri="{FF2B5EF4-FFF2-40B4-BE49-F238E27FC236}">
                <a16:creationId xmlns:a16="http://schemas.microsoft.com/office/drawing/2014/main" id="{ECEE4D85-ADBA-8546-9842-A28FECB2F026}"/>
              </a:ext>
            </a:extLst>
          </p:cNvPr>
          <p:cNvPicPr>
            <a:picLocks noChangeAspect="1"/>
          </p:cNvPicPr>
          <p:nvPr/>
        </p:nvPicPr>
        <p:blipFill>
          <a:blip r:embed="rId8"/>
          <a:stretch>
            <a:fillRect/>
          </a:stretch>
        </p:blipFill>
        <p:spPr>
          <a:xfrm>
            <a:off x="4876693" y="1407618"/>
            <a:ext cx="6597656" cy="4819954"/>
          </a:xfrm>
          <a:prstGeom prst="rect">
            <a:avLst/>
          </a:prstGeom>
        </p:spPr>
      </p:pic>
    </p:spTree>
    <p:extLst>
      <p:ext uri="{BB962C8B-B14F-4D97-AF65-F5344CB8AC3E}">
        <p14:creationId xmlns:p14="http://schemas.microsoft.com/office/powerpoint/2010/main" val="209742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24">
            <a:extLst>
              <a:ext uri="{FF2B5EF4-FFF2-40B4-BE49-F238E27FC236}">
                <a16:creationId xmlns:a16="http://schemas.microsoft.com/office/drawing/2014/main" id="{CD8606A6-68E3-42A0-9E30-CA0C7E423F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24E37259-154B-4950-A38B-264B4FA1F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E78439BC-169B-4501-88C1-F0A3F9126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164F75ED-C67C-4C01-8267-96712AFF9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4AC2CEE-0BD2-4824-8C06-55FAF85A0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0DF73CDB-9005-4A57-A1E0-D78BB4A4A0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AB0D0E7A-A15F-483F-AA33-E12168444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2" name="Freeform 5">
              <a:extLst>
                <a:ext uri="{FF2B5EF4-FFF2-40B4-BE49-F238E27FC236}">
                  <a16:creationId xmlns:a16="http://schemas.microsoft.com/office/drawing/2014/main" id="{5E1DA231-CB64-4D3F-8A37-F70E3DC757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Заголовок 1">
            <a:extLst>
              <a:ext uri="{FF2B5EF4-FFF2-40B4-BE49-F238E27FC236}">
                <a16:creationId xmlns:a16="http://schemas.microsoft.com/office/drawing/2014/main" id="{2F2AD0BB-CBCA-0F43-9BDA-D24D8457E7FF}"/>
              </a:ext>
            </a:extLst>
          </p:cNvPr>
          <p:cNvSpPr>
            <a:spLocks noGrp="1"/>
          </p:cNvSpPr>
          <p:nvPr>
            <p:ph type="title"/>
          </p:nvPr>
        </p:nvSpPr>
        <p:spPr>
          <a:xfrm>
            <a:off x="639098" y="629265"/>
            <a:ext cx="5132438" cy="1622322"/>
          </a:xfrm>
        </p:spPr>
        <p:txBody>
          <a:bodyPr>
            <a:normAutofit/>
          </a:bodyPr>
          <a:lstStyle/>
          <a:p>
            <a:r>
              <a:rPr lang="en-GB" dirty="0"/>
              <a:t>Main provisions of the theoretical part:</a:t>
            </a:r>
            <a:endParaRPr lang="ru-RU" dirty="0"/>
          </a:p>
        </p:txBody>
      </p:sp>
      <p:sp>
        <p:nvSpPr>
          <p:cNvPr id="3" name="Объект 2">
            <a:extLst>
              <a:ext uri="{FF2B5EF4-FFF2-40B4-BE49-F238E27FC236}">
                <a16:creationId xmlns:a16="http://schemas.microsoft.com/office/drawing/2014/main" id="{BCBD677A-25DF-684D-9D94-5035CA307E56}"/>
              </a:ext>
            </a:extLst>
          </p:cNvPr>
          <p:cNvSpPr>
            <a:spLocks noGrp="1"/>
          </p:cNvSpPr>
          <p:nvPr>
            <p:ph idx="1"/>
          </p:nvPr>
        </p:nvSpPr>
        <p:spPr>
          <a:xfrm>
            <a:off x="639098" y="1940312"/>
            <a:ext cx="5456902" cy="4290165"/>
          </a:xfrm>
        </p:spPr>
        <p:txBody>
          <a:bodyPr anchor="ctr">
            <a:normAutofit/>
          </a:bodyPr>
          <a:lstStyle/>
          <a:p>
            <a:pPr>
              <a:lnSpc>
                <a:spcPct val="90000"/>
              </a:lnSpc>
            </a:pPr>
            <a:r>
              <a:rPr lang="en-US" sz="1500" dirty="0">
                <a:solidFill>
                  <a:schemeClr val="bg1"/>
                </a:solidFill>
              </a:rPr>
              <a:t>In part 1.1 we defined the concept, types and form of tourism entrepreneurship. </a:t>
            </a:r>
            <a:endParaRPr lang="ru-RU" sz="1500" dirty="0">
              <a:solidFill>
                <a:schemeClr val="bg1"/>
              </a:solidFill>
            </a:endParaRPr>
          </a:p>
          <a:p>
            <a:pPr>
              <a:lnSpc>
                <a:spcPct val="90000"/>
              </a:lnSpc>
            </a:pPr>
            <a:r>
              <a:rPr lang="en-GB" sz="1500" dirty="0">
                <a:solidFill>
                  <a:schemeClr val="bg1"/>
                </a:solidFill>
              </a:rPr>
              <a:t>P</a:t>
            </a:r>
            <a:r>
              <a:rPr lang="en-US" sz="1500" dirty="0">
                <a:solidFill>
                  <a:schemeClr val="bg1"/>
                </a:solidFill>
              </a:rPr>
              <a:t>art 1.2 </a:t>
            </a:r>
            <a:r>
              <a:rPr lang="ru-RU" sz="1500" dirty="0">
                <a:solidFill>
                  <a:schemeClr val="bg1"/>
                </a:solidFill>
              </a:rPr>
              <a:t>is represented by </a:t>
            </a:r>
            <a:r>
              <a:rPr lang="en-US" sz="1500" dirty="0">
                <a:solidFill>
                  <a:schemeClr val="bg1"/>
                </a:solidFill>
              </a:rPr>
              <a:t>main directions of entrepreneurship support. This study covers state entrepreneurial policies in the following categories: general perspective of entrepreneurship, tax and regulatory climate, access to capital, entrepreneurship education and intellectual capital. </a:t>
            </a:r>
          </a:p>
          <a:p>
            <a:pPr>
              <a:lnSpc>
                <a:spcPct val="90000"/>
              </a:lnSpc>
            </a:pPr>
            <a:r>
              <a:rPr lang="en-US" sz="1500" dirty="0">
                <a:solidFill>
                  <a:schemeClr val="bg1"/>
                </a:solidFill>
              </a:rPr>
              <a:t>Further in part 1.3 we characterized the tourism market and peculiarities of its regulation.</a:t>
            </a:r>
            <a:r>
              <a:rPr lang="ru-RU" sz="1500" dirty="0">
                <a:solidFill>
                  <a:schemeClr val="bg1"/>
                </a:solidFill>
              </a:rPr>
              <a:t> </a:t>
            </a:r>
            <a:endParaRPr lang="en-GB" sz="1500" dirty="0">
              <a:solidFill>
                <a:schemeClr val="bg1"/>
              </a:solidFill>
            </a:endParaRPr>
          </a:p>
          <a:p>
            <a:pPr>
              <a:lnSpc>
                <a:spcPct val="90000"/>
              </a:lnSpc>
            </a:pPr>
            <a:r>
              <a:rPr lang="en-US" sz="1500" dirty="0">
                <a:solidFill>
                  <a:schemeClr val="bg1"/>
                </a:solidFill>
              </a:rPr>
              <a:t>Then  in part 1.4  we</a:t>
            </a:r>
            <a:r>
              <a:rPr lang="en-GB" sz="1500" dirty="0">
                <a:solidFill>
                  <a:schemeClr val="bg1"/>
                </a:solidFill>
              </a:rPr>
              <a:t> found out </a:t>
            </a:r>
            <a:r>
              <a:rPr lang="en-US" sz="1500" dirty="0">
                <a:solidFill>
                  <a:schemeClr val="bg1"/>
                </a:solidFill>
              </a:rPr>
              <a:t>the essence of the econometric modeling of macroeconomic indicators in tourism industry. </a:t>
            </a:r>
            <a:endParaRPr lang="ru-RU" sz="1500" dirty="0">
              <a:solidFill>
                <a:schemeClr val="bg1"/>
              </a:solidFill>
            </a:endParaRPr>
          </a:p>
        </p:txBody>
      </p:sp>
      <p:sp>
        <p:nvSpPr>
          <p:cNvPr id="34" name="Rectangle 33">
            <a:extLst>
              <a:ext uri="{FF2B5EF4-FFF2-40B4-BE49-F238E27FC236}">
                <a16:creationId xmlns:a16="http://schemas.microsoft.com/office/drawing/2014/main" id="{AAE14786-67C6-4181-AE13-325D2D416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3081C0FC-A594-0C46-9293-ABAFF64F7457}"/>
              </a:ext>
            </a:extLst>
          </p:cNvPr>
          <p:cNvSpPr txBox="1"/>
          <p:nvPr/>
        </p:nvSpPr>
        <p:spPr>
          <a:xfrm>
            <a:off x="6578163" y="513609"/>
            <a:ext cx="5387096" cy="646331"/>
          </a:xfrm>
          <a:prstGeom prst="rect">
            <a:avLst/>
          </a:prstGeom>
          <a:noFill/>
        </p:spPr>
        <p:txBody>
          <a:bodyPr wrap="square" rtlCol="0">
            <a:spAutoFit/>
          </a:bodyPr>
          <a:lstStyle/>
          <a:p>
            <a:r>
              <a:rPr lang="en-GB" dirty="0"/>
              <a:t>Figure 2 – Factors influencing on demand in the field of tourism</a:t>
            </a:r>
            <a:endParaRPr lang="ru-RU" dirty="0"/>
          </a:p>
        </p:txBody>
      </p:sp>
      <p:pic>
        <p:nvPicPr>
          <p:cNvPr id="6" name="Рисунок 5">
            <a:extLst>
              <a:ext uri="{FF2B5EF4-FFF2-40B4-BE49-F238E27FC236}">
                <a16:creationId xmlns:a16="http://schemas.microsoft.com/office/drawing/2014/main" id="{9760A5AB-3B11-0B4B-BA2E-EB2C90C31905}"/>
              </a:ext>
            </a:extLst>
          </p:cNvPr>
          <p:cNvPicPr>
            <a:picLocks noChangeAspect="1"/>
          </p:cNvPicPr>
          <p:nvPr/>
        </p:nvPicPr>
        <p:blipFill rotWithShape="1">
          <a:blip r:embed="rId3"/>
          <a:srcRect l="5611" t="1083" r="5342" b="3089"/>
          <a:stretch/>
        </p:blipFill>
        <p:spPr>
          <a:xfrm>
            <a:off x="6487363" y="1201809"/>
            <a:ext cx="5279457" cy="5142582"/>
          </a:xfrm>
          <a:prstGeom prst="rect">
            <a:avLst/>
          </a:prstGeom>
        </p:spPr>
      </p:pic>
    </p:spTree>
    <p:extLst>
      <p:ext uri="{BB962C8B-B14F-4D97-AF65-F5344CB8AC3E}">
        <p14:creationId xmlns:p14="http://schemas.microsoft.com/office/powerpoint/2010/main" val="132818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0A3B5377-D0EF-4B4D-9088-B49CD75FDF60}"/>
              </a:ext>
            </a:extLst>
          </p:cNvPr>
          <p:cNvSpPr>
            <a:spLocks noGrp="1"/>
          </p:cNvSpPr>
          <p:nvPr>
            <p:ph type="title"/>
          </p:nvPr>
        </p:nvSpPr>
        <p:spPr>
          <a:xfrm>
            <a:off x="927153" y="820404"/>
            <a:ext cx="10893095" cy="1174947"/>
          </a:xfrm>
        </p:spPr>
        <p:txBody>
          <a:bodyPr vert="horz" lIns="91440" tIns="45720" rIns="91440" bIns="45720" rtlCol="0" anchor="b">
            <a:normAutofit/>
          </a:bodyPr>
          <a:lstStyle/>
          <a:p>
            <a:pPr>
              <a:lnSpc>
                <a:spcPct val="90000"/>
              </a:lnSpc>
            </a:pPr>
            <a:r>
              <a:rPr lang="en-US" sz="2900" b="0" i="0" kern="1200" dirty="0">
                <a:solidFill>
                  <a:schemeClr val="bg2"/>
                </a:solidFill>
                <a:latin typeface="+mj-lt"/>
                <a:ea typeface="+mj-ea"/>
                <a:cs typeface="+mj-cs"/>
              </a:rPr>
              <a:t>Table 1 – The main indicators of tourism industry in Russia</a:t>
            </a:r>
            <a:br>
              <a:rPr lang="en-US" sz="2900" b="0" i="0" kern="1200" dirty="0">
                <a:solidFill>
                  <a:schemeClr val="bg2"/>
                </a:solidFill>
                <a:latin typeface="+mj-lt"/>
                <a:ea typeface="+mj-ea"/>
                <a:cs typeface="+mj-cs"/>
              </a:rPr>
            </a:br>
            <a:endParaRPr lang="en-US" sz="2900" b="0" i="0" kern="1200" dirty="0">
              <a:solidFill>
                <a:schemeClr val="bg2"/>
              </a:solidFill>
              <a:latin typeface="+mj-lt"/>
              <a:ea typeface="+mj-ea"/>
              <a:cs typeface="+mj-cs"/>
            </a:endParaRPr>
          </a:p>
        </p:txBody>
      </p:sp>
      <p:graphicFrame>
        <p:nvGraphicFramePr>
          <p:cNvPr id="5" name="Таблица 4">
            <a:extLst>
              <a:ext uri="{FF2B5EF4-FFF2-40B4-BE49-F238E27FC236}">
                <a16:creationId xmlns:a16="http://schemas.microsoft.com/office/drawing/2014/main" id="{79610726-77FC-304A-A40A-0FEE9AC32536}"/>
              </a:ext>
            </a:extLst>
          </p:cNvPr>
          <p:cNvGraphicFramePr>
            <a:graphicFrameLocks noGrp="1"/>
          </p:cNvGraphicFramePr>
          <p:nvPr>
            <p:extLst>
              <p:ext uri="{D42A27DB-BD31-4B8C-83A1-F6EECF244321}">
                <p14:modId xmlns:p14="http://schemas.microsoft.com/office/powerpoint/2010/main" val="1283280487"/>
              </p:ext>
            </p:extLst>
          </p:nvPr>
        </p:nvGraphicFramePr>
        <p:xfrm>
          <a:off x="1062990" y="1814648"/>
          <a:ext cx="10011889" cy="4356273"/>
        </p:xfrm>
        <a:graphic>
          <a:graphicData uri="http://schemas.openxmlformats.org/drawingml/2006/table">
            <a:tbl>
              <a:tblPr firstRow="1" firstCol="1" bandRow="1">
                <a:tableStyleId>{5C22544A-7EE6-4342-B048-85BDC9FD1C3A}</a:tableStyleId>
              </a:tblPr>
              <a:tblGrid>
                <a:gridCol w="2495263">
                  <a:extLst>
                    <a:ext uri="{9D8B030D-6E8A-4147-A177-3AD203B41FA5}">
                      <a16:colId xmlns:a16="http://schemas.microsoft.com/office/drawing/2014/main" val="3265386172"/>
                    </a:ext>
                  </a:extLst>
                </a:gridCol>
                <a:gridCol w="892488">
                  <a:extLst>
                    <a:ext uri="{9D8B030D-6E8A-4147-A177-3AD203B41FA5}">
                      <a16:colId xmlns:a16="http://schemas.microsoft.com/office/drawing/2014/main" val="3324848101"/>
                    </a:ext>
                  </a:extLst>
                </a:gridCol>
                <a:gridCol w="947284">
                  <a:extLst>
                    <a:ext uri="{9D8B030D-6E8A-4147-A177-3AD203B41FA5}">
                      <a16:colId xmlns:a16="http://schemas.microsoft.com/office/drawing/2014/main" val="3901236209"/>
                    </a:ext>
                  </a:extLst>
                </a:gridCol>
                <a:gridCol w="947284">
                  <a:extLst>
                    <a:ext uri="{9D8B030D-6E8A-4147-A177-3AD203B41FA5}">
                      <a16:colId xmlns:a16="http://schemas.microsoft.com/office/drawing/2014/main" val="1791241651"/>
                    </a:ext>
                  </a:extLst>
                </a:gridCol>
                <a:gridCol w="947284">
                  <a:extLst>
                    <a:ext uri="{9D8B030D-6E8A-4147-A177-3AD203B41FA5}">
                      <a16:colId xmlns:a16="http://schemas.microsoft.com/office/drawing/2014/main" val="3926407131"/>
                    </a:ext>
                  </a:extLst>
                </a:gridCol>
                <a:gridCol w="947284">
                  <a:extLst>
                    <a:ext uri="{9D8B030D-6E8A-4147-A177-3AD203B41FA5}">
                      <a16:colId xmlns:a16="http://schemas.microsoft.com/office/drawing/2014/main" val="1668323323"/>
                    </a:ext>
                  </a:extLst>
                </a:gridCol>
                <a:gridCol w="892488">
                  <a:extLst>
                    <a:ext uri="{9D8B030D-6E8A-4147-A177-3AD203B41FA5}">
                      <a16:colId xmlns:a16="http://schemas.microsoft.com/office/drawing/2014/main" val="2748083643"/>
                    </a:ext>
                  </a:extLst>
                </a:gridCol>
                <a:gridCol w="947284">
                  <a:extLst>
                    <a:ext uri="{9D8B030D-6E8A-4147-A177-3AD203B41FA5}">
                      <a16:colId xmlns:a16="http://schemas.microsoft.com/office/drawing/2014/main" val="898563951"/>
                    </a:ext>
                  </a:extLst>
                </a:gridCol>
                <a:gridCol w="995230">
                  <a:extLst>
                    <a:ext uri="{9D8B030D-6E8A-4147-A177-3AD203B41FA5}">
                      <a16:colId xmlns:a16="http://schemas.microsoft.com/office/drawing/2014/main" val="2787465203"/>
                    </a:ext>
                  </a:extLst>
                </a:gridCol>
              </a:tblGrid>
              <a:tr h="404969">
                <a:tc rowSpan="2">
                  <a:txBody>
                    <a:bodyPr/>
                    <a:lstStyle/>
                    <a:p>
                      <a:pPr algn="ctr">
                        <a:spcAft>
                          <a:spcPts val="0"/>
                        </a:spcAft>
                      </a:pPr>
                      <a:r>
                        <a:rPr lang="ru-RU" sz="1300">
                          <a:effectLst/>
                        </a:rPr>
                        <a:t>Main indicators</a:t>
                      </a:r>
                      <a:endParaRPr lang="ru-RU" sz="1300">
                        <a:effectLst/>
                        <a:latin typeface="Times New Roman" panose="02020603050405020304" pitchFamily="18" charset="0"/>
                        <a:ea typeface="Times New Roman" panose="02020603050405020304" pitchFamily="18" charset="0"/>
                      </a:endParaRPr>
                    </a:p>
                  </a:txBody>
                  <a:tcPr marL="77400" marR="77400" marT="0" marB="0"/>
                </a:tc>
                <a:tc gridSpan="7">
                  <a:txBody>
                    <a:bodyPr/>
                    <a:lstStyle/>
                    <a:p>
                      <a:pPr algn="ctr">
                        <a:spcAft>
                          <a:spcPts val="0"/>
                        </a:spcAft>
                      </a:pPr>
                      <a:r>
                        <a:rPr lang="ru-RU" sz="1300">
                          <a:effectLst/>
                        </a:rPr>
                        <a:t>Years</a:t>
                      </a:r>
                      <a:endParaRPr lang="ru-RU" sz="1300">
                        <a:effectLst/>
                        <a:latin typeface="Times New Roman" panose="02020603050405020304" pitchFamily="18" charset="0"/>
                        <a:ea typeface="Times New Roman" panose="02020603050405020304" pitchFamily="18" charset="0"/>
                      </a:endParaRPr>
                    </a:p>
                  </a:txBody>
                  <a:tcPr marL="77400" marR="7740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ru-RU" sz="1300">
                          <a:effectLst/>
                        </a:rPr>
                        <a:t>Rate of growth, %</a:t>
                      </a:r>
                      <a:endParaRPr lang="ru-RU" sz="1300">
                        <a:effectLst/>
                        <a:latin typeface="Times New Roman" panose="02020603050405020304" pitchFamily="18" charset="0"/>
                        <a:ea typeface="Times New Roman" panose="02020603050405020304" pitchFamily="18" charset="0"/>
                      </a:endParaRPr>
                    </a:p>
                  </a:txBody>
                  <a:tcPr marL="77400" marR="77400" marT="0" marB="0"/>
                </a:tc>
                <a:extLst>
                  <a:ext uri="{0D108BD9-81ED-4DB2-BD59-A6C34878D82A}">
                    <a16:rowId xmlns:a16="http://schemas.microsoft.com/office/drawing/2014/main" val="2089838510"/>
                  </a:ext>
                </a:extLst>
              </a:tr>
              <a:tr h="404969">
                <a:tc vMerge="1">
                  <a:txBody>
                    <a:bodyPr/>
                    <a:lstStyle/>
                    <a:p>
                      <a:endParaRPr lang="ru-RU"/>
                    </a:p>
                  </a:txBody>
                  <a:tcPr/>
                </a:tc>
                <a:tc>
                  <a:txBody>
                    <a:bodyPr/>
                    <a:lstStyle/>
                    <a:p>
                      <a:pPr algn="ctr">
                        <a:spcAft>
                          <a:spcPts val="0"/>
                        </a:spcAft>
                      </a:pPr>
                      <a:r>
                        <a:rPr lang="ru-RU" sz="1300">
                          <a:effectLst/>
                        </a:rPr>
                        <a:t>20</a:t>
                      </a:r>
                      <a:r>
                        <a:rPr lang="en-GB" sz="1300">
                          <a:effectLst/>
                        </a:rPr>
                        <a:t>11</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ctr">
                        <a:spcAft>
                          <a:spcPts val="0"/>
                        </a:spcAft>
                      </a:pPr>
                      <a:r>
                        <a:rPr lang="ru-RU" sz="1300">
                          <a:effectLst/>
                        </a:rPr>
                        <a:t>20</a:t>
                      </a:r>
                      <a:r>
                        <a:rPr lang="en-GB" sz="1300">
                          <a:effectLst/>
                        </a:rPr>
                        <a:t>12</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ctr">
                        <a:spcAft>
                          <a:spcPts val="0"/>
                        </a:spcAft>
                      </a:pPr>
                      <a:r>
                        <a:rPr lang="ru-RU" sz="1300">
                          <a:effectLst/>
                        </a:rPr>
                        <a:t>201</a:t>
                      </a:r>
                      <a:r>
                        <a:rPr lang="en-GB" sz="1300">
                          <a:effectLst/>
                        </a:rPr>
                        <a:t>3</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ctr">
                        <a:spcAft>
                          <a:spcPts val="0"/>
                        </a:spcAft>
                      </a:pPr>
                      <a:r>
                        <a:rPr lang="ru-RU" sz="1300">
                          <a:effectLst/>
                        </a:rPr>
                        <a:t>201</a:t>
                      </a:r>
                      <a:r>
                        <a:rPr lang="en-GB" sz="1300">
                          <a:effectLst/>
                        </a:rPr>
                        <a:t>4</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ctr">
                        <a:spcAft>
                          <a:spcPts val="0"/>
                        </a:spcAft>
                      </a:pPr>
                      <a:r>
                        <a:rPr lang="ru-RU" sz="1300">
                          <a:effectLst/>
                        </a:rPr>
                        <a:t>201</a:t>
                      </a:r>
                      <a:r>
                        <a:rPr lang="en-GB" sz="1300">
                          <a:effectLst/>
                        </a:rPr>
                        <a:t>5</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just">
                        <a:spcAft>
                          <a:spcPts val="0"/>
                        </a:spcAft>
                      </a:pPr>
                      <a:r>
                        <a:rPr lang="ru-RU" sz="1300">
                          <a:effectLst/>
                        </a:rPr>
                        <a:t>201</a:t>
                      </a:r>
                      <a:r>
                        <a:rPr lang="en-GB" sz="1300">
                          <a:effectLst/>
                        </a:rPr>
                        <a:t>6</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just">
                        <a:spcAft>
                          <a:spcPts val="0"/>
                        </a:spcAft>
                      </a:pPr>
                      <a:r>
                        <a:rPr lang="ru-RU" sz="1300">
                          <a:effectLst/>
                        </a:rPr>
                        <a:t>201</a:t>
                      </a:r>
                      <a:r>
                        <a:rPr lang="en-GB" sz="1300">
                          <a:effectLst/>
                        </a:rPr>
                        <a:t>7</a:t>
                      </a:r>
                      <a:endParaRPr lang="ru-RU" sz="1300">
                        <a:effectLst/>
                        <a:latin typeface="Times New Roman" panose="02020603050405020304" pitchFamily="18" charset="0"/>
                        <a:ea typeface="Times New Roman" panose="02020603050405020304" pitchFamily="18" charset="0"/>
                      </a:endParaRPr>
                    </a:p>
                  </a:txBody>
                  <a:tcPr marL="77400" marR="77400" marT="0" marB="0"/>
                </a:tc>
                <a:tc vMerge="1">
                  <a:txBody>
                    <a:bodyPr/>
                    <a:lstStyle/>
                    <a:p>
                      <a:endParaRPr lang="ru-RU"/>
                    </a:p>
                  </a:txBody>
                  <a:tcPr/>
                </a:tc>
                <a:extLst>
                  <a:ext uri="{0D108BD9-81ED-4DB2-BD59-A6C34878D82A}">
                    <a16:rowId xmlns:a16="http://schemas.microsoft.com/office/drawing/2014/main" val="2999119337"/>
                  </a:ext>
                </a:extLst>
              </a:tr>
              <a:tr h="809937">
                <a:tc>
                  <a:txBody>
                    <a:bodyPr/>
                    <a:lstStyle/>
                    <a:p>
                      <a:pPr indent="-69850">
                        <a:spcAft>
                          <a:spcPts val="0"/>
                        </a:spcAft>
                      </a:pPr>
                      <a:r>
                        <a:rPr lang="en-US" sz="1300">
                          <a:effectLst/>
                        </a:rPr>
                        <a:t>Travel &amp; Tourism Direct Contribution to GDP, $ million</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25000</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26000</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27000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26000</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dirty="0">
                          <a:effectLst/>
                        </a:rPr>
                        <a:t>17000 </a:t>
                      </a:r>
                      <a:endParaRPr lang="ru-RU" sz="1300" dirty="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16000</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19000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ctr">
                        <a:spcAft>
                          <a:spcPts val="0"/>
                        </a:spcAft>
                      </a:pPr>
                      <a:r>
                        <a:rPr lang="en-GB" sz="1300">
                          <a:effectLst/>
                        </a:rPr>
                        <a:t>-24,0</a:t>
                      </a:r>
                      <a:endParaRPr lang="ru-RU" sz="1300">
                        <a:effectLst/>
                        <a:latin typeface="Times New Roman" panose="02020603050405020304" pitchFamily="18" charset="0"/>
                        <a:ea typeface="Times New Roman" panose="02020603050405020304" pitchFamily="18" charset="0"/>
                      </a:endParaRPr>
                    </a:p>
                  </a:txBody>
                  <a:tcPr marL="77400" marR="77400" marT="0" marB="0"/>
                </a:tc>
                <a:extLst>
                  <a:ext uri="{0D108BD9-81ED-4DB2-BD59-A6C34878D82A}">
                    <a16:rowId xmlns:a16="http://schemas.microsoft.com/office/drawing/2014/main" val="3503735098"/>
                  </a:ext>
                </a:extLst>
              </a:tr>
              <a:tr h="558262">
                <a:tc>
                  <a:txBody>
                    <a:bodyPr/>
                    <a:lstStyle/>
                    <a:p>
                      <a:pPr>
                        <a:spcAft>
                          <a:spcPts val="0"/>
                        </a:spcAft>
                      </a:pPr>
                      <a:r>
                        <a:rPr lang="ru-RU" sz="1300" dirty="0" err="1">
                          <a:effectLst/>
                        </a:rPr>
                        <a:t>Expenditures</a:t>
                      </a:r>
                      <a:r>
                        <a:rPr lang="en-GB" sz="1300" dirty="0">
                          <a:effectLst/>
                        </a:rPr>
                        <a:t>,</a:t>
                      </a:r>
                      <a:r>
                        <a:rPr lang="ru-RU" sz="1300" dirty="0">
                          <a:effectLst/>
                        </a:rPr>
                        <a:t> </a:t>
                      </a:r>
                      <a:r>
                        <a:rPr lang="ru-RU" sz="1300" dirty="0" err="1">
                          <a:effectLst/>
                        </a:rPr>
                        <a:t>current</a:t>
                      </a:r>
                      <a:r>
                        <a:rPr lang="ru-RU" sz="1300" dirty="0">
                          <a:effectLst/>
                        </a:rPr>
                        <a:t> US$ million</a:t>
                      </a:r>
                      <a:endParaRPr lang="ru-RU" sz="1300" dirty="0">
                        <a:effectLst/>
                        <a:latin typeface="Times New Roman" panose="02020603050405020304" pitchFamily="18" charset="0"/>
                        <a:ea typeface="Times New Roman" panose="02020603050405020304" pitchFamily="18" charset="0"/>
                      </a:endParaRPr>
                    </a:p>
                  </a:txBody>
                  <a:tcPr marL="77400" marR="77400" marT="0" marB="0"/>
                </a:tc>
                <a:tc>
                  <a:txBody>
                    <a:bodyPr/>
                    <a:lstStyle/>
                    <a:p>
                      <a:pPr algn="ctr">
                        <a:spcAft>
                          <a:spcPts val="0"/>
                        </a:spcAft>
                      </a:pPr>
                      <a:r>
                        <a:rPr lang="en-GB" sz="1300">
                          <a:effectLst/>
                        </a:rPr>
                        <a:t>37343</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48096</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59504</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55383</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38434</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27653</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35585</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ctr">
                        <a:spcAft>
                          <a:spcPts val="0"/>
                        </a:spcAft>
                      </a:pPr>
                      <a:r>
                        <a:rPr lang="en-GB" sz="1300">
                          <a:effectLst/>
                        </a:rPr>
                        <a:t>-4,7</a:t>
                      </a:r>
                      <a:endParaRPr lang="ru-RU" sz="1300">
                        <a:effectLst/>
                        <a:latin typeface="Times New Roman" panose="02020603050405020304" pitchFamily="18" charset="0"/>
                        <a:ea typeface="Times New Roman" panose="02020603050405020304" pitchFamily="18" charset="0"/>
                      </a:endParaRPr>
                    </a:p>
                  </a:txBody>
                  <a:tcPr marL="77400" marR="77400" marT="0" marB="0"/>
                </a:tc>
                <a:extLst>
                  <a:ext uri="{0D108BD9-81ED-4DB2-BD59-A6C34878D82A}">
                    <a16:rowId xmlns:a16="http://schemas.microsoft.com/office/drawing/2014/main" val="4225945555"/>
                  </a:ext>
                </a:extLst>
              </a:tr>
              <a:tr h="1061612">
                <a:tc>
                  <a:txBody>
                    <a:bodyPr/>
                    <a:lstStyle/>
                    <a:p>
                      <a:pPr>
                        <a:spcAft>
                          <a:spcPts val="0"/>
                        </a:spcAft>
                      </a:pPr>
                      <a:r>
                        <a:rPr lang="en-US" sz="1300">
                          <a:effectLst/>
                        </a:rPr>
                        <a:t>Travel &amp; Tourism Direct Contribution to Employment, thousand people</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851,8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808,5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814</a:t>
                      </a:r>
                      <a:r>
                        <a:rPr lang="ru-RU" sz="1300">
                          <a:effectLst/>
                        </a:rPr>
                        <a:t>,</a:t>
                      </a:r>
                      <a:r>
                        <a:rPr lang="en-GB" sz="1300">
                          <a:effectLst/>
                        </a:rPr>
                        <a:t>2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838</a:t>
                      </a:r>
                      <a:r>
                        <a:rPr lang="ru-RU" sz="1300">
                          <a:effectLst/>
                        </a:rPr>
                        <a:t>,</a:t>
                      </a:r>
                      <a:r>
                        <a:rPr lang="en-GB" sz="1300">
                          <a:effectLst/>
                        </a:rPr>
                        <a:t>3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ru-RU" sz="1300">
                          <a:effectLst/>
                        </a:rPr>
                        <a:t>8</a:t>
                      </a:r>
                      <a:r>
                        <a:rPr lang="en-GB" sz="1300">
                          <a:effectLst/>
                        </a:rPr>
                        <a:t>07</a:t>
                      </a:r>
                      <a:r>
                        <a:rPr lang="ru-RU" sz="1300">
                          <a:effectLst/>
                        </a:rPr>
                        <a:t>, </a:t>
                      </a:r>
                      <a:r>
                        <a:rPr lang="en-GB" sz="1300">
                          <a:effectLst/>
                        </a:rPr>
                        <a:t>8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850</a:t>
                      </a:r>
                      <a:r>
                        <a:rPr lang="ru-RU" sz="1300">
                          <a:effectLst/>
                        </a:rPr>
                        <a:t>,1</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85</a:t>
                      </a:r>
                      <a:r>
                        <a:rPr lang="ru-RU" sz="1300">
                          <a:effectLst/>
                        </a:rPr>
                        <a:t>4,</a:t>
                      </a:r>
                      <a:r>
                        <a:rPr lang="en-GB" sz="1300">
                          <a:effectLst/>
                        </a:rPr>
                        <a:t>6</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ctr">
                        <a:spcAft>
                          <a:spcPts val="0"/>
                        </a:spcAft>
                      </a:pPr>
                      <a:r>
                        <a:rPr lang="en-GB" sz="1300">
                          <a:effectLst/>
                        </a:rPr>
                        <a:t>0,33</a:t>
                      </a:r>
                      <a:endParaRPr lang="ru-RU" sz="1300">
                        <a:effectLst/>
                        <a:latin typeface="Times New Roman" panose="02020603050405020304" pitchFamily="18" charset="0"/>
                        <a:ea typeface="Times New Roman" panose="02020603050405020304" pitchFamily="18" charset="0"/>
                      </a:endParaRPr>
                    </a:p>
                  </a:txBody>
                  <a:tcPr marL="77400" marR="77400" marT="0" marB="0"/>
                </a:tc>
                <a:extLst>
                  <a:ext uri="{0D108BD9-81ED-4DB2-BD59-A6C34878D82A}">
                    <a16:rowId xmlns:a16="http://schemas.microsoft.com/office/drawing/2014/main" val="229231851"/>
                  </a:ext>
                </a:extLst>
              </a:tr>
              <a:tr h="558262">
                <a:tc>
                  <a:txBody>
                    <a:bodyPr/>
                    <a:lstStyle/>
                    <a:p>
                      <a:pPr algn="just">
                        <a:spcAft>
                          <a:spcPts val="0"/>
                        </a:spcAft>
                      </a:pPr>
                      <a:r>
                        <a:rPr lang="ru-RU" sz="1300">
                          <a:effectLst/>
                        </a:rPr>
                        <a:t>Inbound Tourism Indicators, $ million</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8830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11328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10759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ru-RU" sz="1300">
                          <a:effectLst/>
                        </a:rPr>
                        <a:t>1</a:t>
                      </a:r>
                      <a:r>
                        <a:rPr lang="en-GB" sz="1300">
                          <a:effectLst/>
                        </a:rPr>
                        <a:t>1988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11759 </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dirty="0">
                          <a:effectLst/>
                        </a:rPr>
                        <a:t>8420</a:t>
                      </a:r>
                      <a:endParaRPr lang="ru-RU" sz="1300" dirty="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7788</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ctr"/>
                      <a:r>
                        <a:rPr lang="ru-RU" sz="1200">
                          <a:effectLst/>
                        </a:rPr>
                        <a:t>-</a:t>
                      </a:r>
                      <a:r>
                        <a:rPr lang="en-GB" sz="1200">
                          <a:effectLst/>
                        </a:rPr>
                        <a:t>11</a:t>
                      </a:r>
                      <a:r>
                        <a:rPr lang="ru-RU" sz="1200">
                          <a:effectLst/>
                        </a:rPr>
                        <a:t>,</a:t>
                      </a:r>
                      <a:r>
                        <a:rPr lang="en-GB" sz="1200">
                          <a:effectLst/>
                        </a:rPr>
                        <a:t>8</a:t>
                      </a:r>
                      <a:endParaRPr lang="ru-RU" sz="1200">
                        <a:effectLst/>
                        <a:latin typeface="Calibri" panose="020F0502020204030204" pitchFamily="34" charset="0"/>
                      </a:endParaRPr>
                    </a:p>
                  </a:txBody>
                  <a:tcPr marL="77400" marR="77400" marT="0" marB="0"/>
                </a:tc>
                <a:extLst>
                  <a:ext uri="{0D108BD9-81ED-4DB2-BD59-A6C34878D82A}">
                    <a16:rowId xmlns:a16="http://schemas.microsoft.com/office/drawing/2014/main" val="1305407123"/>
                  </a:ext>
                </a:extLst>
              </a:tr>
              <a:tr h="558262">
                <a:tc>
                  <a:txBody>
                    <a:bodyPr/>
                    <a:lstStyle/>
                    <a:p>
                      <a:pPr algn="just">
                        <a:spcAft>
                          <a:spcPts val="0"/>
                        </a:spcAft>
                      </a:pPr>
                      <a:r>
                        <a:rPr lang="ru-RU" sz="1300" dirty="0" err="1">
                          <a:effectLst/>
                        </a:rPr>
                        <a:t>Receipts</a:t>
                      </a:r>
                      <a:r>
                        <a:rPr lang="en-GB" sz="1300" dirty="0">
                          <a:effectLst/>
                        </a:rPr>
                        <a:t>, </a:t>
                      </a:r>
                      <a:r>
                        <a:rPr lang="ru-RU" sz="1300" dirty="0" err="1">
                          <a:effectLst/>
                        </a:rPr>
                        <a:t>current</a:t>
                      </a:r>
                      <a:r>
                        <a:rPr lang="ru-RU" sz="1300" dirty="0">
                          <a:effectLst/>
                        </a:rPr>
                        <a:t> US$ million</a:t>
                      </a:r>
                      <a:endParaRPr lang="ru-RU" sz="1300" dirty="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ru-RU" sz="1300">
                          <a:effectLst/>
                        </a:rPr>
                        <a:t>1</a:t>
                      </a:r>
                      <a:r>
                        <a:rPr lang="en-GB" sz="1300">
                          <a:effectLst/>
                        </a:rPr>
                        <a:t>6961</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17876</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20198</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ru-RU" sz="1300">
                          <a:effectLst/>
                        </a:rPr>
                        <a:t>1</a:t>
                      </a:r>
                      <a:r>
                        <a:rPr lang="en-GB" sz="1300">
                          <a:effectLst/>
                        </a:rPr>
                        <a:t>9451</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ru-RU" sz="1300">
                          <a:effectLst/>
                        </a:rPr>
                        <a:t>1</a:t>
                      </a:r>
                      <a:r>
                        <a:rPr lang="en-GB" sz="1300">
                          <a:effectLst/>
                        </a:rPr>
                        <a:t>3204</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en-GB" sz="1300">
                          <a:effectLst/>
                        </a:rPr>
                        <a:t>12820</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r">
                        <a:spcAft>
                          <a:spcPts val="0"/>
                        </a:spcAft>
                      </a:pPr>
                      <a:r>
                        <a:rPr lang="ru-RU" sz="1300">
                          <a:effectLst/>
                        </a:rPr>
                        <a:t>1</a:t>
                      </a:r>
                      <a:r>
                        <a:rPr lang="en-GB" sz="1300">
                          <a:effectLst/>
                        </a:rPr>
                        <a:t>4983</a:t>
                      </a:r>
                      <a:endParaRPr lang="ru-RU" sz="1300">
                        <a:effectLst/>
                        <a:latin typeface="Times New Roman" panose="02020603050405020304" pitchFamily="18" charset="0"/>
                        <a:ea typeface="Times New Roman" panose="02020603050405020304" pitchFamily="18" charset="0"/>
                      </a:endParaRPr>
                    </a:p>
                  </a:txBody>
                  <a:tcPr marL="77400" marR="77400" marT="0" marB="0"/>
                </a:tc>
                <a:tc>
                  <a:txBody>
                    <a:bodyPr/>
                    <a:lstStyle/>
                    <a:p>
                      <a:pPr algn="ctr"/>
                      <a:r>
                        <a:rPr lang="en-GB" sz="1200" dirty="0">
                          <a:effectLst/>
                        </a:rPr>
                        <a:t>-11,6</a:t>
                      </a:r>
                      <a:endParaRPr lang="ru-RU" sz="1200" dirty="0">
                        <a:effectLst/>
                        <a:latin typeface="Calibri" panose="020F0502020204030204" pitchFamily="34" charset="0"/>
                      </a:endParaRPr>
                    </a:p>
                  </a:txBody>
                  <a:tcPr marL="77400" marR="77400" marT="0" marB="0"/>
                </a:tc>
                <a:extLst>
                  <a:ext uri="{0D108BD9-81ED-4DB2-BD59-A6C34878D82A}">
                    <a16:rowId xmlns:a16="http://schemas.microsoft.com/office/drawing/2014/main" val="332465030"/>
                  </a:ext>
                </a:extLst>
              </a:tr>
            </a:tbl>
          </a:graphicData>
        </a:graphic>
      </p:graphicFrame>
    </p:spTree>
    <p:extLst>
      <p:ext uri="{BB962C8B-B14F-4D97-AF65-F5344CB8AC3E}">
        <p14:creationId xmlns:p14="http://schemas.microsoft.com/office/powerpoint/2010/main" val="350022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068DC5-FF01-1649-9344-F80E19894BA8}"/>
              </a:ext>
            </a:extLst>
          </p:cNvPr>
          <p:cNvSpPr>
            <a:spLocks noGrp="1"/>
          </p:cNvSpPr>
          <p:nvPr>
            <p:ph type="title"/>
          </p:nvPr>
        </p:nvSpPr>
        <p:spPr/>
        <p:txBody>
          <a:bodyPr/>
          <a:lstStyle/>
          <a:p>
            <a:r>
              <a:rPr lang="en-US" dirty="0"/>
              <a:t>The main indicators of tourism industry in Cyprus and Czech Republic</a:t>
            </a:r>
            <a:endParaRPr lang="ru-RU" dirty="0"/>
          </a:p>
        </p:txBody>
      </p:sp>
      <p:graphicFrame>
        <p:nvGraphicFramePr>
          <p:cNvPr id="5" name="Объект 4">
            <a:extLst>
              <a:ext uri="{FF2B5EF4-FFF2-40B4-BE49-F238E27FC236}">
                <a16:creationId xmlns:a16="http://schemas.microsoft.com/office/drawing/2014/main" id="{5C1463A0-839F-F346-A89A-4009039EF54C}"/>
              </a:ext>
            </a:extLst>
          </p:cNvPr>
          <p:cNvGraphicFramePr>
            <a:graphicFrameLocks noGrp="1"/>
          </p:cNvGraphicFramePr>
          <p:nvPr>
            <p:ph sz="half" idx="1"/>
            <p:extLst>
              <p:ext uri="{D42A27DB-BD31-4B8C-83A1-F6EECF244321}">
                <p14:modId xmlns:p14="http://schemas.microsoft.com/office/powerpoint/2010/main" val="588899561"/>
              </p:ext>
            </p:extLst>
          </p:nvPr>
        </p:nvGraphicFramePr>
        <p:xfrm>
          <a:off x="412595" y="2921618"/>
          <a:ext cx="5683404" cy="3423426"/>
        </p:xfrm>
        <a:graphic>
          <a:graphicData uri="http://schemas.openxmlformats.org/drawingml/2006/table">
            <a:tbl>
              <a:tblPr firstRow="1" firstCol="1" bandRow="1">
                <a:tableStyleId>{5C22544A-7EE6-4342-B048-85BDC9FD1C3A}</a:tableStyleId>
              </a:tblPr>
              <a:tblGrid>
                <a:gridCol w="1775208">
                  <a:extLst>
                    <a:ext uri="{9D8B030D-6E8A-4147-A177-3AD203B41FA5}">
                      <a16:colId xmlns:a16="http://schemas.microsoft.com/office/drawing/2014/main" val="2752092308"/>
                    </a:ext>
                  </a:extLst>
                </a:gridCol>
                <a:gridCol w="576033">
                  <a:extLst>
                    <a:ext uri="{9D8B030D-6E8A-4147-A177-3AD203B41FA5}">
                      <a16:colId xmlns:a16="http://schemas.microsoft.com/office/drawing/2014/main" val="395795025"/>
                    </a:ext>
                  </a:extLst>
                </a:gridCol>
                <a:gridCol w="421589">
                  <a:extLst>
                    <a:ext uri="{9D8B030D-6E8A-4147-A177-3AD203B41FA5}">
                      <a16:colId xmlns:a16="http://schemas.microsoft.com/office/drawing/2014/main" val="3103675511"/>
                    </a:ext>
                  </a:extLst>
                </a:gridCol>
                <a:gridCol w="522365">
                  <a:extLst>
                    <a:ext uri="{9D8B030D-6E8A-4147-A177-3AD203B41FA5}">
                      <a16:colId xmlns:a16="http://schemas.microsoft.com/office/drawing/2014/main" val="335550002"/>
                    </a:ext>
                  </a:extLst>
                </a:gridCol>
                <a:gridCol w="522365">
                  <a:extLst>
                    <a:ext uri="{9D8B030D-6E8A-4147-A177-3AD203B41FA5}">
                      <a16:colId xmlns:a16="http://schemas.microsoft.com/office/drawing/2014/main" val="4196022990"/>
                    </a:ext>
                  </a:extLst>
                </a:gridCol>
                <a:gridCol w="428745">
                  <a:extLst>
                    <a:ext uri="{9D8B030D-6E8A-4147-A177-3AD203B41FA5}">
                      <a16:colId xmlns:a16="http://schemas.microsoft.com/office/drawing/2014/main" val="346901452"/>
                    </a:ext>
                  </a:extLst>
                </a:gridCol>
                <a:gridCol w="422781">
                  <a:extLst>
                    <a:ext uri="{9D8B030D-6E8A-4147-A177-3AD203B41FA5}">
                      <a16:colId xmlns:a16="http://schemas.microsoft.com/office/drawing/2014/main" val="3907304831"/>
                    </a:ext>
                  </a:extLst>
                </a:gridCol>
                <a:gridCol w="422781">
                  <a:extLst>
                    <a:ext uri="{9D8B030D-6E8A-4147-A177-3AD203B41FA5}">
                      <a16:colId xmlns:a16="http://schemas.microsoft.com/office/drawing/2014/main" val="2397771626"/>
                    </a:ext>
                  </a:extLst>
                </a:gridCol>
                <a:gridCol w="591537">
                  <a:extLst>
                    <a:ext uri="{9D8B030D-6E8A-4147-A177-3AD203B41FA5}">
                      <a16:colId xmlns:a16="http://schemas.microsoft.com/office/drawing/2014/main" val="1422757006"/>
                    </a:ext>
                  </a:extLst>
                </a:gridCol>
              </a:tblGrid>
              <a:tr h="215716">
                <a:tc rowSpan="2">
                  <a:txBody>
                    <a:bodyPr/>
                    <a:lstStyle/>
                    <a:p>
                      <a:pPr algn="ctr">
                        <a:spcAft>
                          <a:spcPts val="0"/>
                        </a:spcAft>
                      </a:pPr>
                      <a:r>
                        <a:rPr lang="en-US" sz="900" dirty="0">
                          <a:effectLst/>
                        </a:rPr>
                        <a:t>Main indicators</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gridSpan="7">
                  <a:txBody>
                    <a:bodyPr/>
                    <a:lstStyle/>
                    <a:p>
                      <a:pPr algn="ctr">
                        <a:lnSpc>
                          <a:spcPct val="150000"/>
                        </a:lnSpc>
                        <a:spcAft>
                          <a:spcPts val="0"/>
                        </a:spcAft>
                      </a:pPr>
                      <a:r>
                        <a:rPr lang="en-US" sz="900">
                          <a:effectLst/>
                        </a:rPr>
                        <a:t>Years</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en-US" sz="900">
                          <a:effectLst/>
                        </a:rPr>
                        <a:t>Growth rate,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extLst>
                  <a:ext uri="{0D108BD9-81ED-4DB2-BD59-A6C34878D82A}">
                    <a16:rowId xmlns:a16="http://schemas.microsoft.com/office/drawing/2014/main" val="946998969"/>
                  </a:ext>
                </a:extLst>
              </a:tr>
              <a:tr h="461449">
                <a:tc vMerge="1">
                  <a:txBody>
                    <a:bodyPr/>
                    <a:lstStyle/>
                    <a:p>
                      <a:endParaRPr lang="ru-RU"/>
                    </a:p>
                  </a:txBody>
                  <a:tcPr/>
                </a:tc>
                <a:tc>
                  <a:txBody>
                    <a:bodyPr/>
                    <a:lstStyle/>
                    <a:p>
                      <a:pPr algn="ctr">
                        <a:lnSpc>
                          <a:spcPct val="150000"/>
                        </a:lnSpc>
                        <a:spcAft>
                          <a:spcPts val="0"/>
                        </a:spcAft>
                      </a:pPr>
                      <a:r>
                        <a:rPr lang="en-US" sz="900">
                          <a:effectLst/>
                        </a:rPr>
                        <a:t>2011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just">
                        <a:lnSpc>
                          <a:spcPct val="150000"/>
                        </a:lnSpc>
                        <a:spcAft>
                          <a:spcPts val="0"/>
                        </a:spcAft>
                      </a:pPr>
                      <a:r>
                        <a:rPr lang="en-US" sz="900">
                          <a:effectLst/>
                        </a:rPr>
                        <a:t>2012</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just">
                        <a:lnSpc>
                          <a:spcPct val="150000"/>
                        </a:lnSpc>
                        <a:spcAft>
                          <a:spcPts val="0"/>
                        </a:spcAft>
                      </a:pPr>
                      <a:r>
                        <a:rPr lang="en-US" sz="900">
                          <a:effectLst/>
                        </a:rPr>
                        <a:t>2013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just">
                        <a:lnSpc>
                          <a:spcPct val="150000"/>
                        </a:lnSpc>
                        <a:spcAft>
                          <a:spcPts val="0"/>
                        </a:spcAft>
                      </a:pPr>
                      <a:r>
                        <a:rPr lang="en-US" sz="900">
                          <a:effectLst/>
                        </a:rPr>
                        <a:t>2014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just">
                        <a:lnSpc>
                          <a:spcPct val="150000"/>
                        </a:lnSpc>
                        <a:spcAft>
                          <a:spcPts val="0"/>
                        </a:spcAft>
                      </a:pPr>
                      <a:r>
                        <a:rPr lang="en-US" sz="900">
                          <a:effectLst/>
                        </a:rPr>
                        <a:t>2015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just">
                        <a:lnSpc>
                          <a:spcPct val="150000"/>
                        </a:lnSpc>
                        <a:spcAft>
                          <a:spcPts val="0"/>
                        </a:spcAft>
                      </a:pPr>
                      <a:r>
                        <a:rPr lang="en-US" sz="900">
                          <a:effectLst/>
                        </a:rPr>
                        <a:t>2016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just">
                        <a:lnSpc>
                          <a:spcPct val="150000"/>
                        </a:lnSpc>
                        <a:spcAft>
                          <a:spcPts val="0"/>
                        </a:spcAft>
                      </a:pPr>
                      <a:r>
                        <a:rPr lang="en-US" sz="900">
                          <a:effectLst/>
                        </a:rPr>
                        <a:t>2017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vMerge="1">
                  <a:txBody>
                    <a:bodyPr/>
                    <a:lstStyle/>
                    <a:p>
                      <a:endParaRPr lang="ru-RU"/>
                    </a:p>
                  </a:txBody>
                  <a:tcPr/>
                </a:tc>
                <a:extLst>
                  <a:ext uri="{0D108BD9-81ED-4DB2-BD59-A6C34878D82A}">
                    <a16:rowId xmlns:a16="http://schemas.microsoft.com/office/drawing/2014/main" val="611706197"/>
                  </a:ext>
                </a:extLst>
              </a:tr>
              <a:tr h="707031">
                <a:tc>
                  <a:txBody>
                    <a:bodyPr/>
                    <a:lstStyle/>
                    <a:p>
                      <a:pPr algn="just">
                        <a:spcAft>
                          <a:spcPts val="0"/>
                        </a:spcAft>
                      </a:pPr>
                      <a:r>
                        <a:rPr lang="en-US" sz="900">
                          <a:effectLst/>
                        </a:rPr>
                        <a:t>Travel &amp; Tourism Direct Contribution to GDP, $ million</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1000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1000</a:t>
                      </a:r>
                      <a:endParaRPr lang="ru-RU" sz="900">
                        <a:effectLst/>
                      </a:endParaRPr>
                    </a:p>
                    <a:p>
                      <a:pPr algn="r">
                        <a:lnSpc>
                          <a:spcPct val="150000"/>
                        </a:lnSpc>
                        <a:spcAft>
                          <a:spcPts val="0"/>
                        </a:spcAft>
                      </a:pPr>
                      <a:r>
                        <a:rPr lang="en-US" sz="9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2000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1000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1000 </a:t>
                      </a:r>
                      <a:endParaRPr lang="ru-RU" sz="900">
                        <a:effectLst/>
                      </a:endParaRPr>
                    </a:p>
                    <a:p>
                      <a:pPr algn="r">
                        <a:lnSpc>
                          <a:spcPct val="150000"/>
                        </a:lnSpc>
                        <a:spcAft>
                          <a:spcPts val="0"/>
                        </a:spcAft>
                      </a:pPr>
                      <a:r>
                        <a:rPr lang="en-US" sz="9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1000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2000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100,0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extLst>
                  <a:ext uri="{0D108BD9-81ED-4DB2-BD59-A6C34878D82A}">
                    <a16:rowId xmlns:a16="http://schemas.microsoft.com/office/drawing/2014/main" val="2739928618"/>
                  </a:ext>
                </a:extLst>
              </a:tr>
              <a:tr h="654883">
                <a:tc>
                  <a:txBody>
                    <a:bodyPr/>
                    <a:lstStyle/>
                    <a:p>
                      <a:pPr algn="just">
                        <a:spcAft>
                          <a:spcPts val="0"/>
                        </a:spcAft>
                      </a:pPr>
                      <a:r>
                        <a:rPr lang="en-US" sz="900">
                          <a:effectLst/>
                        </a:rPr>
                        <a:t>Travel &amp; Tourism Direct Contribution to Employment, thousand people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22,4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24,4</a:t>
                      </a:r>
                      <a:endParaRPr lang="ru-RU" sz="900">
                        <a:effectLst/>
                      </a:endParaRPr>
                    </a:p>
                    <a:p>
                      <a:pPr algn="r">
                        <a:lnSpc>
                          <a:spcPct val="150000"/>
                        </a:lnSpc>
                        <a:spcAft>
                          <a:spcPts val="0"/>
                        </a:spcAft>
                      </a:pPr>
                      <a:r>
                        <a:rPr lang="en-US" sz="900">
                          <a:effectLst/>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26,5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25,3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23,5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24,7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26,1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16,5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extLst>
                  <a:ext uri="{0D108BD9-81ED-4DB2-BD59-A6C34878D82A}">
                    <a16:rowId xmlns:a16="http://schemas.microsoft.com/office/drawing/2014/main" val="2810393487"/>
                  </a:ext>
                </a:extLst>
              </a:tr>
              <a:tr h="461449">
                <a:tc>
                  <a:txBody>
                    <a:bodyPr/>
                    <a:lstStyle/>
                    <a:p>
                      <a:pPr algn="just">
                        <a:spcAft>
                          <a:spcPts val="0"/>
                        </a:spcAft>
                      </a:pPr>
                      <a:r>
                        <a:rPr lang="en-US" sz="900">
                          <a:effectLst/>
                        </a:rPr>
                        <a:t>Inbound Tourism Indicators, $ million</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2160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2554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2599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2893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2844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just">
                        <a:lnSpc>
                          <a:spcPct val="150000"/>
                        </a:lnSpc>
                        <a:spcAft>
                          <a:spcPts val="0"/>
                        </a:spcAft>
                      </a:pPr>
                      <a:r>
                        <a:rPr lang="en-US" sz="900">
                          <a:effectLst/>
                        </a:rPr>
                        <a:t>2487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ctr">
                        <a:lnSpc>
                          <a:spcPct val="150000"/>
                        </a:lnSpc>
                        <a:spcAft>
                          <a:spcPts val="0"/>
                        </a:spcAft>
                      </a:pPr>
                      <a:r>
                        <a:rPr lang="en-US" sz="900">
                          <a:effectLst/>
                        </a:rPr>
                        <a:t>2762</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27,8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extLst>
                  <a:ext uri="{0D108BD9-81ED-4DB2-BD59-A6C34878D82A}">
                    <a16:rowId xmlns:a16="http://schemas.microsoft.com/office/drawing/2014/main" val="2981125578"/>
                  </a:ext>
                </a:extLst>
              </a:tr>
              <a:tr h="461449">
                <a:tc>
                  <a:txBody>
                    <a:bodyPr/>
                    <a:lstStyle/>
                    <a:p>
                      <a:pPr algn="just">
                        <a:spcAft>
                          <a:spcPts val="0"/>
                        </a:spcAft>
                      </a:pPr>
                      <a:r>
                        <a:rPr lang="en-US" sz="900">
                          <a:effectLst/>
                        </a:rPr>
                        <a:t>Receipts (current US$ million)</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2707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2732</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3020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2920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2481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just">
                        <a:lnSpc>
                          <a:spcPct val="150000"/>
                        </a:lnSpc>
                        <a:spcAft>
                          <a:spcPts val="0"/>
                        </a:spcAft>
                      </a:pPr>
                      <a:r>
                        <a:rPr lang="en-US" sz="900">
                          <a:effectLst/>
                        </a:rPr>
                        <a:t>2757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ctr">
                        <a:lnSpc>
                          <a:spcPct val="150000"/>
                        </a:lnSpc>
                        <a:spcAft>
                          <a:spcPts val="0"/>
                        </a:spcAft>
                      </a:pPr>
                      <a:r>
                        <a:rPr lang="en-US" sz="900">
                          <a:effectLst/>
                        </a:rPr>
                        <a:t>3128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15,5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extLst>
                  <a:ext uri="{0D108BD9-81ED-4DB2-BD59-A6C34878D82A}">
                    <a16:rowId xmlns:a16="http://schemas.microsoft.com/office/drawing/2014/main" val="461882267"/>
                  </a:ext>
                </a:extLst>
              </a:tr>
              <a:tr h="461449">
                <a:tc>
                  <a:txBody>
                    <a:bodyPr/>
                    <a:lstStyle/>
                    <a:p>
                      <a:pPr algn="just">
                        <a:spcAft>
                          <a:spcPts val="0"/>
                        </a:spcAft>
                      </a:pPr>
                      <a:r>
                        <a:rPr lang="en-US" sz="900">
                          <a:effectLst/>
                        </a:rPr>
                        <a:t>Expenditures (current US$ million)</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1730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1687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a:effectLst/>
                        </a:rPr>
                        <a:t>1621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nSpc>
                          <a:spcPct val="150000"/>
                        </a:lnSpc>
                        <a:spcAft>
                          <a:spcPts val="0"/>
                        </a:spcAft>
                        <a:tabLst>
                          <a:tab pos="114300" algn="l"/>
                        </a:tabLst>
                      </a:pPr>
                      <a:r>
                        <a:rPr lang="en-US" sz="900">
                          <a:effectLst/>
                        </a:rPr>
                        <a:t>	1771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ctr">
                        <a:lnSpc>
                          <a:spcPct val="150000"/>
                        </a:lnSpc>
                        <a:spcAft>
                          <a:spcPts val="0"/>
                        </a:spcAft>
                        <a:tabLst>
                          <a:tab pos="257175" algn="l"/>
                        </a:tabLst>
                      </a:pPr>
                      <a:r>
                        <a:rPr lang="en-US" sz="900">
                          <a:effectLst/>
                        </a:rPr>
                        <a:t>1439</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just">
                        <a:lnSpc>
                          <a:spcPct val="150000"/>
                        </a:lnSpc>
                        <a:spcAft>
                          <a:spcPts val="0"/>
                        </a:spcAft>
                      </a:pPr>
                      <a:r>
                        <a:rPr lang="en-US" sz="900">
                          <a:effectLst/>
                        </a:rPr>
                        <a:t>1604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ctr">
                        <a:lnSpc>
                          <a:spcPct val="150000"/>
                        </a:lnSpc>
                        <a:spcAft>
                          <a:spcPts val="0"/>
                        </a:spcAft>
                      </a:pPr>
                      <a:r>
                        <a:rPr lang="en-US" sz="900">
                          <a:effectLst/>
                        </a:rPr>
                        <a:t>1781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tc>
                  <a:txBody>
                    <a:bodyPr/>
                    <a:lstStyle/>
                    <a:p>
                      <a:pPr algn="r">
                        <a:lnSpc>
                          <a:spcPct val="150000"/>
                        </a:lnSpc>
                        <a:spcAft>
                          <a:spcPts val="0"/>
                        </a:spcAft>
                      </a:pPr>
                      <a:r>
                        <a:rPr lang="en-US" sz="900" dirty="0">
                          <a:effectLst/>
                        </a:rPr>
                        <a:t>2,95</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tc>
                <a:extLst>
                  <a:ext uri="{0D108BD9-81ED-4DB2-BD59-A6C34878D82A}">
                    <a16:rowId xmlns:a16="http://schemas.microsoft.com/office/drawing/2014/main" val="4089148589"/>
                  </a:ext>
                </a:extLst>
              </a:tr>
            </a:tbl>
          </a:graphicData>
        </a:graphic>
      </p:graphicFrame>
      <p:graphicFrame>
        <p:nvGraphicFramePr>
          <p:cNvPr id="6" name="Объект 5">
            <a:extLst>
              <a:ext uri="{FF2B5EF4-FFF2-40B4-BE49-F238E27FC236}">
                <a16:creationId xmlns:a16="http://schemas.microsoft.com/office/drawing/2014/main" id="{5EC5074F-324C-D24E-818A-ACE42E16F147}"/>
              </a:ext>
            </a:extLst>
          </p:cNvPr>
          <p:cNvGraphicFramePr>
            <a:graphicFrameLocks noGrp="1"/>
          </p:cNvGraphicFramePr>
          <p:nvPr>
            <p:ph sz="half" idx="2"/>
            <p:extLst>
              <p:ext uri="{D42A27DB-BD31-4B8C-83A1-F6EECF244321}">
                <p14:modId xmlns:p14="http://schemas.microsoft.com/office/powerpoint/2010/main" val="526111974"/>
              </p:ext>
            </p:extLst>
          </p:nvPr>
        </p:nvGraphicFramePr>
        <p:xfrm>
          <a:off x="6177777" y="2921619"/>
          <a:ext cx="5430643" cy="3423425"/>
        </p:xfrm>
        <a:graphic>
          <a:graphicData uri="http://schemas.openxmlformats.org/drawingml/2006/table">
            <a:tbl>
              <a:tblPr firstRow="1" firstCol="1" bandRow="1">
                <a:tableStyleId>{5C22544A-7EE6-4342-B048-85BDC9FD1C3A}</a:tableStyleId>
              </a:tblPr>
              <a:tblGrid>
                <a:gridCol w="1674125">
                  <a:extLst>
                    <a:ext uri="{9D8B030D-6E8A-4147-A177-3AD203B41FA5}">
                      <a16:colId xmlns:a16="http://schemas.microsoft.com/office/drawing/2014/main" val="3011558434"/>
                    </a:ext>
                  </a:extLst>
                </a:gridCol>
                <a:gridCol w="399833">
                  <a:extLst>
                    <a:ext uri="{9D8B030D-6E8A-4147-A177-3AD203B41FA5}">
                      <a16:colId xmlns:a16="http://schemas.microsoft.com/office/drawing/2014/main" val="3726958917"/>
                    </a:ext>
                  </a:extLst>
                </a:gridCol>
                <a:gridCol w="452693">
                  <a:extLst>
                    <a:ext uri="{9D8B030D-6E8A-4147-A177-3AD203B41FA5}">
                      <a16:colId xmlns:a16="http://schemas.microsoft.com/office/drawing/2014/main" val="3574398973"/>
                    </a:ext>
                  </a:extLst>
                </a:gridCol>
                <a:gridCol w="485873">
                  <a:extLst>
                    <a:ext uri="{9D8B030D-6E8A-4147-A177-3AD203B41FA5}">
                      <a16:colId xmlns:a16="http://schemas.microsoft.com/office/drawing/2014/main" val="1137666281"/>
                    </a:ext>
                  </a:extLst>
                </a:gridCol>
                <a:gridCol w="485873">
                  <a:extLst>
                    <a:ext uri="{9D8B030D-6E8A-4147-A177-3AD203B41FA5}">
                      <a16:colId xmlns:a16="http://schemas.microsoft.com/office/drawing/2014/main" val="218802258"/>
                    </a:ext>
                  </a:extLst>
                </a:gridCol>
                <a:gridCol w="486998">
                  <a:extLst>
                    <a:ext uri="{9D8B030D-6E8A-4147-A177-3AD203B41FA5}">
                      <a16:colId xmlns:a16="http://schemas.microsoft.com/office/drawing/2014/main" val="363328315"/>
                    </a:ext>
                  </a:extLst>
                </a:gridCol>
                <a:gridCol w="486998">
                  <a:extLst>
                    <a:ext uri="{9D8B030D-6E8A-4147-A177-3AD203B41FA5}">
                      <a16:colId xmlns:a16="http://schemas.microsoft.com/office/drawing/2014/main" val="268591225"/>
                    </a:ext>
                  </a:extLst>
                </a:gridCol>
                <a:gridCol w="454944">
                  <a:extLst>
                    <a:ext uri="{9D8B030D-6E8A-4147-A177-3AD203B41FA5}">
                      <a16:colId xmlns:a16="http://schemas.microsoft.com/office/drawing/2014/main" val="2447671441"/>
                    </a:ext>
                  </a:extLst>
                </a:gridCol>
                <a:gridCol w="503306">
                  <a:extLst>
                    <a:ext uri="{9D8B030D-6E8A-4147-A177-3AD203B41FA5}">
                      <a16:colId xmlns:a16="http://schemas.microsoft.com/office/drawing/2014/main" val="3623917996"/>
                    </a:ext>
                  </a:extLst>
                </a:gridCol>
              </a:tblGrid>
              <a:tr h="192343">
                <a:tc rowSpan="2">
                  <a:txBody>
                    <a:bodyPr/>
                    <a:lstStyle/>
                    <a:p>
                      <a:pPr algn="ctr">
                        <a:spcAft>
                          <a:spcPts val="0"/>
                        </a:spcAft>
                      </a:pPr>
                      <a:r>
                        <a:rPr lang="en-US" sz="900">
                          <a:effectLst/>
                        </a:rPr>
                        <a:t>Main indicators</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gridSpan="7">
                  <a:txBody>
                    <a:bodyPr/>
                    <a:lstStyle/>
                    <a:p>
                      <a:pPr algn="ctr">
                        <a:spcAft>
                          <a:spcPts val="0"/>
                        </a:spcAft>
                      </a:pPr>
                      <a:r>
                        <a:rPr lang="en-US" sz="900">
                          <a:effectLst/>
                        </a:rPr>
                        <a:t>Years</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en-US" sz="900">
                          <a:effectLst/>
                        </a:rPr>
                        <a:t>Rate of growth,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extLst>
                  <a:ext uri="{0D108BD9-81ED-4DB2-BD59-A6C34878D82A}">
                    <a16:rowId xmlns:a16="http://schemas.microsoft.com/office/drawing/2014/main" val="72685647"/>
                  </a:ext>
                </a:extLst>
              </a:tr>
              <a:tr h="543807">
                <a:tc vMerge="1">
                  <a:txBody>
                    <a:bodyPr/>
                    <a:lstStyle/>
                    <a:p>
                      <a:endParaRPr lang="ru-RU"/>
                    </a:p>
                  </a:txBody>
                  <a:tcPr/>
                </a:tc>
                <a:tc>
                  <a:txBody>
                    <a:bodyPr/>
                    <a:lstStyle/>
                    <a:p>
                      <a:pPr algn="just">
                        <a:spcAft>
                          <a:spcPts val="0"/>
                        </a:spcAft>
                      </a:pPr>
                      <a:r>
                        <a:rPr lang="en-US" sz="900">
                          <a:effectLst/>
                        </a:rPr>
                        <a:t>20</a:t>
                      </a:r>
                      <a:r>
                        <a:rPr lang="en-GB" sz="900">
                          <a:effectLst/>
                        </a:rPr>
                        <a:t>11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just">
                        <a:spcAft>
                          <a:spcPts val="0"/>
                        </a:spcAft>
                      </a:pPr>
                      <a:r>
                        <a:rPr lang="en-US" sz="900">
                          <a:effectLst/>
                        </a:rPr>
                        <a:t>20</a:t>
                      </a:r>
                      <a:r>
                        <a:rPr lang="en-GB" sz="900">
                          <a:effectLst/>
                        </a:rPr>
                        <a:t>12</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just">
                        <a:spcAft>
                          <a:spcPts val="0"/>
                        </a:spcAft>
                      </a:pPr>
                      <a:r>
                        <a:rPr lang="en-US" sz="900">
                          <a:effectLst/>
                        </a:rPr>
                        <a:t>201</a:t>
                      </a:r>
                      <a:r>
                        <a:rPr lang="en-GB" sz="900">
                          <a:effectLst/>
                        </a:rPr>
                        <a:t>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just">
                        <a:spcAft>
                          <a:spcPts val="0"/>
                        </a:spcAft>
                      </a:pPr>
                      <a:r>
                        <a:rPr lang="en-US" sz="900">
                          <a:effectLst/>
                        </a:rPr>
                        <a:t>201</a:t>
                      </a:r>
                      <a:r>
                        <a:rPr lang="en-GB" sz="900">
                          <a:effectLst/>
                        </a:rPr>
                        <a:t>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just">
                        <a:spcAft>
                          <a:spcPts val="0"/>
                        </a:spcAft>
                      </a:pPr>
                      <a:r>
                        <a:rPr lang="en-US" sz="900">
                          <a:effectLst/>
                        </a:rPr>
                        <a:t>201</a:t>
                      </a:r>
                      <a:r>
                        <a:rPr lang="en-GB" sz="900">
                          <a:effectLst/>
                        </a:rPr>
                        <a:t>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just">
                        <a:spcAft>
                          <a:spcPts val="0"/>
                        </a:spcAft>
                      </a:pPr>
                      <a:r>
                        <a:rPr lang="en-US" sz="900">
                          <a:effectLst/>
                        </a:rPr>
                        <a:t>201</a:t>
                      </a:r>
                      <a:r>
                        <a:rPr lang="en-GB" sz="900">
                          <a:effectLst/>
                        </a:rPr>
                        <a:t>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just">
                        <a:spcAft>
                          <a:spcPts val="0"/>
                        </a:spcAft>
                      </a:pPr>
                      <a:r>
                        <a:rPr lang="en-US" sz="900">
                          <a:effectLst/>
                        </a:rPr>
                        <a:t>201</a:t>
                      </a:r>
                      <a:r>
                        <a:rPr lang="en-GB" sz="900">
                          <a:effectLst/>
                        </a:rPr>
                        <a:t>7</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vMerge="1">
                  <a:txBody>
                    <a:bodyPr/>
                    <a:lstStyle/>
                    <a:p>
                      <a:endParaRPr lang="ru-RU"/>
                    </a:p>
                  </a:txBody>
                  <a:tcPr/>
                </a:tc>
                <a:extLst>
                  <a:ext uri="{0D108BD9-81ED-4DB2-BD59-A6C34878D82A}">
                    <a16:rowId xmlns:a16="http://schemas.microsoft.com/office/drawing/2014/main" val="3260340009"/>
                  </a:ext>
                </a:extLst>
              </a:tr>
              <a:tr h="577033">
                <a:tc>
                  <a:txBody>
                    <a:bodyPr/>
                    <a:lstStyle/>
                    <a:p>
                      <a:pPr algn="just">
                        <a:spcAft>
                          <a:spcPts val="0"/>
                        </a:spcAft>
                      </a:pPr>
                      <a:r>
                        <a:rPr lang="en-US" sz="900">
                          <a:effectLst/>
                        </a:rPr>
                        <a:t>Travel &amp; Tourism Direct Contribution to GDP, $ million</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6</a:t>
                      </a:r>
                      <a:r>
                        <a:rPr lang="en-GB" sz="900">
                          <a:effectLst/>
                        </a:rPr>
                        <a:t>000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6000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5000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5000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5000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5000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6000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extLst>
                  <a:ext uri="{0D108BD9-81ED-4DB2-BD59-A6C34878D82A}">
                    <a16:rowId xmlns:a16="http://schemas.microsoft.com/office/drawing/2014/main" val="3837889141"/>
                  </a:ext>
                </a:extLst>
              </a:tr>
              <a:tr h="779064">
                <a:tc>
                  <a:txBody>
                    <a:bodyPr/>
                    <a:lstStyle/>
                    <a:p>
                      <a:pPr algn="just">
                        <a:spcAft>
                          <a:spcPts val="0"/>
                        </a:spcAft>
                      </a:pPr>
                      <a:r>
                        <a:rPr lang="en-US" sz="900" dirty="0">
                          <a:effectLst/>
                        </a:rPr>
                        <a:t>Travel &amp; Tourism Direct Contribution to Employment, thousand people</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2</a:t>
                      </a:r>
                      <a:r>
                        <a:rPr lang="en-GB" sz="900">
                          <a:effectLst/>
                        </a:rPr>
                        <a:t>49</a:t>
                      </a:r>
                      <a:r>
                        <a:rPr lang="en-US" sz="900">
                          <a:effectLst/>
                        </a:rPr>
                        <a:t>,</a:t>
                      </a:r>
                      <a:r>
                        <a:rPr lang="en-GB" sz="900">
                          <a:effectLst/>
                        </a:rPr>
                        <a:t>7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2</a:t>
                      </a:r>
                      <a:r>
                        <a:rPr lang="en-GB" sz="900">
                          <a:effectLst/>
                        </a:rPr>
                        <a:t>26</a:t>
                      </a:r>
                      <a:r>
                        <a:rPr lang="en-US" sz="900">
                          <a:effectLst/>
                        </a:rPr>
                        <a:t>,4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2</a:t>
                      </a:r>
                      <a:r>
                        <a:rPr lang="en-GB" sz="900">
                          <a:effectLst/>
                        </a:rPr>
                        <a:t>07</a:t>
                      </a:r>
                      <a:r>
                        <a:rPr lang="en-US" sz="900">
                          <a:effectLst/>
                        </a:rPr>
                        <a:t>,</a:t>
                      </a:r>
                      <a:r>
                        <a:rPr lang="en-GB" sz="900">
                          <a:effectLst/>
                        </a:rPr>
                        <a:t>3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2</a:t>
                      </a:r>
                      <a:r>
                        <a:rPr lang="en-GB" sz="900">
                          <a:effectLst/>
                        </a:rPr>
                        <a:t>11</a:t>
                      </a:r>
                      <a:r>
                        <a:rPr lang="en-US" sz="900">
                          <a:effectLst/>
                        </a:rPr>
                        <a:t>,</a:t>
                      </a:r>
                      <a:r>
                        <a:rPr lang="en-GB" sz="900">
                          <a:effectLst/>
                        </a:rPr>
                        <a:t>8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2</a:t>
                      </a:r>
                      <a:r>
                        <a:rPr lang="en-GB" sz="900">
                          <a:effectLst/>
                        </a:rPr>
                        <a:t>13</a:t>
                      </a:r>
                      <a:r>
                        <a:rPr lang="en-US" sz="900">
                          <a:effectLst/>
                        </a:rPr>
                        <a:t>,</a:t>
                      </a:r>
                      <a:r>
                        <a:rPr lang="en-GB" sz="900">
                          <a:effectLst/>
                        </a:rPr>
                        <a:t>5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21</a:t>
                      </a:r>
                      <a:r>
                        <a:rPr lang="en-GB" sz="900">
                          <a:effectLst/>
                        </a:rPr>
                        <a:t>8</a:t>
                      </a:r>
                      <a:r>
                        <a:rPr lang="en-US" sz="900">
                          <a:effectLst/>
                        </a:rPr>
                        <a:t>,</a:t>
                      </a:r>
                      <a:r>
                        <a:rPr lang="en-GB" sz="900">
                          <a:effectLst/>
                        </a:rPr>
                        <a:t>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2</a:t>
                      </a:r>
                      <a:r>
                        <a:rPr lang="en-GB" sz="900">
                          <a:effectLst/>
                        </a:rPr>
                        <a:t>23</a:t>
                      </a:r>
                      <a:r>
                        <a:rPr lang="en-US" sz="900">
                          <a:effectLst/>
                        </a:rPr>
                        <a:t>,4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-10,5</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extLst>
                  <a:ext uri="{0D108BD9-81ED-4DB2-BD59-A6C34878D82A}">
                    <a16:rowId xmlns:a16="http://schemas.microsoft.com/office/drawing/2014/main" val="2717946230"/>
                  </a:ext>
                </a:extLst>
              </a:tr>
              <a:tr h="394376">
                <a:tc>
                  <a:txBody>
                    <a:bodyPr/>
                    <a:lstStyle/>
                    <a:p>
                      <a:pPr algn="just">
                        <a:spcAft>
                          <a:spcPts val="0"/>
                        </a:spcAft>
                      </a:pPr>
                      <a:r>
                        <a:rPr lang="en-US" sz="900">
                          <a:effectLst/>
                        </a:rPr>
                        <a:t>Expenditures (current US$ million)</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4876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4</a:t>
                      </a:r>
                      <a:r>
                        <a:rPr lang="en-GB" sz="900">
                          <a:effectLst/>
                        </a:rPr>
                        <a:t>55</a:t>
                      </a:r>
                      <a:r>
                        <a:rPr lang="en-US" sz="900">
                          <a:effectLst/>
                        </a:rPr>
                        <a:t>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4</a:t>
                      </a:r>
                      <a:r>
                        <a:rPr lang="en-GB" sz="900">
                          <a:effectLst/>
                        </a:rPr>
                        <a:t>698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5173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4</a:t>
                      </a:r>
                      <a:r>
                        <a:rPr lang="en-GB" sz="900">
                          <a:effectLst/>
                        </a:rPr>
                        <a:t>819</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4</a:t>
                      </a:r>
                      <a:r>
                        <a:rPr lang="en-GB" sz="900">
                          <a:effectLst/>
                        </a:rPr>
                        <a:t>963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5</a:t>
                      </a:r>
                      <a:r>
                        <a:rPr lang="en-GB" sz="900">
                          <a:effectLst/>
                        </a:rPr>
                        <a:t>518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13,1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extLst>
                  <a:ext uri="{0D108BD9-81ED-4DB2-BD59-A6C34878D82A}">
                    <a16:rowId xmlns:a16="http://schemas.microsoft.com/office/drawing/2014/main" val="2054641065"/>
                  </a:ext>
                </a:extLst>
              </a:tr>
              <a:tr h="552114">
                <a:tc>
                  <a:txBody>
                    <a:bodyPr/>
                    <a:lstStyle/>
                    <a:p>
                      <a:pPr algn="just">
                        <a:spcAft>
                          <a:spcPts val="0"/>
                        </a:spcAft>
                      </a:pPr>
                      <a:r>
                        <a:rPr lang="en-US" sz="900">
                          <a:effectLst/>
                        </a:rPr>
                        <a:t>Receipts (current US$ million)</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spcAft>
                          <a:spcPts val="0"/>
                        </a:spcAft>
                      </a:pPr>
                      <a:r>
                        <a:rPr lang="en-GB" sz="900">
                          <a:effectLst/>
                        </a:rPr>
                        <a:t> 8930</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81</a:t>
                      </a:r>
                      <a:r>
                        <a:rPr lang="en-GB" sz="900">
                          <a:effectLst/>
                        </a:rPr>
                        <a:t>74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7792</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7614</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6766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ctr">
                        <a:spcAft>
                          <a:spcPts val="0"/>
                        </a:spcAft>
                      </a:pPr>
                      <a:r>
                        <a:rPr lang="en-GB" sz="900">
                          <a:effectLst/>
                        </a:rPr>
                        <a:t>7041</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76</a:t>
                      </a:r>
                      <a:r>
                        <a:rPr lang="en-GB" sz="900">
                          <a:effectLst/>
                        </a:rPr>
                        <a:t>93</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-13,8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extLst>
                  <a:ext uri="{0D108BD9-81ED-4DB2-BD59-A6C34878D82A}">
                    <a16:rowId xmlns:a16="http://schemas.microsoft.com/office/drawing/2014/main" val="3763551336"/>
                  </a:ext>
                </a:extLst>
              </a:tr>
              <a:tr h="384688">
                <a:tc>
                  <a:txBody>
                    <a:bodyPr/>
                    <a:lstStyle/>
                    <a:p>
                      <a:pPr algn="just">
                        <a:spcAft>
                          <a:spcPts val="0"/>
                        </a:spcAft>
                      </a:pPr>
                      <a:r>
                        <a:rPr lang="en-US" sz="900">
                          <a:effectLst/>
                        </a:rPr>
                        <a:t>Inbound Tourism Indicators, $ million</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7172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8096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7</a:t>
                      </a:r>
                      <a:r>
                        <a:rPr lang="en-GB" sz="900">
                          <a:effectLst/>
                        </a:rPr>
                        <a:t>456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7042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6822</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GB" sz="900">
                          <a:effectLst/>
                        </a:rPr>
                        <a:t>6056</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a:effectLst/>
                        </a:rPr>
                        <a:t>6</a:t>
                      </a:r>
                      <a:r>
                        <a:rPr lang="en-GB" sz="900">
                          <a:effectLst/>
                        </a:rPr>
                        <a:t>308</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tc>
                  <a:txBody>
                    <a:bodyPr/>
                    <a:lstStyle/>
                    <a:p>
                      <a:pPr algn="r">
                        <a:spcAft>
                          <a:spcPts val="0"/>
                        </a:spcAft>
                      </a:pPr>
                      <a:r>
                        <a:rPr lang="en-US" sz="900" dirty="0">
                          <a:effectLst/>
                        </a:rPr>
                        <a:t>-</a:t>
                      </a:r>
                      <a:r>
                        <a:rPr lang="en-GB" sz="900" dirty="0">
                          <a:effectLst/>
                        </a:rPr>
                        <a:t>12,0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90" marR="55690" marT="0" marB="0"/>
                </a:tc>
                <a:extLst>
                  <a:ext uri="{0D108BD9-81ED-4DB2-BD59-A6C34878D82A}">
                    <a16:rowId xmlns:a16="http://schemas.microsoft.com/office/drawing/2014/main" val="3909318581"/>
                  </a:ext>
                </a:extLst>
              </a:tr>
            </a:tbl>
          </a:graphicData>
        </a:graphic>
      </p:graphicFrame>
      <p:sp>
        <p:nvSpPr>
          <p:cNvPr id="3" name="TextBox 2">
            <a:extLst>
              <a:ext uri="{FF2B5EF4-FFF2-40B4-BE49-F238E27FC236}">
                <a16:creationId xmlns:a16="http://schemas.microsoft.com/office/drawing/2014/main" id="{C5139F5E-4D90-3D41-99EC-5BFE66E0D501}"/>
              </a:ext>
            </a:extLst>
          </p:cNvPr>
          <p:cNvSpPr txBox="1"/>
          <p:nvPr/>
        </p:nvSpPr>
        <p:spPr>
          <a:xfrm>
            <a:off x="412594" y="2196791"/>
            <a:ext cx="5490120" cy="646331"/>
          </a:xfrm>
          <a:prstGeom prst="rect">
            <a:avLst/>
          </a:prstGeom>
          <a:noFill/>
        </p:spPr>
        <p:txBody>
          <a:bodyPr wrap="square" rtlCol="0">
            <a:spAutoFit/>
          </a:bodyPr>
          <a:lstStyle/>
          <a:p>
            <a:r>
              <a:rPr lang="en-US" dirty="0"/>
              <a:t>Table 2 – The main indicators of tourism industry in Cyprus</a:t>
            </a:r>
            <a:endParaRPr lang="ru-RU" dirty="0"/>
          </a:p>
        </p:txBody>
      </p:sp>
      <p:sp>
        <p:nvSpPr>
          <p:cNvPr id="4" name="TextBox 3">
            <a:extLst>
              <a:ext uri="{FF2B5EF4-FFF2-40B4-BE49-F238E27FC236}">
                <a16:creationId xmlns:a16="http://schemas.microsoft.com/office/drawing/2014/main" id="{5A9953E9-0588-8148-8503-DB3F66A6446D}"/>
              </a:ext>
            </a:extLst>
          </p:cNvPr>
          <p:cNvSpPr txBox="1"/>
          <p:nvPr/>
        </p:nvSpPr>
        <p:spPr>
          <a:xfrm>
            <a:off x="6289287" y="2219093"/>
            <a:ext cx="5620215" cy="646331"/>
          </a:xfrm>
          <a:prstGeom prst="rect">
            <a:avLst/>
          </a:prstGeom>
          <a:noFill/>
        </p:spPr>
        <p:txBody>
          <a:bodyPr wrap="square" rtlCol="0">
            <a:spAutoFit/>
          </a:bodyPr>
          <a:lstStyle/>
          <a:p>
            <a:r>
              <a:rPr lang="en-US" dirty="0"/>
              <a:t>Table 3 – The main indicators of tourism industry in Czech Republic</a:t>
            </a:r>
            <a:endParaRPr lang="ru-RU" dirty="0"/>
          </a:p>
        </p:txBody>
      </p:sp>
    </p:spTree>
    <p:extLst>
      <p:ext uri="{BB962C8B-B14F-4D97-AF65-F5344CB8AC3E}">
        <p14:creationId xmlns:p14="http://schemas.microsoft.com/office/powerpoint/2010/main" val="34347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992" y="904151"/>
            <a:ext cx="9779898" cy="728480"/>
          </a:xfrm>
        </p:spPr>
        <p:txBody>
          <a:bodyPr/>
          <a:lstStyle/>
          <a:p>
            <a:r>
              <a:rPr lang="en-US" dirty="0"/>
              <a:t>Figure 3 - Direct contribution of tourism to GDP in Russia, Cyprus and Czech Republic </a:t>
            </a:r>
            <a:endParaRPr lang="ru-RU" dirty="0"/>
          </a:p>
        </p:txBody>
      </p:sp>
      <p:sp>
        <p:nvSpPr>
          <p:cNvPr id="8" name="Объект 7">
            <a:extLst>
              <a:ext uri="{FF2B5EF4-FFF2-40B4-BE49-F238E27FC236}">
                <a16:creationId xmlns:a16="http://schemas.microsoft.com/office/drawing/2014/main" id="{A333AE23-D7EB-9745-8CCD-BD0F65A595F4}"/>
              </a:ext>
            </a:extLst>
          </p:cNvPr>
          <p:cNvSpPr>
            <a:spLocks noGrp="1"/>
          </p:cNvSpPr>
          <p:nvPr>
            <p:ph sz="quarter" idx="4"/>
          </p:nvPr>
        </p:nvSpPr>
        <p:spPr>
          <a:xfrm>
            <a:off x="0" y="3624491"/>
            <a:ext cx="2217420" cy="3421566"/>
          </a:xfrm>
        </p:spPr>
        <p:txBody>
          <a:bodyPr/>
          <a:lstStyle/>
          <a:p>
            <a:r>
              <a:rPr lang="en-US" dirty="0"/>
              <a:t>The red color – is </a:t>
            </a:r>
            <a:r>
              <a:rPr lang="en-GB" dirty="0"/>
              <a:t>Russia</a:t>
            </a:r>
            <a:r>
              <a:rPr lang="en-US" dirty="0"/>
              <a:t>, the green one – is Cyprus, and the blue color – is Czech Republic. </a:t>
            </a:r>
            <a:endParaRPr lang="ru-RU" dirty="0"/>
          </a:p>
        </p:txBody>
      </p:sp>
      <p:pic>
        <p:nvPicPr>
          <p:cNvPr id="11" name="Объект 10">
            <a:extLst>
              <a:ext uri="{FF2B5EF4-FFF2-40B4-BE49-F238E27FC236}">
                <a16:creationId xmlns:a16="http://schemas.microsoft.com/office/drawing/2014/main" id="{210F6B96-6EFB-814B-A43B-0904C1387A73}"/>
              </a:ext>
            </a:extLst>
          </p:cNvPr>
          <p:cNvPicPr>
            <a:picLocks noGrp="1"/>
          </p:cNvPicPr>
          <p:nvPr>
            <p:ph sz="half" idx="2"/>
          </p:nvPr>
        </p:nvPicPr>
        <p:blipFill>
          <a:blip r:embed="rId2"/>
          <a:stretch>
            <a:fillRect/>
          </a:stretch>
        </p:blipFill>
        <p:spPr>
          <a:xfrm>
            <a:off x="1964055" y="2434590"/>
            <a:ext cx="9498330" cy="4297680"/>
          </a:xfrm>
          <a:prstGeom prst="rect">
            <a:avLst/>
          </a:prstGeom>
        </p:spPr>
      </p:pic>
    </p:spTree>
    <p:extLst>
      <p:ext uri="{BB962C8B-B14F-4D97-AF65-F5344CB8AC3E}">
        <p14:creationId xmlns:p14="http://schemas.microsoft.com/office/powerpoint/2010/main" val="405284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1526" y="1222240"/>
            <a:ext cx="8761413" cy="728480"/>
          </a:xfrm>
        </p:spPr>
        <p:txBody>
          <a:bodyPr/>
          <a:lstStyle/>
          <a:p>
            <a:r>
              <a:rPr lang="en-US" sz="3200" dirty="0"/>
              <a:t>Prediction for the direct tourism contribution </a:t>
            </a:r>
            <a:r>
              <a:rPr lang="en-US" sz="3200" dirty="0">
                <a:latin typeface="+mn-lt"/>
              </a:rPr>
              <a:t>to the</a:t>
            </a:r>
            <a:r>
              <a:rPr lang="en-US" sz="3200" dirty="0">
                <a:latin typeface="+mn-lt"/>
                <a:ea typeface="Times New Roman" panose="02020603050405020304" pitchFamily="18" charset="0"/>
              </a:rPr>
              <a:t> </a:t>
            </a:r>
            <a:r>
              <a:rPr lang="en-US" sz="3200" dirty="0">
                <a:ea typeface="Times New Roman" panose="02020603050405020304" pitchFamily="18" charset="0"/>
              </a:rPr>
              <a:t>Gross Domestic Product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15361704"/>
              </p:ext>
            </p:extLst>
          </p:nvPr>
        </p:nvGraphicFramePr>
        <p:xfrm>
          <a:off x="523100" y="4075506"/>
          <a:ext cx="7957959" cy="2631798"/>
        </p:xfrm>
        <a:graphic>
          <a:graphicData uri="http://schemas.openxmlformats.org/drawingml/2006/table">
            <a:tbl>
              <a:tblPr firstRow="1" firstCol="1" bandRow="1">
                <a:tableStyleId>{5C22544A-7EE6-4342-B048-85BDC9FD1C3A}</a:tableStyleId>
              </a:tblPr>
              <a:tblGrid>
                <a:gridCol w="851193">
                  <a:extLst>
                    <a:ext uri="{9D8B030D-6E8A-4147-A177-3AD203B41FA5}">
                      <a16:colId xmlns:a16="http://schemas.microsoft.com/office/drawing/2014/main" val="74911797"/>
                    </a:ext>
                  </a:extLst>
                </a:gridCol>
                <a:gridCol w="3424585">
                  <a:extLst>
                    <a:ext uri="{9D8B030D-6E8A-4147-A177-3AD203B41FA5}">
                      <a16:colId xmlns:a16="http://schemas.microsoft.com/office/drawing/2014/main" val="1842351634"/>
                    </a:ext>
                  </a:extLst>
                </a:gridCol>
                <a:gridCol w="3682181">
                  <a:extLst>
                    <a:ext uri="{9D8B030D-6E8A-4147-A177-3AD203B41FA5}">
                      <a16:colId xmlns:a16="http://schemas.microsoft.com/office/drawing/2014/main" val="1578623811"/>
                    </a:ext>
                  </a:extLst>
                </a:gridCol>
              </a:tblGrid>
              <a:tr h="438633">
                <a:tc>
                  <a:txBody>
                    <a:bodyPr/>
                    <a:lstStyle/>
                    <a:p>
                      <a:pPr algn="ctr">
                        <a:spcAft>
                          <a:spcPts val="0"/>
                        </a:spcAft>
                      </a:pPr>
                      <a:r>
                        <a:rPr lang="en-US" sz="1400" dirty="0">
                          <a:effectLst/>
                        </a:rPr>
                        <a:t>#</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Years</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Value</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2537735"/>
                  </a:ext>
                </a:extLst>
              </a:tr>
              <a:tr h="438633">
                <a:tc>
                  <a:txBody>
                    <a:bodyPr/>
                    <a:lstStyle/>
                    <a:p>
                      <a:pPr algn="ctr">
                        <a:spcAft>
                          <a:spcPts val="0"/>
                        </a:spcAft>
                      </a:pPr>
                      <a:r>
                        <a:rPr lang="en-US" sz="1400">
                          <a:effectLst/>
                        </a:rPr>
                        <a:t>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2018</a:t>
                      </a:r>
                      <a:endParaRPr lang="ru-RU"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400" dirty="0">
                          <a:effectLst/>
                          <a:latin typeface="Times New Roman" panose="02020603050405020304" pitchFamily="18" charset="0"/>
                          <a:ea typeface="Times New Roman" panose="02020603050405020304" pitchFamily="18" charset="0"/>
                        </a:rPr>
                        <a:t>1299,7806</a:t>
                      </a:r>
                      <a:endParaRPr lang="ru-RU"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140380610"/>
                  </a:ext>
                </a:extLst>
              </a:tr>
              <a:tr h="438633">
                <a:tc>
                  <a:txBody>
                    <a:bodyPr/>
                    <a:lstStyle/>
                    <a:p>
                      <a:pPr algn="ctr">
                        <a:spcAft>
                          <a:spcPts val="0"/>
                        </a:spcAft>
                      </a:pPr>
                      <a:r>
                        <a:rPr lang="en-US" sz="1400">
                          <a:effectLst/>
                        </a:rPr>
                        <a:t>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2019</a:t>
                      </a:r>
                      <a:endParaRPr lang="ru-RU"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400" dirty="0">
                          <a:effectLst/>
                          <a:latin typeface="Times New Roman" panose="02020603050405020304" pitchFamily="18" charset="0"/>
                          <a:ea typeface="Times New Roman" panose="02020603050405020304" pitchFamily="18" charset="0"/>
                        </a:rPr>
                        <a:t>1296,9556</a:t>
                      </a:r>
                      <a:endParaRPr lang="ru-RU"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851967052"/>
                  </a:ext>
                </a:extLst>
              </a:tr>
              <a:tr h="438633">
                <a:tc>
                  <a:txBody>
                    <a:bodyPr/>
                    <a:lstStyle/>
                    <a:p>
                      <a:pPr algn="ctr">
                        <a:spcAft>
                          <a:spcPts val="0"/>
                        </a:spcAft>
                      </a:pPr>
                      <a:r>
                        <a:rPr lang="en-US" sz="1400">
                          <a:effectLst/>
                        </a:rPr>
                        <a:t>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2020</a:t>
                      </a:r>
                      <a:endParaRPr lang="ru-RU"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400" dirty="0">
                          <a:effectLst/>
                          <a:latin typeface="Times New Roman" panose="02020603050405020304" pitchFamily="18" charset="0"/>
                          <a:ea typeface="Times New Roman" panose="02020603050405020304" pitchFamily="18" charset="0"/>
                        </a:rPr>
                        <a:t>1295,5726</a:t>
                      </a:r>
                      <a:endParaRPr lang="ru-RU"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536102710"/>
                  </a:ext>
                </a:extLst>
              </a:tr>
              <a:tr h="438633">
                <a:tc>
                  <a:txBody>
                    <a:bodyPr/>
                    <a:lstStyle/>
                    <a:p>
                      <a:pPr algn="ctr">
                        <a:spcAft>
                          <a:spcPts val="0"/>
                        </a:spcAft>
                      </a:pPr>
                      <a:r>
                        <a:rPr lang="en-US" sz="1400">
                          <a:effectLst/>
                        </a:rPr>
                        <a:t>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2021</a:t>
                      </a:r>
                      <a:endParaRPr lang="ru-RU"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400" dirty="0">
                          <a:effectLst/>
                          <a:latin typeface="Times New Roman" panose="02020603050405020304" pitchFamily="18" charset="0"/>
                          <a:ea typeface="Times New Roman" panose="02020603050405020304" pitchFamily="18" charset="0"/>
                        </a:rPr>
                        <a:t>1294,1895</a:t>
                      </a:r>
                      <a:endParaRPr lang="ru-RU"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218554301"/>
                  </a:ext>
                </a:extLst>
              </a:tr>
              <a:tr h="438633">
                <a:tc>
                  <a:txBody>
                    <a:bodyPr/>
                    <a:lstStyle/>
                    <a:p>
                      <a:pPr algn="ctr">
                        <a:spcAft>
                          <a:spcPts val="0"/>
                        </a:spcAft>
                      </a:pPr>
                      <a:r>
                        <a:rPr lang="en-US" sz="1400">
                          <a:effectLst/>
                        </a:rPr>
                        <a:t>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2022</a:t>
                      </a:r>
                      <a:endParaRPr lang="ru-RU"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n-US" sz="1400" dirty="0">
                          <a:effectLst/>
                          <a:latin typeface="Times New Roman" panose="02020603050405020304" pitchFamily="18" charset="0"/>
                          <a:ea typeface="Times New Roman" panose="02020603050405020304" pitchFamily="18" charset="0"/>
                        </a:rPr>
                        <a:t>1292,8065</a:t>
                      </a:r>
                      <a:endParaRPr lang="ru-RU"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878312881"/>
                  </a:ext>
                </a:extLst>
              </a:tr>
            </a:tbl>
          </a:graphicData>
        </a:graphic>
      </p:graphicFrame>
      <p:pic>
        <p:nvPicPr>
          <p:cNvPr id="7" name="Рисунок 6"/>
          <p:cNvPicPr>
            <a:picLocks noChangeAspect="1"/>
          </p:cNvPicPr>
          <p:nvPr/>
        </p:nvPicPr>
        <p:blipFill>
          <a:blip r:embed="rId2"/>
          <a:stretch>
            <a:fillRect/>
          </a:stretch>
        </p:blipFill>
        <p:spPr>
          <a:xfrm>
            <a:off x="8932126" y="3961943"/>
            <a:ext cx="2463300" cy="2631799"/>
          </a:xfrm>
          <a:prstGeom prst="rect">
            <a:avLst/>
          </a:prstGeom>
        </p:spPr>
      </p:pic>
      <mc:AlternateContent xmlns:mc="http://schemas.openxmlformats.org/markup-compatibility/2006">
        <mc:Choice xmlns:a14="http://schemas.microsoft.com/office/drawing/2010/main" Requires="a14">
          <p:sp>
            <p:nvSpPr>
              <p:cNvPr id="3" name="Прямоугольник 2">
                <a:extLst>
                  <a:ext uri="{FF2B5EF4-FFF2-40B4-BE49-F238E27FC236}">
                    <a16:creationId xmlns:a16="http://schemas.microsoft.com/office/drawing/2014/main" id="{3678D827-E1A7-F44E-BA9D-63F607ABB9A9}"/>
                  </a:ext>
                </a:extLst>
              </p:cNvPr>
              <p:cNvSpPr/>
              <p:nvPr/>
            </p:nvSpPr>
            <p:spPr>
              <a:xfrm>
                <a:off x="-42475" y="2251553"/>
                <a:ext cx="11809413" cy="1289007"/>
              </a:xfrm>
              <a:prstGeom prst="rect">
                <a:avLst/>
              </a:prstGeom>
            </p:spPr>
            <p:txBody>
              <a:bodyPr wrap="square">
                <a:spAutoFit/>
              </a:bodyPr>
              <a:lstStyle/>
              <a:p>
                <a:pPr indent="450215"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multiple linear regression model’ equation is the following as in the Formula 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40385" algn="ctr">
                  <a:lnSpc>
                    <a:spcPct val="150000"/>
                  </a:lnSpc>
                  <a:spcAft>
                    <a:spcPts val="0"/>
                  </a:spcAft>
                </a:pPr>
                <a:r>
                  <a:rPr lang="en-US" dirty="0">
                    <a:latin typeface="еш"/>
                    <a:ea typeface="Times New Roman" panose="02020603050405020304" pitchFamily="18" charset="0"/>
                  </a:rPr>
                  <a:t>                   </a:t>
                </a:r>
                <a14:m>
                  <m:oMath xmlns:m="http://schemas.openxmlformats.org/officeDocument/2006/math">
                    <m:r>
                      <a:rPr lang="en-US" b="1" i="1">
                        <a:latin typeface="Cambria Math" panose="02040503050406030204" pitchFamily="18" charset="0"/>
                        <a:ea typeface="Times New Roman" panose="02020603050405020304" pitchFamily="18" charset="0"/>
                      </a:rPr>
                      <m:t>𝒚</m:t>
                    </m:r>
                    <m:r>
                      <a:rPr lang="en-US" b="1" i="1">
                        <a:latin typeface="Cambria Math" panose="02040503050406030204" pitchFamily="18" charset="0"/>
                        <a:ea typeface="Times New Roman" panose="02020603050405020304" pitchFamily="18" charset="0"/>
                      </a:rPr>
                      <m:t>=−</m:t>
                    </m:r>
                    <m:r>
                      <a:rPr lang="en-US" b="1" i="1">
                        <a:latin typeface="Cambria Math" panose="02040503050406030204" pitchFamily="18" charset="0"/>
                        <a:ea typeface="Times New Roman" panose="02020603050405020304" pitchFamily="18" charset="0"/>
                      </a:rPr>
                      <m:t>𝟓𝟖𝟏𝟖</m:t>
                    </m:r>
                    <m:r>
                      <a:rPr lang="en-US" b="1" i="1">
                        <a:latin typeface="Cambria Math" panose="02040503050406030204" pitchFamily="18" charset="0"/>
                        <a:ea typeface="Times New Roman" panose="02020603050405020304" pitchFamily="18" charset="0"/>
                      </a:rPr>
                      <m:t>,</m:t>
                    </m:r>
                    <m:r>
                      <a:rPr lang="en-US" b="1" i="1">
                        <a:latin typeface="Cambria Math" panose="02040503050406030204" pitchFamily="18" charset="0"/>
                        <a:ea typeface="Times New Roman" panose="02020603050405020304" pitchFamily="18" charset="0"/>
                      </a:rPr>
                      <m:t>𝟕𝟖</m:t>
                    </m:r>
                    <m:r>
                      <a:rPr lang="en-US" b="1" i="1">
                        <a:latin typeface="Cambria Math" panose="02040503050406030204" pitchFamily="18" charset="0"/>
                        <a:ea typeface="Times New Roman" panose="02020603050405020304" pitchFamily="18" charset="0"/>
                      </a:rPr>
                      <m:t>+</m:t>
                    </m:r>
                    <m:r>
                      <a:rPr lang="en-US" b="1" i="1">
                        <a:latin typeface="Cambria Math" panose="02040503050406030204" pitchFamily="18" charset="0"/>
                        <a:ea typeface="Times New Roman" panose="02020603050405020304" pitchFamily="18" charset="0"/>
                      </a:rPr>
                      <m:t>𝟐</m:t>
                    </m:r>
                    <m:r>
                      <a:rPr lang="en-US" b="1" i="1">
                        <a:latin typeface="Cambria Math" panose="02040503050406030204" pitchFamily="18" charset="0"/>
                        <a:ea typeface="Times New Roman" panose="02020603050405020304" pitchFamily="18" charset="0"/>
                      </a:rPr>
                      <m:t>,</m:t>
                    </m:r>
                    <m:r>
                      <a:rPr lang="en-US" b="1" i="1">
                        <a:latin typeface="Cambria Math" panose="02040503050406030204" pitchFamily="18" charset="0"/>
                        <a:ea typeface="Times New Roman" panose="02020603050405020304" pitchFamily="18" charset="0"/>
                      </a:rPr>
                      <m:t>𝟎𝟓</m:t>
                    </m:r>
                    <m:sSub>
                      <m:sSubPr>
                        <m:ctrlPr>
                          <a:rPr lang="ru-RU" b="1" i="1">
                            <a:latin typeface="Cambria Math" panose="02040503050406030204" pitchFamily="18" charset="0"/>
                            <a:ea typeface="Times New Roman" panose="02020603050405020304" pitchFamily="18" charset="0"/>
                          </a:rPr>
                        </m:ctrlPr>
                      </m:sSubPr>
                      <m:e>
                        <m:r>
                          <a:rPr lang="en-US" b="1" i="1">
                            <a:latin typeface="Cambria Math" panose="02040503050406030204" pitchFamily="18" charset="0"/>
                            <a:ea typeface="Times New Roman" panose="02020603050405020304" pitchFamily="18" charset="0"/>
                          </a:rPr>
                          <m:t>𝒙</m:t>
                        </m:r>
                      </m:e>
                      <m:sub>
                        <m:r>
                          <a:rPr lang="en-US" b="1" i="1">
                            <a:latin typeface="Cambria Math" panose="02040503050406030204" pitchFamily="18" charset="0"/>
                            <a:ea typeface="Times New Roman" panose="02020603050405020304" pitchFamily="18" charset="0"/>
                          </a:rPr>
                          <m:t>𝟐</m:t>
                        </m:r>
                      </m:sub>
                    </m:sSub>
                    <m:r>
                      <a:rPr lang="en-US" b="1" i="1">
                        <a:latin typeface="Cambria Math" panose="02040503050406030204" pitchFamily="18" charset="0"/>
                        <a:ea typeface="Times New Roman" panose="02020603050405020304" pitchFamily="18" charset="0"/>
                      </a:rPr>
                      <m:t>−</m:t>
                    </m:r>
                    <m:r>
                      <a:rPr lang="en-US" b="1" i="1">
                        <a:latin typeface="Cambria Math" panose="02040503050406030204" pitchFamily="18" charset="0"/>
                        <a:ea typeface="Times New Roman" panose="02020603050405020304" pitchFamily="18" charset="0"/>
                      </a:rPr>
                      <m:t>𝟎</m:t>
                    </m:r>
                    <m:r>
                      <a:rPr lang="en-US" b="1" i="1">
                        <a:latin typeface="Cambria Math" panose="02040503050406030204" pitchFamily="18" charset="0"/>
                        <a:ea typeface="Times New Roman" panose="02020603050405020304" pitchFamily="18" charset="0"/>
                      </a:rPr>
                      <m:t>,</m:t>
                    </m:r>
                    <m:r>
                      <a:rPr lang="en-US" b="1" i="1">
                        <a:latin typeface="Cambria Math" panose="02040503050406030204" pitchFamily="18" charset="0"/>
                        <a:ea typeface="Times New Roman" panose="02020603050405020304" pitchFamily="18" charset="0"/>
                      </a:rPr>
                      <m:t>𝟏𝟑</m:t>
                    </m:r>
                    <m:sSub>
                      <m:sSubPr>
                        <m:ctrlPr>
                          <a:rPr lang="ru-RU" b="1" i="1">
                            <a:latin typeface="Cambria Math" panose="02040503050406030204" pitchFamily="18" charset="0"/>
                            <a:ea typeface="Times New Roman" panose="02020603050405020304" pitchFamily="18" charset="0"/>
                          </a:rPr>
                        </m:ctrlPr>
                      </m:sSubPr>
                      <m:e>
                        <m:r>
                          <a:rPr lang="en-US" b="1" i="1">
                            <a:latin typeface="Cambria Math" panose="02040503050406030204" pitchFamily="18" charset="0"/>
                            <a:ea typeface="Times New Roman" panose="02020603050405020304" pitchFamily="18" charset="0"/>
                          </a:rPr>
                          <m:t>𝒙</m:t>
                        </m:r>
                      </m:e>
                      <m:sub>
                        <m:r>
                          <a:rPr lang="en-US" b="1" i="1">
                            <a:latin typeface="Cambria Math" panose="02040503050406030204" pitchFamily="18" charset="0"/>
                            <a:ea typeface="Times New Roman" panose="02020603050405020304" pitchFamily="18" charset="0"/>
                          </a:rPr>
                          <m:t>𝟑</m:t>
                        </m:r>
                      </m:sub>
                    </m:sSub>
                  </m:oMath>
                </a14:m>
                <a:r>
                  <a:rPr lang="en-US" b="1" dirty="0">
                    <a:latin typeface="Times New Roman" panose="02020603050405020304" pitchFamily="18" charset="0"/>
                    <a:ea typeface="Times New Roman" panose="02020603050405020304" pitchFamily="18" charset="0"/>
                  </a:rPr>
                  <a:t>,                                (1)</a:t>
                </a:r>
                <a:endParaRPr lang="ru-RU" sz="1400" b="1" dirty="0">
                  <a:effectLst/>
                  <a:latin typeface="Times New Roman" panose="02020603050405020304" pitchFamily="18" charset="0"/>
                  <a:ea typeface="Times New Roman" panose="02020603050405020304" pitchFamily="18" charset="0"/>
                </a:endParaRPr>
              </a:p>
              <a:p>
                <a:pPr indent="450215" algn="just">
                  <a:lnSpc>
                    <a:spcPct val="150000"/>
                  </a:lnSpc>
                  <a:spcAft>
                    <a:spcPts val="0"/>
                  </a:spcAft>
                </a:pPr>
                <a:r>
                  <a:rPr lang="en-US" dirty="0">
                    <a:latin typeface="Times New Roman" panose="02020603050405020304" pitchFamily="18" charset="0"/>
                    <a:ea typeface="Times New Roman" panose="02020603050405020304" pitchFamily="18" charset="0"/>
                  </a:rPr>
                  <a:t>Coefficient of determination R</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 0,</a:t>
                </a:r>
                <a:r>
                  <a:rPr lang="en-US" dirty="0">
                    <a:solidFill>
                      <a:srgbClr val="000000"/>
                    </a:solidFill>
                    <a:latin typeface="Times New Roman" panose="02020603050405020304" pitchFamily="18" charset="0"/>
                    <a:ea typeface="Times New Roman" panose="02020603050405020304" pitchFamily="18" charset="0"/>
                  </a:rPr>
                  <a:t>9473</a:t>
                </a:r>
                <a:r>
                  <a:rPr lang="en-US" sz="1400" dirty="0">
                    <a:solidFill>
                      <a:srgbClr val="000000"/>
                    </a:solidFill>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that shows close linear relationship between variables.</a:t>
                </a:r>
                <a:endParaRPr lang="ru-RU" sz="1400" dirty="0">
                  <a:effectLst/>
                  <a:latin typeface="Times New Roman" panose="02020603050405020304" pitchFamily="18" charset="0"/>
                  <a:ea typeface="Times New Roman" panose="02020603050405020304" pitchFamily="18" charset="0"/>
                </a:endParaRPr>
              </a:p>
            </p:txBody>
          </p:sp>
        </mc:Choice>
        <mc:Fallback>
          <p:sp>
            <p:nvSpPr>
              <p:cNvPr id="3" name="Прямоугольник 2">
                <a:extLst>
                  <a:ext uri="{FF2B5EF4-FFF2-40B4-BE49-F238E27FC236}">
                    <a16:creationId xmlns:a16="http://schemas.microsoft.com/office/drawing/2014/main" id="{3678D827-E1A7-F44E-BA9D-63F607ABB9A9}"/>
                  </a:ext>
                </a:extLst>
              </p:cNvPr>
              <p:cNvSpPr>
                <a:spLocks noRot="1" noChangeAspect="1" noMove="1" noResize="1" noEditPoints="1" noAdjustHandles="1" noChangeArrowheads="1" noChangeShapeType="1" noTextEdit="1"/>
              </p:cNvSpPr>
              <p:nvPr/>
            </p:nvSpPr>
            <p:spPr>
              <a:xfrm>
                <a:off x="-42475" y="2251553"/>
                <a:ext cx="11809413" cy="1289007"/>
              </a:xfrm>
              <a:prstGeom prst="rect">
                <a:avLst/>
              </a:prstGeom>
              <a:blipFill>
                <a:blip r:embed="rId3"/>
                <a:stretch>
                  <a:fillRect b="-5825"/>
                </a:stretch>
              </a:blipFill>
            </p:spPr>
            <p:txBody>
              <a:bodyPr/>
              <a:lstStyle/>
              <a:p>
                <a:r>
                  <a:rPr lang="ru-RU">
                    <a:noFill/>
                  </a:rPr>
                  <a:t> </a:t>
                </a:r>
              </a:p>
            </p:txBody>
          </p:sp>
        </mc:Fallback>
      </mc:AlternateContent>
      <p:sp>
        <p:nvSpPr>
          <p:cNvPr id="6" name="TextBox 5">
            <a:extLst>
              <a:ext uri="{FF2B5EF4-FFF2-40B4-BE49-F238E27FC236}">
                <a16:creationId xmlns:a16="http://schemas.microsoft.com/office/drawing/2014/main" id="{C6925196-9734-584D-9BE6-1B5AE44C9ACA}"/>
              </a:ext>
            </a:extLst>
          </p:cNvPr>
          <p:cNvSpPr txBox="1"/>
          <p:nvPr/>
        </p:nvSpPr>
        <p:spPr>
          <a:xfrm>
            <a:off x="509441" y="3706174"/>
            <a:ext cx="81971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Table 4- Predicted values for the direct tourism contribution to GDP of Russia, $ mln.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08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0953" y="1206647"/>
            <a:ext cx="9815515" cy="728480"/>
          </a:xfrm>
        </p:spPr>
        <p:txBody>
          <a:bodyPr/>
          <a:lstStyle/>
          <a:p>
            <a:r>
              <a:rPr lang="en-US" dirty="0"/>
              <a:t>Figure 4 - The set of instruments of state regulation: </a:t>
            </a:r>
            <a:br>
              <a:rPr lang="ru-RU" dirty="0"/>
            </a:br>
            <a:endParaRPr lang="ru-RU" dirty="0"/>
          </a:p>
        </p:txBody>
      </p:sp>
      <p:pic>
        <p:nvPicPr>
          <p:cNvPr id="11" name="Объект 10">
            <a:extLst>
              <a:ext uri="{FF2B5EF4-FFF2-40B4-BE49-F238E27FC236}">
                <a16:creationId xmlns:a16="http://schemas.microsoft.com/office/drawing/2014/main" id="{A8FFA8A7-F066-C443-A795-8C2D93376AF0}"/>
              </a:ext>
            </a:extLst>
          </p:cNvPr>
          <p:cNvPicPr>
            <a:picLocks noGrp="1"/>
          </p:cNvPicPr>
          <p:nvPr>
            <p:ph sz="half" idx="2"/>
          </p:nvPr>
        </p:nvPicPr>
        <p:blipFill>
          <a:blip r:embed="rId2"/>
          <a:stretch>
            <a:fillRect/>
          </a:stretch>
        </p:blipFill>
        <p:spPr>
          <a:xfrm>
            <a:off x="1516566" y="1935127"/>
            <a:ext cx="8720253" cy="4761570"/>
          </a:xfrm>
          <a:prstGeom prst="rect">
            <a:avLst/>
          </a:prstGeom>
        </p:spPr>
      </p:pic>
    </p:spTree>
    <p:extLst>
      <p:ext uri="{BB962C8B-B14F-4D97-AF65-F5344CB8AC3E}">
        <p14:creationId xmlns:p14="http://schemas.microsoft.com/office/powerpoint/2010/main" val="26050093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otalTime>689</TotalTime>
  <Words>1098</Words>
  <Application>Microsoft Macintosh PowerPoint</Application>
  <PresentationFormat>Широкоэкранный</PresentationFormat>
  <Paragraphs>235</Paragraphs>
  <Slides>12</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12</vt:i4>
      </vt:variant>
    </vt:vector>
  </HeadingPairs>
  <TitlesOfParts>
    <vt:vector size="22" baseType="lpstr">
      <vt:lpstr>еш</vt:lpstr>
      <vt:lpstr>Arial</vt:lpstr>
      <vt:lpstr>Bradley Hand</vt:lpstr>
      <vt:lpstr>Calibri</vt:lpstr>
      <vt:lpstr>Cambria Math</vt:lpstr>
      <vt:lpstr>Century Gothic</vt:lpstr>
      <vt:lpstr>Franklin Gothic Medium</vt:lpstr>
      <vt:lpstr>Times New Roman</vt:lpstr>
      <vt:lpstr>Wingdings 3</vt:lpstr>
      <vt:lpstr>Совет директоров</vt:lpstr>
      <vt:lpstr>INCREASE DIRECTIONS OF THE ENTREPRENEURSHIP STATE   REGULATION EFFECTIVENESS IN THE TOURISM INDUSTRY </vt:lpstr>
      <vt:lpstr>Goal, object and subject of the research.</vt:lpstr>
      <vt:lpstr>Презентация PowerPoint</vt:lpstr>
      <vt:lpstr>Main provisions of the theoretical part:</vt:lpstr>
      <vt:lpstr>Table 1 – The main indicators of tourism industry in Russia </vt:lpstr>
      <vt:lpstr>The main indicators of tourism industry in Cyprus and Czech Republic</vt:lpstr>
      <vt:lpstr>Figure 3 - Direct contribution of tourism to GDP in Russia, Cyprus and Czech Republic </vt:lpstr>
      <vt:lpstr>Prediction for the direct tourism contribution to the Gross Domestic Product  </vt:lpstr>
      <vt:lpstr>Figure 4 - The set of instruments of state regulation:  </vt:lpstr>
      <vt:lpstr>Conclusion</vt:lpstr>
      <vt:lpstr>List of publications:</vt:lpstr>
      <vt:lpstr>Thank you for your attention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INCREASE DIRECTIONS OF THE ENTREPRENEURSHIP STATE   REGULATION EFFECTIVENESS IN THE TOURISM INDUSTRY </dc:title>
  <dc:creator>Microsoft Office User</dc:creator>
  <cp:lastModifiedBy>Microsoft Office User</cp:lastModifiedBy>
  <cp:revision>8</cp:revision>
  <dcterms:created xsi:type="dcterms:W3CDTF">2019-07-03T21:04:28Z</dcterms:created>
  <dcterms:modified xsi:type="dcterms:W3CDTF">2019-07-04T08:33:36Z</dcterms:modified>
</cp:coreProperties>
</file>