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ip\Desktop\Vysledky%20mere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cs-CZ"/>
              <a:t>Odpojování válců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188406934330845"/>
          <c:y val="0.13788864368604817"/>
          <c:w val="0.76845005555477364"/>
          <c:h val="0.50622599943603042"/>
        </c:manualLayout>
      </c:layout>
      <c:scatterChart>
        <c:scatterStyle val="smoothMarker"/>
        <c:varyColors val="0"/>
        <c:ser>
          <c:idx val="2"/>
          <c:order val="0"/>
          <c:tx>
            <c:v>Jeden odpojený válec - točivý moment</c:v>
          </c:tx>
          <c:spPr>
            <a:ln w="9525" cap="rnd">
              <a:solidFill>
                <a:schemeClr val="accent2">
                  <a:lumMod val="75000"/>
                </a:schemeClr>
              </a:solidFill>
              <a:prstDash val="lg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List1!$F$3:$F$19</c:f>
              <c:numCache>
                <c:formatCode>General</c:formatCode>
                <c:ptCount val="17"/>
                <c:pt idx="0">
                  <c:v>1500</c:v>
                </c:pt>
                <c:pt idx="1">
                  <c:v>1750</c:v>
                </c:pt>
                <c:pt idx="2">
                  <c:v>2000</c:v>
                </c:pt>
                <c:pt idx="3">
                  <c:v>2250</c:v>
                </c:pt>
                <c:pt idx="4">
                  <c:v>2500</c:v>
                </c:pt>
                <c:pt idx="5">
                  <c:v>2750</c:v>
                </c:pt>
                <c:pt idx="6">
                  <c:v>3000</c:v>
                </c:pt>
                <c:pt idx="7">
                  <c:v>3250</c:v>
                </c:pt>
                <c:pt idx="8">
                  <c:v>3500</c:v>
                </c:pt>
                <c:pt idx="9">
                  <c:v>3750</c:v>
                </c:pt>
                <c:pt idx="10">
                  <c:v>4000</c:v>
                </c:pt>
                <c:pt idx="11">
                  <c:v>4250</c:v>
                </c:pt>
                <c:pt idx="12">
                  <c:v>4500</c:v>
                </c:pt>
                <c:pt idx="13">
                  <c:v>4750</c:v>
                </c:pt>
                <c:pt idx="14">
                  <c:v>5000</c:v>
                </c:pt>
                <c:pt idx="15">
                  <c:v>5250</c:v>
                </c:pt>
                <c:pt idx="16">
                  <c:v>5500</c:v>
                </c:pt>
              </c:numCache>
            </c:numRef>
          </c:xVal>
          <c:yVal>
            <c:numRef>
              <c:f>List1!$H$3:$H$19</c:f>
              <c:numCache>
                <c:formatCode>General</c:formatCode>
                <c:ptCount val="17"/>
                <c:pt idx="0">
                  <c:v>62</c:v>
                </c:pt>
                <c:pt idx="1">
                  <c:v>69</c:v>
                </c:pt>
                <c:pt idx="2">
                  <c:v>77</c:v>
                </c:pt>
                <c:pt idx="3">
                  <c:v>81</c:v>
                </c:pt>
                <c:pt idx="4">
                  <c:v>84</c:v>
                </c:pt>
                <c:pt idx="5">
                  <c:v>85</c:v>
                </c:pt>
                <c:pt idx="6">
                  <c:v>85</c:v>
                </c:pt>
                <c:pt idx="7">
                  <c:v>86</c:v>
                </c:pt>
                <c:pt idx="8">
                  <c:v>88</c:v>
                </c:pt>
                <c:pt idx="9">
                  <c:v>89</c:v>
                </c:pt>
                <c:pt idx="10">
                  <c:v>88</c:v>
                </c:pt>
                <c:pt idx="11">
                  <c:v>85</c:v>
                </c:pt>
                <c:pt idx="12">
                  <c:v>81</c:v>
                </c:pt>
                <c:pt idx="13">
                  <c:v>76</c:v>
                </c:pt>
                <c:pt idx="14">
                  <c:v>70</c:v>
                </c:pt>
                <c:pt idx="15">
                  <c:v>64</c:v>
                </c:pt>
                <c:pt idx="16">
                  <c:v>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A9A-44D2-9EBC-AB20739C94F2}"/>
            </c:ext>
          </c:extLst>
        </c:ser>
        <c:ser>
          <c:idx val="3"/>
          <c:order val="1"/>
          <c:tx>
            <c:v>Dva odpojené válce - točivý moment</c:v>
          </c:tx>
          <c:spPr>
            <a:ln w="9525" cap="rnd">
              <a:solidFill>
                <a:schemeClr val="tx1"/>
              </a:solidFill>
              <a:prstDash val="lg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List1!$F$24:$F$40</c:f>
              <c:numCache>
                <c:formatCode>General</c:formatCode>
                <c:ptCount val="17"/>
                <c:pt idx="0">
                  <c:v>1500</c:v>
                </c:pt>
                <c:pt idx="1">
                  <c:v>1750</c:v>
                </c:pt>
                <c:pt idx="2">
                  <c:v>2000</c:v>
                </c:pt>
                <c:pt idx="3">
                  <c:v>2250</c:v>
                </c:pt>
                <c:pt idx="4">
                  <c:v>2500</c:v>
                </c:pt>
                <c:pt idx="5">
                  <c:v>2750</c:v>
                </c:pt>
                <c:pt idx="6">
                  <c:v>3000</c:v>
                </c:pt>
                <c:pt idx="7">
                  <c:v>3250</c:v>
                </c:pt>
                <c:pt idx="8">
                  <c:v>3500</c:v>
                </c:pt>
                <c:pt idx="9">
                  <c:v>3750</c:v>
                </c:pt>
                <c:pt idx="10">
                  <c:v>4000</c:v>
                </c:pt>
                <c:pt idx="11">
                  <c:v>4250</c:v>
                </c:pt>
                <c:pt idx="12">
                  <c:v>4500</c:v>
                </c:pt>
                <c:pt idx="13">
                  <c:v>4750</c:v>
                </c:pt>
                <c:pt idx="14">
                  <c:v>5000</c:v>
                </c:pt>
                <c:pt idx="15">
                  <c:v>5250</c:v>
                </c:pt>
                <c:pt idx="16">
                  <c:v>5500</c:v>
                </c:pt>
              </c:numCache>
            </c:numRef>
          </c:xVal>
          <c:yVal>
            <c:numRef>
              <c:f>List1!$H$24:$H$40</c:f>
              <c:numCache>
                <c:formatCode>General</c:formatCode>
                <c:ptCount val="17"/>
                <c:pt idx="0">
                  <c:v>40</c:v>
                </c:pt>
                <c:pt idx="1">
                  <c:v>44</c:v>
                </c:pt>
                <c:pt idx="2">
                  <c:v>45</c:v>
                </c:pt>
                <c:pt idx="3">
                  <c:v>47</c:v>
                </c:pt>
                <c:pt idx="4">
                  <c:v>49</c:v>
                </c:pt>
                <c:pt idx="5">
                  <c:v>46</c:v>
                </c:pt>
                <c:pt idx="6">
                  <c:v>47</c:v>
                </c:pt>
                <c:pt idx="7">
                  <c:v>49</c:v>
                </c:pt>
                <c:pt idx="8">
                  <c:v>48</c:v>
                </c:pt>
                <c:pt idx="9">
                  <c:v>47</c:v>
                </c:pt>
                <c:pt idx="10">
                  <c:v>45</c:v>
                </c:pt>
                <c:pt idx="11">
                  <c:v>42</c:v>
                </c:pt>
                <c:pt idx="12">
                  <c:v>38</c:v>
                </c:pt>
                <c:pt idx="13">
                  <c:v>33</c:v>
                </c:pt>
                <c:pt idx="14">
                  <c:v>29</c:v>
                </c:pt>
                <c:pt idx="15">
                  <c:v>25</c:v>
                </c:pt>
                <c:pt idx="16">
                  <c:v>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A9A-44D2-9EBC-AB20739C94F2}"/>
            </c:ext>
          </c:extLst>
        </c:ser>
        <c:ser>
          <c:idx val="1"/>
          <c:order val="5"/>
          <c:tx>
            <c:v>Střední hodnota měření - točivý moment</c:v>
          </c:tx>
          <c:spPr>
            <a:ln w="9525" cap="rnd">
              <a:solidFill>
                <a:schemeClr val="accent1"/>
              </a:solidFill>
              <a:prstDash val="lg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List1!$B$63:$B$79</c:f>
              <c:numCache>
                <c:formatCode>General</c:formatCode>
                <c:ptCount val="17"/>
                <c:pt idx="0">
                  <c:v>1500</c:v>
                </c:pt>
                <c:pt idx="1">
                  <c:v>1750</c:v>
                </c:pt>
                <c:pt idx="2">
                  <c:v>2000</c:v>
                </c:pt>
                <c:pt idx="3">
                  <c:v>2250</c:v>
                </c:pt>
                <c:pt idx="4">
                  <c:v>2500</c:v>
                </c:pt>
                <c:pt idx="5">
                  <c:v>2750</c:v>
                </c:pt>
                <c:pt idx="6">
                  <c:v>3000</c:v>
                </c:pt>
                <c:pt idx="7">
                  <c:v>3250</c:v>
                </c:pt>
                <c:pt idx="8">
                  <c:v>3500</c:v>
                </c:pt>
                <c:pt idx="9">
                  <c:v>3750</c:v>
                </c:pt>
                <c:pt idx="10">
                  <c:v>4000</c:v>
                </c:pt>
                <c:pt idx="11">
                  <c:v>4250</c:v>
                </c:pt>
                <c:pt idx="12">
                  <c:v>4500</c:v>
                </c:pt>
                <c:pt idx="13">
                  <c:v>4750</c:v>
                </c:pt>
                <c:pt idx="14">
                  <c:v>5000</c:v>
                </c:pt>
                <c:pt idx="15">
                  <c:v>5250</c:v>
                </c:pt>
                <c:pt idx="16">
                  <c:v>5500</c:v>
                </c:pt>
              </c:numCache>
            </c:numRef>
          </c:xVal>
          <c:yVal>
            <c:numRef>
              <c:f>List1!$D$63:$D$79</c:f>
              <c:numCache>
                <c:formatCode>General</c:formatCode>
                <c:ptCount val="17"/>
                <c:pt idx="0">
                  <c:v>74</c:v>
                </c:pt>
                <c:pt idx="1">
                  <c:v>93</c:v>
                </c:pt>
                <c:pt idx="2">
                  <c:v>101</c:v>
                </c:pt>
                <c:pt idx="3">
                  <c:v>108</c:v>
                </c:pt>
                <c:pt idx="4">
                  <c:v>114</c:v>
                </c:pt>
                <c:pt idx="5">
                  <c:v>117</c:v>
                </c:pt>
                <c:pt idx="6">
                  <c:v>120</c:v>
                </c:pt>
                <c:pt idx="7">
                  <c:v>122</c:v>
                </c:pt>
                <c:pt idx="8">
                  <c:v>124</c:v>
                </c:pt>
                <c:pt idx="9">
                  <c:v>126</c:v>
                </c:pt>
                <c:pt idx="10">
                  <c:v>125</c:v>
                </c:pt>
                <c:pt idx="11">
                  <c:v>123</c:v>
                </c:pt>
                <c:pt idx="12">
                  <c:v>119</c:v>
                </c:pt>
                <c:pt idx="13">
                  <c:v>112</c:v>
                </c:pt>
                <c:pt idx="14">
                  <c:v>104</c:v>
                </c:pt>
                <c:pt idx="15">
                  <c:v>95</c:v>
                </c:pt>
                <c:pt idx="16">
                  <c:v>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A9A-44D2-9EBC-AB20739C9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690688"/>
        <c:axId val="304692608"/>
      </c:scatterChart>
      <c:scatterChart>
        <c:scatterStyle val="smoothMarker"/>
        <c:varyColors val="0"/>
        <c:ser>
          <c:idx val="4"/>
          <c:order val="2"/>
          <c:tx>
            <c:v>Jeden odpojený válec - výkon</c:v>
          </c:tx>
          <c:spPr>
            <a:ln w="9525" cap="rnd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List1!$F$3:$F$19</c:f>
              <c:numCache>
                <c:formatCode>General</c:formatCode>
                <c:ptCount val="17"/>
                <c:pt idx="0">
                  <c:v>1500</c:v>
                </c:pt>
                <c:pt idx="1">
                  <c:v>1750</c:v>
                </c:pt>
                <c:pt idx="2">
                  <c:v>2000</c:v>
                </c:pt>
                <c:pt idx="3">
                  <c:v>2250</c:v>
                </c:pt>
                <c:pt idx="4">
                  <c:v>2500</c:v>
                </c:pt>
                <c:pt idx="5">
                  <c:v>2750</c:v>
                </c:pt>
                <c:pt idx="6">
                  <c:v>3000</c:v>
                </c:pt>
                <c:pt idx="7">
                  <c:v>3250</c:v>
                </c:pt>
                <c:pt idx="8">
                  <c:v>3500</c:v>
                </c:pt>
                <c:pt idx="9">
                  <c:v>3750</c:v>
                </c:pt>
                <c:pt idx="10">
                  <c:v>4000</c:v>
                </c:pt>
                <c:pt idx="11">
                  <c:v>4250</c:v>
                </c:pt>
                <c:pt idx="12">
                  <c:v>4500</c:v>
                </c:pt>
                <c:pt idx="13">
                  <c:v>4750</c:v>
                </c:pt>
                <c:pt idx="14">
                  <c:v>5000</c:v>
                </c:pt>
                <c:pt idx="15">
                  <c:v>5250</c:v>
                </c:pt>
                <c:pt idx="16">
                  <c:v>5500</c:v>
                </c:pt>
              </c:numCache>
            </c:numRef>
          </c:xVal>
          <c:yVal>
            <c:numRef>
              <c:f>List1!$G$3:$G$19</c:f>
              <c:numCache>
                <c:formatCode>General</c:formatCode>
                <c:ptCount val="17"/>
                <c:pt idx="0">
                  <c:v>10</c:v>
                </c:pt>
                <c:pt idx="1">
                  <c:v>13</c:v>
                </c:pt>
                <c:pt idx="2">
                  <c:v>16</c:v>
                </c:pt>
                <c:pt idx="3">
                  <c:v>19</c:v>
                </c:pt>
                <c:pt idx="4">
                  <c:v>22</c:v>
                </c:pt>
                <c:pt idx="5">
                  <c:v>25</c:v>
                </c:pt>
                <c:pt idx="6">
                  <c:v>27</c:v>
                </c:pt>
                <c:pt idx="7">
                  <c:v>29</c:v>
                </c:pt>
                <c:pt idx="8">
                  <c:v>32</c:v>
                </c:pt>
                <c:pt idx="9">
                  <c:v>35</c:v>
                </c:pt>
                <c:pt idx="10">
                  <c:v>37</c:v>
                </c:pt>
                <c:pt idx="11">
                  <c:v>38</c:v>
                </c:pt>
                <c:pt idx="12">
                  <c:v>38</c:v>
                </c:pt>
                <c:pt idx="13">
                  <c:v>38</c:v>
                </c:pt>
                <c:pt idx="14">
                  <c:v>37</c:v>
                </c:pt>
                <c:pt idx="15">
                  <c:v>35</c:v>
                </c:pt>
                <c:pt idx="16">
                  <c:v>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A9A-44D2-9EBC-AB20739C94F2}"/>
            </c:ext>
          </c:extLst>
        </c:ser>
        <c:ser>
          <c:idx val="5"/>
          <c:order val="3"/>
          <c:tx>
            <c:v>Dva odpojené válce - výkon</c:v>
          </c:tx>
          <c:spPr>
            <a:ln w="9525" cap="rnd">
              <a:solidFill>
                <a:schemeClr val="tx1">
                  <a:lumMod val="9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List1!$F$24:$F$40</c:f>
              <c:numCache>
                <c:formatCode>General</c:formatCode>
                <c:ptCount val="17"/>
                <c:pt idx="0">
                  <c:v>1500</c:v>
                </c:pt>
                <c:pt idx="1">
                  <c:v>1750</c:v>
                </c:pt>
                <c:pt idx="2">
                  <c:v>2000</c:v>
                </c:pt>
                <c:pt idx="3">
                  <c:v>2250</c:v>
                </c:pt>
                <c:pt idx="4">
                  <c:v>2500</c:v>
                </c:pt>
                <c:pt idx="5">
                  <c:v>2750</c:v>
                </c:pt>
                <c:pt idx="6">
                  <c:v>3000</c:v>
                </c:pt>
                <c:pt idx="7">
                  <c:v>3250</c:v>
                </c:pt>
                <c:pt idx="8">
                  <c:v>3500</c:v>
                </c:pt>
                <c:pt idx="9">
                  <c:v>3750</c:v>
                </c:pt>
                <c:pt idx="10">
                  <c:v>4000</c:v>
                </c:pt>
                <c:pt idx="11">
                  <c:v>4250</c:v>
                </c:pt>
                <c:pt idx="12">
                  <c:v>4500</c:v>
                </c:pt>
                <c:pt idx="13">
                  <c:v>4750</c:v>
                </c:pt>
                <c:pt idx="14">
                  <c:v>5000</c:v>
                </c:pt>
                <c:pt idx="15">
                  <c:v>5250</c:v>
                </c:pt>
                <c:pt idx="16">
                  <c:v>5500</c:v>
                </c:pt>
              </c:numCache>
            </c:numRef>
          </c:xVal>
          <c:yVal>
            <c:numRef>
              <c:f>List1!$G$24:$G$40</c:f>
              <c:numCache>
                <c:formatCode>General</c:formatCode>
                <c:ptCount val="17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13</c:v>
                </c:pt>
                <c:pt idx="6">
                  <c:v>15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15</c:v>
                </c:pt>
                <c:pt idx="15">
                  <c:v>14</c:v>
                </c:pt>
                <c:pt idx="16">
                  <c:v>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A9A-44D2-9EBC-AB20739C94F2}"/>
            </c:ext>
          </c:extLst>
        </c:ser>
        <c:ser>
          <c:idx val="0"/>
          <c:order val="4"/>
          <c:tx>
            <c:v>Střední hodnota - výkon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List1!$B$63:$B$79</c:f>
              <c:numCache>
                <c:formatCode>General</c:formatCode>
                <c:ptCount val="17"/>
                <c:pt idx="0">
                  <c:v>1500</c:v>
                </c:pt>
                <c:pt idx="1">
                  <c:v>1750</c:v>
                </c:pt>
                <c:pt idx="2">
                  <c:v>2000</c:v>
                </c:pt>
                <c:pt idx="3">
                  <c:v>2250</c:v>
                </c:pt>
                <c:pt idx="4">
                  <c:v>2500</c:v>
                </c:pt>
                <c:pt idx="5">
                  <c:v>2750</c:v>
                </c:pt>
                <c:pt idx="6">
                  <c:v>3000</c:v>
                </c:pt>
                <c:pt idx="7">
                  <c:v>3250</c:v>
                </c:pt>
                <c:pt idx="8">
                  <c:v>3500</c:v>
                </c:pt>
                <c:pt idx="9">
                  <c:v>3750</c:v>
                </c:pt>
                <c:pt idx="10">
                  <c:v>4000</c:v>
                </c:pt>
                <c:pt idx="11">
                  <c:v>4250</c:v>
                </c:pt>
                <c:pt idx="12">
                  <c:v>4500</c:v>
                </c:pt>
                <c:pt idx="13">
                  <c:v>4750</c:v>
                </c:pt>
                <c:pt idx="14">
                  <c:v>5000</c:v>
                </c:pt>
                <c:pt idx="15">
                  <c:v>5250</c:v>
                </c:pt>
                <c:pt idx="16">
                  <c:v>5500</c:v>
                </c:pt>
              </c:numCache>
            </c:numRef>
          </c:xVal>
          <c:yVal>
            <c:numRef>
              <c:f>List1!$C$63:$C$79</c:f>
              <c:numCache>
                <c:formatCode>General</c:formatCode>
                <c:ptCount val="17"/>
                <c:pt idx="0">
                  <c:v>12</c:v>
                </c:pt>
                <c:pt idx="1">
                  <c:v>17</c:v>
                </c:pt>
                <c:pt idx="2">
                  <c:v>21</c:v>
                </c:pt>
                <c:pt idx="3">
                  <c:v>25</c:v>
                </c:pt>
                <c:pt idx="4">
                  <c:v>30</c:v>
                </c:pt>
                <c:pt idx="5">
                  <c:v>34</c:v>
                </c:pt>
                <c:pt idx="6">
                  <c:v>38</c:v>
                </c:pt>
                <c:pt idx="7">
                  <c:v>42</c:v>
                </c:pt>
                <c:pt idx="8">
                  <c:v>45</c:v>
                </c:pt>
                <c:pt idx="9">
                  <c:v>49</c:v>
                </c:pt>
                <c:pt idx="10">
                  <c:v>52</c:v>
                </c:pt>
                <c:pt idx="11">
                  <c:v>55</c:v>
                </c:pt>
                <c:pt idx="12">
                  <c:v>56</c:v>
                </c:pt>
                <c:pt idx="13">
                  <c:v>56</c:v>
                </c:pt>
                <c:pt idx="14">
                  <c:v>54</c:v>
                </c:pt>
                <c:pt idx="15">
                  <c:v>52</c:v>
                </c:pt>
                <c:pt idx="16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A9A-44D2-9EBC-AB20739C9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717184"/>
        <c:axId val="304715264"/>
      </c:scatterChart>
      <c:valAx>
        <c:axId val="304690688"/>
        <c:scaling>
          <c:orientation val="minMax"/>
          <c:min val="100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Otáčky za minutu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4692608"/>
        <c:crosses val="autoZero"/>
        <c:crossBetween val="midCat"/>
      </c:valAx>
      <c:valAx>
        <c:axId val="30469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Točivý moment [Nm]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4690688"/>
        <c:crosses val="autoZero"/>
        <c:crossBetween val="midCat"/>
      </c:valAx>
      <c:valAx>
        <c:axId val="3047152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Výkon [kW]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4717184"/>
        <c:crosses val="max"/>
        <c:crossBetween val="midCat"/>
      </c:valAx>
      <c:valAx>
        <c:axId val="30471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715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090991257956215E-4"/>
          <c:y val="0.77664941233986262"/>
          <c:w val="0.99728964425472233"/>
          <c:h val="0.22335058766013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5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7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4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678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2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9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0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5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8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1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7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9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7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0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0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78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pg-automotive.com/areas-of-application/powertrain/emissions-rd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seltechmag.com/2015/04/new-dynomite-truck-chassis-dynamomete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55817" y="1964267"/>
            <a:ext cx="8704308" cy="2421464"/>
          </a:xfrm>
        </p:spPr>
        <p:txBody>
          <a:bodyPr>
            <a:normAutofit fontScale="90000"/>
          </a:bodyPr>
          <a:lstStyle/>
          <a:p>
            <a:r>
              <a:rPr lang="cs-CZ" dirty="0"/>
              <a:t>Konstrukce válcových zkušeben pro silniční vozidla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9230" y="5884984"/>
            <a:ext cx="7197726" cy="422030"/>
          </a:xfrm>
        </p:spPr>
        <p:txBody>
          <a:bodyPr>
            <a:noAutofit/>
          </a:bodyPr>
          <a:lstStyle/>
          <a:p>
            <a:r>
              <a:rPr lang="cs-CZ" sz="3200" dirty="0"/>
              <a:t>Štěpán Slípka (TF-IUB)</a:t>
            </a:r>
          </a:p>
        </p:txBody>
      </p:sp>
    </p:spTree>
    <p:extLst>
      <p:ext uri="{BB962C8B-B14F-4D97-AF65-F5344CB8AC3E}">
        <p14:creationId xmlns:p14="http://schemas.microsoft.com/office/powerpoint/2010/main" val="208314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232504"/>
            <a:ext cx="9404723" cy="1400530"/>
          </a:xfrm>
        </p:spPr>
        <p:txBody>
          <a:bodyPr>
            <a:normAutofit/>
          </a:bodyPr>
          <a:lstStyle/>
          <a:p>
            <a:r>
              <a:rPr lang="cs-CZ" sz="4000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400400"/>
            <a:ext cx="10131425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Cíle práce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Řešené pojmy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Závěry práce</a:t>
            </a:r>
          </a:p>
        </p:txBody>
      </p:sp>
    </p:spTree>
    <p:extLst>
      <p:ext uri="{BB962C8B-B14F-4D97-AF65-F5344CB8AC3E}">
        <p14:creationId xmlns:p14="http://schemas.microsoft.com/office/powerpoint/2010/main" val="288655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130" y="652388"/>
            <a:ext cx="9404723" cy="1400530"/>
          </a:xfrm>
        </p:spPr>
        <p:txBody>
          <a:bodyPr>
            <a:normAutofit/>
          </a:bodyPr>
          <a:lstStyle/>
          <a:p>
            <a:r>
              <a:rPr lang="cs-CZ" sz="4000" dirty="0"/>
              <a:t>Cíle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Teoretická část: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Popsat metody měření parametrů vozidel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Popsat konstrukci zkušeben a jejich komponentů</a:t>
            </a:r>
          </a:p>
          <a:p>
            <a:pPr marL="0" indent="0">
              <a:buNone/>
            </a:pPr>
            <a:r>
              <a:rPr lang="cs-CZ" sz="3200" dirty="0"/>
              <a:t>Praktická část: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Provést a vyhodnotit praktickou ukázku dynamického měření výkonu</a:t>
            </a:r>
          </a:p>
        </p:txBody>
      </p:sp>
    </p:spTree>
    <p:extLst>
      <p:ext uri="{BB962C8B-B14F-4D97-AF65-F5344CB8AC3E}">
        <p14:creationId xmlns:p14="http://schemas.microsoft.com/office/powerpoint/2010/main" val="169374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834315"/>
            <a:ext cx="9404723" cy="1400530"/>
          </a:xfrm>
        </p:spPr>
        <p:txBody>
          <a:bodyPr>
            <a:normAutofit/>
          </a:bodyPr>
          <a:lstStyle/>
          <a:p>
            <a:r>
              <a:rPr lang="cs-CZ" sz="4000" dirty="0"/>
              <a:t>Řešené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2473781"/>
            <a:ext cx="10131425" cy="377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Metody měření parametrů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- Základní dělení podle způsobu zjišťování parametrů (jízdní/laboratorní, statické/dynamické)</a:t>
            </a:r>
          </a:p>
          <a:p>
            <a:pPr marL="0" indent="0">
              <a:buNone/>
            </a:pPr>
            <a:r>
              <a:rPr lang="cs-CZ" sz="3200" dirty="0"/>
              <a:t>-Měření na válcové zkušebně (laboratorní měření)</a:t>
            </a:r>
          </a:p>
          <a:p>
            <a:pPr lvl="2">
              <a:buFontTx/>
              <a:buChar char="-"/>
            </a:pPr>
            <a:r>
              <a:rPr lang="cs-CZ" sz="2800" dirty="0"/>
              <a:t>Popis odporů a ztrát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698409-EFCD-49E6-A390-70CFB3034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3570" y="609600"/>
            <a:ext cx="4702629" cy="235131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A843A5-821E-4B51-A090-EB4B30F51648}"/>
              </a:ext>
            </a:extLst>
          </p:cNvPr>
          <p:cNvSpPr txBox="1"/>
          <p:nvPr/>
        </p:nvSpPr>
        <p:spPr>
          <a:xfrm>
            <a:off x="6803570" y="2951654"/>
            <a:ext cx="470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</a:t>
            </a:r>
            <a:r>
              <a:rPr lang="en-US" sz="1200" dirty="0"/>
              <a:t>Online o</a:t>
            </a:r>
            <a:r>
              <a:rPr lang="cs-CZ" sz="1200" dirty="0" err="1"/>
              <a:t>brázky</a:t>
            </a:r>
            <a:r>
              <a:rPr lang="cs-CZ" sz="1200" dirty="0"/>
              <a:t> - </a:t>
            </a:r>
            <a:r>
              <a:rPr lang="en-US" sz="1200" dirty="0"/>
              <a:t>[https://ipg-automotive.com/areas-of-application/powertrain/emissions-rde/]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214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068" y="2453519"/>
            <a:ext cx="10492403" cy="36491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Konstrukce zkušeben</a:t>
            </a:r>
          </a:p>
          <a:p>
            <a:pPr marL="0" indent="0">
              <a:buNone/>
            </a:pPr>
            <a:r>
              <a:rPr lang="cs-CZ" sz="3200" dirty="0"/>
              <a:t>-Rozdělení podle: </a:t>
            </a:r>
          </a:p>
          <a:p>
            <a:pPr marL="457200" lvl="1" indent="0">
              <a:buNone/>
            </a:pPr>
            <a:r>
              <a:rPr lang="cs-CZ" sz="3000" dirty="0"/>
              <a:t>-počtu a konstrukce válců</a:t>
            </a:r>
          </a:p>
          <a:p>
            <a:pPr marL="457200" lvl="1" indent="0">
              <a:buNone/>
            </a:pPr>
            <a:r>
              <a:rPr lang="cs-CZ" sz="3000" dirty="0"/>
              <a:t>-způsobu měření (setrvačné/absorpční)</a:t>
            </a:r>
          </a:p>
          <a:p>
            <a:pPr marL="0" indent="0">
              <a:buNone/>
            </a:pPr>
            <a:r>
              <a:rPr lang="cs-CZ" sz="3200" dirty="0"/>
              <a:t>-Popis a použití zkušeben, dynamometrů a dalších součástí zkušeben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725A20-089E-4F19-B854-F9C10517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3616" y="414384"/>
            <a:ext cx="4124025" cy="319096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9B904DE-6979-4AA2-AC6E-69E32C835CAB}"/>
              </a:ext>
            </a:extLst>
          </p:cNvPr>
          <p:cNvSpPr txBox="1"/>
          <p:nvPr/>
        </p:nvSpPr>
        <p:spPr>
          <a:xfrm>
            <a:off x="7333616" y="3605348"/>
            <a:ext cx="470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</a:t>
            </a:r>
            <a:r>
              <a:rPr lang="en-US" sz="1200" dirty="0"/>
              <a:t> Online o</a:t>
            </a:r>
            <a:r>
              <a:rPr lang="cs-CZ" sz="1200" dirty="0" err="1"/>
              <a:t>brázky</a:t>
            </a:r>
            <a:r>
              <a:rPr lang="cs-CZ" sz="1200" dirty="0"/>
              <a:t> -</a:t>
            </a:r>
            <a:r>
              <a:rPr lang="en-US" sz="1200" dirty="0"/>
              <a:t>[https://www.dieseltechmag.com/2015/04/new-dynomite-truck-chassis-dynamometer]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929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593" y="2832343"/>
            <a:ext cx="10790193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Ukázka měření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-Měření výkonu pomocí volné akcelerace motoru</a:t>
            </a:r>
          </a:p>
          <a:p>
            <a:pPr marL="0" indent="0">
              <a:buNone/>
            </a:pPr>
            <a:r>
              <a:rPr lang="cs-CZ" sz="3200" dirty="0"/>
              <a:t>-Simulace závad pomocí odpojování komponentů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E3BC02-04C8-4BD8-8DE7-5A390ACD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41765" y="881077"/>
            <a:ext cx="4036423" cy="3027317"/>
          </a:xfrm>
          <a:prstGeom prst="rect">
            <a:avLst/>
          </a:prstGeom>
        </p:spPr>
      </p:pic>
      <p:cxnSp>
        <p:nvCxnSpPr>
          <p:cNvPr id="7" name="Spojnice: zakřivená 6">
            <a:extLst>
              <a:ext uri="{FF2B5EF4-FFF2-40B4-BE49-F238E27FC236}">
                <a16:creationId xmlns:a16="http://schemas.microsoft.com/office/drawing/2014/main" id="{AB5E6F6E-E10A-49BB-8789-800A96819A51}"/>
              </a:ext>
            </a:extLst>
          </p:cNvPr>
          <p:cNvCxnSpPr>
            <a:cxnSpLocks/>
            <a:stCxn id="4" idx="3"/>
          </p:cNvCxnSpPr>
          <p:nvPr/>
        </p:nvCxnSpPr>
        <p:spPr>
          <a:xfrm rot="16200000" flipH="1">
            <a:off x="7384868" y="2288055"/>
            <a:ext cx="12700" cy="4249784"/>
          </a:xfrm>
          <a:prstGeom prst="curvedConnector3">
            <a:avLst>
              <a:gd name="adj1" fmla="val 1877150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E1DBF64-B28A-405B-9A8F-FC24ACEC5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697513"/>
              </p:ext>
            </p:extLst>
          </p:nvPr>
        </p:nvGraphicFramePr>
        <p:xfrm>
          <a:off x="6773634" y="757463"/>
          <a:ext cx="5186773" cy="364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980148E0-DB83-4C6E-A3CD-22A61204D902}"/>
              </a:ext>
            </a:extLst>
          </p:cNvPr>
          <p:cNvSpPr txBox="1"/>
          <p:nvPr/>
        </p:nvSpPr>
        <p:spPr>
          <a:xfrm>
            <a:off x="6773635" y="376524"/>
            <a:ext cx="4702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Zdroje:</a:t>
            </a:r>
            <a:r>
              <a:rPr lang="en-US" sz="1200" dirty="0"/>
              <a:t> </a:t>
            </a:r>
            <a:r>
              <a:rPr lang="cs-CZ" sz="1200" dirty="0"/>
              <a:t>Vlastní měření</a:t>
            </a:r>
          </a:p>
        </p:txBody>
      </p:sp>
    </p:spTree>
    <p:extLst>
      <p:ext uri="{BB962C8B-B14F-4D97-AF65-F5344CB8AC3E}">
        <p14:creationId xmlns:p14="http://schemas.microsoft.com/office/powerpoint/2010/main" val="272632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cs-CZ" dirty="0"/>
              <a:t>Závěry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515" y="900793"/>
            <a:ext cx="11413671" cy="54183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Metody měření</a:t>
            </a:r>
          </a:p>
          <a:p>
            <a:pPr marL="0" indent="0">
              <a:buNone/>
            </a:pPr>
            <a:r>
              <a:rPr lang="cs-CZ" sz="2400" dirty="0"/>
              <a:t>-Měření jsou nepostradatelnou součástí vývoje a diagnostiky vozidel</a:t>
            </a:r>
          </a:p>
          <a:p>
            <a:pPr marL="0" indent="0">
              <a:buNone/>
            </a:pPr>
            <a:r>
              <a:rPr lang="cs-CZ" sz="2400" dirty="0"/>
              <a:t>-Základní rozdělení zkoušek je na dynamické a statické</a:t>
            </a:r>
            <a:endParaRPr 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Konstrukce zkušeben</a:t>
            </a:r>
          </a:p>
          <a:p>
            <a:pPr marL="0" indent="0">
              <a:buNone/>
            </a:pPr>
            <a:r>
              <a:rPr lang="cs-CZ" sz="2400" dirty="0"/>
              <a:t>-Vychází z tuhých základních rámů, dělí se podle komponentů a jejich umístění</a:t>
            </a:r>
          </a:p>
          <a:p>
            <a:pPr marL="0" indent="0">
              <a:buNone/>
            </a:pPr>
            <a:r>
              <a:rPr lang="cs-CZ" sz="2400" dirty="0"/>
              <a:t>-Volba komponentů závisí na použití, dostupného prostoru a financích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Ukázka měření</a:t>
            </a:r>
          </a:p>
          <a:p>
            <a:pPr marL="0" indent="0">
              <a:buNone/>
            </a:pPr>
            <a:r>
              <a:rPr lang="cs-CZ" sz="2400" dirty="0"/>
              <a:t>-Měření pomocí volné akcelerace motoru je nenáročné</a:t>
            </a:r>
          </a:p>
          <a:p>
            <a:pPr marL="0" indent="0">
              <a:buNone/>
            </a:pPr>
            <a:r>
              <a:rPr lang="cs-CZ" sz="2400" dirty="0"/>
              <a:t>-Poškození neesenciálních komponentů motoru může být obtížně </a:t>
            </a:r>
            <a:r>
              <a:rPr lang="cs-CZ" sz="2400" dirty="0" err="1"/>
              <a:t>diagnostikovatelné</a:t>
            </a:r>
            <a:r>
              <a:rPr lang="cs-CZ" sz="2400" dirty="0"/>
              <a:t> a téměř neznatelné na charakteristice motoru</a:t>
            </a:r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051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248948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90411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663</TotalTime>
  <Words>257</Words>
  <Application>Microsoft Office PowerPoint</Application>
  <PresentationFormat>Širokoúhlá obrazovka</PresentationFormat>
  <Paragraphs>46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</vt:lpstr>
      <vt:lpstr>Konstrukce válcových zkušeben pro silniční vozidla</vt:lpstr>
      <vt:lpstr>Osnova</vt:lpstr>
      <vt:lpstr>Cíle práce</vt:lpstr>
      <vt:lpstr>Řešené pojmy</vt:lpstr>
      <vt:lpstr>Prezentace aplikace PowerPoint</vt:lpstr>
      <vt:lpstr>Prezentace aplikace PowerPoint</vt:lpstr>
      <vt:lpstr>Závěry práce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Konstrukce válcových zkušeben</dc:title>
  <dc:creator>Štěpán Slípka</dc:creator>
  <cp:lastModifiedBy>Štēpán Slípka</cp:lastModifiedBy>
  <cp:revision>69</cp:revision>
  <dcterms:created xsi:type="dcterms:W3CDTF">2015-12-08T23:23:58Z</dcterms:created>
  <dcterms:modified xsi:type="dcterms:W3CDTF">2021-05-14T15:12:27Z</dcterms:modified>
</cp:coreProperties>
</file>