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80" r:id="rId5"/>
    <p:sldId id="279" r:id="rId6"/>
    <p:sldId id="261" r:id="rId7"/>
    <p:sldId id="262" r:id="rId8"/>
    <p:sldId id="263" r:id="rId9"/>
    <p:sldId id="264" r:id="rId10"/>
    <p:sldId id="281" r:id="rId11"/>
    <p:sldId id="265" r:id="rId12"/>
    <p:sldId id="275" r:id="rId13"/>
    <p:sldId id="276" r:id="rId14"/>
    <p:sldId id="277" r:id="rId15"/>
    <p:sldId id="266" r:id="rId16"/>
    <p:sldId id="267" r:id="rId17"/>
    <p:sldId id="268" r:id="rId18"/>
    <p:sldId id="274" r:id="rId19"/>
    <p:sldId id="269" r:id="rId20"/>
    <p:sldId id="270" r:id="rId21"/>
    <p:sldId id="271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NO\Desktop\grafy_do%20B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měsíce!$B$48</c:f>
              <c:strCache>
                <c:ptCount val="1"/>
                <c:pt idx="0">
                  <c:v>N-NO3 (mg/l)</c:v>
                </c:pt>
              </c:strCache>
            </c:strRef>
          </c:tx>
          <c:invertIfNegative val="0"/>
          <c:cat>
            <c:strRef>
              <c:f>měsíce!$A$49:$A$65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 SN</c:v>
                </c:pt>
                <c:pt idx="16">
                  <c:v>2003 Ján.</c:v>
                </c:pt>
              </c:strCache>
            </c:strRef>
          </c:cat>
          <c:val>
            <c:numRef>
              <c:f>měsíce!$B$49:$B$65</c:f>
              <c:numCache>
                <c:formatCode>General</c:formatCode>
                <c:ptCount val="17"/>
                <c:pt idx="0" formatCode="0.00;[Red]0.00">
                  <c:v>1.9500000000000013</c:v>
                </c:pt>
                <c:pt idx="2" formatCode="0.00;[Red]0.00">
                  <c:v>1.36</c:v>
                </c:pt>
                <c:pt idx="3" formatCode="0.00;[Red]0.00">
                  <c:v>1.5</c:v>
                </c:pt>
                <c:pt idx="4" formatCode="0.00;[Red]0.00">
                  <c:v>1.81</c:v>
                </c:pt>
                <c:pt idx="5" formatCode="0.00;[Red]0.00">
                  <c:v>1.9000000000000001</c:v>
                </c:pt>
                <c:pt idx="6" formatCode="0.00;[Red]0.00">
                  <c:v>5.1899999999999995</c:v>
                </c:pt>
                <c:pt idx="7" formatCode="0.00;[Red]0.00">
                  <c:v>1.52</c:v>
                </c:pt>
                <c:pt idx="8" formatCode="0.00;[Red]0.00">
                  <c:v>2.2599999999999998</c:v>
                </c:pt>
                <c:pt idx="9" formatCode="0.00;[Red]0.00">
                  <c:v>3.3499999999999988</c:v>
                </c:pt>
                <c:pt idx="10" formatCode="0.00;[Red]0.00">
                  <c:v>0.126</c:v>
                </c:pt>
                <c:pt idx="11" formatCode="0.00;[Red]0.00">
                  <c:v>7.5000000000000011E-2</c:v>
                </c:pt>
                <c:pt idx="12" formatCode="0.00;[Red]0.00">
                  <c:v>1.44</c:v>
                </c:pt>
                <c:pt idx="13" formatCode="0.00;[Red]0.00">
                  <c:v>1.49</c:v>
                </c:pt>
                <c:pt idx="14" formatCode="0.00;[Red]0.00">
                  <c:v>1.47</c:v>
                </c:pt>
                <c:pt idx="15" formatCode="0.00;[Red]0.00">
                  <c:v>1.3900000000000001</c:v>
                </c:pt>
                <c:pt idx="16" formatCode="0.00;[Red]0.00">
                  <c:v>3.8</c:v>
                </c:pt>
              </c:numCache>
            </c:numRef>
          </c:val>
        </c:ser>
        <c:ser>
          <c:idx val="1"/>
          <c:order val="1"/>
          <c:tx>
            <c:strRef>
              <c:f>měsíce!$C$48</c:f>
              <c:strCache>
                <c:ptCount val="1"/>
                <c:pt idx="0">
                  <c:v>N-NH4 (mg/l)</c:v>
                </c:pt>
              </c:strCache>
            </c:strRef>
          </c:tx>
          <c:invertIfNegative val="0"/>
          <c:cat>
            <c:strRef>
              <c:f>měsíce!$A$49:$A$65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 SN</c:v>
                </c:pt>
                <c:pt idx="16">
                  <c:v>2003 Ján.</c:v>
                </c:pt>
              </c:strCache>
            </c:strRef>
          </c:cat>
          <c:val>
            <c:numRef>
              <c:f>měsíce!$C$49:$C$65</c:f>
              <c:numCache>
                <c:formatCode>General</c:formatCode>
                <c:ptCount val="17"/>
                <c:pt idx="0" formatCode="0.00;[Red]0.00">
                  <c:v>9.2600000000000002E-2</c:v>
                </c:pt>
                <c:pt idx="2" formatCode="0.00;[Red]0.00">
                  <c:v>4.0000000000000022E-2</c:v>
                </c:pt>
                <c:pt idx="3" formatCode="0.00;[Red]0.00">
                  <c:v>4.0000000000000022E-2</c:v>
                </c:pt>
                <c:pt idx="4" formatCode="0.00;[Red]0.00">
                  <c:v>0.126</c:v>
                </c:pt>
                <c:pt idx="5" formatCode="0.00;[Red]0.00">
                  <c:v>4.0000000000000022E-2</c:v>
                </c:pt>
                <c:pt idx="6" formatCode="0.00;[Red]0.00">
                  <c:v>0.12000000000000002</c:v>
                </c:pt>
                <c:pt idx="7" formatCode="0.00;[Red]0.00">
                  <c:v>4.7000000000000014E-2</c:v>
                </c:pt>
                <c:pt idx="8" formatCode="0.00;[Red]0.00">
                  <c:v>4.0000000000000022E-2</c:v>
                </c:pt>
                <c:pt idx="9" formatCode="0.00;[Red]0.00">
                  <c:v>4.900000000000005E-2</c:v>
                </c:pt>
                <c:pt idx="10" formatCode="0.00;[Red]0.00">
                  <c:v>0.126</c:v>
                </c:pt>
                <c:pt idx="11" formatCode="0.00;[Red]0.00">
                  <c:v>7.5000000000000011E-2</c:v>
                </c:pt>
                <c:pt idx="12" formatCode="0.00;[Red]0.00">
                  <c:v>0.14000000000000001</c:v>
                </c:pt>
                <c:pt idx="13" formatCode="0.00;[Red]0.00">
                  <c:v>4.8000000000000001E-2</c:v>
                </c:pt>
                <c:pt idx="14" formatCode="0.00;[Red]0.00">
                  <c:v>6.0000000000000032E-2</c:v>
                </c:pt>
                <c:pt idx="15" formatCode="0.00;[Red]0.00">
                  <c:v>0.14000000000000001</c:v>
                </c:pt>
                <c:pt idx="16" formatCode="0.00;[Red]0.00">
                  <c:v>0.38000000000000039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42752"/>
        <c:axId val="35003712"/>
      </c:barChart>
      <c:catAx>
        <c:axId val="4244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03712"/>
        <c:crosses val="autoZero"/>
        <c:auto val="1"/>
        <c:lblAlgn val="ctr"/>
        <c:lblOffset val="100"/>
        <c:noMultiLvlLbl val="0"/>
      </c:catAx>
      <c:valAx>
        <c:axId val="35003712"/>
        <c:scaling>
          <c:orientation val="minMax"/>
        </c:scaling>
        <c:delete val="0"/>
        <c:axPos val="l"/>
        <c:majorGridlines/>
        <c:numFmt formatCode="0.00;[Red]0.00" sourceLinked="1"/>
        <c:majorTickMark val="out"/>
        <c:minorTickMark val="none"/>
        <c:tickLblPos val="nextTo"/>
        <c:crossAx val="42442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FF52EB-E6A9-45D8-8EC0-9A3896EBD730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93B9D4-635E-42A2-96F7-3EED2DCA558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hmp.cz/vt/prazske-potoky-2/kunraticky-potok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eskatelevize.cz/porady/10116288835-z-metropole/212411058230028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vobodovahelena.rajce.idnes.cz/Kunraticky_les,_hrade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pod.cz/projekty/flora_a_fauna/Aktuality/pr_niva_moravice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259631" y="1337700"/>
            <a:ext cx="64087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cs-CZ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Bakalářská práce</a:t>
            </a:r>
          </a:p>
          <a:p>
            <a:endParaRPr lang="cs-CZ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Sylva Nováková   </a:t>
            </a:r>
            <a:endParaRPr lang="cs-CZ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Studie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 kvality </a:t>
            </a:r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vody Kunratickém                                         </a:t>
            </a:r>
          </a:p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potoce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letech 2001-2016</a:t>
            </a:r>
            <a:endParaRPr lang="cs-CZ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Školitel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Doc.Mgr.MarekVach.PhD</a:t>
            </a:r>
            <a:endParaRPr lang="cs-CZ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Oponent: </a:t>
            </a:r>
            <a:r>
              <a:rPr lang="cs-CZ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ing.LibušeBenešová.Csc</a:t>
            </a:r>
            <a:endParaRPr lang="cs-CZ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47750" y="4507798"/>
            <a:ext cx="3304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              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Sloučeniny fosforu nejsou toxické ale v důsledku hnojení průmyslovými hnojivy, používání detergentů s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polyfosfáty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vypouštěním odpadních vod obsahují vodní zdroje velká množství fosforu. Nadměrná množství živin, především právě fosforu (jakožto limitujícího prvku pro rozvoj vodní vegetace), mají za následek vznik eutrofizace vod.</a:t>
            </a:r>
          </a:p>
          <a:p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95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Kunratickém potoce bylo vytipováno 6 odběrových míst, ve kterých byly v období od června do října 2016 provedeny pravidelné měsíční odběry vody. Vzorky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byly  odebírány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PET lahví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následně  analyzovány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“Laboratoři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ochrany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vod“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Ústavu pro životní prostředí Přírodovědecké fakulty Univerzity Karlovy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Odběrová místa byla vybrána tak, aby dobře zobrazovala zdroje znečištění Kunratického potoka.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 -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 vzorků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8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sledek obrázku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192688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195736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Odběrové místo č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KRÁLE VÁCLAVA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691680" y="5805264"/>
            <a:ext cx="13163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Foto: Rudolf Vlček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2037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uvisející obrázek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1" y="1489430"/>
            <a:ext cx="698477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349873" y="476672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Odběrové místo č. 3 </a:t>
            </a:r>
            <a:r>
              <a:rPr lang="cs-CZ" b="1" dirty="0"/>
              <a:t>NAD LABUTÍ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5805264"/>
            <a:ext cx="13163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Foto: Rudolf Vlček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7201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ouvisející obrázek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40840" cy="41453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483768" y="652046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Odběrové místo č. 3 </a:t>
            </a:r>
            <a:r>
              <a:rPr lang="cs-CZ" b="1" dirty="0"/>
              <a:t>POD LABUTÍ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691680" y="5805264"/>
            <a:ext cx="13163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Foto: Rudolf Vlček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675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Kunratický potok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Kunratický potok je monitorován od roku 2001 v jednom profilu a od roku 2010 celkem ve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čtyřech profilech.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vlastního  monitoringu obsahují hodnocení kvality vody v roce 2016.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celkovému hodnocení kvality vody byl sestaven soubor dat z následujících zdrojů:</a:t>
            </a:r>
          </a:p>
          <a:p>
            <a:pPr lvl="1"/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Lesy Praha</a:t>
            </a:r>
          </a:p>
          <a:p>
            <a:pPr lvl="1"/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Diplomové a bakalářské práce, řešené na ústavu pro životní prostředí UK</a:t>
            </a:r>
          </a:p>
          <a:p>
            <a:pPr lvl="1"/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výsledky</a:t>
            </a:r>
          </a:p>
          <a:p>
            <a:pPr lvl="1"/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endParaRPr lang="cs-CZ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9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54743"/>
              </p:ext>
            </p:extLst>
          </p:nvPr>
        </p:nvGraphicFramePr>
        <p:xfrm>
          <a:off x="467544" y="332656"/>
          <a:ext cx="6192687" cy="6262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97"/>
                <a:gridCol w="1465928"/>
                <a:gridCol w="845102"/>
                <a:gridCol w="744992"/>
                <a:gridCol w="744992"/>
                <a:gridCol w="744992"/>
                <a:gridCol w="744992"/>
                <a:gridCol w="744992"/>
              </a:tblGrid>
              <a:tr h="16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</a:tr>
              <a:tr h="396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Datum / parametr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17. 6.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17. 7.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18. 8.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17. 9.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18. 10.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OM 1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NO</a:t>
                      </a:r>
                      <a:r>
                        <a:rPr lang="cs-CZ" sz="1050" baseline="-25000" dirty="0">
                          <a:effectLst/>
                        </a:rPr>
                        <a:t>2</a:t>
                      </a:r>
                      <a:r>
                        <a:rPr lang="cs-CZ" sz="1050" baseline="30000" dirty="0">
                          <a:effectLst/>
                        </a:rPr>
                        <a:t>-</a:t>
                      </a:r>
                      <a:r>
                        <a:rPr lang="cs-CZ" sz="1050" dirty="0">
                          <a:effectLst/>
                        </a:rPr>
                        <a:t> (mg/l)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0,24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3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1,53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1,82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1,39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2,69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5,59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NH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+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3-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0,15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OM 2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2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0,22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3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1,52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1,62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2,02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1,85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4,48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NH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+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0,07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0,12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3-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0,15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OM 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2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3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1,61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1,62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1,70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1,65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4,59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NH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+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0,07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0,10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0,09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3-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OM 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2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0,23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3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1,58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1,60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1,71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1,70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4,49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NH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+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0,07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0,07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3-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OM 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2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3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1,60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1,58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2,20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4,95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NH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+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0,04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3-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OM 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2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0,23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0,24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NO</a:t>
                      </a:r>
                      <a:r>
                        <a:rPr lang="cs-CZ" sz="1050" baseline="-25000">
                          <a:effectLst/>
                        </a:rPr>
                        <a:t>3</a:t>
                      </a:r>
                      <a:r>
                        <a:rPr lang="cs-CZ" sz="1050" baseline="30000">
                          <a:effectLst/>
                        </a:rPr>
                        <a:t>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1,58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1,75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1,69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2,18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4,39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NH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+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0,35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0,36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0,34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0,34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0,35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</a:t>
                      </a:r>
                      <a:r>
                        <a:rPr lang="cs-CZ" sz="1050" baseline="-25000">
                          <a:effectLst/>
                        </a:rPr>
                        <a:t>4</a:t>
                      </a:r>
                      <a:r>
                        <a:rPr lang="cs-CZ" sz="1050" baseline="30000">
                          <a:effectLst/>
                        </a:rPr>
                        <a:t>3-</a:t>
                      </a:r>
                      <a:r>
                        <a:rPr lang="cs-CZ" sz="1050">
                          <a:effectLst/>
                        </a:rPr>
                        <a:t> (mg/l)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0,16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0,15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0,14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0,14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87" marR="28987" marT="0" marB="0" anchor="b"/>
                </a:tc>
              </a:tr>
              <a:tr h="16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50" dirty="0">
                        <a:effectLst/>
                        <a:latin typeface="Calibri"/>
                      </a:endParaRPr>
                    </a:p>
                  </a:txBody>
                  <a:tcPr marL="28987" marR="28987" marT="0" marB="0" anchor="b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804248" y="692696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ýsledky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naměřených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vybraných parametrů – vlastní rozbory</a:t>
            </a:r>
          </a:p>
        </p:txBody>
      </p:sp>
    </p:spTree>
    <p:extLst>
      <p:ext uri="{BB962C8B-B14F-4D97-AF65-F5344CB8AC3E}">
        <p14:creationId xmlns:p14="http://schemas.microsoft.com/office/powerpoint/2010/main" val="178759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kvality vod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Bylo provedeno podle :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ČSN 75 7221 Jakost vod – klasifikace jakosti povrchových vod, </a:t>
            </a:r>
          </a:p>
          <a:p>
            <a:pPr lvl="1"/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Nařízení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vlády č. 229/2007 Sb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Nařízení vlády č. 229/2007 Sb. je novelou nařízení vlády č. 61/2003 Sb., o ukazatelích a hodnotách přípustného znečištění povrchových vod a odpadních vod, náležitostech povolení k vypouštění odpadních vod do vod povrchových a do kanalizací a o citlivých místech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3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307682076"/>
              </p:ext>
            </p:extLst>
          </p:nvPr>
        </p:nvGraphicFramePr>
        <p:xfrm>
          <a:off x="352116" y="402372"/>
          <a:ext cx="52565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016748" cy="27559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3501008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Průměrné koncentrace amonných a dusičnanových iontů v Kunratickém potoce v měsíci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srpnu a září  2001-2016</a:t>
            </a:r>
            <a:r>
              <a:rPr lang="cs-CZ" dirty="0"/>
              <a:t> 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15616" y="116632"/>
            <a:ext cx="681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č.3</a:t>
            </a:r>
          </a:p>
        </p:txBody>
      </p:sp>
      <p:sp>
        <p:nvSpPr>
          <p:cNvPr id="6" name="Obdélník 5"/>
          <p:cNvSpPr/>
          <p:nvPr/>
        </p:nvSpPr>
        <p:spPr>
          <a:xfrm>
            <a:off x="5475911" y="3059668"/>
            <a:ext cx="681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</a:t>
            </a:r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č.4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8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Bylo prokázáno, že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kvalitu vod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Kunratickém potoce  má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znečištění pocházející z různých zdrojů, které je obtížné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přesně identifikovat. 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grafů3 a 4  je zřejmé, že kvalita vody je ovlivněna i ročním obdobím.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Voda v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toku je ovlivněna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především vypouštěním  odpadních vod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 přilehlých obcí a zemědělskou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činností. V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zimních měsících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hraje  roli i chemická údržba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silnic.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kvality 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9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zhodnotit kvalitu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vody v Kunratickém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potoce v letech 2001-2016,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Zhodnotit problematické ukazatele především koncentrace N a P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Navrhnout opatření na zlepšení situace v povodí Kunratického potoka.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Cíle práce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Kunratickém potoce je situováno několik rybníků,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které ovlivňují kvalitu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vody v Kunratickém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potoce. 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Zvláštní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pozornost patří rybníku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Šeberák, který je jednoznačně velmi problematickým článkem potoka pod rybníkem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kvality 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získaných laboratorních výsledků jednotlivých chemických ukazatelů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 udělat následující závěry:</a:t>
            </a:r>
          </a:p>
          <a:p>
            <a:pPr lvl="1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porovnání s ostatními pražskými toky je znečištění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Kunratického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potoka na relativně nižší úrovni,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roblematickými ukazateli jsou sloučeniny dusíku a fosforu,</a:t>
            </a:r>
          </a:p>
          <a:p>
            <a:pPr lvl="1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znečištění podílejí septiky nebo žumpy v nedalekých obcích, které nemají funkční kanalizaci a vlivem těchto skutečností dochází k zatížení vod některými formami dusíku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fosforečnany.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k zemědělské činnosti v blízkosti toku se ve vodách objevují zvýšené koncentrace kovů vyskytující se v pesticidech anebo v hnojivech používaných  v zemědělství.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době pravidelných odběrů vzorků od května do října z jednotlivých lokalit Kunratického potoka se zjistilo, že na zlepšení kvality toku se podílejí pravděpodobně přítomné nádrže a hlavně střední část toku, která má přirozený charakter a kde jsou zachovány samočisticí schopnosti toku. </a:t>
            </a:r>
          </a:p>
          <a:p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Provádět pravidelné monitoringy a analýzy fyzikálně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chemických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ukazatelů 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Omezit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vypouštění komunálních vod do toku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Pravidelné provádění rozborů toxických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kovů v sedimentech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sledování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koncentrací, aby se zamezilo ohrožení zdraví obyvatel.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Sledování chemické údržby komunikací v zimních a jarních měsících a zjišťovat, jaký dopad má tato údržba na kvalitu vody v potoce.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Vhodná revitalizace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koryt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Návrh opatření </a:t>
            </a:r>
            <a:r>
              <a:rPr lang="cs-CZ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 zlepšení kvality vody na toku:</a:t>
            </a:r>
          </a:p>
        </p:txBody>
      </p:sp>
    </p:spTree>
    <p:extLst>
      <p:ext uri="{BB962C8B-B14F-4D97-AF65-F5344CB8AC3E}">
        <p14:creationId xmlns:p14="http://schemas.microsoft.com/office/powerpoint/2010/main" val="13383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391178" y="5157192"/>
            <a:ext cx="369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pic>
        <p:nvPicPr>
          <p:cNvPr id="5" name="Obrázek 4" descr="Související obrázek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5760720" cy="385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04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Kunratický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potok pramení jižně za hranicemi Prahy a do Vltavy se vlévá v Braníku, před Barrandovským mostem. Hlavními přítoky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Olšanský, Vestecký a Roztylský potok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Délka toku je 11 km, plocha povodí 31,6 km</a:t>
            </a:r>
            <a:r>
              <a:rPr lang="cs-CZ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Povodí má protáhlý tvar s podélnou osou přibližně ve směru  SZ-JV.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 toku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0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 nad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rybníkem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Šeberák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situována v nadmořské výšce cca 280 - 320 m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n.m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leží na jihovýchodním okraji Prahy – částečně i mimo území hlavního města. Kunratický potok i jeho přítoky zde mají charakter odvodňovacích struh a melioračních kanálů. Jednotlivé vodoteče byly v minulosti napřímeny a zcela podřízeny tehdejšímu zemědělskému využívání krajiny. Okolní pozemky tvoří vesměs pole a louky.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 toku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81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Úsek mezi rybníky Šeberák a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Labuťje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charakterizován převážně přirozeným tokem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lese s četnými meandry. Po průtoku Hornomlýnským 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Dolnomlýnským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rybníkem se zvyšuje podélný spád, voda získává na rychlosti a dno je tvořeno kameny a štěrkem. Téměř v celém úseku vede podél potoka pěší cesta – les má charakter městského lesoparku s hustou sítí parkových cest zpevněných štěrkem či asfaltem. Cesty překračují trasu potoka většinou kamennými či betonovými mostky, některé exponované úseky zejména nárazových břehů jsou opevněné kamennými zídkami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 toku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00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toku je vybudováno několik rybníků, největší z nich je Šeberák, dále pak např. Hornomlýnský,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Dolnomlýnský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Labuť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Šeberák je v současné době problematickým elementem v povodí – jeho kvalita je velmi proměnlivá, rybník není obhospodařován,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valita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vody pak byla dlouhodobě na špatné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úrovni.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k tomu, že nejsou jasná vlastnická práva -  není ukončeno jednání mezi firmou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Ogopogo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magistrátem hlavního města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Prahy, není  možná náprava kvality vody.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 toku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01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Hlavním zdrojem znečištění, hlavně v horní části povodí kunratického potoka je zemědělství. 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Vysoké koncentrace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dusíku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fosforu přispívají k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eutrofizaci. 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biomasa fytoplanktonu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negativní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na kyslíkový režim ve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vodách. Eutrofizace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vliv na změnu druhového složení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organismů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způsobit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až úmrtí ryb.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Zdroje znečištění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5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Druhým zdrojem znečištění potoka jsou odpadní vody jak průmyslové, tak splaškové.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některých částech Kunratic a Šeberova stále chybí splašková kanalizace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odpadních vod je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řešena žumpami,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septiky a ve výjimečných případech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domovními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čistírnami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odpadních vod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Rovněž několik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samostatných stok a otevřených příkopů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ústí přímo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Kunratického potoka.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znečištění</a:t>
            </a:r>
          </a:p>
        </p:txBody>
      </p:sp>
    </p:spTree>
    <p:extLst>
      <p:ext uri="{BB962C8B-B14F-4D97-AF65-F5344CB8AC3E}">
        <p14:creationId xmlns:p14="http://schemas.microsoft.com/office/powerpoint/2010/main" val="74452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Nejprve byly vybrány hlavní chemické parametry a to:</a:t>
            </a:r>
          </a:p>
          <a:p>
            <a:pPr lvl="1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Sloučeniny anorganického dusíku (NO</a:t>
            </a:r>
            <a:r>
              <a:rPr 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NO</a:t>
            </a:r>
            <a:r>
              <a:rPr 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lvl="1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Anorganický fosfor.</a:t>
            </a:r>
          </a:p>
          <a:p>
            <a:pPr marL="393192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Ukazatele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anorganického dusíku byly vybrány, protože znečištění vod dusičnany je závažný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a dále jde o naplnění nitrátové směrnice -  předpis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Evropské unie (91/676/EHS), vytvořený pro ochranu vod před znečištěním dusičnany ze zemědělství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9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</TotalTime>
  <Words>949</Words>
  <Application>Microsoft Office PowerPoint</Application>
  <PresentationFormat>Předvádění na obrazovce (4:3)</PresentationFormat>
  <Paragraphs>301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Shluk</vt:lpstr>
      <vt:lpstr>Prezentace aplikace PowerPoint</vt:lpstr>
      <vt:lpstr>Cíle práce</vt:lpstr>
      <vt:lpstr>Charakter toku</vt:lpstr>
      <vt:lpstr>Charakter toku</vt:lpstr>
      <vt:lpstr>Charakter toku</vt:lpstr>
      <vt:lpstr>Charakter toku</vt:lpstr>
      <vt:lpstr>Zdroje znečištění</vt:lpstr>
      <vt:lpstr>Zdroje znečištění</vt:lpstr>
      <vt:lpstr>Metodika práce</vt:lpstr>
      <vt:lpstr>Metodika práce</vt:lpstr>
      <vt:lpstr>Metodika práce - odběr vzorků</vt:lpstr>
      <vt:lpstr>Prezentace aplikace PowerPoint</vt:lpstr>
      <vt:lpstr>Prezentace aplikace PowerPoint</vt:lpstr>
      <vt:lpstr>Prezentace aplikace PowerPoint</vt:lpstr>
      <vt:lpstr>Výsledky</vt:lpstr>
      <vt:lpstr>Prezentace aplikace PowerPoint</vt:lpstr>
      <vt:lpstr>Hodnocení kvality vod</vt:lpstr>
      <vt:lpstr>Prezentace aplikace PowerPoint</vt:lpstr>
      <vt:lpstr>Hodnocení kvality vod</vt:lpstr>
      <vt:lpstr>Hodnocení kvality vod</vt:lpstr>
      <vt:lpstr>Závěry</vt:lpstr>
      <vt:lpstr>Závěry</vt:lpstr>
      <vt:lpstr>Návrh opatření ke zlepšení kvality vody na toku: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Libuse Benesova</dc:creator>
  <cp:lastModifiedBy>PONO</cp:lastModifiedBy>
  <cp:revision>19</cp:revision>
  <dcterms:created xsi:type="dcterms:W3CDTF">2017-04-24T18:44:53Z</dcterms:created>
  <dcterms:modified xsi:type="dcterms:W3CDTF">2017-04-25T08:06:12Z</dcterms:modified>
</cp:coreProperties>
</file>