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6" r:id="rId9"/>
    <p:sldId id="267" r:id="rId10"/>
    <p:sldId id="269" r:id="rId11"/>
    <p:sldId id="270" r:id="rId12"/>
    <p:sldId id="264" r:id="rId13"/>
    <p:sldId id="26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95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63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0196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903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5112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466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932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23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80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835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326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75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127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14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20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08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14D1D-9624-4488-9C6D-2CBA841D9EBD}" type="datetimeFigureOut">
              <a:rPr lang="cs-CZ" smtClean="0"/>
              <a:t>28.12.2018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81BCFB4-BEF6-40C4-9D56-02786D059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23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/>
              <a:t/>
            </a:r>
            <a:br>
              <a:rPr lang="cs-CZ" sz="4800" b="1" dirty="0"/>
            </a:br>
            <a:r>
              <a:rPr lang="cs-CZ" sz="4800" b="1" dirty="0"/>
              <a:t> </a:t>
            </a:r>
            <a:br>
              <a:rPr lang="cs-CZ" sz="4800" b="1" dirty="0"/>
            </a:br>
            <a:r>
              <a:rPr lang="cs-CZ" sz="4800" b="1" dirty="0" smtClean="0"/>
              <a:t>Implementace </a:t>
            </a:r>
            <a:r>
              <a:rPr lang="cs-CZ" sz="4800" b="1" dirty="0" err="1" smtClean="0"/>
              <a:t>workforce</a:t>
            </a:r>
            <a:r>
              <a:rPr lang="cs-CZ" sz="4800" b="1" dirty="0" smtClean="0"/>
              <a:t> managementu v prostředí společnosti </a:t>
            </a:r>
            <a:r>
              <a:rPr lang="cs-CZ" sz="4800" b="1" dirty="0" err="1" smtClean="0"/>
              <a:t>GridServices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219700"/>
            <a:ext cx="8915399" cy="683962"/>
          </a:xfrm>
        </p:spPr>
        <p:txBody>
          <a:bodyPr>
            <a:normAutofit/>
          </a:bodyPr>
          <a:lstStyle/>
          <a:p>
            <a:pPr>
              <a:tabLst>
                <a:tab pos="8640000" algn="r"/>
              </a:tabLst>
            </a:pPr>
            <a:r>
              <a:rPr lang="cs-CZ" sz="2400" b="1" dirty="0" smtClean="0"/>
              <a:t>Diplomová práce 	Bc. Petr Kareš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8143536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Navrhované </a:t>
            </a:r>
            <a:r>
              <a:rPr lang="cs-CZ" b="1" dirty="0" smtClean="0"/>
              <a:t>řešení - praktická část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20327"/>
            <a:ext cx="8915400" cy="4814979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Harmonogram</a:t>
            </a:r>
          </a:p>
          <a:p>
            <a:pPr marL="457200" lvl="1" indent="0">
              <a:buNone/>
            </a:pPr>
            <a:endParaRPr lang="cs-CZ" sz="2000" b="1" dirty="0"/>
          </a:p>
          <a:p>
            <a:pPr marL="457200" lvl="1" indent="0">
              <a:buNone/>
            </a:pPr>
            <a:endParaRPr lang="cs-CZ" sz="2000" b="1" dirty="0" smtClean="0"/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 smtClean="0"/>
          </a:p>
          <a:p>
            <a:r>
              <a:rPr lang="cs-CZ" sz="2400" b="1" dirty="0" smtClean="0"/>
              <a:t>Sledování ukazatelů pro kontrolu plnění cílů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623129"/>
              </p:ext>
            </p:extLst>
          </p:nvPr>
        </p:nvGraphicFramePr>
        <p:xfrm>
          <a:off x="2765746" y="2189015"/>
          <a:ext cx="5535231" cy="188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022"/>
                <a:gridCol w="3612059"/>
                <a:gridCol w="1565150"/>
              </a:tblGrid>
              <a:tr h="18805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Harmonogram implementace </a:t>
                      </a:r>
                      <a:r>
                        <a:rPr lang="cs-CZ" sz="1100" dirty="0" err="1">
                          <a:effectLst/>
                        </a:rPr>
                        <a:t>workforce</a:t>
                      </a:r>
                      <a:r>
                        <a:rPr lang="cs-CZ" sz="1100" dirty="0">
                          <a:effectLst/>
                        </a:rPr>
                        <a:t> managementu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805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Činnost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Termíny činností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88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Iniciace projektu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03/2018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88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Pohovory se zákazníky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03-06/2018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88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Pohovory se zaměstnanci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03-06/2018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88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Zpracovat analýzu požadavků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07-10/2018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88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Výběr HW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11-12/2018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88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Stanovení harmonogramu implementace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01-02/2019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88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Vývoj systému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02-05/2019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88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Pilotní provoz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06-12/2019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644478"/>
              </p:ext>
            </p:extLst>
          </p:nvPr>
        </p:nvGraphicFramePr>
        <p:xfrm>
          <a:off x="2765746" y="5162251"/>
          <a:ext cx="5770418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0622"/>
                <a:gridCol w="336430"/>
                <a:gridCol w="396815"/>
                <a:gridCol w="336431"/>
                <a:gridCol w="362309"/>
                <a:gridCol w="336430"/>
                <a:gridCol w="310551"/>
                <a:gridCol w="370936"/>
                <a:gridCol w="879894"/>
              </a:tblGrid>
              <a:tr h="182880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Sledování ukazatelů pro kontrolu plnění cílů - pilotní provoz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měsíc / 2019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náklady na tisk (Kč)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náklady na PHM (Kč)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volná disponibilní kapacita (hod.)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1363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Navrhované </a:t>
            </a:r>
            <a:r>
              <a:rPr lang="cs-CZ" b="1" dirty="0" smtClean="0"/>
              <a:t>řešení - praktická část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Realizace</a:t>
            </a:r>
          </a:p>
          <a:p>
            <a:pPr lvl="1"/>
            <a:r>
              <a:rPr lang="cs-CZ" sz="2000" b="1" dirty="0" smtClean="0"/>
              <a:t>Agilní vývoj systému</a:t>
            </a:r>
            <a:endParaRPr lang="cs-CZ" sz="2000" b="1" dirty="0"/>
          </a:p>
          <a:p>
            <a:pPr marL="457200" lvl="1" indent="0">
              <a:buNone/>
            </a:pPr>
            <a:endParaRPr lang="cs-CZ" sz="2000" b="1" dirty="0" smtClean="0"/>
          </a:p>
          <a:p>
            <a:r>
              <a:rPr lang="cs-CZ" sz="2400" b="1" dirty="0" smtClean="0"/>
              <a:t>Uzavření projektu</a:t>
            </a:r>
            <a:endParaRPr lang="cs-CZ" sz="2400" b="1" dirty="0"/>
          </a:p>
          <a:p>
            <a:pPr lvl="1"/>
            <a:r>
              <a:rPr lang="cs-CZ" sz="2000" b="1" dirty="0" smtClean="0"/>
              <a:t>Pilotní provoz</a:t>
            </a:r>
          </a:p>
          <a:p>
            <a:pPr lvl="1"/>
            <a:r>
              <a:rPr lang="cs-CZ" sz="2000" b="1" dirty="0" smtClean="0"/>
              <a:t>Vyhodnocení pilotního provozu</a:t>
            </a:r>
          </a:p>
          <a:p>
            <a:pPr lvl="1"/>
            <a:r>
              <a:rPr lang="cs-CZ" sz="2000" b="1" dirty="0" smtClean="0"/>
              <a:t>Vyhodnocení ukazatelů</a:t>
            </a:r>
          </a:p>
          <a:p>
            <a:pPr lvl="1"/>
            <a:r>
              <a:rPr lang="cs-CZ" sz="2000" b="1" dirty="0" smtClean="0"/>
              <a:t>Implementace v celé společnosti</a:t>
            </a:r>
          </a:p>
          <a:p>
            <a:pPr marL="0" indent="0"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2064611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Vyhodnocení a </a:t>
            </a:r>
            <a:r>
              <a:rPr lang="cs-CZ" b="1" dirty="0" smtClean="0"/>
              <a:t>závěr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63683"/>
          </a:xfrm>
        </p:spPr>
        <p:txBody>
          <a:bodyPr/>
          <a:lstStyle/>
          <a:p>
            <a:r>
              <a:rPr lang="cs-CZ" sz="2400" b="1" dirty="0" smtClean="0"/>
              <a:t>Přínosy:</a:t>
            </a:r>
          </a:p>
          <a:p>
            <a:pPr lvl="1"/>
            <a:r>
              <a:rPr lang="cs-CZ" sz="2000" b="1" dirty="0" smtClean="0"/>
              <a:t>Úspora nákladů na PHM a tisk</a:t>
            </a:r>
          </a:p>
          <a:p>
            <a:pPr lvl="1"/>
            <a:r>
              <a:rPr lang="cs-CZ" sz="2000" b="1" dirty="0" smtClean="0"/>
              <a:t>Možnost využití nové disponibilní kapacity</a:t>
            </a:r>
          </a:p>
          <a:p>
            <a:pPr lvl="1"/>
            <a:r>
              <a:rPr lang="cs-CZ" sz="2000" b="1" dirty="0" smtClean="0"/>
              <a:t>Možnost nástupu práce z místa bydliště, …</a:t>
            </a:r>
          </a:p>
          <a:p>
            <a:r>
              <a:rPr lang="cs-CZ" sz="2400" b="1" dirty="0" smtClean="0"/>
              <a:t>Rizika:</a:t>
            </a:r>
          </a:p>
          <a:p>
            <a:pPr lvl="1"/>
            <a:r>
              <a:rPr lang="cs-CZ" sz="2000" b="1" dirty="0" smtClean="0"/>
              <a:t>Výpadek systému</a:t>
            </a:r>
          </a:p>
          <a:p>
            <a:pPr lvl="1"/>
            <a:r>
              <a:rPr lang="cs-CZ" sz="2000" b="1" dirty="0" smtClean="0"/>
              <a:t>Nepřijetí ze strany zaměstnanců</a:t>
            </a:r>
          </a:p>
          <a:p>
            <a:pPr lvl="1"/>
            <a:r>
              <a:rPr lang="cs-CZ" sz="2000" b="1" dirty="0" smtClean="0"/>
              <a:t>Odolnost zařízení, …</a:t>
            </a:r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285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Děkuji za pozornost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206386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Cíl práce</a:t>
            </a:r>
          </a:p>
          <a:p>
            <a:r>
              <a:rPr lang="cs-CZ" sz="2400" b="1" dirty="0" smtClean="0"/>
              <a:t>Představení společnosti </a:t>
            </a:r>
            <a:r>
              <a:rPr lang="cs-CZ" sz="2400" b="1" dirty="0" err="1" smtClean="0"/>
              <a:t>GridServices</a:t>
            </a:r>
            <a:r>
              <a:rPr lang="cs-CZ" sz="2400" b="1" dirty="0" smtClean="0"/>
              <a:t> s.r.o.</a:t>
            </a:r>
          </a:p>
          <a:p>
            <a:r>
              <a:rPr lang="cs-CZ" sz="2400" b="1" dirty="0" smtClean="0"/>
              <a:t>Současný stav ve společnosti</a:t>
            </a:r>
          </a:p>
          <a:p>
            <a:r>
              <a:rPr lang="cs-CZ" sz="2400" b="1" dirty="0" smtClean="0"/>
              <a:t>Navrhované řešení</a:t>
            </a:r>
          </a:p>
          <a:p>
            <a:r>
              <a:rPr lang="cs-CZ" sz="2400" b="1" dirty="0" smtClean="0"/>
              <a:t>Vyhodnocení a závěr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6893413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Hlavní cíl: </a:t>
            </a:r>
          </a:p>
          <a:p>
            <a:pPr lvl="1"/>
            <a:r>
              <a:rPr lang="cs-CZ" sz="2000" b="1" dirty="0" smtClean="0"/>
              <a:t>Implementace nového způsobu řízení prací s využitím mobilních zařízení ve společnosti </a:t>
            </a:r>
            <a:r>
              <a:rPr lang="cs-CZ" sz="2000" b="1" dirty="0" err="1" smtClean="0"/>
              <a:t>GridServices</a:t>
            </a:r>
            <a:r>
              <a:rPr lang="cs-CZ" sz="2000" b="1" dirty="0" smtClean="0"/>
              <a:t>.</a:t>
            </a:r>
          </a:p>
          <a:p>
            <a:r>
              <a:rPr lang="cs-CZ" sz="2400" b="1" dirty="0" smtClean="0"/>
              <a:t>Dílčí cíle:</a:t>
            </a:r>
          </a:p>
          <a:p>
            <a:pPr lvl="1"/>
            <a:r>
              <a:rPr lang="cs-CZ" sz="2000" b="1" dirty="0" smtClean="0"/>
              <a:t>Analýza stávajícího způsobu řízení ve vybrané společnosti</a:t>
            </a:r>
          </a:p>
          <a:p>
            <a:pPr lvl="1"/>
            <a:r>
              <a:rPr lang="cs-CZ" sz="2000" b="1" dirty="0" smtClean="0"/>
              <a:t>Průzkum řešení problému v </a:t>
            </a:r>
            <a:r>
              <a:rPr lang="cs-CZ" sz="2000" b="1" dirty="0" err="1" smtClean="0"/>
              <a:t>utilitních</a:t>
            </a:r>
            <a:r>
              <a:rPr lang="cs-CZ" sz="2000" b="1" dirty="0" smtClean="0"/>
              <a:t> společnostech</a:t>
            </a:r>
          </a:p>
          <a:p>
            <a:pPr lvl="1"/>
            <a:r>
              <a:rPr lang="cs-CZ" sz="2000" b="1" dirty="0" smtClean="0"/>
              <a:t>Návrh nového řešení pomocí mobilních zařízen</a:t>
            </a:r>
            <a:r>
              <a:rPr lang="cs-CZ" sz="2000" b="1" dirty="0"/>
              <a:t>í</a:t>
            </a:r>
          </a:p>
        </p:txBody>
      </p:sp>
    </p:spTree>
    <p:extLst>
      <p:ext uri="{BB962C8B-B14F-4D97-AF65-F5344CB8AC3E}">
        <p14:creationId xmlns:p14="http://schemas.microsoft.com/office/powerpoint/2010/main" val="36330055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Představení společnosti </a:t>
            </a:r>
            <a:r>
              <a:rPr lang="cs-CZ" b="1" dirty="0" err="1" smtClean="0"/>
              <a:t>GridServices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Člen koncernu </a:t>
            </a:r>
            <a:r>
              <a:rPr lang="cs-CZ" sz="2400" b="1" dirty="0" err="1" smtClean="0"/>
              <a:t>Innogy</a:t>
            </a:r>
            <a:r>
              <a:rPr lang="cs-CZ" sz="2400" b="1" dirty="0" smtClean="0"/>
              <a:t> (aktuální jednání s E-ON)</a:t>
            </a:r>
          </a:p>
          <a:p>
            <a:r>
              <a:rPr lang="cs-CZ" sz="2400" b="1" dirty="0" smtClean="0"/>
              <a:t>Předmět podnikání: </a:t>
            </a:r>
          </a:p>
          <a:p>
            <a:pPr lvl="1"/>
            <a:r>
              <a:rPr lang="cs-CZ" sz="2000" b="1" dirty="0" smtClean="0"/>
              <a:t>Provoz a údržba  plynárenských zařízení</a:t>
            </a:r>
          </a:p>
          <a:p>
            <a:pPr lvl="1"/>
            <a:r>
              <a:rPr lang="cs-CZ" sz="2000" b="1" dirty="0" smtClean="0"/>
              <a:t>Pohotovostní služba</a:t>
            </a:r>
          </a:p>
          <a:p>
            <a:pPr lvl="1"/>
            <a:r>
              <a:rPr lang="cs-CZ" sz="2000" b="1" dirty="0" smtClean="0"/>
              <a:t>Plynoměrová služba</a:t>
            </a:r>
          </a:p>
          <a:p>
            <a:pPr lvl="1"/>
            <a:r>
              <a:rPr lang="cs-CZ" sz="2000" b="1" dirty="0" smtClean="0"/>
              <a:t>Provozování VTL, STL a NTL plynovodů a přípojek</a:t>
            </a:r>
          </a:p>
          <a:p>
            <a:pPr lvl="1"/>
            <a:r>
              <a:rPr lang="cs-CZ" sz="2000" b="1" dirty="0" smtClean="0"/>
              <a:t>Provoz regulačních stanic</a:t>
            </a:r>
          </a:p>
          <a:p>
            <a:pPr lvl="1"/>
            <a:r>
              <a:rPr lang="cs-CZ" sz="2000" b="1" dirty="0" smtClean="0"/>
              <a:t>Atp.</a:t>
            </a:r>
          </a:p>
        </p:txBody>
      </p:sp>
    </p:spTree>
    <p:extLst>
      <p:ext uri="{BB962C8B-B14F-4D97-AF65-F5344CB8AC3E}">
        <p14:creationId xmlns:p14="http://schemas.microsoft.com/office/powerpoint/2010/main" val="35261835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Současný stav v </a:t>
            </a:r>
            <a:r>
              <a:rPr lang="cs-CZ" b="1" dirty="0" err="1" smtClean="0"/>
              <a:t>GridServices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b="1" dirty="0" smtClean="0"/>
              <a:t>Předávaní pracovních příkazů:</a:t>
            </a:r>
          </a:p>
          <a:p>
            <a:pPr lvl="1"/>
            <a:r>
              <a:rPr lang="cs-CZ" sz="2000" b="1" dirty="0" smtClean="0"/>
              <a:t>Ze sídla firmy</a:t>
            </a:r>
          </a:p>
          <a:p>
            <a:pPr lvl="1"/>
            <a:r>
              <a:rPr lang="cs-CZ" sz="2000" b="1" dirty="0" smtClean="0"/>
              <a:t>V papírové podobě</a:t>
            </a:r>
          </a:p>
          <a:p>
            <a:r>
              <a:rPr lang="cs-CZ" sz="2400" b="1" dirty="0" smtClean="0"/>
              <a:t>Příprava podkladů</a:t>
            </a:r>
          </a:p>
          <a:p>
            <a:pPr lvl="1"/>
            <a:r>
              <a:rPr lang="cs-CZ" sz="2000" b="1" dirty="0"/>
              <a:t>Přípravář: tisk mapových podkladů</a:t>
            </a:r>
          </a:p>
          <a:p>
            <a:pPr lvl="1"/>
            <a:r>
              <a:rPr lang="cs-CZ" sz="2000" b="1" dirty="0"/>
              <a:t>Mistr: plánování a rozdělení prací</a:t>
            </a:r>
          </a:p>
          <a:p>
            <a:r>
              <a:rPr lang="cs-CZ" sz="2400" b="1" dirty="0" smtClean="0"/>
              <a:t>Zpracování příkazů</a:t>
            </a:r>
          </a:p>
          <a:p>
            <a:pPr lvl="1"/>
            <a:r>
              <a:rPr lang="cs-CZ" sz="2000" b="1" dirty="0"/>
              <a:t>Přípravář ručně přepisuje do </a:t>
            </a:r>
            <a:r>
              <a:rPr lang="cs-CZ" sz="2000" b="1" dirty="0" err="1"/>
              <a:t>SAPu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777147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Navrhované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Předávaní pracovních příkazů</a:t>
            </a:r>
            <a:r>
              <a:rPr lang="cs-CZ" sz="2400" b="1" dirty="0" smtClean="0"/>
              <a:t>:</a:t>
            </a:r>
          </a:p>
          <a:p>
            <a:pPr lvl="1"/>
            <a:r>
              <a:rPr lang="cs-CZ" sz="2000" b="1" dirty="0" smtClean="0"/>
              <a:t>Do terénu</a:t>
            </a:r>
            <a:endParaRPr lang="cs-CZ" sz="2000" b="1" dirty="0"/>
          </a:p>
          <a:p>
            <a:pPr lvl="1"/>
            <a:r>
              <a:rPr lang="cs-CZ" sz="2000" b="1" dirty="0" smtClean="0"/>
              <a:t>Elektronicky do tabletu</a:t>
            </a:r>
          </a:p>
          <a:p>
            <a:r>
              <a:rPr lang="cs-CZ" sz="2400" b="1" dirty="0"/>
              <a:t>Příprava podkladů</a:t>
            </a:r>
          </a:p>
          <a:p>
            <a:pPr lvl="1"/>
            <a:r>
              <a:rPr lang="cs-CZ" sz="2000" b="1" dirty="0" smtClean="0"/>
              <a:t>Mapové podklady v tabletu</a:t>
            </a:r>
          </a:p>
          <a:p>
            <a:pPr lvl="1"/>
            <a:r>
              <a:rPr lang="cs-CZ" sz="2000" b="1" dirty="0" smtClean="0"/>
              <a:t>Plánování prací provádí systém automaticky</a:t>
            </a:r>
          </a:p>
          <a:p>
            <a:r>
              <a:rPr lang="cs-CZ" sz="2400" b="1" dirty="0"/>
              <a:t>Zpracování příkazů</a:t>
            </a:r>
          </a:p>
          <a:p>
            <a:pPr lvl="1"/>
            <a:r>
              <a:rPr lang="cs-CZ" sz="2000" b="1" dirty="0" smtClean="0"/>
              <a:t>Po ukončení zakázky odeslání z tabletu do SAP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4608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Současný </a:t>
            </a:r>
            <a:r>
              <a:rPr lang="cs-CZ" b="1" dirty="0" err="1" smtClean="0"/>
              <a:t>vs</a:t>
            </a:r>
            <a:r>
              <a:rPr lang="cs-CZ" b="1" dirty="0" smtClean="0"/>
              <a:t> plánovaný stav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2592924" y="1148738"/>
            <a:ext cx="3992732" cy="576262"/>
          </a:xfrm>
        </p:spPr>
        <p:txBody>
          <a:bodyPr/>
          <a:lstStyle/>
          <a:p>
            <a:r>
              <a:rPr lang="cs-CZ" dirty="0" smtClean="0"/>
              <a:t>Před WFM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7505610" y="1148738"/>
            <a:ext cx="3999001" cy="576262"/>
          </a:xfrm>
        </p:spPr>
        <p:txBody>
          <a:bodyPr/>
          <a:lstStyle/>
          <a:p>
            <a:r>
              <a:rPr lang="cs-CZ" dirty="0" smtClean="0"/>
              <a:t>Po WFM</a:t>
            </a:r>
            <a:endParaRPr lang="cs-CZ" dirty="0"/>
          </a:p>
        </p:txBody>
      </p:sp>
      <p:pic>
        <p:nvPicPr>
          <p:cNvPr id="1026" name="Picture 2" descr="před_WF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93" y="1787999"/>
            <a:ext cx="4981940" cy="50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 descr="C:\Users\Kares\AppData\Local\Microsoft\Windows\Temporary Internet Files\Content.Outlook\X3DZLYJW\WFM2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819" y="1787999"/>
            <a:ext cx="6198654" cy="50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09472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Navrhované </a:t>
            </a:r>
            <a:r>
              <a:rPr lang="cs-CZ" b="1" dirty="0" smtClean="0"/>
              <a:t>řešení - praktická část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Iniciace projektu</a:t>
            </a:r>
          </a:p>
          <a:p>
            <a:pPr lvl="1"/>
            <a:r>
              <a:rPr lang="cs-CZ" sz="2000" b="1" dirty="0" smtClean="0"/>
              <a:t>Cíl: Nahradit 90% papírové agendy digitální formou</a:t>
            </a:r>
            <a:endParaRPr lang="cs-CZ" sz="2000" b="1" dirty="0"/>
          </a:p>
          <a:p>
            <a:pPr lvl="1"/>
            <a:r>
              <a:rPr lang="cs-CZ" sz="2000" b="1" dirty="0" smtClean="0"/>
              <a:t>Přínosy: Úspory nákladů – tisk, FTE, PHM </a:t>
            </a:r>
          </a:p>
          <a:p>
            <a:pPr marL="457200" lvl="1" indent="0">
              <a:buNone/>
            </a:pPr>
            <a:endParaRPr lang="cs-CZ" sz="2000" b="1" dirty="0" smtClean="0"/>
          </a:p>
          <a:p>
            <a:r>
              <a:rPr lang="cs-CZ" sz="2400" b="1" dirty="0" smtClean="0"/>
              <a:t>Plánování projektu</a:t>
            </a:r>
            <a:endParaRPr lang="cs-CZ" sz="2400" b="1" dirty="0"/>
          </a:p>
          <a:p>
            <a:pPr lvl="1"/>
            <a:r>
              <a:rPr lang="cs-CZ" sz="2000" b="1" dirty="0" smtClean="0"/>
              <a:t>Vymezení rolí (RACI matice)</a:t>
            </a:r>
          </a:p>
          <a:p>
            <a:pPr lvl="1"/>
            <a:r>
              <a:rPr lang="cs-CZ" sz="2000" b="1" dirty="0" smtClean="0"/>
              <a:t>Business analýza (současný stav, budoucí, kvantifikace)</a:t>
            </a:r>
          </a:p>
          <a:p>
            <a:pPr lvl="1"/>
            <a:r>
              <a:rPr lang="cs-CZ" sz="2000" b="1" dirty="0" err="1" smtClean="0"/>
              <a:t>Prioritizace</a:t>
            </a:r>
            <a:r>
              <a:rPr lang="cs-CZ" sz="2000" b="1" dirty="0" smtClean="0"/>
              <a:t> požadavků (</a:t>
            </a:r>
            <a:r>
              <a:rPr lang="cs-CZ" sz="2000" b="1" dirty="0" err="1" smtClean="0"/>
              <a:t>MoSCoW</a:t>
            </a:r>
            <a:r>
              <a:rPr lang="cs-CZ" sz="2000" b="1" dirty="0" smtClean="0"/>
              <a:t>)</a:t>
            </a:r>
          </a:p>
          <a:p>
            <a:pPr marL="0" indent="0"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7744637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Navrhované </a:t>
            </a:r>
            <a:r>
              <a:rPr lang="cs-CZ" b="1" dirty="0" smtClean="0"/>
              <a:t>řešení - praktická část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Výběr HW</a:t>
            </a:r>
          </a:p>
          <a:p>
            <a:pPr lvl="1"/>
            <a:r>
              <a:rPr lang="cs-CZ" sz="2000" b="1" dirty="0" smtClean="0"/>
              <a:t>Pomocí vícekriteriální analýzy variant – </a:t>
            </a:r>
            <a:r>
              <a:rPr lang="cs-CZ" sz="2000" b="1" dirty="0"/>
              <a:t>S</a:t>
            </a:r>
            <a:r>
              <a:rPr lang="cs-CZ" sz="2000" b="1" dirty="0" smtClean="0"/>
              <a:t>amsung </a:t>
            </a:r>
            <a:r>
              <a:rPr lang="cs-CZ" sz="2000" b="1" dirty="0" err="1" smtClean="0"/>
              <a:t>Galaxy</a:t>
            </a:r>
            <a:r>
              <a:rPr lang="cs-CZ" sz="2000" b="1" dirty="0" smtClean="0"/>
              <a:t> A10,5“</a:t>
            </a:r>
          </a:p>
          <a:p>
            <a:pPr marL="457200" lvl="1" indent="0">
              <a:buNone/>
            </a:pPr>
            <a:endParaRPr lang="cs-CZ" sz="2000" b="1" dirty="0"/>
          </a:p>
          <a:p>
            <a:pPr marL="457200" lvl="1" indent="0">
              <a:buNone/>
            </a:pPr>
            <a:endParaRPr lang="cs-CZ" sz="2000" b="1" dirty="0" smtClean="0"/>
          </a:p>
          <a:p>
            <a:pPr marL="0" indent="0">
              <a:buNone/>
            </a:pPr>
            <a:endParaRPr lang="cs-CZ" sz="2400" b="1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672815"/>
              </p:ext>
            </p:extLst>
          </p:nvPr>
        </p:nvGraphicFramePr>
        <p:xfrm>
          <a:off x="3027602" y="3586865"/>
          <a:ext cx="5616066" cy="1853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4180"/>
                <a:gridCol w="1237060"/>
                <a:gridCol w="781521"/>
                <a:gridCol w="905774"/>
                <a:gridCol w="957531"/>
              </a:tblGrid>
              <a:tr h="303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Tablet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Operační paměť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Baterie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Reference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Cena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Samsung Galaxy A10,5“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GB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7300 Ah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4,90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9999,-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Lenovo Yoga 3 10“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GB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8400 Ah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4,75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6999,-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Lenovo tab 4 10 Plus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 GB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7000 </a:t>
                      </a:r>
                      <a:r>
                        <a:rPr lang="cs-CZ" sz="1100" dirty="0" err="1">
                          <a:effectLst/>
                        </a:rPr>
                        <a:t>Ah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4,80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8999,-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Apple iPad 2017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 GB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7000 Ah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4,70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11999,-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5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Povaha kritéria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MAX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MAX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MAX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MIN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5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Váhy kritérií (Vj)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0,1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1025" name="Picture 1" descr="SM-T580NZKAXAR-hero-71016?$product-details-jpg$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43669" y="3586864"/>
            <a:ext cx="2860944" cy="1853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7013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260</TotalTime>
  <Words>492</Words>
  <Application>Microsoft Office PowerPoint</Application>
  <PresentationFormat>Širokoúhlá obrazovka</PresentationFormat>
  <Paragraphs>186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Stébla</vt:lpstr>
      <vt:lpstr>   Implementace workforce managementu v prostředí společnosti GridServices</vt:lpstr>
      <vt:lpstr>Osnova</vt:lpstr>
      <vt:lpstr>Cíl práce</vt:lpstr>
      <vt:lpstr>Představení společnosti GridServices</vt:lpstr>
      <vt:lpstr>Současný stav v GridServices</vt:lpstr>
      <vt:lpstr>Navrhované řešení</vt:lpstr>
      <vt:lpstr>Současný vs plánovaný stav</vt:lpstr>
      <vt:lpstr>Navrhované řešení - praktická část</vt:lpstr>
      <vt:lpstr>Navrhované řešení - praktická část</vt:lpstr>
      <vt:lpstr>Navrhované řešení - praktická část</vt:lpstr>
      <vt:lpstr>Navrhované řešení - praktická část</vt:lpstr>
      <vt:lpstr>Vyhodnocení a závěr</vt:lpstr>
      <vt:lpstr>Děkuji za pozornost</vt:lpstr>
    </vt:vector>
  </TitlesOfParts>
  <Company>RWE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Workforce management – využití mobilních zařízení pro řízení prací v regionálním prostředí</dc:title>
  <dc:creator>Kareš Petr</dc:creator>
  <cp:lastModifiedBy>Kareš Petr</cp:lastModifiedBy>
  <cp:revision>32</cp:revision>
  <dcterms:created xsi:type="dcterms:W3CDTF">2016-12-20T17:57:57Z</dcterms:created>
  <dcterms:modified xsi:type="dcterms:W3CDTF">2018-12-28T17:59:46Z</dcterms:modified>
</cp:coreProperties>
</file>