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3" r:id="rId9"/>
    <p:sldId id="267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9F108-52CB-4442-B669-5ED4E32FA5E6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C9D9-A0E6-4152-ABB2-C8922E34ED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3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C9D9-A0E6-4152-ABB2-C8922E34ED0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2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0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46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2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4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92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85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1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7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9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9BE8-4565-444D-BC41-63F0DDF154EB}" type="datetimeFigureOut">
              <a:rPr lang="cs-CZ" smtClean="0"/>
              <a:pPr/>
              <a:t>28.03.2022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37FD-869A-474A-AB74-05B57BB95B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49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6530" y="248478"/>
            <a:ext cx="11022496" cy="3830037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Bakalářská práce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Návrh recyklační linky na zpracování odpadních kabelů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81714"/>
            <a:ext cx="9144000" cy="236756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Česká zemědělská univerzita v Praze</a:t>
            </a:r>
          </a:p>
          <a:p>
            <a:endParaRPr lang="cs-CZ" dirty="0" smtClean="0"/>
          </a:p>
          <a:p>
            <a:r>
              <a:rPr lang="cs-CZ" dirty="0" smtClean="0"/>
              <a:t>Fakulta životního prostředí</a:t>
            </a:r>
          </a:p>
          <a:p>
            <a:endParaRPr lang="cs-CZ" dirty="0" smtClean="0"/>
          </a:p>
          <a:p>
            <a:r>
              <a:rPr lang="cs-CZ" dirty="0" smtClean="0"/>
              <a:t>Katedra technologických zařízení staveb</a:t>
            </a:r>
          </a:p>
          <a:p>
            <a:endParaRPr lang="cs-CZ" dirty="0" smtClean="0"/>
          </a:p>
          <a:p>
            <a:r>
              <a:rPr lang="cs-CZ" dirty="0" smtClean="0"/>
              <a:t>Roman RADA </a:t>
            </a:r>
            <a:r>
              <a:rPr lang="x-none" dirty="0"/>
              <a:t>© 2021-22 ČZU v Praze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91306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cs-CZ" b="1" dirty="0" smtClean="0"/>
              <a:t>Návrh optimalizace recyklační linky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6187" cy="4351338"/>
          </a:xfrm>
        </p:spPr>
        <p:txBody>
          <a:bodyPr/>
          <a:lstStyle/>
          <a:p>
            <a:r>
              <a:rPr lang="cs-CZ" dirty="0" smtClean="0"/>
              <a:t>nahradit</a:t>
            </a:r>
            <a:r>
              <a:rPr lang="cs-CZ" dirty="0" smtClean="0"/>
              <a:t> sací ventilátor </a:t>
            </a:r>
            <a:r>
              <a:rPr lang="cs-CZ" dirty="0" smtClean="0"/>
              <a:t>pneumatického dopravníku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doplnit pásové dopravníky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úsek separace: vodní splav vs. ECS separátor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49552" y="1410269"/>
            <a:ext cx="3249450" cy="2591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3495" y="4424516"/>
            <a:ext cx="4657679" cy="13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Separátor neželezných kovů - ECS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 smtClean="0"/>
              <a:t>Eddy </a:t>
            </a:r>
            <a:r>
              <a:rPr lang="cs-CZ" i="1" dirty="0" err="1" smtClean="0"/>
              <a:t>current</a:t>
            </a:r>
            <a:r>
              <a:rPr lang="cs-CZ" i="1" dirty="0" smtClean="0"/>
              <a:t> </a:t>
            </a:r>
            <a:r>
              <a:rPr lang="cs-CZ" i="1" dirty="0" err="1" smtClean="0"/>
              <a:t>separator</a:t>
            </a:r>
            <a:r>
              <a:rPr lang="cs-CZ" i="1" dirty="0" smtClean="0"/>
              <a:t> – </a:t>
            </a:r>
            <a:r>
              <a:rPr lang="cs-CZ" dirty="0" smtClean="0"/>
              <a:t>separátor na principu vířivých proudů</a:t>
            </a:r>
          </a:p>
          <a:p>
            <a:r>
              <a:rPr lang="cs-CZ" dirty="0" smtClean="0"/>
              <a:t>Rotující </a:t>
            </a:r>
            <a:r>
              <a:rPr lang="cs-CZ" dirty="0" err="1" smtClean="0"/>
              <a:t>neodymové</a:t>
            </a:r>
            <a:r>
              <a:rPr lang="cs-CZ" dirty="0" smtClean="0"/>
              <a:t> magnety v indukčním válci vytváří střídavý magnetický tok.</a:t>
            </a:r>
          </a:p>
          <a:p>
            <a:r>
              <a:rPr lang="cs-CZ" dirty="0" smtClean="0"/>
              <a:t>V neželezných kovech se vytváří magnetické pole o stejné polaritě a jsou odpuzovány od válce.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08564" y="1825625"/>
            <a:ext cx="4931974" cy="34554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941574" y="5683045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Princip vzniku vířivých proudů. (</a:t>
            </a:r>
            <a:r>
              <a:rPr lang="cs-CZ" dirty="0" err="1" smtClean="0"/>
              <a:t>Vachuda</a:t>
            </a:r>
            <a:r>
              <a:rPr lang="cs-CZ" dirty="0" smtClean="0"/>
              <a:t>, 2017)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6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7193" y="148815"/>
            <a:ext cx="10515600" cy="549275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Ekonomické zhodnocení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5164" y="1032387"/>
            <a:ext cx="4123465" cy="5144576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19164" y="1032387"/>
            <a:ext cx="4123465" cy="51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193" y="5695852"/>
            <a:ext cx="11284608" cy="92537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93" y="1303062"/>
            <a:ext cx="5428623" cy="407473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2209" y="1332883"/>
            <a:ext cx="5383592" cy="407473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31193" y="69573"/>
            <a:ext cx="11284608" cy="10793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i="1" dirty="0"/>
              <a:t>Evropská komise k dosažení cílů v rámci klimatické neutrality předpokládá snížení emisí a energetické náročnosti až o 60%, a to za současného trendu trvalého růstu a udržení ekonomické prosperity</a:t>
            </a:r>
            <a:r>
              <a:rPr lang="cs-CZ" i="1" dirty="0" smtClean="0"/>
              <a:t>. (Evropská komise, 2019)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499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8647"/>
            <a:ext cx="10515600" cy="132556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cs-CZ" b="1" dirty="0" smtClean="0"/>
              <a:t>Cíle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navrhnout recyklační technologickou linku na zpracování odpadních kabelů pro další využití druhotných surovin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Dílčí cíle</a:t>
            </a:r>
          </a:p>
          <a:p>
            <a:pPr algn="just"/>
            <a:r>
              <a:rPr lang="cs-CZ" dirty="0" smtClean="0"/>
              <a:t>provést rešerši literatury a shrnout poznatky k tématu zpracování kovových odpadů a gumárenských odpadů</a:t>
            </a:r>
          </a:p>
          <a:p>
            <a:pPr algn="just"/>
            <a:r>
              <a:rPr lang="cs-CZ" dirty="0" smtClean="0"/>
              <a:t>posoudit složení jednotlivých základních druhů kabelů používaných ve sdělovací a distribuční infrastruktuře</a:t>
            </a:r>
          </a:p>
          <a:p>
            <a:pPr algn="just"/>
            <a:r>
              <a:rPr lang="cs-CZ" dirty="0" smtClean="0"/>
              <a:t>provést posouzení ekonomického zhodnocení nákladů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cs-CZ" b="1" dirty="0" smtClean="0"/>
              <a:t>Metodika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Shrnutí legislativy řešící problematiku odpadového hospodářství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Popis jednotlivých vybraných skupin odpadů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Popis problematiky zpracování odpadních kabelů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Popis studijní recyklační linky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Hmotnostní analýza vzorků odpadních kabelů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Návrh optimalizace linky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300" dirty="0">
                <a:ea typeface="Times New Roman" panose="02020603050405020304" pitchFamily="18" charset="0"/>
              </a:rPr>
              <a:t>Finanční analýza návratnosti investice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46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204" y="76445"/>
            <a:ext cx="10763596" cy="16692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prstClr val="black"/>
                </a:solidFill>
                <a:latin typeface="+mj-lt"/>
              </a:rPr>
              <a:t>Recyklace odpadu</a:t>
            </a:r>
            <a:r>
              <a:rPr lang="cs-CZ" sz="2800" dirty="0" smtClean="0">
                <a:solidFill>
                  <a:prstClr val="black"/>
                </a:solidFill>
              </a:rPr>
              <a:t/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000" i="1" dirty="0" smtClean="0">
                <a:latin typeface="+mn-lt"/>
                <a:ea typeface="+mn-ea"/>
                <a:cs typeface="+mn-cs"/>
              </a:rPr>
              <a:t>Zajistit </a:t>
            </a:r>
            <a:r>
              <a:rPr lang="cs-CZ" sz="2000" i="1" dirty="0">
                <a:latin typeface="+mn-lt"/>
                <a:ea typeface="+mn-ea"/>
                <a:cs typeface="+mn-cs"/>
              </a:rPr>
              <a:t>využívání druhotně zpracovatelných materiálů po co možná nejdelší dobu by mělo být jedním z hlavních cílů společnosti. </a:t>
            </a:r>
            <a:r>
              <a:rPr lang="cs-CZ" sz="2000" dirty="0">
                <a:latin typeface="+mn-lt"/>
                <a:ea typeface="+mn-ea"/>
                <a:cs typeface="+mn-cs"/>
              </a:rPr>
              <a:t>(JUCHELKOVÁ, 2000)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454889"/>
            <a:ext cx="5181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Zákon o odpadech 541/2020 Sb.</a:t>
            </a:r>
          </a:p>
          <a:p>
            <a:r>
              <a:rPr lang="cs-CZ" sz="2400" dirty="0" smtClean="0"/>
              <a:t>Katalog odpadů 8/2021 Sb.</a:t>
            </a:r>
          </a:p>
          <a:p>
            <a:r>
              <a:rPr lang="cs-CZ" sz="2400" dirty="0" smtClean="0"/>
              <a:t>ČSN EN 14899 Vzorkování odpadu</a:t>
            </a:r>
          </a:p>
          <a:p>
            <a:r>
              <a:rPr lang="cs-CZ" sz="2400" dirty="0" smtClean="0"/>
              <a:t>Zákon č. 542/2020 Sb. výrobky s ukončenou životností</a:t>
            </a:r>
          </a:p>
          <a:p>
            <a:r>
              <a:rPr lang="cs-CZ" sz="2400" dirty="0" smtClean="0"/>
              <a:t>Nařízení Evropské komise 715/2013 o měděném šrotu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454889"/>
            <a:ext cx="5181600" cy="4351338"/>
          </a:xfrm>
        </p:spPr>
        <p:txBody>
          <a:bodyPr/>
          <a:lstStyle/>
          <a:p>
            <a:pPr algn="just"/>
            <a:r>
              <a:rPr lang="pl-PL" sz="2400" dirty="0" smtClean="0"/>
              <a:t>Odpadní měď, hliník a izolační materiály</a:t>
            </a:r>
          </a:p>
          <a:p>
            <a:pPr algn="just"/>
            <a:r>
              <a:rPr lang="pl-PL" sz="2400" dirty="0" smtClean="0"/>
              <a:t>Problematika zpracování optických kabelů</a:t>
            </a:r>
          </a:p>
          <a:p>
            <a:pPr algn="just"/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algn="just"/>
            <a:r>
              <a:rPr lang="pl-PL" sz="2400" dirty="0" smtClean="0"/>
              <a:t>Mechanické zpracování – dělení</a:t>
            </a:r>
          </a:p>
          <a:p>
            <a:pPr algn="just"/>
            <a:r>
              <a:rPr lang="pl-PL" sz="2400" dirty="0" smtClean="0"/>
              <a:t>Saparace - rozdružování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63561" y="1887794"/>
            <a:ext cx="288617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Přehled Legislativy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77897" y="1887794"/>
            <a:ext cx="5054845" cy="4801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prstClr val="black"/>
                </a:solidFill>
              </a:rPr>
              <a:t>Popis jednotlivých skupin odpadů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77898" y="4390492"/>
            <a:ext cx="5075902" cy="4801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prstClr val="black"/>
                </a:solidFill>
              </a:rPr>
              <a:t>Problematika zpracování</a:t>
            </a:r>
          </a:p>
        </p:txBody>
      </p:sp>
    </p:spTree>
    <p:extLst>
      <p:ext uri="{BB962C8B-B14F-4D97-AF65-F5344CB8AC3E}">
        <p14:creationId xmlns:p14="http://schemas.microsoft.com/office/powerpoint/2010/main" val="16287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149629"/>
            <a:ext cx="5309419" cy="125884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4400" b="1" dirty="0" smtClean="0"/>
              <a:t>Popis základních druhů kabelů</a:t>
            </a:r>
            <a:endParaRPr lang="cs-CZ" sz="4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5279" y="2022838"/>
            <a:ext cx="2531485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Sdělovací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Ovládací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Silové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Optické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Hybridní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4073" y="170"/>
            <a:ext cx="5669657" cy="68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744" y="0"/>
            <a:ext cx="4594737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681" y="0"/>
            <a:ext cx="590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58467" y="201746"/>
            <a:ext cx="5375276" cy="247262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53032" y="2837752"/>
            <a:ext cx="6494031" cy="38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892" y="4971011"/>
            <a:ext cx="11651225" cy="1325563"/>
          </a:xfrm>
          <a:noFill/>
        </p:spPr>
        <p:txBody>
          <a:bodyPr>
            <a:normAutofit/>
          </a:bodyPr>
          <a:lstStyle/>
          <a:p>
            <a:pPr algn="just"/>
            <a:r>
              <a:rPr lang="cs-CZ" sz="2400" i="1" dirty="0">
                <a:latin typeface="+mn-lt"/>
                <a:ea typeface="Times New Roman" panose="02020603050405020304" pitchFamily="18" charset="0"/>
              </a:rPr>
              <a:t>Všechen odpad, který dnes představuje potencionální druhotné suroviny, se stane hlavním zdrojem surovin a nenačaté přírodní zdroje tak zůstanou rezervou pro budoucnost. (KURAŠ, 2014) </a:t>
            </a:r>
            <a:endParaRPr lang="cs-CZ" sz="2400" i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3385" y="1546167"/>
            <a:ext cx="10571496" cy="283061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1697" y="312709"/>
            <a:ext cx="10515601" cy="6816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+mj-lt"/>
              </a:rPr>
              <a:t>Blokové schéma složení studijní recyklační linky ČZU</a:t>
            </a:r>
            <a:endParaRPr lang="cs-CZ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8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129" y="78659"/>
            <a:ext cx="11257936" cy="83574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x-none" sz="4400" b="1" dirty="0">
                <a:latin typeface="+mj-lt"/>
              </a:rPr>
              <a:t>Dílčí závěry ze zkoušky studijní recyklační linky</a:t>
            </a:r>
            <a:r>
              <a:rPr lang="cs-CZ" sz="1800" dirty="0"/>
              <a:t/>
            </a:r>
            <a:br>
              <a:rPr lang="cs-CZ" sz="1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4129" y="1179871"/>
            <a:ext cx="5375787" cy="5417575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Hrubý drtič </a:t>
            </a:r>
            <a:r>
              <a:rPr lang="cs-CZ" dirty="0" smtClean="0"/>
              <a:t>lze</a:t>
            </a:r>
            <a:r>
              <a:rPr lang="cs-CZ" dirty="0" smtClean="0"/>
              <a:t> zařadit </a:t>
            </a:r>
            <a:r>
              <a:rPr lang="cs-CZ" dirty="0"/>
              <a:t>do </a:t>
            </a:r>
            <a:r>
              <a:rPr lang="cs-CZ" dirty="0" smtClean="0"/>
              <a:t>linky.</a:t>
            </a:r>
            <a:endParaRPr lang="cs-CZ" dirty="0"/>
          </a:p>
          <a:p>
            <a:pPr lvl="0"/>
            <a:r>
              <a:rPr lang="cs-CZ" dirty="0"/>
              <a:t>Do nožového mlýnu </a:t>
            </a:r>
            <a:r>
              <a:rPr lang="cs-CZ" dirty="0" smtClean="0"/>
              <a:t>podávat </a:t>
            </a:r>
            <a:r>
              <a:rPr lang="cs-CZ" dirty="0"/>
              <a:t>jen předdrcené části </a:t>
            </a:r>
            <a:r>
              <a:rPr lang="cs-CZ" dirty="0" smtClean="0"/>
              <a:t>kabelů.</a:t>
            </a:r>
          </a:p>
          <a:p>
            <a:pPr lvl="0"/>
            <a:r>
              <a:rPr lang="cs-CZ" dirty="0" smtClean="0"/>
              <a:t>Pneumatický </a:t>
            </a:r>
            <a:r>
              <a:rPr lang="cs-CZ" dirty="0"/>
              <a:t>dopravník má malý </a:t>
            </a:r>
            <a:r>
              <a:rPr lang="cs-CZ" dirty="0" smtClean="0"/>
              <a:t>tah.  </a:t>
            </a:r>
            <a:endParaRPr lang="cs-CZ" dirty="0"/>
          </a:p>
          <a:p>
            <a:pPr lvl="0"/>
            <a:r>
              <a:rPr lang="cs-CZ" dirty="0"/>
              <a:t>Magnetický separátor, pásový dopravník a vibrační podavač pracují </a:t>
            </a:r>
            <a:r>
              <a:rPr lang="cs-CZ" dirty="0" smtClean="0"/>
              <a:t>správně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Fluidní splav neseparuje </a:t>
            </a:r>
            <a:r>
              <a:rPr lang="cs-CZ" dirty="0" smtClean="0"/>
              <a:t>spolehlivě. </a:t>
            </a:r>
            <a:r>
              <a:rPr lang="cs-CZ" dirty="0"/>
              <a:t>N</a:t>
            </a:r>
            <a:r>
              <a:rPr lang="cs-CZ" dirty="0" smtClean="0"/>
              <a:t>utné </a:t>
            </a:r>
            <a:r>
              <a:rPr lang="cs-CZ" dirty="0"/>
              <a:t>směs opakovaně separovat.</a:t>
            </a:r>
          </a:p>
          <a:p>
            <a:pPr lvl="0"/>
            <a:r>
              <a:rPr lang="cs-CZ" dirty="0"/>
              <a:t>Stroje linky nejsou propojeny dopravníkovým </a:t>
            </a:r>
            <a:r>
              <a:rPr lang="cs-CZ" dirty="0" smtClean="0"/>
              <a:t>systémem.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923634"/>
            <a:ext cx="5181600" cy="41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347</Words>
  <Application>Microsoft Office PowerPoint</Application>
  <PresentationFormat>Širokoúhlá obrazovka</PresentationFormat>
  <Paragraphs>68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Bakalářská práce  Návrh recyklační linky na zpracování odpadních kabelů </vt:lpstr>
      <vt:lpstr>Cíle práce</vt:lpstr>
      <vt:lpstr>Metodika práce</vt:lpstr>
      <vt:lpstr>Recyklace odpadu Zajistit využívání druhotně zpracovatelných materiálů po co možná nejdelší dobu by mělo být jedním z hlavních cílů společnosti. (JUCHELKOVÁ, 2000)</vt:lpstr>
      <vt:lpstr>Popis základních druhů kabelů</vt:lpstr>
      <vt:lpstr>Prezentace aplikace PowerPoint</vt:lpstr>
      <vt:lpstr>Prezentace aplikace PowerPoint</vt:lpstr>
      <vt:lpstr>Všechen odpad, který dnes představuje potencionální druhotné suroviny, se stane hlavním zdrojem surovin a nenačaté přírodní zdroje tak zůstanou rezervou pro budoucnost. (KURAŠ, 2014) </vt:lpstr>
      <vt:lpstr>Dílčí závěry ze zkoušky studijní recyklační linky </vt:lpstr>
      <vt:lpstr>Návrh optimalizace recyklační linky</vt:lpstr>
      <vt:lpstr>Separátor neželezných kovů - ECS </vt:lpstr>
      <vt:lpstr>Ekonomické zhodnocení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 Návrh recyklační linky na zpracování odpadních kabelů</dc:title>
  <dc:creator>Roman</dc:creator>
  <cp:lastModifiedBy>Roman</cp:lastModifiedBy>
  <cp:revision>25</cp:revision>
  <dcterms:created xsi:type="dcterms:W3CDTF">2022-03-28T06:07:25Z</dcterms:created>
  <dcterms:modified xsi:type="dcterms:W3CDTF">2022-03-28T20:07:45Z</dcterms:modified>
</cp:coreProperties>
</file>