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0" r:id="rId5"/>
    <p:sldId id="262" r:id="rId6"/>
    <p:sldId id="264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3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home\Skoda\__PROJEKT\6_105539_00_EKV_Materialove_testy_Al_kapota_Mateasko_GRO\work\prubeh_teplot_lakovna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Teplota</a:t>
            </a:r>
            <a:endParaRPr lang="cs-CZ" baseline="0"/>
          </a:p>
        </c:rich>
      </c:tx>
      <c:layout>
        <c:manualLayout>
          <c:xMode val="edge"/>
          <c:yMode val="edge"/>
          <c:x val="0.3898524846989957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6.5293227810971632E-2"/>
          <c:y val="9.380563866146395E-2"/>
          <c:w val="0.61646910705682145"/>
          <c:h val="0.77243401699859648"/>
        </c:manualLayout>
      </c:layout>
      <c:scatterChart>
        <c:scatterStyle val="lineMarker"/>
        <c:varyColors val="0"/>
        <c:ser>
          <c:idx val="0"/>
          <c:order val="0"/>
          <c:tx>
            <c:v>teplota měřená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'průběh - lakovna'!$B$2:$B$330</c:f>
              <c:numCache>
                <c:formatCode>General</c:formatCode>
                <c:ptCount val="329"/>
                <c:pt idx="0">
                  <c:v>3.5110000000000002E-2</c:v>
                </c:pt>
                <c:pt idx="1">
                  <c:v>0.93937999999999999</c:v>
                </c:pt>
                <c:pt idx="2">
                  <c:v>1.7843599999999999</c:v>
                </c:pt>
                <c:pt idx="3">
                  <c:v>2.5996800000000002</c:v>
                </c:pt>
                <c:pt idx="4">
                  <c:v>3.02217</c:v>
                </c:pt>
                <c:pt idx="5">
                  <c:v>3.47431</c:v>
                </c:pt>
                <c:pt idx="6">
                  <c:v>4.10433</c:v>
                </c:pt>
                <c:pt idx="7">
                  <c:v>4.7343599999999997</c:v>
                </c:pt>
                <c:pt idx="8">
                  <c:v>5.7942799999999997</c:v>
                </c:pt>
                <c:pt idx="9">
                  <c:v>6.6392600000000002</c:v>
                </c:pt>
                <c:pt idx="10">
                  <c:v>7.5731799999999998</c:v>
                </c:pt>
                <c:pt idx="11">
                  <c:v>8.3811</c:v>
                </c:pt>
                <c:pt idx="12">
                  <c:v>8.9592399999999994</c:v>
                </c:pt>
                <c:pt idx="13">
                  <c:v>9.5596099999999993</c:v>
                </c:pt>
                <c:pt idx="14">
                  <c:v>9.7375000000000007</c:v>
                </c:pt>
                <c:pt idx="15">
                  <c:v>10.1007</c:v>
                </c:pt>
                <c:pt idx="16">
                  <c:v>10.34529</c:v>
                </c:pt>
                <c:pt idx="17">
                  <c:v>10.73813</c:v>
                </c:pt>
                <c:pt idx="18">
                  <c:v>10.91602</c:v>
                </c:pt>
                <c:pt idx="19">
                  <c:v>11.279210000000001</c:v>
                </c:pt>
                <c:pt idx="20">
                  <c:v>11.790649999999999</c:v>
                </c:pt>
                <c:pt idx="21">
                  <c:v>12.47997</c:v>
                </c:pt>
                <c:pt idx="22">
                  <c:v>12.872809999999999</c:v>
                </c:pt>
                <c:pt idx="23">
                  <c:v>13.44354</c:v>
                </c:pt>
                <c:pt idx="24">
                  <c:v>14.169919999999999</c:v>
                </c:pt>
                <c:pt idx="25">
                  <c:v>15.07419</c:v>
                </c:pt>
                <c:pt idx="26">
                  <c:v>15.644920000000001</c:v>
                </c:pt>
                <c:pt idx="27">
                  <c:v>16.008109999999999</c:v>
                </c:pt>
                <c:pt idx="28">
                  <c:v>17.245930000000001</c:v>
                </c:pt>
                <c:pt idx="29">
                  <c:v>18.513390000000001</c:v>
                </c:pt>
                <c:pt idx="30">
                  <c:v>19.447310000000002</c:v>
                </c:pt>
                <c:pt idx="31">
                  <c:v>20.737010000000001</c:v>
                </c:pt>
                <c:pt idx="32">
                  <c:v>22.219429999999999</c:v>
                </c:pt>
                <c:pt idx="33">
                  <c:v>23.479479999999999</c:v>
                </c:pt>
                <c:pt idx="34">
                  <c:v>25.021190000000001</c:v>
                </c:pt>
                <c:pt idx="35">
                  <c:v>26.555489999999999</c:v>
                </c:pt>
                <c:pt idx="36">
                  <c:v>28.00084</c:v>
                </c:pt>
                <c:pt idx="37">
                  <c:v>29.2683</c:v>
                </c:pt>
                <c:pt idx="38">
                  <c:v>30.053979999999999</c:v>
                </c:pt>
                <c:pt idx="39">
                  <c:v>30.861899999999999</c:v>
                </c:pt>
                <c:pt idx="40">
                  <c:v>31.558630000000001</c:v>
                </c:pt>
                <c:pt idx="41">
                  <c:v>32.218310000000002</c:v>
                </c:pt>
                <c:pt idx="42">
                  <c:v>32.73715</c:v>
                </c:pt>
                <c:pt idx="43">
                  <c:v>33.307879999999997</c:v>
                </c:pt>
                <c:pt idx="44">
                  <c:v>33.60436</c:v>
                </c:pt>
                <c:pt idx="45">
                  <c:v>33.730370000000001</c:v>
                </c:pt>
                <c:pt idx="46">
                  <c:v>33.878610000000002</c:v>
                </c:pt>
                <c:pt idx="47">
                  <c:v>34.026850000000003</c:v>
                </c:pt>
                <c:pt idx="48">
                  <c:v>34.301099999999998</c:v>
                </c:pt>
                <c:pt idx="49">
                  <c:v>34.723579999999998</c:v>
                </c:pt>
                <c:pt idx="50">
                  <c:v>35.116419999999998</c:v>
                </c:pt>
                <c:pt idx="51">
                  <c:v>35.479619999999997</c:v>
                </c:pt>
                <c:pt idx="52">
                  <c:v>36.079990000000002</c:v>
                </c:pt>
                <c:pt idx="53">
                  <c:v>36.65072</c:v>
                </c:pt>
                <c:pt idx="54">
                  <c:v>37.10286</c:v>
                </c:pt>
                <c:pt idx="55">
                  <c:v>37.406750000000002</c:v>
                </c:pt>
                <c:pt idx="56">
                  <c:v>37.732880000000002</c:v>
                </c:pt>
                <c:pt idx="57">
                  <c:v>38.03678</c:v>
                </c:pt>
                <c:pt idx="58">
                  <c:v>38.459269999999997</c:v>
                </c:pt>
                <c:pt idx="59">
                  <c:v>38.881749999999997</c:v>
                </c:pt>
                <c:pt idx="60">
                  <c:v>39.571080000000002</c:v>
                </c:pt>
                <c:pt idx="61">
                  <c:v>40.416049999999998</c:v>
                </c:pt>
                <c:pt idx="62">
                  <c:v>41.290680000000002</c:v>
                </c:pt>
                <c:pt idx="63">
                  <c:v>42.017060000000001</c:v>
                </c:pt>
                <c:pt idx="64">
                  <c:v>45.006950000000003</c:v>
                </c:pt>
                <c:pt idx="65">
                  <c:v>45.365180000000002</c:v>
                </c:pt>
                <c:pt idx="66">
                  <c:v>45.593319999999999</c:v>
                </c:pt>
                <c:pt idx="67">
                  <c:v>45.807450000000003</c:v>
                </c:pt>
                <c:pt idx="68">
                  <c:v>46.061610000000002</c:v>
                </c:pt>
                <c:pt idx="69">
                  <c:v>46.333779999999997</c:v>
                </c:pt>
                <c:pt idx="70">
                  <c:v>46.657980000000002</c:v>
                </c:pt>
                <c:pt idx="71">
                  <c:v>46.990180000000002</c:v>
                </c:pt>
                <c:pt idx="72">
                  <c:v>47.218319999999999</c:v>
                </c:pt>
                <c:pt idx="73">
                  <c:v>47.432459999999999</c:v>
                </c:pt>
                <c:pt idx="74">
                  <c:v>47.686610000000002</c:v>
                </c:pt>
                <c:pt idx="75">
                  <c:v>48.154899999999998</c:v>
                </c:pt>
                <c:pt idx="76">
                  <c:v>48.657209999999999</c:v>
                </c:pt>
                <c:pt idx="77">
                  <c:v>49.141509999999997</c:v>
                </c:pt>
                <c:pt idx="78">
                  <c:v>49.567779999999999</c:v>
                </c:pt>
                <c:pt idx="79">
                  <c:v>50.138129999999997</c:v>
                </c:pt>
                <c:pt idx="80">
                  <c:v>50.580410000000001</c:v>
                </c:pt>
                <c:pt idx="81">
                  <c:v>51.114739999999998</c:v>
                </c:pt>
                <c:pt idx="82">
                  <c:v>51.506979999999999</c:v>
                </c:pt>
                <c:pt idx="83">
                  <c:v>51.805160000000001</c:v>
                </c:pt>
                <c:pt idx="84">
                  <c:v>52.179400000000001</c:v>
                </c:pt>
                <c:pt idx="85">
                  <c:v>52.40954</c:v>
                </c:pt>
                <c:pt idx="86">
                  <c:v>52.561630000000001</c:v>
                </c:pt>
                <c:pt idx="87">
                  <c:v>52.731740000000002</c:v>
                </c:pt>
                <c:pt idx="88">
                  <c:v>52.833799999999997</c:v>
                </c:pt>
                <c:pt idx="89">
                  <c:v>53.01191</c:v>
                </c:pt>
                <c:pt idx="90">
                  <c:v>53.139989999999997</c:v>
                </c:pt>
                <c:pt idx="91">
                  <c:v>53.260069999999999</c:v>
                </c:pt>
                <c:pt idx="92">
                  <c:v>53.386139999999997</c:v>
                </c:pt>
                <c:pt idx="93">
                  <c:v>53.634300000000003</c:v>
                </c:pt>
                <c:pt idx="94">
                  <c:v>53.820410000000003</c:v>
                </c:pt>
                <c:pt idx="95">
                  <c:v>54.00853</c:v>
                </c:pt>
                <c:pt idx="96">
                  <c:v>54.186639999999997</c:v>
                </c:pt>
                <c:pt idx="97">
                  <c:v>54.416780000000003</c:v>
                </c:pt>
                <c:pt idx="98">
                  <c:v>54.612900000000003</c:v>
                </c:pt>
                <c:pt idx="99">
                  <c:v>54.817030000000003</c:v>
                </c:pt>
                <c:pt idx="100">
                  <c:v>55.05518</c:v>
                </c:pt>
                <c:pt idx="101">
                  <c:v>55.327350000000003</c:v>
                </c:pt>
                <c:pt idx="102">
                  <c:v>55.59151</c:v>
                </c:pt>
                <c:pt idx="103">
                  <c:v>55.939729999999997</c:v>
                </c:pt>
                <c:pt idx="104">
                  <c:v>56.321959999999997</c:v>
                </c:pt>
                <c:pt idx="105">
                  <c:v>56.654170000000001</c:v>
                </c:pt>
                <c:pt idx="106">
                  <c:v>57.028399999999998</c:v>
                </c:pt>
                <c:pt idx="107">
                  <c:v>60.10275</c:v>
                </c:pt>
                <c:pt idx="108">
                  <c:v>60.793280000000003</c:v>
                </c:pt>
                <c:pt idx="109">
                  <c:v>61.240079999999999</c:v>
                </c:pt>
                <c:pt idx="110">
                  <c:v>61.692700000000002</c:v>
                </c:pt>
                <c:pt idx="111">
                  <c:v>62.116289999999999</c:v>
                </c:pt>
                <c:pt idx="112">
                  <c:v>62.568899999999999</c:v>
                </c:pt>
                <c:pt idx="113">
                  <c:v>63.178190000000001</c:v>
                </c:pt>
                <c:pt idx="114">
                  <c:v>63.86871</c:v>
                </c:pt>
                <c:pt idx="115">
                  <c:v>64.50121</c:v>
                </c:pt>
                <c:pt idx="116">
                  <c:v>65.40643</c:v>
                </c:pt>
                <c:pt idx="117">
                  <c:v>66.091149999999999</c:v>
                </c:pt>
                <c:pt idx="118">
                  <c:v>66.52055</c:v>
                </c:pt>
                <c:pt idx="119">
                  <c:v>66.781670000000005</c:v>
                </c:pt>
                <c:pt idx="120">
                  <c:v>67.071799999999996</c:v>
                </c:pt>
                <c:pt idx="121">
                  <c:v>67.338729999999998</c:v>
                </c:pt>
                <c:pt idx="122">
                  <c:v>67.710099999999997</c:v>
                </c:pt>
                <c:pt idx="123">
                  <c:v>68.162710000000004</c:v>
                </c:pt>
                <c:pt idx="124">
                  <c:v>68.586309999999997</c:v>
                </c:pt>
                <c:pt idx="125">
                  <c:v>69.038920000000005</c:v>
                </c:pt>
                <c:pt idx="126">
                  <c:v>69.566969999999998</c:v>
                </c:pt>
                <c:pt idx="127">
                  <c:v>69.909329999999997</c:v>
                </c:pt>
                <c:pt idx="128">
                  <c:v>70.385149999999996</c:v>
                </c:pt>
                <c:pt idx="129">
                  <c:v>71.185919999999996</c:v>
                </c:pt>
                <c:pt idx="130">
                  <c:v>72.108549999999994</c:v>
                </c:pt>
                <c:pt idx="131">
                  <c:v>72.880309999999994</c:v>
                </c:pt>
                <c:pt idx="132">
                  <c:v>73.808750000000003</c:v>
                </c:pt>
                <c:pt idx="133">
                  <c:v>74.841629999999995</c:v>
                </c:pt>
                <c:pt idx="134">
                  <c:v>75.584370000000007</c:v>
                </c:pt>
                <c:pt idx="135">
                  <c:v>76.35033</c:v>
                </c:pt>
                <c:pt idx="136">
                  <c:v>76.936409999999995</c:v>
                </c:pt>
                <c:pt idx="137">
                  <c:v>77.917060000000006</c:v>
                </c:pt>
                <c:pt idx="138">
                  <c:v>78.712029999999999</c:v>
                </c:pt>
                <c:pt idx="139">
                  <c:v>79.692689999999999</c:v>
                </c:pt>
                <c:pt idx="140">
                  <c:v>80.249750000000006</c:v>
                </c:pt>
                <c:pt idx="141">
                  <c:v>81.044719999999998</c:v>
                </c:pt>
                <c:pt idx="142">
                  <c:v>82.048590000000004</c:v>
                </c:pt>
                <c:pt idx="143">
                  <c:v>83.035049999999998</c:v>
                </c:pt>
                <c:pt idx="144">
                  <c:v>83.830020000000005</c:v>
                </c:pt>
                <c:pt idx="145">
                  <c:v>84.410290000000003</c:v>
                </c:pt>
                <c:pt idx="146">
                  <c:v>84.996359999999996</c:v>
                </c:pt>
                <c:pt idx="147">
                  <c:v>85.309709999999995</c:v>
                </c:pt>
                <c:pt idx="148">
                  <c:v>85.470825186166394</c:v>
                </c:pt>
                <c:pt idx="149">
                  <c:v>85.604064714997904</c:v>
                </c:pt>
                <c:pt idx="150">
                  <c:v>85.725081424052505</c:v>
                </c:pt>
                <c:pt idx="151">
                  <c:v>85.853585573904695</c:v>
                </c:pt>
                <c:pt idx="152">
                  <c:v>85.979185675172602</c:v>
                </c:pt>
                <c:pt idx="153">
                  <c:v>86.1890031853832</c:v>
                </c:pt>
                <c:pt idx="154">
                  <c:v>86.4024507563241</c:v>
                </c:pt>
                <c:pt idx="155">
                  <c:v>86.742980000000003</c:v>
                </c:pt>
                <c:pt idx="156">
                  <c:v>87.085340000000002</c:v>
                </c:pt>
                <c:pt idx="157">
                  <c:v>87.352260000000001</c:v>
                </c:pt>
                <c:pt idx="158">
                  <c:v>87.909319999999994</c:v>
                </c:pt>
                <c:pt idx="159">
                  <c:v>88.437370000000001</c:v>
                </c:pt>
                <c:pt idx="160">
                  <c:v>89.180120000000002</c:v>
                </c:pt>
                <c:pt idx="161">
                  <c:v>90.108549999999994</c:v>
                </c:pt>
                <c:pt idx="162">
                  <c:v>90.984759999999994</c:v>
                </c:pt>
                <c:pt idx="163">
                  <c:v>92.441239999999993</c:v>
                </c:pt>
                <c:pt idx="164">
                  <c:v>93.050520000000006</c:v>
                </c:pt>
                <c:pt idx="165">
                  <c:v>94.298100000000005</c:v>
                </c:pt>
                <c:pt idx="166">
                  <c:v>95.040850000000006</c:v>
                </c:pt>
                <c:pt idx="167">
                  <c:v>98.019080000000002</c:v>
                </c:pt>
                <c:pt idx="168">
                  <c:v>98.572370000000006</c:v>
                </c:pt>
                <c:pt idx="169">
                  <c:v>99.070340000000002</c:v>
                </c:pt>
                <c:pt idx="170">
                  <c:v>99.443290000000005</c:v>
                </c:pt>
                <c:pt idx="171">
                  <c:v>99.748630000000006</c:v>
                </c:pt>
                <c:pt idx="172">
                  <c:v>100.00682999999999</c:v>
                </c:pt>
                <c:pt idx="173">
                  <c:v>100.20765</c:v>
                </c:pt>
                <c:pt idx="174">
                  <c:v>100.36954</c:v>
                </c:pt>
                <c:pt idx="175">
                  <c:v>100.57037</c:v>
                </c:pt>
                <c:pt idx="176">
                  <c:v>100.72405999999999</c:v>
                </c:pt>
                <c:pt idx="177">
                  <c:v>100.87775000000001</c:v>
                </c:pt>
                <c:pt idx="178">
                  <c:v>101.03964000000001</c:v>
                </c:pt>
                <c:pt idx="179">
                  <c:v>101.19333</c:v>
                </c:pt>
                <c:pt idx="180">
                  <c:v>101.4126</c:v>
                </c:pt>
                <c:pt idx="181">
                  <c:v>101.59498000000001</c:v>
                </c:pt>
                <c:pt idx="182">
                  <c:v>101.81425</c:v>
                </c:pt>
                <c:pt idx="183">
                  <c:v>102.10114</c:v>
                </c:pt>
                <c:pt idx="184">
                  <c:v>102.45359999999999</c:v>
                </c:pt>
                <c:pt idx="185">
                  <c:v>102.92288000000001</c:v>
                </c:pt>
                <c:pt idx="186">
                  <c:v>103.2487</c:v>
                </c:pt>
                <c:pt idx="187">
                  <c:v>103.54379</c:v>
                </c:pt>
                <c:pt idx="188">
                  <c:v>103.80199</c:v>
                </c:pt>
                <c:pt idx="189">
                  <c:v>104.12782</c:v>
                </c:pt>
                <c:pt idx="190">
                  <c:v>104.39627</c:v>
                </c:pt>
                <c:pt idx="191">
                  <c:v>104.72005</c:v>
                </c:pt>
                <c:pt idx="192">
                  <c:v>105.03563</c:v>
                </c:pt>
                <c:pt idx="193">
                  <c:v>105.39014</c:v>
                </c:pt>
                <c:pt idx="194">
                  <c:v>105.55203</c:v>
                </c:pt>
                <c:pt idx="195">
                  <c:v>105.65654000000001</c:v>
                </c:pt>
                <c:pt idx="196">
                  <c:v>105.7713</c:v>
                </c:pt>
                <c:pt idx="197">
                  <c:v>105.86761</c:v>
                </c:pt>
                <c:pt idx="198">
                  <c:v>106.00081</c:v>
                </c:pt>
                <c:pt idx="199">
                  <c:v>106.08687999999999</c:v>
                </c:pt>
                <c:pt idx="200">
                  <c:v>106.19344</c:v>
                </c:pt>
                <c:pt idx="201">
                  <c:v>106.32664</c:v>
                </c:pt>
                <c:pt idx="202">
                  <c:v>106.41271</c:v>
                </c:pt>
                <c:pt idx="203">
                  <c:v>106.49876999999999</c:v>
                </c:pt>
                <c:pt idx="204">
                  <c:v>106.66065999999999</c:v>
                </c:pt>
                <c:pt idx="205">
                  <c:v>106.80410999999999</c:v>
                </c:pt>
                <c:pt idx="206">
                  <c:v>106.99673</c:v>
                </c:pt>
                <c:pt idx="207">
                  <c:v>107.17707</c:v>
                </c:pt>
                <c:pt idx="208">
                  <c:v>107.38814000000001</c:v>
                </c:pt>
                <c:pt idx="209">
                  <c:v>107.61765</c:v>
                </c:pt>
                <c:pt idx="210">
                  <c:v>107.85536</c:v>
                </c:pt>
                <c:pt idx="211">
                  <c:v>108.13405</c:v>
                </c:pt>
                <c:pt idx="212">
                  <c:v>108.54389999999999</c:v>
                </c:pt>
                <c:pt idx="213">
                  <c:v>109.02342</c:v>
                </c:pt>
                <c:pt idx="214">
                  <c:v>109.41482000000001</c:v>
                </c:pt>
                <c:pt idx="215">
                  <c:v>109.87384</c:v>
                </c:pt>
                <c:pt idx="216">
                  <c:v>110.35131</c:v>
                </c:pt>
                <c:pt idx="217">
                  <c:v>110.89641</c:v>
                </c:pt>
                <c:pt idx="218">
                  <c:v>111.39437</c:v>
                </c:pt>
                <c:pt idx="219">
                  <c:v>111.80421</c:v>
                </c:pt>
                <c:pt idx="220">
                  <c:v>115.01754</c:v>
                </c:pt>
                <c:pt idx="221">
                  <c:v>115.72192</c:v>
                </c:pt>
                <c:pt idx="222">
                  <c:v>116.07411</c:v>
                </c:pt>
                <c:pt idx="223">
                  <c:v>116.25021</c:v>
                </c:pt>
                <c:pt idx="224">
                  <c:v>116.51434999999999</c:v>
                </c:pt>
                <c:pt idx="225">
                  <c:v>116.74705</c:v>
                </c:pt>
                <c:pt idx="226">
                  <c:v>117.04263</c:v>
                </c:pt>
                <c:pt idx="227">
                  <c:v>117.33822000000001</c:v>
                </c:pt>
                <c:pt idx="228">
                  <c:v>117.60236999999999</c:v>
                </c:pt>
                <c:pt idx="229">
                  <c:v>117.86651000000001</c:v>
                </c:pt>
                <c:pt idx="230">
                  <c:v>118.04259999999999</c:v>
                </c:pt>
                <c:pt idx="231">
                  <c:v>118.3319</c:v>
                </c:pt>
                <c:pt idx="232">
                  <c:v>118.77213999999999</c:v>
                </c:pt>
                <c:pt idx="233">
                  <c:v>119.18722</c:v>
                </c:pt>
                <c:pt idx="234">
                  <c:v>119.56457</c:v>
                </c:pt>
                <c:pt idx="235">
                  <c:v>119.97965000000001</c:v>
                </c:pt>
                <c:pt idx="236">
                  <c:v>120.68403000000001</c:v>
                </c:pt>
                <c:pt idx="237">
                  <c:v>121.12427</c:v>
                </c:pt>
                <c:pt idx="238">
                  <c:v>121.50161</c:v>
                </c:pt>
                <c:pt idx="239">
                  <c:v>122.00474</c:v>
                </c:pt>
                <c:pt idx="240">
                  <c:v>122.50158</c:v>
                </c:pt>
                <c:pt idx="241">
                  <c:v>123.29401</c:v>
                </c:pt>
                <c:pt idx="242">
                  <c:v>124.23108999999999</c:v>
                </c:pt>
                <c:pt idx="243">
                  <c:v>125.28766</c:v>
                </c:pt>
                <c:pt idx="244">
                  <c:v>126.19958</c:v>
                </c:pt>
                <c:pt idx="245">
                  <c:v>126.99200999999999</c:v>
                </c:pt>
                <c:pt idx="246">
                  <c:v>127.87248</c:v>
                </c:pt>
                <c:pt idx="247">
                  <c:v>128.86616000000001</c:v>
                </c:pt>
                <c:pt idx="248">
                  <c:v>130.13027</c:v>
                </c:pt>
                <c:pt idx="249">
                  <c:v>131.27489</c:v>
                </c:pt>
                <c:pt idx="250">
                  <c:v>132.12392</c:v>
                </c:pt>
                <c:pt idx="251">
                  <c:v>133.15532999999999</c:v>
                </c:pt>
                <c:pt idx="252">
                  <c:v>134.18046000000001</c:v>
                </c:pt>
                <c:pt idx="253">
                  <c:v>135.18043</c:v>
                </c:pt>
                <c:pt idx="254">
                  <c:v>136.17411000000001</c:v>
                </c:pt>
                <c:pt idx="255">
                  <c:v>137.23068000000001</c:v>
                </c:pt>
                <c:pt idx="256">
                  <c:v>138.46333999999999</c:v>
                </c:pt>
                <c:pt idx="257">
                  <c:v>139.96015</c:v>
                </c:pt>
                <c:pt idx="258">
                  <c:v>141.36891</c:v>
                </c:pt>
                <c:pt idx="259">
                  <c:v>142.51353</c:v>
                </c:pt>
                <c:pt idx="260">
                  <c:v>143.48204999999999</c:v>
                </c:pt>
                <c:pt idx="261">
                  <c:v>144.18643</c:v>
                </c:pt>
                <c:pt idx="262">
                  <c:v>144.77761000000001</c:v>
                </c:pt>
                <c:pt idx="263">
                  <c:v>145.15495999999999</c:v>
                </c:pt>
                <c:pt idx="264">
                  <c:v>145.66177172361</c:v>
                </c:pt>
                <c:pt idx="265">
                  <c:v>146.15492</c:v>
                </c:pt>
                <c:pt idx="266">
                  <c:v>146.44579226403101</c:v>
                </c:pt>
                <c:pt idx="267">
                  <c:v>146.59810289016099</c:v>
                </c:pt>
                <c:pt idx="268">
                  <c:v>146.69972786497101</c:v>
                </c:pt>
                <c:pt idx="269">
                  <c:v>146.78592762039</c:v>
                </c:pt>
                <c:pt idx="270">
                  <c:v>146.869102822988</c:v>
                </c:pt>
                <c:pt idx="271">
                  <c:v>146.956512399536</c:v>
                </c:pt>
                <c:pt idx="272">
                  <c:v>147.052529407398</c:v>
                </c:pt>
                <c:pt idx="273">
                  <c:v>147.14161503222701</c:v>
                </c:pt>
                <c:pt idx="274">
                  <c:v>147.26289960037801</c:v>
                </c:pt>
                <c:pt idx="275">
                  <c:v>147.41274999999999</c:v>
                </c:pt>
                <c:pt idx="276">
                  <c:v>147.65172999999999</c:v>
                </c:pt>
                <c:pt idx="277">
                  <c:v>148.00391999999999</c:v>
                </c:pt>
                <c:pt idx="278">
                  <c:v>148.38127</c:v>
                </c:pt>
                <c:pt idx="279">
                  <c:v>148.82150999999999</c:v>
                </c:pt>
                <c:pt idx="280">
                  <c:v>149.26175000000001</c:v>
                </c:pt>
                <c:pt idx="281">
                  <c:v>149.87808000000001</c:v>
                </c:pt>
                <c:pt idx="282">
                  <c:v>150.64535000000001</c:v>
                </c:pt>
                <c:pt idx="283">
                  <c:v>151.49438000000001</c:v>
                </c:pt>
                <c:pt idx="284">
                  <c:v>152.43145999999999</c:v>
                </c:pt>
                <c:pt idx="285">
                  <c:v>153.69557</c:v>
                </c:pt>
                <c:pt idx="286">
                  <c:v>154.89679000000001</c:v>
                </c:pt>
                <c:pt idx="287">
                  <c:v>156.04141000000001</c:v>
                </c:pt>
                <c:pt idx="288">
                  <c:v>157.16086999999999</c:v>
                </c:pt>
                <c:pt idx="289">
                  <c:v>160.02080000000001</c:v>
                </c:pt>
                <c:pt idx="290">
                  <c:v>160.26949999999999</c:v>
                </c:pt>
                <c:pt idx="291">
                  <c:v>160.47123999999999</c:v>
                </c:pt>
                <c:pt idx="292">
                  <c:v>160.66538</c:v>
                </c:pt>
                <c:pt idx="293">
                  <c:v>160.85570999999999</c:v>
                </c:pt>
                <c:pt idx="294">
                  <c:v>161.02699999999999</c:v>
                </c:pt>
                <c:pt idx="295">
                  <c:v>161.20464000000001</c:v>
                </c:pt>
                <c:pt idx="296">
                  <c:v>161.42416</c:v>
                </c:pt>
                <c:pt idx="297">
                  <c:v>161.61321000000001</c:v>
                </c:pt>
                <c:pt idx="298">
                  <c:v>161.83273</c:v>
                </c:pt>
                <c:pt idx="299">
                  <c:v>162.03954999999999</c:v>
                </c:pt>
                <c:pt idx="300">
                  <c:v>162.26414</c:v>
                </c:pt>
                <c:pt idx="301">
                  <c:v>162.50140999999999</c:v>
                </c:pt>
                <c:pt idx="302">
                  <c:v>162.76152999999999</c:v>
                </c:pt>
                <c:pt idx="303">
                  <c:v>163.06986000000001</c:v>
                </c:pt>
                <c:pt idx="304">
                  <c:v>163.30079000000001</c:v>
                </c:pt>
                <c:pt idx="305">
                  <c:v>163.52538000000001</c:v>
                </c:pt>
                <c:pt idx="306">
                  <c:v>163.74489</c:v>
                </c:pt>
                <c:pt idx="307">
                  <c:v>163.99359000000001</c:v>
                </c:pt>
                <c:pt idx="308">
                  <c:v>164.18772000000001</c:v>
                </c:pt>
                <c:pt idx="309">
                  <c:v>164.3476</c:v>
                </c:pt>
                <c:pt idx="310">
                  <c:v>164.54300000000001</c:v>
                </c:pt>
                <c:pt idx="311">
                  <c:v>164.75617</c:v>
                </c:pt>
                <c:pt idx="312">
                  <c:v>164.89321000000001</c:v>
                </c:pt>
                <c:pt idx="313">
                  <c:v>165.00487000000001</c:v>
                </c:pt>
                <c:pt idx="314">
                  <c:v>165.29543000000001</c:v>
                </c:pt>
                <c:pt idx="315">
                  <c:v>165.55555000000001</c:v>
                </c:pt>
                <c:pt idx="316">
                  <c:v>165.81058999999999</c:v>
                </c:pt>
                <c:pt idx="317">
                  <c:v>166.05294000000001</c:v>
                </c:pt>
                <c:pt idx="318">
                  <c:v>166.24199999999999</c:v>
                </c:pt>
                <c:pt idx="319">
                  <c:v>166.53256999999999</c:v>
                </c:pt>
                <c:pt idx="320">
                  <c:v>166.79268999999999</c:v>
                </c:pt>
                <c:pt idx="321">
                  <c:v>167.08324999999999</c:v>
                </c:pt>
                <c:pt idx="322">
                  <c:v>167.38524000000001</c:v>
                </c:pt>
                <c:pt idx="323">
                  <c:v>167.68723</c:v>
                </c:pt>
                <c:pt idx="324">
                  <c:v>167.95876000000001</c:v>
                </c:pt>
                <c:pt idx="325">
                  <c:v>168.19604000000001</c:v>
                </c:pt>
                <c:pt idx="326">
                  <c:v>168.46884</c:v>
                </c:pt>
              </c:numCache>
            </c:numRef>
          </c:xVal>
          <c:yVal>
            <c:numRef>
              <c:f>'průběh - lakovna'!$C$2:$C$330</c:f>
              <c:numCache>
                <c:formatCode>General</c:formatCode>
                <c:ptCount val="329"/>
                <c:pt idx="0">
                  <c:v>24.770610000000001</c:v>
                </c:pt>
                <c:pt idx="1">
                  <c:v>28.675719999999998</c:v>
                </c:pt>
                <c:pt idx="2">
                  <c:v>34.557479999999998</c:v>
                </c:pt>
                <c:pt idx="3">
                  <c:v>40.053550000000001</c:v>
                </c:pt>
                <c:pt idx="4">
                  <c:v>45.935310000000001</c:v>
                </c:pt>
                <c:pt idx="5">
                  <c:v>49.647570000000002</c:v>
                </c:pt>
                <c:pt idx="6">
                  <c:v>54.757950000000001</c:v>
                </c:pt>
                <c:pt idx="7">
                  <c:v>59.048749999999998</c:v>
                </c:pt>
                <c:pt idx="8">
                  <c:v>62.809220000000003</c:v>
                </c:pt>
                <c:pt idx="9">
                  <c:v>64.159130000000005</c:v>
                </c:pt>
                <c:pt idx="10">
                  <c:v>66.907169999999994</c:v>
                </c:pt>
                <c:pt idx="11">
                  <c:v>70.233739999999997</c:v>
                </c:pt>
                <c:pt idx="12">
                  <c:v>72.981769999999997</c:v>
                </c:pt>
                <c:pt idx="13">
                  <c:v>77.89931</c:v>
                </c:pt>
                <c:pt idx="14">
                  <c:v>83.78107</c:v>
                </c:pt>
                <c:pt idx="15">
                  <c:v>90.048519999999996</c:v>
                </c:pt>
                <c:pt idx="16">
                  <c:v>96.894509999999997</c:v>
                </c:pt>
                <c:pt idx="17">
                  <c:v>103.16195999999999</c:v>
                </c:pt>
                <c:pt idx="18">
                  <c:v>109.62224999999999</c:v>
                </c:pt>
                <c:pt idx="19">
                  <c:v>115.50400999999999</c:v>
                </c:pt>
                <c:pt idx="20">
                  <c:v>125.53193</c:v>
                </c:pt>
                <c:pt idx="21">
                  <c:v>134.74027000000001</c:v>
                </c:pt>
                <c:pt idx="22">
                  <c:v>139.65780000000001</c:v>
                </c:pt>
                <c:pt idx="23">
                  <c:v>143.37006</c:v>
                </c:pt>
                <c:pt idx="24">
                  <c:v>151.61417</c:v>
                </c:pt>
                <c:pt idx="25">
                  <c:v>160.00291000000001</c:v>
                </c:pt>
                <c:pt idx="26">
                  <c:v>165.49898999999999</c:v>
                </c:pt>
                <c:pt idx="27">
                  <c:v>169.25945999999999</c:v>
                </c:pt>
                <c:pt idx="28">
                  <c:v>173.93593999999999</c:v>
                </c:pt>
                <c:pt idx="29">
                  <c:v>176.87682000000001</c:v>
                </c:pt>
                <c:pt idx="30">
                  <c:v>179.8177</c:v>
                </c:pt>
                <c:pt idx="31">
                  <c:v>181.40867</c:v>
                </c:pt>
                <c:pt idx="32">
                  <c:v>181.02297999999999</c:v>
                </c:pt>
                <c:pt idx="33">
                  <c:v>181.60150999999999</c:v>
                </c:pt>
                <c:pt idx="34">
                  <c:v>182.75857999999999</c:v>
                </c:pt>
                <c:pt idx="35">
                  <c:v>184.1567</c:v>
                </c:pt>
                <c:pt idx="36">
                  <c:v>185.69945999999999</c:v>
                </c:pt>
                <c:pt idx="37">
                  <c:v>187.86895999999999</c:v>
                </c:pt>
                <c:pt idx="38">
                  <c:v>188.06181000000001</c:v>
                </c:pt>
                <c:pt idx="39">
                  <c:v>188.06181000000001</c:v>
                </c:pt>
                <c:pt idx="40">
                  <c:v>186.47084000000001</c:v>
                </c:pt>
                <c:pt idx="41">
                  <c:v>185.50662</c:v>
                </c:pt>
                <c:pt idx="42">
                  <c:v>183.14427000000001</c:v>
                </c:pt>
                <c:pt idx="43">
                  <c:v>180.01053999999999</c:v>
                </c:pt>
                <c:pt idx="44">
                  <c:v>173.35740000000001</c:v>
                </c:pt>
                <c:pt idx="45">
                  <c:v>166.07751999999999</c:v>
                </c:pt>
                <c:pt idx="46">
                  <c:v>159.81007</c:v>
                </c:pt>
                <c:pt idx="47">
                  <c:v>147.66086000000001</c:v>
                </c:pt>
                <c:pt idx="48">
                  <c:v>137.29545999999999</c:v>
                </c:pt>
                <c:pt idx="49">
                  <c:v>124.71235</c:v>
                </c:pt>
                <c:pt idx="50">
                  <c:v>113.96126</c:v>
                </c:pt>
                <c:pt idx="51">
                  <c:v>105.90998999999999</c:v>
                </c:pt>
                <c:pt idx="52">
                  <c:v>96.123130000000003</c:v>
                </c:pt>
                <c:pt idx="53">
                  <c:v>86.529110000000003</c:v>
                </c:pt>
                <c:pt idx="54">
                  <c:v>78.092150000000004</c:v>
                </c:pt>
                <c:pt idx="55">
                  <c:v>71.005110000000002</c:v>
                </c:pt>
                <c:pt idx="56">
                  <c:v>63.580599999999997</c:v>
                </c:pt>
                <c:pt idx="57">
                  <c:v>56.493560000000002</c:v>
                </c:pt>
                <c:pt idx="58">
                  <c:v>48.104810000000001</c:v>
                </c:pt>
                <c:pt idx="59">
                  <c:v>42.415900000000001</c:v>
                </c:pt>
                <c:pt idx="60">
                  <c:v>37.498359999999998</c:v>
                </c:pt>
                <c:pt idx="61">
                  <c:v>34.364629999999998</c:v>
                </c:pt>
                <c:pt idx="62">
                  <c:v>32.387979999999999</c:v>
                </c:pt>
                <c:pt idx="63">
                  <c:v>31.616599999999998</c:v>
                </c:pt>
                <c:pt idx="64">
                  <c:v>23.550630000000002</c:v>
                </c:pt>
                <c:pt idx="65">
                  <c:v>27.717510000000001</c:v>
                </c:pt>
                <c:pt idx="66">
                  <c:v>32.047809999999998</c:v>
                </c:pt>
                <c:pt idx="67">
                  <c:v>36.418950000000002</c:v>
                </c:pt>
                <c:pt idx="68">
                  <c:v>40.381570000000004</c:v>
                </c:pt>
                <c:pt idx="69">
                  <c:v>44.548459999999999</c:v>
                </c:pt>
                <c:pt idx="70">
                  <c:v>49.614080000000001</c:v>
                </c:pt>
                <c:pt idx="71">
                  <c:v>56.027810000000002</c:v>
                </c:pt>
                <c:pt idx="72">
                  <c:v>60.889180000000003</c:v>
                </c:pt>
                <c:pt idx="73">
                  <c:v>67.139499999999998</c:v>
                </c:pt>
                <c:pt idx="74">
                  <c:v>73.757499999999993</c:v>
                </c:pt>
                <c:pt idx="75">
                  <c:v>87.279439999999994</c:v>
                </c:pt>
                <c:pt idx="76">
                  <c:v>96.307689999999994</c:v>
                </c:pt>
                <c:pt idx="77">
                  <c:v>104.84572</c:v>
                </c:pt>
                <c:pt idx="78">
                  <c:v>110.89179</c:v>
                </c:pt>
                <c:pt idx="79">
                  <c:v>117.14211</c:v>
                </c:pt>
                <c:pt idx="80">
                  <c:v>121.84007</c:v>
                </c:pt>
                <c:pt idx="81">
                  <c:v>127.06910000000001</c:v>
                </c:pt>
                <c:pt idx="82">
                  <c:v>130.01043000000001</c:v>
                </c:pt>
                <c:pt idx="83">
                  <c:v>131.76705999999999</c:v>
                </c:pt>
                <c:pt idx="84">
                  <c:v>132.62495000000001</c:v>
                </c:pt>
                <c:pt idx="85">
                  <c:v>131.07257999999999</c:v>
                </c:pt>
                <c:pt idx="86">
                  <c:v>127.92699</c:v>
                </c:pt>
                <c:pt idx="87">
                  <c:v>120.65537</c:v>
                </c:pt>
                <c:pt idx="88">
                  <c:v>114.56845</c:v>
                </c:pt>
                <c:pt idx="89">
                  <c:v>104.64146</c:v>
                </c:pt>
                <c:pt idx="90">
                  <c:v>98.064319999999995</c:v>
                </c:pt>
                <c:pt idx="91">
                  <c:v>92.140810000000002</c:v>
                </c:pt>
                <c:pt idx="92">
                  <c:v>85.400260000000003</c:v>
                </c:pt>
                <c:pt idx="93">
                  <c:v>75.146460000000005</c:v>
                </c:pt>
                <c:pt idx="94">
                  <c:v>68.201650000000001</c:v>
                </c:pt>
                <c:pt idx="95">
                  <c:v>61.951329999999999</c:v>
                </c:pt>
                <c:pt idx="96">
                  <c:v>56.027810000000002</c:v>
                </c:pt>
                <c:pt idx="97">
                  <c:v>51.329859999999996</c:v>
                </c:pt>
                <c:pt idx="98">
                  <c:v>48.225119999999997</c:v>
                </c:pt>
                <c:pt idx="99">
                  <c:v>45.774009999999997</c:v>
                </c:pt>
                <c:pt idx="100">
                  <c:v>42.996090000000002</c:v>
                </c:pt>
                <c:pt idx="101">
                  <c:v>40.74924</c:v>
                </c:pt>
                <c:pt idx="102">
                  <c:v>38.665799999999997</c:v>
                </c:pt>
                <c:pt idx="103">
                  <c:v>37.603650000000002</c:v>
                </c:pt>
                <c:pt idx="104">
                  <c:v>34.662320000000001</c:v>
                </c:pt>
                <c:pt idx="105">
                  <c:v>32.415469999999999</c:v>
                </c:pt>
                <c:pt idx="106">
                  <c:v>30.495439999999999</c:v>
                </c:pt>
                <c:pt idx="107">
                  <c:v>27.553129999999999</c:v>
                </c:pt>
                <c:pt idx="108">
                  <c:v>31.893070000000002</c:v>
                </c:pt>
                <c:pt idx="109">
                  <c:v>39.835160000000002</c:v>
                </c:pt>
                <c:pt idx="110">
                  <c:v>50.337809999999998</c:v>
                </c:pt>
                <c:pt idx="111">
                  <c:v>60.059280000000001</c:v>
                </c:pt>
                <c:pt idx="112">
                  <c:v>68.391959999999997</c:v>
                </c:pt>
                <c:pt idx="113">
                  <c:v>73.513090000000005</c:v>
                </c:pt>
                <c:pt idx="114">
                  <c:v>73.122489999999999</c:v>
                </c:pt>
                <c:pt idx="115">
                  <c:v>72.341309999999993</c:v>
                </c:pt>
                <c:pt idx="116">
                  <c:v>71.343119999999999</c:v>
                </c:pt>
                <c:pt idx="117">
                  <c:v>71.560119999999998</c:v>
                </c:pt>
                <c:pt idx="118">
                  <c:v>72.341309999999993</c:v>
                </c:pt>
                <c:pt idx="119">
                  <c:v>82.236369999999994</c:v>
                </c:pt>
                <c:pt idx="120">
                  <c:v>96.124170000000007</c:v>
                </c:pt>
                <c:pt idx="121">
                  <c:v>106.62683</c:v>
                </c:pt>
                <c:pt idx="122">
                  <c:v>117.12948</c:v>
                </c:pt>
                <c:pt idx="123">
                  <c:v>129.41150999999999</c:v>
                </c:pt>
                <c:pt idx="124">
                  <c:v>140.52176</c:v>
                </c:pt>
                <c:pt idx="125">
                  <c:v>150.46021999999999</c:v>
                </c:pt>
                <c:pt idx="126">
                  <c:v>159.74769000000001</c:v>
                </c:pt>
                <c:pt idx="127">
                  <c:v>162.91585000000001</c:v>
                </c:pt>
                <c:pt idx="128">
                  <c:v>164.13103000000001</c:v>
                </c:pt>
                <c:pt idx="129">
                  <c:v>166.084</c:v>
                </c:pt>
                <c:pt idx="130">
                  <c:v>169.29555999999999</c:v>
                </c:pt>
                <c:pt idx="131">
                  <c:v>172.07311999999999</c:v>
                </c:pt>
                <c:pt idx="132">
                  <c:v>173.63550000000001</c:v>
                </c:pt>
                <c:pt idx="133">
                  <c:v>175.02428</c:v>
                </c:pt>
                <c:pt idx="134">
                  <c:v>175.80547000000001</c:v>
                </c:pt>
                <c:pt idx="135">
                  <c:v>177.41123999999999</c:v>
                </c:pt>
                <c:pt idx="136">
                  <c:v>178.19243</c:v>
                </c:pt>
                <c:pt idx="137">
                  <c:v>180.79640000000001</c:v>
                </c:pt>
                <c:pt idx="138">
                  <c:v>182.14178000000001</c:v>
                </c:pt>
                <c:pt idx="139">
                  <c:v>182.96637000000001</c:v>
                </c:pt>
                <c:pt idx="140">
                  <c:v>182.74937</c:v>
                </c:pt>
                <c:pt idx="141">
                  <c:v>182.35876999999999</c:v>
                </c:pt>
                <c:pt idx="142">
                  <c:v>180.96999</c:v>
                </c:pt>
                <c:pt idx="143">
                  <c:v>178.58303000000001</c:v>
                </c:pt>
                <c:pt idx="144">
                  <c:v>175.80547000000001</c:v>
                </c:pt>
                <c:pt idx="145">
                  <c:v>172.46370999999999</c:v>
                </c:pt>
                <c:pt idx="146">
                  <c:v>168.86156</c:v>
                </c:pt>
                <c:pt idx="147">
                  <c:v>160.74588</c:v>
                </c:pt>
                <c:pt idx="148">
                  <c:v>152.719385185552</c:v>
                </c:pt>
                <c:pt idx="149">
                  <c:v>143.69315650648701</c:v>
                </c:pt>
                <c:pt idx="150">
                  <c:v>134.25626137251101</c:v>
                </c:pt>
                <c:pt idx="151">
                  <c:v>124.861166216981</c:v>
                </c:pt>
                <c:pt idx="152">
                  <c:v>115.466071061451</c:v>
                </c:pt>
                <c:pt idx="153">
                  <c:v>102.377177810585</c:v>
                </c:pt>
                <c:pt idx="154">
                  <c:v>92.259383027706207</c:v>
                </c:pt>
                <c:pt idx="155">
                  <c:v>79.675799999999995</c:v>
                </c:pt>
                <c:pt idx="156">
                  <c:v>69.780739999999994</c:v>
                </c:pt>
                <c:pt idx="157">
                  <c:v>61.231059999999999</c:v>
                </c:pt>
                <c:pt idx="158">
                  <c:v>50.337809999999998</c:v>
                </c:pt>
                <c:pt idx="159">
                  <c:v>44.392090000000003</c:v>
                </c:pt>
                <c:pt idx="160">
                  <c:v>41.223939999999999</c:v>
                </c:pt>
                <c:pt idx="161">
                  <c:v>39.05397</c:v>
                </c:pt>
                <c:pt idx="162">
                  <c:v>38.229379999999999</c:v>
                </c:pt>
                <c:pt idx="163">
                  <c:v>37.231189999999998</c:v>
                </c:pt>
                <c:pt idx="164">
                  <c:v>37.231189999999998</c:v>
                </c:pt>
                <c:pt idx="165">
                  <c:v>37.448189999999997</c:v>
                </c:pt>
                <c:pt idx="166">
                  <c:v>37.448189999999997</c:v>
                </c:pt>
                <c:pt idx="167">
                  <c:v>21.708010000000002</c:v>
                </c:pt>
                <c:pt idx="168">
                  <c:v>21.942329999999998</c:v>
                </c:pt>
                <c:pt idx="169">
                  <c:v>22.026009999999999</c:v>
                </c:pt>
                <c:pt idx="170">
                  <c:v>22.176639999999999</c:v>
                </c:pt>
                <c:pt idx="171">
                  <c:v>22.410959999999999</c:v>
                </c:pt>
                <c:pt idx="172">
                  <c:v>22.578330000000001</c:v>
                </c:pt>
                <c:pt idx="173">
                  <c:v>24.134879999999999</c:v>
                </c:pt>
                <c:pt idx="174">
                  <c:v>26.628710000000002</c:v>
                </c:pt>
                <c:pt idx="175">
                  <c:v>31.164459999999998</c:v>
                </c:pt>
                <c:pt idx="176">
                  <c:v>35.382210000000001</c:v>
                </c:pt>
                <c:pt idx="177">
                  <c:v>39.750590000000003</c:v>
                </c:pt>
                <c:pt idx="178">
                  <c:v>44.587609999999998</c:v>
                </c:pt>
                <c:pt idx="179">
                  <c:v>49.591999999999999</c:v>
                </c:pt>
                <c:pt idx="180">
                  <c:v>54.981340000000003</c:v>
                </c:pt>
                <c:pt idx="181">
                  <c:v>59.115400000000001</c:v>
                </c:pt>
                <c:pt idx="182">
                  <c:v>62.56324</c:v>
                </c:pt>
                <c:pt idx="183">
                  <c:v>64.739059999999995</c:v>
                </c:pt>
                <c:pt idx="184">
                  <c:v>66.613619999999997</c:v>
                </c:pt>
                <c:pt idx="185">
                  <c:v>67.952590000000001</c:v>
                </c:pt>
                <c:pt idx="186">
                  <c:v>68.889859999999999</c:v>
                </c:pt>
                <c:pt idx="187">
                  <c:v>69.659769999999995</c:v>
                </c:pt>
                <c:pt idx="188">
                  <c:v>70.530100000000004</c:v>
                </c:pt>
                <c:pt idx="189">
                  <c:v>71.233059999999995</c:v>
                </c:pt>
                <c:pt idx="190">
                  <c:v>71.936009999999996</c:v>
                </c:pt>
                <c:pt idx="191">
                  <c:v>72.404650000000004</c:v>
                </c:pt>
                <c:pt idx="192">
                  <c:v>72.63897</c:v>
                </c:pt>
                <c:pt idx="193">
                  <c:v>71.618009999999998</c:v>
                </c:pt>
                <c:pt idx="194">
                  <c:v>69.977770000000007</c:v>
                </c:pt>
                <c:pt idx="195">
                  <c:v>67.400260000000003</c:v>
                </c:pt>
                <c:pt idx="196">
                  <c:v>64.119789999999995</c:v>
                </c:pt>
                <c:pt idx="197">
                  <c:v>61.391649999999998</c:v>
                </c:pt>
                <c:pt idx="198">
                  <c:v>58.496130000000001</c:v>
                </c:pt>
                <c:pt idx="199">
                  <c:v>55.918619999999997</c:v>
                </c:pt>
                <c:pt idx="200">
                  <c:v>52.320140000000002</c:v>
                </c:pt>
                <c:pt idx="201">
                  <c:v>49.67568</c:v>
                </c:pt>
                <c:pt idx="202">
                  <c:v>47.014490000000002</c:v>
                </c:pt>
                <c:pt idx="203">
                  <c:v>44.754980000000003</c:v>
                </c:pt>
                <c:pt idx="204">
                  <c:v>41.390819999999998</c:v>
                </c:pt>
                <c:pt idx="205">
                  <c:v>38.578989999999997</c:v>
                </c:pt>
                <c:pt idx="206">
                  <c:v>35.616529999999997</c:v>
                </c:pt>
                <c:pt idx="207">
                  <c:v>32.486690000000003</c:v>
                </c:pt>
                <c:pt idx="208">
                  <c:v>29.909179999999999</c:v>
                </c:pt>
                <c:pt idx="209">
                  <c:v>27.41535</c:v>
                </c:pt>
                <c:pt idx="210">
                  <c:v>25.390170000000001</c:v>
                </c:pt>
                <c:pt idx="211">
                  <c:v>24.83784</c:v>
                </c:pt>
                <c:pt idx="212">
                  <c:v>24.83784</c:v>
                </c:pt>
                <c:pt idx="213">
                  <c:v>24.369199999999999</c:v>
                </c:pt>
                <c:pt idx="214">
                  <c:v>24.519839999999999</c:v>
                </c:pt>
                <c:pt idx="215">
                  <c:v>24.21857</c:v>
                </c:pt>
                <c:pt idx="216">
                  <c:v>24.21857</c:v>
                </c:pt>
                <c:pt idx="217">
                  <c:v>24.134879999999999</c:v>
                </c:pt>
                <c:pt idx="218">
                  <c:v>23.900559999999999</c:v>
                </c:pt>
                <c:pt idx="219">
                  <c:v>23.749929999999999</c:v>
                </c:pt>
                <c:pt idx="220">
                  <c:v>22.511500000000002</c:v>
                </c:pt>
                <c:pt idx="221">
                  <c:v>23.204820000000002</c:v>
                </c:pt>
                <c:pt idx="222">
                  <c:v>25.465669999999999</c:v>
                </c:pt>
                <c:pt idx="223">
                  <c:v>30.801259999999999</c:v>
                </c:pt>
                <c:pt idx="224">
                  <c:v>36.438299999999998</c:v>
                </c:pt>
                <c:pt idx="225">
                  <c:v>43.733289999999997</c:v>
                </c:pt>
                <c:pt idx="226">
                  <c:v>49.943080000000002</c:v>
                </c:pt>
                <c:pt idx="227">
                  <c:v>56.273440000000001</c:v>
                </c:pt>
                <c:pt idx="228">
                  <c:v>62.30236</c:v>
                </c:pt>
                <c:pt idx="229">
                  <c:v>67.668099999999995</c:v>
                </c:pt>
                <c:pt idx="230">
                  <c:v>72.310360000000003</c:v>
                </c:pt>
                <c:pt idx="231">
                  <c:v>78.067980000000006</c:v>
                </c:pt>
                <c:pt idx="232">
                  <c:v>82.710250000000002</c:v>
                </c:pt>
                <c:pt idx="233">
                  <c:v>89.161190000000005</c:v>
                </c:pt>
                <c:pt idx="234">
                  <c:v>94.798230000000004</c:v>
                </c:pt>
                <c:pt idx="235">
                  <c:v>99.289770000000004</c:v>
                </c:pt>
                <c:pt idx="236">
                  <c:v>104.77609</c:v>
                </c:pt>
                <c:pt idx="237">
                  <c:v>108.30301</c:v>
                </c:pt>
                <c:pt idx="238">
                  <c:v>116.05016999999999</c:v>
                </c:pt>
                <c:pt idx="239">
                  <c:v>121.95851</c:v>
                </c:pt>
                <c:pt idx="240">
                  <c:v>126.87206999999999</c:v>
                </c:pt>
                <c:pt idx="241">
                  <c:v>131.09232</c:v>
                </c:pt>
                <c:pt idx="242">
                  <c:v>133.77519000000001</c:v>
                </c:pt>
                <c:pt idx="243">
                  <c:v>136.84993</c:v>
                </c:pt>
                <c:pt idx="244">
                  <c:v>138.68875</c:v>
                </c:pt>
                <c:pt idx="245">
                  <c:v>138.96006</c:v>
                </c:pt>
                <c:pt idx="246">
                  <c:v>140.9496</c:v>
                </c:pt>
                <c:pt idx="247">
                  <c:v>143.05972</c:v>
                </c:pt>
                <c:pt idx="248">
                  <c:v>144.32579000000001</c:v>
                </c:pt>
                <c:pt idx="249">
                  <c:v>143.90377000000001</c:v>
                </c:pt>
                <c:pt idx="250">
                  <c:v>142.90899999999999</c:v>
                </c:pt>
                <c:pt idx="251">
                  <c:v>143.05972</c:v>
                </c:pt>
                <c:pt idx="252">
                  <c:v>143.60231999999999</c:v>
                </c:pt>
                <c:pt idx="253">
                  <c:v>144.17507000000001</c:v>
                </c:pt>
                <c:pt idx="254">
                  <c:v>144.17507000000001</c:v>
                </c:pt>
                <c:pt idx="255">
                  <c:v>143.90377000000001</c:v>
                </c:pt>
                <c:pt idx="256">
                  <c:v>143.33102</c:v>
                </c:pt>
                <c:pt idx="257">
                  <c:v>142.6377</c:v>
                </c:pt>
                <c:pt idx="258">
                  <c:v>142.21566999999999</c:v>
                </c:pt>
                <c:pt idx="259">
                  <c:v>141.4922</c:v>
                </c:pt>
                <c:pt idx="260">
                  <c:v>140.64814999999999</c:v>
                </c:pt>
                <c:pt idx="261">
                  <c:v>138.96006</c:v>
                </c:pt>
                <c:pt idx="262">
                  <c:v>136.72936000000001</c:v>
                </c:pt>
                <c:pt idx="263">
                  <c:v>133.20244</c:v>
                </c:pt>
                <c:pt idx="264">
                  <c:v>128.12317821956901</c:v>
                </c:pt>
                <c:pt idx="265">
                  <c:v>122.80255</c:v>
                </c:pt>
                <c:pt idx="266">
                  <c:v>118.80065234192</c:v>
                </c:pt>
                <c:pt idx="267">
                  <c:v>114.110811579003</c:v>
                </c:pt>
                <c:pt idx="268">
                  <c:v>108.092981313472</c:v>
                </c:pt>
                <c:pt idx="269">
                  <c:v>102.476339732309</c:v>
                </c:pt>
                <c:pt idx="270">
                  <c:v>96.458509466777699</c:v>
                </c:pt>
                <c:pt idx="271">
                  <c:v>89.397588621887706</c:v>
                </c:pt>
                <c:pt idx="272">
                  <c:v>83.754860616682194</c:v>
                </c:pt>
                <c:pt idx="273">
                  <c:v>78.164305459562598</c:v>
                </c:pt>
                <c:pt idx="274">
                  <c:v>72.146475194031296</c:v>
                </c:pt>
                <c:pt idx="275">
                  <c:v>65.829279999999997</c:v>
                </c:pt>
                <c:pt idx="276">
                  <c:v>57.23807</c:v>
                </c:pt>
                <c:pt idx="277">
                  <c:v>50.365099999999998</c:v>
                </c:pt>
                <c:pt idx="278">
                  <c:v>41.924610000000001</c:v>
                </c:pt>
                <c:pt idx="279">
                  <c:v>36.287579999999998</c:v>
                </c:pt>
                <c:pt idx="280">
                  <c:v>31.645309999999998</c:v>
                </c:pt>
                <c:pt idx="281">
                  <c:v>27.153759999999998</c:v>
                </c:pt>
                <c:pt idx="282">
                  <c:v>23.355550000000001</c:v>
                </c:pt>
                <c:pt idx="283">
                  <c:v>23.355550000000001</c:v>
                </c:pt>
                <c:pt idx="284">
                  <c:v>24.4709</c:v>
                </c:pt>
                <c:pt idx="285">
                  <c:v>25.736969999999999</c:v>
                </c:pt>
                <c:pt idx="286">
                  <c:v>26.00827</c:v>
                </c:pt>
                <c:pt idx="287">
                  <c:v>26.852319999999999</c:v>
                </c:pt>
                <c:pt idx="288">
                  <c:v>27.003039999999999</c:v>
                </c:pt>
                <c:pt idx="289">
                  <c:v>23.37209</c:v>
                </c:pt>
                <c:pt idx="290">
                  <c:v>23.27159</c:v>
                </c:pt>
                <c:pt idx="291">
                  <c:v>23.552990000000001</c:v>
                </c:pt>
                <c:pt idx="292">
                  <c:v>26.186160000000001</c:v>
                </c:pt>
                <c:pt idx="293">
                  <c:v>29.643439999999998</c:v>
                </c:pt>
                <c:pt idx="294">
                  <c:v>31.814299999999999</c:v>
                </c:pt>
                <c:pt idx="295">
                  <c:v>34.990169999999999</c:v>
                </c:pt>
                <c:pt idx="296">
                  <c:v>39.130870000000002</c:v>
                </c:pt>
                <c:pt idx="297">
                  <c:v>42.407249999999998</c:v>
                </c:pt>
                <c:pt idx="298">
                  <c:v>45.784129999999998</c:v>
                </c:pt>
                <c:pt idx="299">
                  <c:v>49.522829999999999</c:v>
                </c:pt>
                <c:pt idx="300">
                  <c:v>53.000210000000003</c:v>
                </c:pt>
                <c:pt idx="301">
                  <c:v>56.196190000000001</c:v>
                </c:pt>
                <c:pt idx="302">
                  <c:v>59.09066</c:v>
                </c:pt>
                <c:pt idx="303">
                  <c:v>62.005229999999997</c:v>
                </c:pt>
                <c:pt idx="304">
                  <c:v>64.256479999999996</c:v>
                </c:pt>
                <c:pt idx="305">
                  <c:v>65.944919999999996</c:v>
                </c:pt>
                <c:pt idx="306">
                  <c:v>67.351960000000005</c:v>
                </c:pt>
                <c:pt idx="307">
                  <c:v>68.296679999999995</c:v>
                </c:pt>
                <c:pt idx="308">
                  <c:v>66.688640000000007</c:v>
                </c:pt>
                <c:pt idx="309">
                  <c:v>65.201210000000003</c:v>
                </c:pt>
                <c:pt idx="310">
                  <c:v>63.231360000000002</c:v>
                </c:pt>
                <c:pt idx="311">
                  <c:v>60.9801</c:v>
                </c:pt>
                <c:pt idx="312">
                  <c:v>59.372059999999998</c:v>
                </c:pt>
                <c:pt idx="313">
                  <c:v>57.784129999999998</c:v>
                </c:pt>
                <c:pt idx="314">
                  <c:v>56.658499999999997</c:v>
                </c:pt>
                <c:pt idx="315">
                  <c:v>54.970059999999997</c:v>
                </c:pt>
                <c:pt idx="316">
                  <c:v>53.100709999999999</c:v>
                </c:pt>
                <c:pt idx="317">
                  <c:v>51.030360000000002</c:v>
                </c:pt>
                <c:pt idx="318">
                  <c:v>49.241419999999998</c:v>
                </c:pt>
                <c:pt idx="319">
                  <c:v>47.271569999999997</c:v>
                </c:pt>
                <c:pt idx="320">
                  <c:v>45.301720000000003</c:v>
                </c:pt>
                <c:pt idx="321">
                  <c:v>43.432380000000002</c:v>
                </c:pt>
                <c:pt idx="322">
                  <c:v>41.663530000000002</c:v>
                </c:pt>
                <c:pt idx="323">
                  <c:v>39.975090000000002</c:v>
                </c:pt>
                <c:pt idx="324">
                  <c:v>39.030369999999998</c:v>
                </c:pt>
                <c:pt idx="325">
                  <c:v>37.904739999999997</c:v>
                </c:pt>
                <c:pt idx="326">
                  <c:v>37.060519999999997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BF-4710-9231-2B111CCD4CD0}"/>
            </c:ext>
          </c:extLst>
        </c:ser>
        <c:ser>
          <c:idx val="1"/>
          <c:order val="1"/>
          <c:tx>
            <c:v>simulovaný průběh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'navržený průběh'!$B$3:$B$39</c:f>
              <c:numCache>
                <c:formatCode>General</c:formatCode>
                <c:ptCount val="37"/>
                <c:pt idx="0">
                  <c:v>0</c:v>
                </c:pt>
                <c:pt idx="1">
                  <c:v>5</c:v>
                </c:pt>
                <c:pt idx="2">
                  <c:v>9</c:v>
                </c:pt>
                <c:pt idx="3">
                  <c:v>15</c:v>
                </c:pt>
                <c:pt idx="4">
                  <c:v>20</c:v>
                </c:pt>
                <c:pt idx="5">
                  <c:v>30</c:v>
                </c:pt>
                <c:pt idx="6">
                  <c:v>33</c:v>
                </c:pt>
                <c:pt idx="7">
                  <c:v>40</c:v>
                </c:pt>
                <c:pt idx="8">
                  <c:v>45</c:v>
                </c:pt>
                <c:pt idx="9">
                  <c:v>47</c:v>
                </c:pt>
                <c:pt idx="10">
                  <c:v>49</c:v>
                </c:pt>
                <c:pt idx="11">
                  <c:v>52.5</c:v>
                </c:pt>
                <c:pt idx="12">
                  <c:v>54.5</c:v>
                </c:pt>
                <c:pt idx="13">
                  <c:v>57</c:v>
                </c:pt>
                <c:pt idx="14">
                  <c:v>60</c:v>
                </c:pt>
                <c:pt idx="15">
                  <c:v>63</c:v>
                </c:pt>
                <c:pt idx="16">
                  <c:v>66</c:v>
                </c:pt>
                <c:pt idx="17">
                  <c:v>70</c:v>
                </c:pt>
                <c:pt idx="18">
                  <c:v>80</c:v>
                </c:pt>
                <c:pt idx="19">
                  <c:v>85</c:v>
                </c:pt>
                <c:pt idx="20">
                  <c:v>88</c:v>
                </c:pt>
                <c:pt idx="21">
                  <c:v>95</c:v>
                </c:pt>
                <c:pt idx="22">
                  <c:v>98</c:v>
                </c:pt>
                <c:pt idx="23">
                  <c:v>100</c:v>
                </c:pt>
                <c:pt idx="24">
                  <c:v>102</c:v>
                </c:pt>
                <c:pt idx="25">
                  <c:v>105.5</c:v>
                </c:pt>
                <c:pt idx="26">
                  <c:v>108</c:v>
                </c:pt>
                <c:pt idx="27">
                  <c:v>116</c:v>
                </c:pt>
                <c:pt idx="28">
                  <c:v>122</c:v>
                </c:pt>
                <c:pt idx="29">
                  <c:v>130</c:v>
                </c:pt>
                <c:pt idx="30">
                  <c:v>145</c:v>
                </c:pt>
                <c:pt idx="31">
                  <c:v>150</c:v>
                </c:pt>
                <c:pt idx="32">
                  <c:v>157</c:v>
                </c:pt>
                <c:pt idx="33">
                  <c:v>160</c:v>
                </c:pt>
                <c:pt idx="34">
                  <c:v>164</c:v>
                </c:pt>
                <c:pt idx="35">
                  <c:v>167</c:v>
                </c:pt>
                <c:pt idx="36">
                  <c:v>168</c:v>
                </c:pt>
              </c:numCache>
            </c:numRef>
          </c:xVal>
          <c:yVal>
            <c:numRef>
              <c:f>'navržený průběh'!$C$3:$C$39</c:f>
              <c:numCache>
                <c:formatCode>General</c:formatCode>
                <c:ptCount val="37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185</c:v>
                </c:pt>
                <c:pt idx="4">
                  <c:v>185</c:v>
                </c:pt>
                <c:pt idx="5">
                  <c:v>185</c:v>
                </c:pt>
                <c:pt idx="6">
                  <c:v>185</c:v>
                </c:pt>
                <c:pt idx="7">
                  <c:v>25</c:v>
                </c:pt>
                <c:pt idx="8">
                  <c:v>25</c:v>
                </c:pt>
                <c:pt idx="9">
                  <c:v>25</c:v>
                </c:pt>
                <c:pt idx="10">
                  <c:v>25</c:v>
                </c:pt>
                <c:pt idx="11">
                  <c:v>25</c:v>
                </c:pt>
                <c:pt idx="12">
                  <c:v>25</c:v>
                </c:pt>
                <c:pt idx="13">
                  <c:v>25</c:v>
                </c:pt>
                <c:pt idx="14">
                  <c:v>25</c:v>
                </c:pt>
                <c:pt idx="15">
                  <c:v>25</c:v>
                </c:pt>
                <c:pt idx="16">
                  <c:v>25</c:v>
                </c:pt>
                <c:pt idx="17">
                  <c:v>180</c:v>
                </c:pt>
                <c:pt idx="18">
                  <c:v>180</c:v>
                </c:pt>
                <c:pt idx="19">
                  <c:v>180</c:v>
                </c:pt>
                <c:pt idx="20">
                  <c:v>25</c:v>
                </c:pt>
                <c:pt idx="21">
                  <c:v>25</c:v>
                </c:pt>
                <c:pt idx="22">
                  <c:v>25</c:v>
                </c:pt>
                <c:pt idx="23">
                  <c:v>25</c:v>
                </c:pt>
                <c:pt idx="24">
                  <c:v>25</c:v>
                </c:pt>
                <c:pt idx="25">
                  <c:v>25</c:v>
                </c:pt>
                <c:pt idx="26">
                  <c:v>25</c:v>
                </c:pt>
                <c:pt idx="27">
                  <c:v>25</c:v>
                </c:pt>
                <c:pt idx="28">
                  <c:v>140</c:v>
                </c:pt>
                <c:pt idx="29">
                  <c:v>140</c:v>
                </c:pt>
                <c:pt idx="30">
                  <c:v>140</c:v>
                </c:pt>
                <c:pt idx="31">
                  <c:v>25</c:v>
                </c:pt>
                <c:pt idx="32">
                  <c:v>25</c:v>
                </c:pt>
                <c:pt idx="33">
                  <c:v>25</c:v>
                </c:pt>
                <c:pt idx="34">
                  <c:v>25</c:v>
                </c:pt>
                <c:pt idx="35">
                  <c:v>25</c:v>
                </c:pt>
                <c:pt idx="36">
                  <c:v>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9BF-4710-9231-2B111CCD4CD0}"/>
            </c:ext>
          </c:extLst>
        </c:ser>
        <c:ser>
          <c:idx val="2"/>
          <c:order val="2"/>
          <c:tx>
            <c:strRef>
              <c:f>'navržený průběh'!$D$3</c:f>
              <c:strCache>
                <c:ptCount val="1"/>
                <c:pt idx="0">
                  <c:v>KTL (A-sloupek)</c:v>
                </c:pt>
              </c:strCache>
            </c:strRef>
          </c:tx>
          <c:spPr>
            <a:ln w="76200" cap="flat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'navržený průběh'!$B$3:$B$11</c:f>
              <c:numCache>
                <c:formatCode>General</c:formatCode>
                <c:ptCount val="9"/>
                <c:pt idx="0">
                  <c:v>0</c:v>
                </c:pt>
                <c:pt idx="1">
                  <c:v>5</c:v>
                </c:pt>
                <c:pt idx="2">
                  <c:v>9</c:v>
                </c:pt>
                <c:pt idx="3">
                  <c:v>15</c:v>
                </c:pt>
                <c:pt idx="4">
                  <c:v>20</c:v>
                </c:pt>
                <c:pt idx="5">
                  <c:v>30</c:v>
                </c:pt>
                <c:pt idx="6">
                  <c:v>33</c:v>
                </c:pt>
                <c:pt idx="7">
                  <c:v>40</c:v>
                </c:pt>
                <c:pt idx="8">
                  <c:v>45</c:v>
                </c:pt>
              </c:numCache>
            </c:numRef>
          </c:xVal>
          <c:yVal>
            <c:numRef>
              <c:f>'navržený průběh'!$F$3:$F$11</c:f>
              <c:numCache>
                <c:formatCode>General</c:formatCode>
                <c:ptCount val="9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A9BF-4710-9231-2B111CCD4CD0}"/>
            </c:ext>
          </c:extLst>
        </c:ser>
        <c:ser>
          <c:idx val="3"/>
          <c:order val="3"/>
          <c:tx>
            <c:strRef>
              <c:f>'navržený průběh'!$D$12:$D$17</c:f>
              <c:strCache>
                <c:ptCount val="6"/>
                <c:pt idx="0">
                  <c:v>sušení PVC (mezi střecha a lem)</c:v>
                </c:pt>
              </c:strCache>
            </c:strRef>
          </c:tx>
          <c:spPr>
            <a:ln w="76200" cap="flat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'navržený průběh'!$B$11:$B$17</c:f>
              <c:numCache>
                <c:formatCode>General</c:formatCode>
                <c:ptCount val="7"/>
                <c:pt idx="0">
                  <c:v>45</c:v>
                </c:pt>
                <c:pt idx="1">
                  <c:v>47</c:v>
                </c:pt>
                <c:pt idx="2">
                  <c:v>49</c:v>
                </c:pt>
                <c:pt idx="3">
                  <c:v>52.5</c:v>
                </c:pt>
                <c:pt idx="4">
                  <c:v>54.5</c:v>
                </c:pt>
                <c:pt idx="5">
                  <c:v>57</c:v>
                </c:pt>
                <c:pt idx="6">
                  <c:v>60</c:v>
                </c:pt>
              </c:numCache>
            </c:numRef>
          </c:xVal>
          <c:yVal>
            <c:numRef>
              <c:f>'navržený průběh'!$F$11:$F$17</c:f>
              <c:numCache>
                <c:formatCode>General</c:formatCode>
                <c:ptCount val="7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A9BF-4710-9231-2B111CCD4CD0}"/>
            </c:ext>
          </c:extLst>
        </c:ser>
        <c:ser>
          <c:idx val="4"/>
          <c:order val="4"/>
          <c:tx>
            <c:strRef>
              <c:f>'navržený průběh'!$D$18</c:f>
              <c:strCache>
                <c:ptCount val="1"/>
                <c:pt idx="0">
                  <c:v>sušení plniče (kapota)</c:v>
                </c:pt>
              </c:strCache>
            </c:strRef>
          </c:tx>
          <c:spPr>
            <a:ln w="76200" cap="flat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'navržený průběh'!$B$17:$B$26</c:f>
              <c:numCache>
                <c:formatCode>General</c:formatCode>
                <c:ptCount val="10"/>
                <c:pt idx="0">
                  <c:v>60</c:v>
                </c:pt>
                <c:pt idx="1">
                  <c:v>63</c:v>
                </c:pt>
                <c:pt idx="2">
                  <c:v>66</c:v>
                </c:pt>
                <c:pt idx="3">
                  <c:v>70</c:v>
                </c:pt>
                <c:pt idx="4">
                  <c:v>80</c:v>
                </c:pt>
                <c:pt idx="5">
                  <c:v>85</c:v>
                </c:pt>
                <c:pt idx="6">
                  <c:v>88</c:v>
                </c:pt>
                <c:pt idx="7">
                  <c:v>95</c:v>
                </c:pt>
                <c:pt idx="8">
                  <c:v>98</c:v>
                </c:pt>
                <c:pt idx="9">
                  <c:v>100</c:v>
                </c:pt>
              </c:numCache>
            </c:numRef>
          </c:xVal>
          <c:yVal>
            <c:numRef>
              <c:f>'navržený průběh'!$F$17:$F$26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A9BF-4710-9231-2B111CCD4CD0}"/>
            </c:ext>
          </c:extLst>
        </c:ser>
        <c:ser>
          <c:idx val="5"/>
          <c:order val="5"/>
          <c:tx>
            <c:strRef>
              <c:f>'navržený průběh'!$D$27</c:f>
              <c:strCache>
                <c:ptCount val="1"/>
                <c:pt idx="0">
                  <c:v>mezisušení (kapota)</c:v>
                </c:pt>
              </c:strCache>
            </c:strRef>
          </c:tx>
          <c:spPr>
            <a:ln w="76200" cap="flat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'navržený průběh'!$B$26:$B$30</c:f>
              <c:numCache>
                <c:formatCode>General</c:formatCode>
                <c:ptCount val="5"/>
                <c:pt idx="0">
                  <c:v>100</c:v>
                </c:pt>
                <c:pt idx="1">
                  <c:v>102</c:v>
                </c:pt>
                <c:pt idx="2">
                  <c:v>105.5</c:v>
                </c:pt>
                <c:pt idx="3">
                  <c:v>108</c:v>
                </c:pt>
                <c:pt idx="4">
                  <c:v>116</c:v>
                </c:pt>
              </c:numCache>
            </c:numRef>
          </c:xVal>
          <c:yVal>
            <c:numRef>
              <c:f>'navržený průběh'!$F$26:$F$30</c:f>
              <c:numCache>
                <c:formatCode>General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A9BF-4710-9231-2B111CCD4CD0}"/>
            </c:ext>
          </c:extLst>
        </c:ser>
        <c:ser>
          <c:idx val="6"/>
          <c:order val="6"/>
          <c:tx>
            <c:strRef>
              <c:f>'navržený průběh'!$D$31:$D$35</c:f>
              <c:strCache>
                <c:ptCount val="5"/>
                <c:pt idx="0">
                  <c:v>sušení DL3 (kapota)</c:v>
                </c:pt>
              </c:strCache>
            </c:strRef>
          </c:tx>
          <c:spPr>
            <a:ln w="76200" cap="flat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'navržený průběh'!$B$30:$B$36</c:f>
              <c:numCache>
                <c:formatCode>General</c:formatCode>
                <c:ptCount val="7"/>
                <c:pt idx="0">
                  <c:v>116</c:v>
                </c:pt>
                <c:pt idx="1">
                  <c:v>122</c:v>
                </c:pt>
                <c:pt idx="2">
                  <c:v>130</c:v>
                </c:pt>
                <c:pt idx="3">
                  <c:v>145</c:v>
                </c:pt>
                <c:pt idx="4">
                  <c:v>150</c:v>
                </c:pt>
                <c:pt idx="5">
                  <c:v>157</c:v>
                </c:pt>
                <c:pt idx="6">
                  <c:v>160</c:v>
                </c:pt>
              </c:numCache>
            </c:numRef>
          </c:xVal>
          <c:yVal>
            <c:numRef>
              <c:f>'navržený průběh'!$F$30:$F$36</c:f>
              <c:numCache>
                <c:formatCode>General</c:formatCode>
                <c:ptCount val="7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A9BF-4710-9231-2B111CCD4CD0}"/>
            </c:ext>
          </c:extLst>
        </c:ser>
        <c:ser>
          <c:idx val="7"/>
          <c:order val="7"/>
          <c:tx>
            <c:strRef>
              <c:f>'navržený průběh'!$D$37</c:f>
              <c:strCache>
                <c:ptCount val="1"/>
                <c:pt idx="0">
                  <c:v>vosk (dveře)</c:v>
                </c:pt>
              </c:strCache>
            </c:strRef>
          </c:tx>
          <c:spPr>
            <a:ln w="76200" cap="flat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'navržený průběh'!$B$36:$B$39</c:f>
              <c:numCache>
                <c:formatCode>General</c:formatCode>
                <c:ptCount val="4"/>
                <c:pt idx="0">
                  <c:v>160</c:v>
                </c:pt>
                <c:pt idx="1">
                  <c:v>164</c:v>
                </c:pt>
                <c:pt idx="2">
                  <c:v>167</c:v>
                </c:pt>
                <c:pt idx="3">
                  <c:v>168</c:v>
                </c:pt>
              </c:numCache>
            </c:numRef>
          </c:xVal>
          <c:yVal>
            <c:numRef>
              <c:f>'navržený průběh'!$F$36:$F$39</c:f>
              <c:numCache>
                <c:formatCode>General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A9BF-4710-9231-2B111CCD4C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5503800"/>
        <c:axId val="165504584"/>
      </c:scatterChart>
      <c:valAx>
        <c:axId val="165503800"/>
        <c:scaling>
          <c:orientation val="minMax"/>
          <c:max val="17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čas [min]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5504584"/>
        <c:crosses val="autoZero"/>
        <c:crossBetween val="midCat"/>
        <c:majorUnit val="10"/>
        <c:minorUnit val="5"/>
      </c:valAx>
      <c:valAx>
        <c:axId val="165504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teplota </a:t>
                </a:r>
                <a:r>
                  <a:rPr lang="cs-CZ"/>
                  <a:t>[°C]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550380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1560140803013172"/>
          <c:y val="7.439937477694808E-2"/>
          <c:w val="0.27658971291646894"/>
          <c:h val="0.494613584091234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4F986C-971F-43A2-9659-9051671EA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A719DD2-4D7B-4729-8819-685E74873C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CAF17D-2EC8-475B-9EB5-065D7AEB2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FAAF8-D72C-4636-BEB5-4C6516F9B57A}" type="datetimeFigureOut">
              <a:rPr lang="cs-CZ" smtClean="0"/>
              <a:t>19.05.2018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E16D07-3659-45ED-9DDC-E5CA92011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34D3B6-BAE8-4771-AD5E-4D0BD32EC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CEB4-E30A-4F6F-8A59-6138E42BEA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0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98D211-E417-4DCE-A71E-7D9075AD4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6291942-E54B-49DE-B03F-1396210F35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42673E-6D9E-41A4-A69B-A3EEBA80C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FAAF8-D72C-4636-BEB5-4C6516F9B57A}" type="datetimeFigureOut">
              <a:rPr lang="cs-CZ" smtClean="0"/>
              <a:t>19.05.2018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A2CD97-5AE7-4F43-BFBB-DB3EFB3C3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FAF019-2D2C-4DF4-BD5A-AA3324105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CEB4-E30A-4F6F-8A59-6138E42BEA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813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05A1D21-5B2B-4BD9-B444-F01AF137F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FD64EBF-E9AC-4DB6-AD3F-15EABD1368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96A098-DF5C-4920-BCE5-C2ACF1D6E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FAAF8-D72C-4636-BEB5-4C6516F9B57A}" type="datetimeFigureOut">
              <a:rPr lang="cs-CZ" smtClean="0"/>
              <a:t>19.05.2018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7351F4-B623-4B30-A4E6-726DE4AC3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93A010-B4FC-41BB-ABDA-55A0D1003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CEB4-E30A-4F6F-8A59-6138E42BEA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72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8C3C7B-F1F8-4643-B509-990D831A3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C72A21-2B68-4D80-8095-A1499AD93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EC5983-3600-4D18-84EA-DDC474905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FAAF8-D72C-4636-BEB5-4C6516F9B57A}" type="datetimeFigureOut">
              <a:rPr lang="cs-CZ" smtClean="0"/>
              <a:t>19.05.2018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FF64D0-3FEE-4C95-8025-7A741B1EB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598672-7ECF-4F56-8FE5-B84B0B53A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CEB4-E30A-4F6F-8A59-6138E42BEA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103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624971-997A-4FE4-BCE3-7F07F7204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EF76FA2-E00E-42BF-98EE-E4DD74E64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F580EC-1476-49D0-97C9-6181EF3CA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FAAF8-D72C-4636-BEB5-4C6516F9B57A}" type="datetimeFigureOut">
              <a:rPr lang="cs-CZ" smtClean="0"/>
              <a:t>19.05.2018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39E936-D398-49AF-9921-9F092239E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415335-4D58-47FE-8062-113002709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CEB4-E30A-4F6F-8A59-6138E42BEA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45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B1A458-B863-48AB-9EA6-2AE2B77B9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5F4F29-FB08-40E5-AA2D-6B7A31D64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DF380F8-6496-4E2F-8F9A-E2CEEE4E5A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3F4718B-9F59-4943-8A36-96CA50CAD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FAAF8-D72C-4636-BEB5-4C6516F9B57A}" type="datetimeFigureOut">
              <a:rPr lang="cs-CZ" smtClean="0"/>
              <a:t>19.05.2018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DE608B2-5286-4F21-8B5F-62C3DF5A0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D8A89B8-306E-4BD9-982C-502761F5E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CEB4-E30A-4F6F-8A59-6138E42BEA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421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0774FF-1B00-4953-8DEF-03FF5BF30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41E52F4-E9A9-447C-8D55-B617CD60EB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1B10A74-C8A7-4187-9C13-B7E7922F99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E893FA7-13BC-49BF-8F3F-D143752A4E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BD3A968-29D2-4035-B34D-5A3AA2D423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B0CE982-FD19-4A39-AE5D-40E693649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FAAF8-D72C-4636-BEB5-4C6516F9B57A}" type="datetimeFigureOut">
              <a:rPr lang="cs-CZ" smtClean="0"/>
              <a:t>19.05.2018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35348D5-F433-4BAB-9A2B-66B3059A3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28539AF-A0AE-4F08-8BF4-C8D9CCFC0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CEB4-E30A-4F6F-8A59-6138E42BEA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593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8FCCDE-6266-4CCD-BD53-275F826E2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F3B69CA-1E12-4572-8373-48A31F125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FAAF8-D72C-4636-BEB5-4C6516F9B57A}" type="datetimeFigureOut">
              <a:rPr lang="cs-CZ" smtClean="0"/>
              <a:t>19.05.2018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546DBD-3D88-4229-ABCF-81C94A209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1139388-F95A-4B87-A4FE-F5C97D70E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CEB4-E30A-4F6F-8A59-6138E42BEA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93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89110E9-2C92-450F-A5D9-4170F4CA3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FAAF8-D72C-4636-BEB5-4C6516F9B57A}" type="datetimeFigureOut">
              <a:rPr lang="cs-CZ" smtClean="0"/>
              <a:t>19.05.2018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2D14C48-FD76-4344-BE2F-F4F734E63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80A04D4-B7F6-4B80-B005-E6C35761A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CEB4-E30A-4F6F-8A59-6138E42BEA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405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AADD3D-C12C-4A25-BE1E-1C9FFA830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CD02C8-DEEA-44C0-BC0C-DFBB8A9F3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5C82737-CC88-45CC-B15E-BBCC28F9C1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0D82C47-2ECC-4E81-A475-627EAF908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FAAF8-D72C-4636-BEB5-4C6516F9B57A}" type="datetimeFigureOut">
              <a:rPr lang="cs-CZ" smtClean="0"/>
              <a:t>19.05.2018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12C5EA-E0CF-4E54-9648-C14D3EEE1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D882A29-99D8-4343-854E-1FD371689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CEB4-E30A-4F6F-8A59-6138E42BEA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480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B5ECE-8AD2-430A-82BC-58E535939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EA25A4-CEE8-48CC-8A7C-1A3359AA7A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8927524-7A0A-4F9A-AC21-A620067D30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9D83FB-A28E-47EC-9374-BF837DA47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FAAF8-D72C-4636-BEB5-4C6516F9B57A}" type="datetimeFigureOut">
              <a:rPr lang="cs-CZ" smtClean="0"/>
              <a:t>19.05.2018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8DB93B-91D8-464E-B0AB-68E6A1F4D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8142D7-F5C2-481D-A203-829161FDD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CEB4-E30A-4F6F-8A59-6138E42BEA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22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2A9AEF2-ADF7-497A-9286-77C1C908E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5FD07BB-B378-4CAD-BCDF-0D15DD8E5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063147-ED36-4802-8599-7795B07040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FAAF8-D72C-4636-BEB5-4C6516F9B57A}" type="datetimeFigureOut">
              <a:rPr lang="cs-CZ" smtClean="0"/>
              <a:t>19.05.2018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B0F0EE-52AE-4FE2-89B1-CE132C39C7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0ED507-FB1D-484A-ACB2-B004B6F1F4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DCEB4-E30A-4F6F-8A59-6138E42BEA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40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BE0C50-90D1-46DD-9ADD-0C18CD4BAD50}"/>
              </a:ext>
            </a:extLst>
          </p:cNvPr>
          <p:cNvSpPr txBox="1">
            <a:spLocks/>
          </p:cNvSpPr>
          <p:nvPr/>
        </p:nvSpPr>
        <p:spPr>
          <a:xfrm>
            <a:off x="342848" y="1638000"/>
            <a:ext cx="8278865" cy="539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Stárnutí BH oceli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40D6631-98DF-4299-B8FB-D9E29163AE04}"/>
              </a:ext>
            </a:extLst>
          </p:cNvPr>
          <p:cNvSpPr txBox="1">
            <a:spLocks/>
          </p:cNvSpPr>
          <p:nvPr/>
        </p:nvSpPr>
        <p:spPr>
          <a:xfrm>
            <a:off x="341949" y="5506843"/>
            <a:ext cx="5183231" cy="3239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/>
              <a:t>Pavel Šefčík</a:t>
            </a: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DD192C5-22F5-45EE-8926-2C464420604B}"/>
              </a:ext>
            </a:extLst>
          </p:cNvPr>
          <p:cNvSpPr txBox="1">
            <a:spLocks/>
          </p:cNvSpPr>
          <p:nvPr/>
        </p:nvSpPr>
        <p:spPr>
          <a:xfrm>
            <a:off x="341948" y="6298677"/>
            <a:ext cx="5183231" cy="3239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/>
              <a:t>30.04.2018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D64F197-54EC-40EA-9E06-33D272869AAF}"/>
              </a:ext>
            </a:extLst>
          </p:cNvPr>
          <p:cNvSpPr txBox="1">
            <a:spLocks/>
          </p:cNvSpPr>
          <p:nvPr/>
        </p:nvSpPr>
        <p:spPr>
          <a:xfrm>
            <a:off x="342849" y="2358000"/>
            <a:ext cx="6550641" cy="7198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/>
              <a:t>Materiál CR 180BH</a:t>
            </a:r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E3574C09-5BCC-4984-946D-585BA9B53513}"/>
              </a:ext>
            </a:extLst>
          </p:cNvPr>
          <p:cNvSpPr txBox="1">
            <a:spLocks/>
          </p:cNvSpPr>
          <p:nvPr/>
        </p:nvSpPr>
        <p:spPr>
          <a:xfrm>
            <a:off x="341949" y="5902760"/>
            <a:ext cx="5183231" cy="3239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/>
              <a:t>EKV/2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3843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4">
            <a:extLst>
              <a:ext uri="{FF2B5EF4-FFF2-40B4-BE49-F238E27FC236}">
                <a16:creationId xmlns:a16="http://schemas.microsoft.com/office/drawing/2014/main" id="{12E34E74-A3DF-4D24-BE0F-52B2105C6153}"/>
              </a:ext>
            </a:extLst>
          </p:cNvPr>
          <p:cNvSpPr txBox="1">
            <a:spLocks/>
          </p:cNvSpPr>
          <p:nvPr/>
        </p:nvSpPr>
        <p:spPr>
          <a:xfrm>
            <a:off x="341949" y="1072087"/>
            <a:ext cx="10006115" cy="3599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/>
              <a:t>Mez pevnosti </a:t>
            </a:r>
            <a:r>
              <a:rPr lang="cs-CZ" sz="1800" dirty="0" err="1"/>
              <a:t>R</a:t>
            </a:r>
            <a:r>
              <a:rPr lang="cs-CZ" sz="1800" baseline="-25000" dirty="0" err="1"/>
              <a:t>m</a:t>
            </a:r>
            <a:r>
              <a:rPr lang="cs-CZ" sz="1800" dirty="0"/>
              <a:t> – vývoj po týdnech</a:t>
            </a:r>
          </a:p>
        </p:txBody>
      </p:sp>
      <p:sp>
        <p:nvSpPr>
          <p:cNvPr id="3" name="Nadpis 5">
            <a:extLst>
              <a:ext uri="{FF2B5EF4-FFF2-40B4-BE49-F238E27FC236}">
                <a16:creationId xmlns:a16="http://schemas.microsoft.com/office/drawing/2014/main" id="{8D6A8649-39FB-4DBA-80A3-C754BF71112B}"/>
              </a:ext>
            </a:extLst>
          </p:cNvPr>
          <p:cNvSpPr txBox="1">
            <a:spLocks/>
          </p:cNvSpPr>
          <p:nvPr/>
        </p:nvSpPr>
        <p:spPr>
          <a:xfrm>
            <a:off x="342850" y="360287"/>
            <a:ext cx="10006115" cy="4319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Dodatek</a:t>
            </a:r>
            <a:endParaRPr lang="cs-CZ" dirty="0"/>
          </a:p>
        </p:txBody>
      </p:sp>
      <p:pic>
        <p:nvPicPr>
          <p:cNvPr id="4" name="Zástupný symbol pro obsah 8">
            <a:extLst>
              <a:ext uri="{FF2B5EF4-FFF2-40B4-BE49-F238E27FC236}">
                <a16:creationId xmlns:a16="http://schemas.microsoft.com/office/drawing/2014/main" id="{96CB2111-2FA3-4B35-939A-26EE8FBD7F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1548833"/>
            <a:ext cx="10006013" cy="4965247"/>
          </a:xfrm>
          <a:prstGeom prst="rect">
            <a:avLst/>
          </a:prstGeom>
        </p:spPr>
      </p:pic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C85BC4A4-3D62-4686-8AAB-A3BDD4FFE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9563" y="6514080"/>
            <a:ext cx="6173596" cy="179962"/>
          </a:xfrm>
        </p:spPr>
        <p:txBody>
          <a:bodyPr/>
          <a:lstStyle/>
          <a:p>
            <a:pPr algn="l"/>
            <a:r>
              <a:rPr lang="cs-CZ" altLang="cs-CZ" dirty="0"/>
              <a:t>Stárnutí BH oceli, EKV/2, Pavel Šefčík, 30.4.2018</a:t>
            </a:r>
          </a:p>
        </p:txBody>
      </p:sp>
    </p:spTree>
    <p:extLst>
      <p:ext uri="{BB962C8B-B14F-4D97-AF65-F5344CB8AC3E}">
        <p14:creationId xmlns:p14="http://schemas.microsoft.com/office/powerpoint/2010/main" val="578972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4">
            <a:extLst>
              <a:ext uri="{FF2B5EF4-FFF2-40B4-BE49-F238E27FC236}">
                <a16:creationId xmlns:a16="http://schemas.microsoft.com/office/drawing/2014/main" id="{F3DB36BF-1E95-4835-8A51-F52CD2A632C1}"/>
              </a:ext>
            </a:extLst>
          </p:cNvPr>
          <p:cNvSpPr txBox="1">
            <a:spLocks/>
          </p:cNvSpPr>
          <p:nvPr/>
        </p:nvSpPr>
        <p:spPr>
          <a:xfrm>
            <a:off x="116662" y="992577"/>
            <a:ext cx="10006115" cy="3599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/>
              <a:t>Smluvní mez kluzu R</a:t>
            </a:r>
            <a:r>
              <a:rPr lang="cs-CZ" baseline="-25000"/>
              <a:t>p0,2</a:t>
            </a:r>
            <a:r>
              <a:rPr lang="cs-CZ"/>
              <a:t> – vývoj po týdnech</a:t>
            </a:r>
            <a:endParaRPr lang="cs-CZ" dirty="0"/>
          </a:p>
        </p:txBody>
      </p:sp>
      <p:sp>
        <p:nvSpPr>
          <p:cNvPr id="3" name="Nadpis 5">
            <a:extLst>
              <a:ext uri="{FF2B5EF4-FFF2-40B4-BE49-F238E27FC236}">
                <a16:creationId xmlns:a16="http://schemas.microsoft.com/office/drawing/2014/main" id="{7D672472-E14C-43A6-9B6C-96DD15B6F396}"/>
              </a:ext>
            </a:extLst>
          </p:cNvPr>
          <p:cNvSpPr txBox="1">
            <a:spLocks/>
          </p:cNvSpPr>
          <p:nvPr/>
        </p:nvSpPr>
        <p:spPr>
          <a:xfrm>
            <a:off x="117563" y="453053"/>
            <a:ext cx="10006115" cy="4319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Dodatek</a:t>
            </a:r>
            <a:endParaRPr lang="cs-CZ" dirty="0"/>
          </a:p>
        </p:txBody>
      </p:sp>
      <p:pic>
        <p:nvPicPr>
          <p:cNvPr id="5" name="Zástupný symbol pro obsah 9">
            <a:extLst>
              <a:ext uri="{FF2B5EF4-FFF2-40B4-BE49-F238E27FC236}">
                <a16:creationId xmlns:a16="http://schemas.microsoft.com/office/drawing/2014/main" id="{6BEDDE5E-3D67-4F6F-8C1C-22A5B6FB92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12" y="1641599"/>
            <a:ext cx="10006013" cy="4965247"/>
          </a:xfrm>
          <a:prstGeom prst="rect">
            <a:avLst/>
          </a:prstGeom>
        </p:spPr>
      </p:pic>
      <p:sp>
        <p:nvSpPr>
          <p:cNvPr id="6" name="Zástupný symbol pro zápatí 3">
            <a:extLst>
              <a:ext uri="{FF2B5EF4-FFF2-40B4-BE49-F238E27FC236}">
                <a16:creationId xmlns:a16="http://schemas.microsoft.com/office/drawing/2014/main" id="{7AE3AB50-569E-45B5-B30A-C774B3220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9563" y="6514080"/>
            <a:ext cx="6173596" cy="179962"/>
          </a:xfrm>
        </p:spPr>
        <p:txBody>
          <a:bodyPr/>
          <a:lstStyle/>
          <a:p>
            <a:pPr algn="l"/>
            <a:r>
              <a:rPr lang="cs-CZ" altLang="cs-CZ" dirty="0"/>
              <a:t>Stárnutí BH oceli, EKV/2, Pavel Šefčík, 30.4.2018</a:t>
            </a:r>
          </a:p>
        </p:txBody>
      </p:sp>
    </p:spTree>
    <p:extLst>
      <p:ext uri="{BB962C8B-B14F-4D97-AF65-F5344CB8AC3E}">
        <p14:creationId xmlns:p14="http://schemas.microsoft.com/office/powerpoint/2010/main" val="4078370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4">
            <a:extLst>
              <a:ext uri="{FF2B5EF4-FFF2-40B4-BE49-F238E27FC236}">
                <a16:creationId xmlns:a16="http://schemas.microsoft.com/office/drawing/2014/main" id="{2BC1CEFE-4BFC-4926-95E4-64C17ABA049D}"/>
              </a:ext>
            </a:extLst>
          </p:cNvPr>
          <p:cNvSpPr txBox="1">
            <a:spLocks/>
          </p:cNvSpPr>
          <p:nvPr/>
        </p:nvSpPr>
        <p:spPr>
          <a:xfrm>
            <a:off x="341949" y="899811"/>
            <a:ext cx="10006115" cy="3599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/>
              <a:t>Poměrné prodloužení při přetržení A</a:t>
            </a:r>
            <a:r>
              <a:rPr lang="cs-CZ" baseline="-25000"/>
              <a:t>80mm</a:t>
            </a:r>
            <a:r>
              <a:rPr lang="cs-CZ"/>
              <a:t> – vývoj po týdnech</a:t>
            </a:r>
            <a:endParaRPr lang="cs-CZ" dirty="0"/>
          </a:p>
        </p:txBody>
      </p:sp>
      <p:sp>
        <p:nvSpPr>
          <p:cNvPr id="3" name="Nadpis 5">
            <a:extLst>
              <a:ext uri="{FF2B5EF4-FFF2-40B4-BE49-F238E27FC236}">
                <a16:creationId xmlns:a16="http://schemas.microsoft.com/office/drawing/2014/main" id="{DE720D0A-FD1D-402D-BA11-6B68C245175E}"/>
              </a:ext>
            </a:extLst>
          </p:cNvPr>
          <p:cNvSpPr txBox="1">
            <a:spLocks/>
          </p:cNvSpPr>
          <p:nvPr/>
        </p:nvSpPr>
        <p:spPr>
          <a:xfrm>
            <a:off x="342850" y="360287"/>
            <a:ext cx="10006115" cy="4319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Dodatek</a:t>
            </a:r>
            <a:endParaRPr lang="cs-CZ" dirty="0"/>
          </a:p>
        </p:txBody>
      </p:sp>
      <p:pic>
        <p:nvPicPr>
          <p:cNvPr id="4" name="Zástupný symbol pro obsah 9">
            <a:extLst>
              <a:ext uri="{FF2B5EF4-FFF2-40B4-BE49-F238E27FC236}">
                <a16:creationId xmlns:a16="http://schemas.microsoft.com/office/drawing/2014/main" id="{21C9C6F6-D469-4DD0-A150-5C7E1043D4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1548833"/>
            <a:ext cx="10006013" cy="4965247"/>
          </a:xfrm>
          <a:prstGeom prst="rect">
            <a:avLst/>
          </a:prstGeom>
        </p:spPr>
      </p:pic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5E1F9100-D629-4004-988E-A1402BD80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9563" y="6514080"/>
            <a:ext cx="6173596" cy="179962"/>
          </a:xfrm>
        </p:spPr>
        <p:txBody>
          <a:bodyPr/>
          <a:lstStyle/>
          <a:p>
            <a:pPr algn="l"/>
            <a:r>
              <a:rPr lang="cs-CZ" altLang="cs-CZ" dirty="0"/>
              <a:t>Stárnutí BH oceli, EKV/2, Pavel Šefčík, 30.4.2018</a:t>
            </a:r>
          </a:p>
        </p:txBody>
      </p:sp>
    </p:spTree>
    <p:extLst>
      <p:ext uri="{BB962C8B-B14F-4D97-AF65-F5344CB8AC3E}">
        <p14:creationId xmlns:p14="http://schemas.microsoft.com/office/powerpoint/2010/main" val="2365674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4">
            <a:extLst>
              <a:ext uri="{FF2B5EF4-FFF2-40B4-BE49-F238E27FC236}">
                <a16:creationId xmlns:a16="http://schemas.microsoft.com/office/drawing/2014/main" id="{0C5495D3-41C2-43C0-809D-AC01F831299F}"/>
              </a:ext>
            </a:extLst>
          </p:cNvPr>
          <p:cNvSpPr txBox="1">
            <a:spLocks/>
          </p:cNvSpPr>
          <p:nvPr/>
        </p:nvSpPr>
        <p:spPr>
          <a:xfrm>
            <a:off x="341949" y="856268"/>
            <a:ext cx="10006115" cy="3599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043056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None/>
              <a:defRPr sz="2000" kern="1200" baseline="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  <a:lvl2pPr marL="36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2pPr>
            <a:lvl3pPr marL="54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3pPr>
            <a:lvl4pPr marL="72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4pPr>
            <a:lvl5pPr marL="90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7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/>
              <a:t>Poměrné prodloužení při max. napětí A</a:t>
            </a:r>
            <a:r>
              <a:rPr lang="cs-CZ" baseline="-25000"/>
              <a:t>G</a:t>
            </a:r>
            <a:r>
              <a:rPr lang="cs-CZ"/>
              <a:t> – vývoj po týdnech</a:t>
            </a:r>
            <a:endParaRPr lang="cs-CZ" dirty="0"/>
          </a:p>
        </p:txBody>
      </p:sp>
      <p:sp>
        <p:nvSpPr>
          <p:cNvPr id="3" name="Nadpis 5">
            <a:extLst>
              <a:ext uri="{FF2B5EF4-FFF2-40B4-BE49-F238E27FC236}">
                <a16:creationId xmlns:a16="http://schemas.microsoft.com/office/drawing/2014/main" id="{58BC8BFF-4775-4CF8-8286-2B86AAC17FA5}"/>
              </a:ext>
            </a:extLst>
          </p:cNvPr>
          <p:cNvSpPr txBox="1">
            <a:spLocks/>
          </p:cNvSpPr>
          <p:nvPr/>
        </p:nvSpPr>
        <p:spPr>
          <a:xfrm>
            <a:off x="342850" y="316744"/>
            <a:ext cx="10006115" cy="4319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43056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Dodatek</a:t>
            </a:r>
            <a:endParaRPr lang="cs-CZ" dirty="0"/>
          </a:p>
        </p:txBody>
      </p:sp>
      <p:pic>
        <p:nvPicPr>
          <p:cNvPr id="4" name="Zástupný symbol pro obsah 9">
            <a:extLst>
              <a:ext uri="{FF2B5EF4-FFF2-40B4-BE49-F238E27FC236}">
                <a16:creationId xmlns:a16="http://schemas.microsoft.com/office/drawing/2014/main" id="{1F425BF5-E55C-4D4C-A212-4273FC956A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1505290"/>
            <a:ext cx="10006013" cy="4965247"/>
          </a:xfrm>
          <a:prstGeom prst="rect">
            <a:avLst/>
          </a:prstGeom>
        </p:spPr>
      </p:pic>
      <p:sp>
        <p:nvSpPr>
          <p:cNvPr id="8" name="Zástupný symbol pro zápatí 3">
            <a:extLst>
              <a:ext uri="{FF2B5EF4-FFF2-40B4-BE49-F238E27FC236}">
                <a16:creationId xmlns:a16="http://schemas.microsoft.com/office/drawing/2014/main" id="{0AE77403-A6C7-4AD5-90E0-B656B1C3F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9563" y="6514080"/>
            <a:ext cx="6173596" cy="179962"/>
          </a:xfrm>
        </p:spPr>
        <p:txBody>
          <a:bodyPr/>
          <a:lstStyle/>
          <a:p>
            <a:pPr algn="l"/>
            <a:r>
              <a:rPr lang="cs-CZ" altLang="cs-CZ" dirty="0"/>
              <a:t>Stárnutí BH oceli, EKV/2, Pavel Šefčík, 30.4.2018</a:t>
            </a:r>
          </a:p>
        </p:txBody>
      </p:sp>
    </p:spTree>
    <p:extLst>
      <p:ext uri="{BB962C8B-B14F-4D97-AF65-F5344CB8AC3E}">
        <p14:creationId xmlns:p14="http://schemas.microsoft.com/office/powerpoint/2010/main" val="66969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>
            <a:extLst>
              <a:ext uri="{FF2B5EF4-FFF2-40B4-BE49-F238E27FC236}">
                <a16:creationId xmlns:a16="http://schemas.microsoft.com/office/drawing/2014/main" id="{B11087CE-BFDA-4314-8D0F-885FE82635A1}"/>
              </a:ext>
            </a:extLst>
          </p:cNvPr>
          <p:cNvSpPr txBox="1">
            <a:spLocks/>
          </p:cNvSpPr>
          <p:nvPr/>
        </p:nvSpPr>
        <p:spPr>
          <a:xfrm>
            <a:off x="342850" y="360287"/>
            <a:ext cx="10006115" cy="4319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Dodatek</a:t>
            </a:r>
            <a:endParaRPr lang="cs-CZ" dirty="0"/>
          </a:p>
        </p:txBody>
      </p:sp>
      <p:sp>
        <p:nvSpPr>
          <p:cNvPr id="3" name="Zástupný symbol pro text 1">
            <a:extLst>
              <a:ext uri="{FF2B5EF4-FFF2-40B4-BE49-F238E27FC236}">
                <a16:creationId xmlns:a16="http://schemas.microsoft.com/office/drawing/2014/main" id="{CDC9411D-2092-467E-B2DD-CABB5FA8F47F}"/>
              </a:ext>
            </a:extLst>
          </p:cNvPr>
          <p:cNvSpPr txBox="1">
            <a:spLocks/>
          </p:cNvSpPr>
          <p:nvPr/>
        </p:nvSpPr>
        <p:spPr>
          <a:xfrm>
            <a:off x="342848" y="935882"/>
            <a:ext cx="10006115" cy="3599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043056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None/>
              <a:defRPr sz="2000" kern="1200" baseline="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  <a:lvl2pPr marL="36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2pPr>
            <a:lvl3pPr marL="54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3pPr>
            <a:lvl4pPr marL="72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4pPr>
            <a:lvl5pPr marL="90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7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Časový průběh teploty: KTL 6 min</a:t>
            </a:r>
          </a:p>
        </p:txBody>
      </p:sp>
      <p:pic>
        <p:nvPicPr>
          <p:cNvPr id="4" name="Zástupný symbol pro obsah 5">
            <a:extLst>
              <a:ext uri="{FF2B5EF4-FFF2-40B4-BE49-F238E27FC236}">
                <a16:creationId xmlns:a16="http://schemas.microsoft.com/office/drawing/2014/main" id="{DAD6224E-E9B0-439F-9F2A-2D8E73A164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14" t="8066" r="4963" b="5268"/>
          <a:stretch/>
        </p:blipFill>
        <p:spPr>
          <a:xfrm>
            <a:off x="1648467" y="1288310"/>
            <a:ext cx="7323437" cy="5436836"/>
          </a:xfrm>
          <a:prstGeom prst="rect">
            <a:avLst/>
          </a:prstGeom>
        </p:spPr>
      </p:pic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E7F6FAD1-4F8A-49C8-8F40-0E5A96445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9563" y="6514080"/>
            <a:ext cx="6173596" cy="179962"/>
          </a:xfrm>
        </p:spPr>
        <p:txBody>
          <a:bodyPr/>
          <a:lstStyle/>
          <a:p>
            <a:pPr algn="l"/>
            <a:r>
              <a:rPr lang="cs-CZ" altLang="cs-CZ" dirty="0"/>
              <a:t>Stárnutí BH oceli, EKV/2, Pavel Šefčík, 30.4.2018</a:t>
            </a:r>
          </a:p>
        </p:txBody>
      </p:sp>
    </p:spTree>
    <p:extLst>
      <p:ext uri="{BB962C8B-B14F-4D97-AF65-F5344CB8AC3E}">
        <p14:creationId xmlns:p14="http://schemas.microsoft.com/office/powerpoint/2010/main" val="2164286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6">
            <a:extLst>
              <a:ext uri="{FF2B5EF4-FFF2-40B4-BE49-F238E27FC236}">
                <a16:creationId xmlns:a16="http://schemas.microsoft.com/office/drawing/2014/main" id="{65FEEB2C-B371-4A8F-8A6E-3D82FF9F08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23" t="8066" r="3915" b="4995"/>
          <a:stretch/>
        </p:blipFill>
        <p:spPr>
          <a:xfrm>
            <a:off x="1367482" y="1259735"/>
            <a:ext cx="7367661" cy="5436000"/>
          </a:xfrm>
          <a:prstGeom prst="rect">
            <a:avLst/>
          </a:prstGeom>
        </p:spPr>
      </p:pic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1685B81-F756-461B-9527-9B6E754EC2D9}"/>
              </a:ext>
            </a:extLst>
          </p:cNvPr>
          <p:cNvSpPr txBox="1">
            <a:spLocks/>
          </p:cNvSpPr>
          <p:nvPr/>
        </p:nvSpPr>
        <p:spPr>
          <a:xfrm>
            <a:off x="342848" y="899811"/>
            <a:ext cx="10006115" cy="3599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043056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None/>
              <a:defRPr sz="2000" kern="1200" baseline="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  <a:lvl2pPr marL="36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2pPr>
            <a:lvl3pPr marL="54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3pPr>
            <a:lvl4pPr marL="72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4pPr>
            <a:lvl5pPr marL="90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7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/>
              <a:t>Časový průběh teploty: KTL 8 min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334227-288F-47BA-97B0-FB08C49FC4AD}"/>
              </a:ext>
            </a:extLst>
          </p:cNvPr>
          <p:cNvSpPr txBox="1">
            <a:spLocks/>
          </p:cNvSpPr>
          <p:nvPr/>
        </p:nvSpPr>
        <p:spPr>
          <a:xfrm>
            <a:off x="343749" y="360287"/>
            <a:ext cx="10006115" cy="4319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43056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Dodatek</a:t>
            </a:r>
            <a:endParaRPr lang="cs-CZ" dirty="0"/>
          </a:p>
        </p:txBody>
      </p:sp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033EAB9F-D0D1-40BE-ACC3-984D57F25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9563" y="6515773"/>
            <a:ext cx="6173596" cy="179962"/>
          </a:xfrm>
        </p:spPr>
        <p:txBody>
          <a:bodyPr/>
          <a:lstStyle/>
          <a:p>
            <a:pPr algn="l"/>
            <a:r>
              <a:rPr lang="cs-CZ" altLang="cs-CZ" dirty="0"/>
              <a:t>Stárnutí BH oceli, EKV/2, Pavel Šefčík, 30.4.2018</a:t>
            </a:r>
          </a:p>
        </p:txBody>
      </p:sp>
    </p:spTree>
    <p:extLst>
      <p:ext uri="{BB962C8B-B14F-4D97-AF65-F5344CB8AC3E}">
        <p14:creationId xmlns:p14="http://schemas.microsoft.com/office/powerpoint/2010/main" val="467086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>
            <a:extLst>
              <a:ext uri="{FF2B5EF4-FFF2-40B4-BE49-F238E27FC236}">
                <a16:creationId xmlns:a16="http://schemas.microsoft.com/office/drawing/2014/main" id="{E729D774-432A-43D2-934A-DD3638E3D898}"/>
              </a:ext>
            </a:extLst>
          </p:cNvPr>
          <p:cNvSpPr txBox="1">
            <a:spLocks/>
          </p:cNvSpPr>
          <p:nvPr/>
        </p:nvSpPr>
        <p:spPr>
          <a:xfrm>
            <a:off x="342850" y="316745"/>
            <a:ext cx="10006115" cy="4319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43056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Dodatek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4281493-19B5-43C1-8623-45B5A15B0243}"/>
              </a:ext>
            </a:extLst>
          </p:cNvPr>
          <p:cNvSpPr txBox="1">
            <a:spLocks/>
          </p:cNvSpPr>
          <p:nvPr/>
        </p:nvSpPr>
        <p:spPr>
          <a:xfrm>
            <a:off x="342848" y="802072"/>
            <a:ext cx="10006115" cy="3599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043056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None/>
              <a:defRPr sz="2000" kern="1200" baseline="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  <a:lvl2pPr marL="36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2pPr>
            <a:lvl3pPr marL="54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3pPr>
            <a:lvl4pPr marL="72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4pPr>
            <a:lvl5pPr marL="90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7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/>
              <a:t>Časový průběh teploty: KTL 12 min</a:t>
            </a:r>
            <a:endParaRPr lang="cs-CZ" dirty="0"/>
          </a:p>
        </p:txBody>
      </p:sp>
      <p:pic>
        <p:nvPicPr>
          <p:cNvPr id="4" name="Zástupný symbol pro obsah 7">
            <a:extLst>
              <a:ext uri="{FF2B5EF4-FFF2-40B4-BE49-F238E27FC236}">
                <a16:creationId xmlns:a16="http://schemas.microsoft.com/office/drawing/2014/main" id="{DD9DF1DF-B1B6-410E-9841-8C20F0A50F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23" t="8067" r="5172" b="4721"/>
          <a:stretch/>
        </p:blipFill>
        <p:spPr>
          <a:xfrm>
            <a:off x="1211860" y="1269611"/>
            <a:ext cx="7242320" cy="5436000"/>
          </a:xfrm>
          <a:prstGeom prst="rect">
            <a:avLst/>
          </a:prstGeom>
        </p:spPr>
      </p:pic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5F266ADA-E527-49A4-954C-D68DEB667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9563" y="6515773"/>
            <a:ext cx="6173596" cy="179962"/>
          </a:xfrm>
        </p:spPr>
        <p:txBody>
          <a:bodyPr/>
          <a:lstStyle/>
          <a:p>
            <a:pPr algn="l"/>
            <a:r>
              <a:rPr lang="cs-CZ" altLang="cs-CZ" dirty="0"/>
              <a:t>Stárnutí BH oceli, EKV/2, Pavel Šefčík, 30.4.2018</a:t>
            </a:r>
          </a:p>
        </p:txBody>
      </p:sp>
    </p:spTree>
    <p:extLst>
      <p:ext uri="{BB962C8B-B14F-4D97-AF65-F5344CB8AC3E}">
        <p14:creationId xmlns:p14="http://schemas.microsoft.com/office/powerpoint/2010/main" val="2350532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2">
            <a:extLst>
              <a:ext uri="{FF2B5EF4-FFF2-40B4-BE49-F238E27FC236}">
                <a16:creationId xmlns:a16="http://schemas.microsoft.com/office/drawing/2014/main" id="{31CDD170-DC0A-40C3-B473-F0D80835D597}"/>
              </a:ext>
            </a:extLst>
          </p:cNvPr>
          <p:cNvSpPr txBox="1">
            <a:spLocks/>
          </p:cNvSpPr>
          <p:nvPr/>
        </p:nvSpPr>
        <p:spPr>
          <a:xfrm>
            <a:off x="341949" y="856268"/>
            <a:ext cx="10006115" cy="3599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043056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None/>
              <a:defRPr sz="2000" kern="1200" baseline="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  <a:lvl2pPr marL="36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2pPr>
            <a:lvl3pPr marL="54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3pPr>
            <a:lvl4pPr marL="72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4pPr>
            <a:lvl5pPr marL="90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7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/>
              <a:t>Časový průběh teploty: KTL 20 min</a:t>
            </a:r>
            <a:endParaRPr lang="cs-CZ" dirty="0"/>
          </a:p>
        </p:txBody>
      </p:sp>
      <p:sp>
        <p:nvSpPr>
          <p:cNvPr id="3" name="Nadpis 3">
            <a:extLst>
              <a:ext uri="{FF2B5EF4-FFF2-40B4-BE49-F238E27FC236}">
                <a16:creationId xmlns:a16="http://schemas.microsoft.com/office/drawing/2014/main" id="{75D20E76-7774-4E31-AA7B-062259052561}"/>
              </a:ext>
            </a:extLst>
          </p:cNvPr>
          <p:cNvSpPr txBox="1">
            <a:spLocks/>
          </p:cNvSpPr>
          <p:nvPr/>
        </p:nvSpPr>
        <p:spPr>
          <a:xfrm>
            <a:off x="342850" y="316744"/>
            <a:ext cx="10006115" cy="4319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43056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Dodatek</a:t>
            </a:r>
            <a:endParaRPr lang="cs-CZ" dirty="0"/>
          </a:p>
        </p:txBody>
      </p:sp>
      <p:pic>
        <p:nvPicPr>
          <p:cNvPr id="4" name="Zástupný symbol pro obsah 7">
            <a:extLst>
              <a:ext uri="{FF2B5EF4-FFF2-40B4-BE49-F238E27FC236}">
                <a16:creationId xmlns:a16="http://schemas.microsoft.com/office/drawing/2014/main" id="{A249EF79-DF29-42F6-B62F-264B2250B5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23" t="8613" r="4963" b="6362"/>
          <a:stretch/>
        </p:blipFill>
        <p:spPr>
          <a:xfrm>
            <a:off x="1326291" y="1216192"/>
            <a:ext cx="7446095" cy="5436000"/>
          </a:xfrm>
          <a:prstGeom prst="rect">
            <a:avLst/>
          </a:prstGeom>
        </p:spPr>
      </p:pic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096FA7F0-63AA-4EEE-BD4F-D458AEF58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9563" y="6515773"/>
            <a:ext cx="6173596" cy="179962"/>
          </a:xfrm>
        </p:spPr>
        <p:txBody>
          <a:bodyPr/>
          <a:lstStyle/>
          <a:p>
            <a:pPr algn="l"/>
            <a:r>
              <a:rPr lang="cs-CZ" altLang="cs-CZ" dirty="0"/>
              <a:t>Stárnutí BH oceli, EKV/2, Pavel Šefčík, 30.4.2018</a:t>
            </a:r>
          </a:p>
        </p:txBody>
      </p:sp>
    </p:spTree>
    <p:extLst>
      <p:ext uri="{BB962C8B-B14F-4D97-AF65-F5344CB8AC3E}">
        <p14:creationId xmlns:p14="http://schemas.microsoft.com/office/powerpoint/2010/main" val="45143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F39D72A6-E7D2-4B83-9BA5-4C8D57761461}"/>
              </a:ext>
            </a:extLst>
          </p:cNvPr>
          <p:cNvSpPr txBox="1">
            <a:spLocks/>
          </p:cNvSpPr>
          <p:nvPr/>
        </p:nvSpPr>
        <p:spPr>
          <a:xfrm>
            <a:off x="342850" y="1439561"/>
            <a:ext cx="10006115" cy="518368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bg1">
                  <a:lumMod val="50000"/>
                </a:schemeClr>
              </a:buClr>
            </a:pPr>
            <a:r>
              <a:rPr lang="cs-CZ"/>
              <a:t>Téma prezentace: Výsledky zkoušek umělého stárnutí a následného přirozeného stárnutí plechů z BH oceli (materiál CR 180BH) určených pro díl kapoty.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cs-CZ"/>
              <a:t>Důvod prezentace: Komunikace výsledků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cs-CZ"/>
              <a:t>Cíl prezentace: Seznámit s dosaženými výsledky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cs-CZ"/>
              <a:t>Informace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cs-CZ"/>
              <a:t>Příslušné oddělení/osoba: EKV / Pavel Pilař/Lukáš Zuzánek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cs-CZ"/>
              <a:t>Kým byl zadán úkol: Pavel Pilař, Lukáš Zuzánek</a:t>
            </a:r>
            <a:endParaRPr lang="cs-CZ" dirty="0"/>
          </a:p>
        </p:txBody>
      </p:sp>
      <p:sp>
        <p:nvSpPr>
          <p:cNvPr id="3" name="Zástupný symbol pro text 11">
            <a:extLst>
              <a:ext uri="{FF2B5EF4-FFF2-40B4-BE49-F238E27FC236}">
                <a16:creationId xmlns:a16="http://schemas.microsoft.com/office/drawing/2014/main" id="{FF289515-7ED8-42B4-AB1F-A8AEE27E0F8D}"/>
              </a:ext>
            </a:extLst>
          </p:cNvPr>
          <p:cNvSpPr txBox="1">
            <a:spLocks/>
          </p:cNvSpPr>
          <p:nvPr/>
        </p:nvSpPr>
        <p:spPr>
          <a:xfrm>
            <a:off x="341949" y="936428"/>
            <a:ext cx="10006115" cy="3599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043056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None/>
              <a:defRPr sz="2000" kern="1200" baseline="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  <a:lvl2pPr marL="36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2pPr>
            <a:lvl3pPr marL="54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3pPr>
            <a:lvl4pPr marL="72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4pPr>
            <a:lvl5pPr marL="90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7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/>
              <a:t>Stárnutí BH oceli</a:t>
            </a: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45793945-7241-4C29-B8A8-CD3A7FBD72F0}"/>
              </a:ext>
            </a:extLst>
          </p:cNvPr>
          <p:cNvSpPr txBox="1">
            <a:spLocks/>
          </p:cNvSpPr>
          <p:nvPr/>
        </p:nvSpPr>
        <p:spPr>
          <a:xfrm>
            <a:off x="342850" y="396904"/>
            <a:ext cx="10006115" cy="4319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43056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Souhrn pro vedení</a:t>
            </a:r>
            <a:endParaRPr lang="cs-CZ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E81FAD18-04EA-40C5-B864-E5585CAB3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1949" y="6361294"/>
            <a:ext cx="6173596" cy="179962"/>
          </a:xfrm>
        </p:spPr>
        <p:txBody>
          <a:bodyPr/>
          <a:lstStyle/>
          <a:p>
            <a:pPr algn="l"/>
            <a:r>
              <a:rPr lang="cs-CZ" altLang="cs-CZ" dirty="0"/>
              <a:t>Stárnutí BH oceli, EKV/2, Pavel Šefčík, 30.4.2018</a:t>
            </a:r>
          </a:p>
        </p:txBody>
      </p:sp>
    </p:spTree>
    <p:extLst>
      <p:ext uri="{BB962C8B-B14F-4D97-AF65-F5344CB8AC3E}">
        <p14:creationId xmlns:p14="http://schemas.microsoft.com/office/powerpoint/2010/main" val="2238087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D8583B36-C547-4039-9242-35B77758B2B0}"/>
              </a:ext>
            </a:extLst>
          </p:cNvPr>
          <p:cNvSpPr txBox="1">
            <a:spLocks/>
          </p:cNvSpPr>
          <p:nvPr/>
        </p:nvSpPr>
        <p:spPr>
          <a:xfrm>
            <a:off x="342850" y="1396018"/>
            <a:ext cx="10006115" cy="51836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  <a:lvl2pPr marL="36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2pPr>
            <a:lvl3pPr marL="54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3pPr>
            <a:lvl4pPr marL="72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4pPr>
            <a:lvl5pPr marL="90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7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chemeClr val="bg1">
                  <a:lumMod val="50000"/>
                </a:schemeClr>
              </a:buClr>
            </a:pPr>
            <a:r>
              <a:rPr lang="cs-CZ"/>
              <a:t>Ověřit dosažení mechanických vlastností plechu CR 180BH</a:t>
            </a:r>
          </a:p>
          <a:p>
            <a:pPr marL="702900" lvl="2" indent="-342900">
              <a:buClr>
                <a:schemeClr val="bg1">
                  <a:lumMod val="50000"/>
                </a:schemeClr>
              </a:buClr>
              <a:buFont typeface="+mj-lt"/>
              <a:buAutoNum type="alphaLcParenR"/>
            </a:pPr>
            <a:r>
              <a:rPr lang="cs-CZ"/>
              <a:t>po tváření za studena a tepelných úpravách v lakovně SK-MB, </a:t>
            </a:r>
          </a:p>
          <a:p>
            <a:pPr marL="702900" lvl="2" indent="-342900">
              <a:buClr>
                <a:schemeClr val="bg1">
                  <a:lumMod val="50000"/>
                </a:schemeClr>
              </a:buClr>
              <a:buFont typeface="+mj-lt"/>
              <a:buAutoNum type="alphaLcParenR"/>
            </a:pPr>
            <a:r>
              <a:rPr lang="cs-CZ"/>
              <a:t>po následném dodatečném přirozeném stárnutí.</a:t>
            </a:r>
          </a:p>
          <a:p>
            <a:pPr marL="180000" lvl="1" indent="0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None/>
            </a:pPr>
            <a:endParaRPr lang="cs-CZ"/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cs-CZ"/>
              <a:t>2 různé deformace plechu (hodnota deformace 2% a 12%),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cs-CZ"/>
              <a:t>4 různé varianty výdrže na teplotě okolo 185°C při průchodu lakovnou (6, 8, 12, 20 minut),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cs-CZ"/>
              <a:t>kontrola mechanických vlastností s časovým odstupem 0, 3, 8, a 12 týdnů.</a:t>
            </a:r>
          </a:p>
          <a:p>
            <a:pPr marL="0" indent="0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None/>
            </a:pPr>
            <a:endParaRPr lang="cs-CZ"/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cs-CZ"/>
              <a:t>Simulovaný průchod lakovnou:</a:t>
            </a:r>
          </a:p>
          <a:p>
            <a:endParaRPr lang="cs-CZ" dirty="0"/>
          </a:p>
        </p:txBody>
      </p:sp>
      <p:sp>
        <p:nvSpPr>
          <p:cNvPr id="3" name="Zástupný symbol pro text 4">
            <a:extLst>
              <a:ext uri="{FF2B5EF4-FFF2-40B4-BE49-F238E27FC236}">
                <a16:creationId xmlns:a16="http://schemas.microsoft.com/office/drawing/2014/main" id="{3CB339A6-38B1-4E3D-A585-FBEFC959AEB0}"/>
              </a:ext>
            </a:extLst>
          </p:cNvPr>
          <p:cNvSpPr txBox="1">
            <a:spLocks/>
          </p:cNvSpPr>
          <p:nvPr/>
        </p:nvSpPr>
        <p:spPr>
          <a:xfrm>
            <a:off x="341949" y="856268"/>
            <a:ext cx="10006115" cy="3599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043056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None/>
              <a:defRPr sz="2000" kern="1200" baseline="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  <a:lvl2pPr marL="36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2pPr>
            <a:lvl3pPr marL="54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3pPr>
            <a:lvl4pPr marL="72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4pPr>
            <a:lvl5pPr marL="90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7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/>
              <a:t>Cíle a popis experimentu</a:t>
            </a:r>
            <a:endParaRPr lang="cs-CZ" dirty="0"/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96225F61-B686-4433-8E03-511E66447437}"/>
              </a:ext>
            </a:extLst>
          </p:cNvPr>
          <p:cNvGrpSpPr/>
          <p:nvPr/>
        </p:nvGrpSpPr>
        <p:grpSpPr>
          <a:xfrm>
            <a:off x="4258882" y="3863014"/>
            <a:ext cx="8039505" cy="2685002"/>
            <a:chOff x="2205789" y="4136395"/>
            <a:chExt cx="8039505" cy="2685002"/>
          </a:xfrm>
        </p:grpSpPr>
        <p:graphicFrame>
          <p:nvGraphicFramePr>
            <p:cNvPr id="5" name="Graf 4">
              <a:extLst>
                <a:ext uri="{FF2B5EF4-FFF2-40B4-BE49-F238E27FC236}">
                  <a16:creationId xmlns:a16="http://schemas.microsoft.com/office/drawing/2014/main" id="{8C0D8A56-0A96-4E48-95C5-502A13B63B0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66801925"/>
                </p:ext>
              </p:extLst>
            </p:nvPr>
          </p:nvGraphicFramePr>
          <p:xfrm>
            <a:off x="2205789" y="4267200"/>
            <a:ext cx="8039505" cy="255419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53A77819-3B2A-4424-BB65-ED35814E13F8}"/>
                </a:ext>
              </a:extLst>
            </p:cNvPr>
            <p:cNvCxnSpPr/>
            <p:nvPr/>
          </p:nvCxnSpPr>
          <p:spPr>
            <a:xfrm flipV="1">
              <a:off x="3157538" y="4300538"/>
              <a:ext cx="0" cy="3476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nice 6">
              <a:extLst>
                <a:ext uri="{FF2B5EF4-FFF2-40B4-BE49-F238E27FC236}">
                  <a16:creationId xmlns:a16="http://schemas.microsoft.com/office/drawing/2014/main" id="{6720E9DC-F3D7-4368-94A7-C8A1C892288C}"/>
                </a:ext>
              </a:extLst>
            </p:cNvPr>
            <p:cNvCxnSpPr/>
            <p:nvPr/>
          </p:nvCxnSpPr>
          <p:spPr>
            <a:xfrm flipV="1">
              <a:off x="3690938" y="4300538"/>
              <a:ext cx="0" cy="3476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nice se šipkou 7">
              <a:extLst>
                <a:ext uri="{FF2B5EF4-FFF2-40B4-BE49-F238E27FC236}">
                  <a16:creationId xmlns:a16="http://schemas.microsoft.com/office/drawing/2014/main" id="{C4E10FF1-487E-488A-9E67-11B6702B8819}"/>
                </a:ext>
              </a:extLst>
            </p:cNvPr>
            <p:cNvCxnSpPr/>
            <p:nvPr/>
          </p:nvCxnSpPr>
          <p:spPr>
            <a:xfrm>
              <a:off x="3157538" y="4352925"/>
              <a:ext cx="533400" cy="4763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070EAFC4-1F6A-4980-BE8E-608CDCCF2906}"/>
                </a:ext>
              </a:extLst>
            </p:cNvPr>
            <p:cNvSpPr txBox="1"/>
            <p:nvPr/>
          </p:nvSpPr>
          <p:spPr>
            <a:xfrm>
              <a:off x="3662324" y="4136395"/>
              <a:ext cx="112402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100" dirty="0"/>
                <a:t>KTL (6-20 min)</a:t>
              </a:r>
            </a:p>
          </p:txBody>
        </p:sp>
        <p:cxnSp>
          <p:nvCxnSpPr>
            <p:cNvPr id="10" name="Přímá spojnice 9">
              <a:extLst>
                <a:ext uri="{FF2B5EF4-FFF2-40B4-BE49-F238E27FC236}">
                  <a16:creationId xmlns:a16="http://schemas.microsoft.com/office/drawing/2014/main" id="{31724C3F-9BCA-4DCC-BBAC-91B942D83C05}"/>
                </a:ext>
              </a:extLst>
            </p:cNvPr>
            <p:cNvCxnSpPr/>
            <p:nvPr/>
          </p:nvCxnSpPr>
          <p:spPr>
            <a:xfrm>
              <a:off x="3690938" y="4357688"/>
              <a:ext cx="10382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Nadpis 5">
            <a:extLst>
              <a:ext uri="{FF2B5EF4-FFF2-40B4-BE49-F238E27FC236}">
                <a16:creationId xmlns:a16="http://schemas.microsoft.com/office/drawing/2014/main" id="{6610755E-8B5D-4EA4-8EED-704A6B7C5D7E}"/>
              </a:ext>
            </a:extLst>
          </p:cNvPr>
          <p:cNvSpPr txBox="1">
            <a:spLocks/>
          </p:cNvSpPr>
          <p:nvPr/>
        </p:nvSpPr>
        <p:spPr>
          <a:xfrm>
            <a:off x="342848" y="269184"/>
            <a:ext cx="10006115" cy="4319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43056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 dirty="0"/>
              <a:t>Úvod</a:t>
            </a:r>
          </a:p>
        </p:txBody>
      </p:sp>
      <p:sp>
        <p:nvSpPr>
          <p:cNvPr id="12" name="Zástupný symbol pro zápatí 1">
            <a:extLst>
              <a:ext uri="{FF2B5EF4-FFF2-40B4-BE49-F238E27FC236}">
                <a16:creationId xmlns:a16="http://schemas.microsoft.com/office/drawing/2014/main" id="{551464AA-B591-4ECE-9455-94314AE26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834" y="6368055"/>
            <a:ext cx="6173596" cy="179962"/>
          </a:xfrm>
        </p:spPr>
        <p:txBody>
          <a:bodyPr/>
          <a:lstStyle/>
          <a:p>
            <a:pPr algn="l"/>
            <a:r>
              <a:rPr lang="cs-CZ" altLang="cs-CZ" dirty="0"/>
              <a:t>Stárnutí BH oceli, EKV/2, Pavel Šefčík, 30.4.2018</a:t>
            </a:r>
          </a:p>
        </p:txBody>
      </p:sp>
    </p:spTree>
    <p:extLst>
      <p:ext uri="{BB962C8B-B14F-4D97-AF65-F5344CB8AC3E}">
        <p14:creationId xmlns:p14="http://schemas.microsoft.com/office/powerpoint/2010/main" val="235675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7F5CAC7D-88CE-4F88-BC96-BAD996989E4D}"/>
              </a:ext>
            </a:extLst>
          </p:cNvPr>
          <p:cNvSpPr txBox="1">
            <a:spLocks/>
          </p:cNvSpPr>
          <p:nvPr/>
        </p:nvSpPr>
        <p:spPr>
          <a:xfrm>
            <a:off x="342850" y="1396018"/>
            <a:ext cx="10006115" cy="51836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  <a:lvl2pPr marL="36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2pPr>
            <a:lvl3pPr marL="54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3pPr>
            <a:lvl4pPr marL="72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4pPr>
            <a:lvl5pPr marL="90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7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bg1">
                  <a:lumMod val="65000"/>
                </a:schemeClr>
              </a:buClr>
            </a:pPr>
            <a:r>
              <a:rPr lang="cs-CZ"/>
              <a:t>Před tepelnou úpravou zkušebních vzorků bylo dle dohody pro materiál CR 180BH provedeno na trhačce zatížení vzorků do dosažení poměrné deformace 2% a 12% (pre-strain).</a:t>
            </a:r>
          </a:p>
          <a:p>
            <a:pPr>
              <a:buClr>
                <a:schemeClr val="bg1">
                  <a:lumMod val="65000"/>
                </a:schemeClr>
              </a:buClr>
            </a:pPr>
            <a:r>
              <a:rPr lang="cs-CZ"/>
              <a:t>Do provádění tepelných úprav (před i po pre-strain) byly všechny vzorky skladovány při teplotě 5°C – omezení přirozeného stárnutí.</a:t>
            </a:r>
          </a:p>
          <a:p>
            <a:pPr>
              <a:buClr>
                <a:schemeClr val="bg1">
                  <a:lumMod val="65000"/>
                </a:schemeClr>
              </a:buClr>
            </a:pPr>
            <a:r>
              <a:rPr lang="cs-CZ"/>
              <a:t>Pro simulaci tepelných úprav na lakovně byly vynechány operace:</a:t>
            </a:r>
          </a:p>
          <a:p>
            <a:pPr lvl="2">
              <a:buClr>
                <a:schemeClr val="bg1">
                  <a:lumMod val="65000"/>
                </a:schemeClr>
              </a:buClr>
            </a:pPr>
            <a:r>
              <a:rPr lang="cs-CZ"/>
              <a:t>sušení PVC (cca 130°C, &lt;5min)</a:t>
            </a:r>
          </a:p>
          <a:p>
            <a:pPr lvl="2">
              <a:buClr>
                <a:schemeClr val="bg1">
                  <a:lumMod val="65000"/>
                </a:schemeClr>
              </a:buClr>
            </a:pPr>
            <a:r>
              <a:rPr lang="cs-CZ"/>
              <a:t>mezisušení (cca 70°C, &lt;5min)</a:t>
            </a:r>
          </a:p>
          <a:p>
            <a:pPr lvl="2">
              <a:buClr>
                <a:schemeClr val="bg1">
                  <a:lumMod val="65000"/>
                </a:schemeClr>
              </a:buClr>
            </a:pPr>
            <a:r>
              <a:rPr lang="cs-CZ"/>
              <a:t>zaplavení vosku (cca 70°C, &lt;5min)</a:t>
            </a:r>
          </a:p>
          <a:p>
            <a:pPr>
              <a:buClr>
                <a:schemeClr val="bg1">
                  <a:lumMod val="65000"/>
                </a:schemeClr>
              </a:buClr>
            </a:pPr>
            <a:r>
              <a:rPr lang="cs-CZ"/>
              <a:t>Simulace tepelných úprav (KTL, sušení plniče, sušení DL3) byly prováděny následovně:</a:t>
            </a:r>
          </a:p>
          <a:p>
            <a:pPr marL="702900" lvl="2" indent="-342900">
              <a:buClr>
                <a:schemeClr val="bg1">
                  <a:lumMod val="65000"/>
                </a:schemeClr>
              </a:buClr>
              <a:buFont typeface="+mj-lt"/>
              <a:buAutoNum type="arabicPeriod"/>
            </a:pPr>
            <a:r>
              <a:rPr lang="cs-CZ"/>
              <a:t>vložení vzorků do komory nahřáté na požadovanou teplotu,</a:t>
            </a:r>
          </a:p>
          <a:p>
            <a:pPr marL="702900" lvl="2" indent="-342900">
              <a:buClr>
                <a:schemeClr val="bg1">
                  <a:lumMod val="65000"/>
                </a:schemeClr>
              </a:buClr>
              <a:buFont typeface="+mj-lt"/>
              <a:buAutoNum type="arabicPeriod"/>
            </a:pPr>
            <a:r>
              <a:rPr lang="cs-CZ"/>
              <a:t>dosažení požadované teploty,</a:t>
            </a:r>
          </a:p>
          <a:p>
            <a:pPr marL="702900" lvl="2" indent="-342900">
              <a:buClr>
                <a:schemeClr val="bg1">
                  <a:lumMod val="65000"/>
                </a:schemeClr>
              </a:buClr>
              <a:buFont typeface="+mj-lt"/>
              <a:buAutoNum type="arabicPeriod"/>
            </a:pPr>
            <a:r>
              <a:rPr lang="cs-CZ"/>
              <a:t>výdrž na teplotě dle požadavku,</a:t>
            </a:r>
          </a:p>
          <a:p>
            <a:pPr marL="702900" lvl="2" indent="-342900">
              <a:buClr>
                <a:schemeClr val="bg1">
                  <a:lumMod val="65000"/>
                </a:schemeClr>
              </a:buClr>
              <a:buFont typeface="+mj-lt"/>
              <a:buAutoNum type="arabicPeriod"/>
            </a:pPr>
            <a:r>
              <a:rPr lang="cs-CZ"/>
              <a:t>vyjmutí z komory a chladnutí na vzduchu.</a:t>
            </a:r>
          </a:p>
          <a:p>
            <a:endParaRPr lang="cs-CZ" dirty="0"/>
          </a:p>
        </p:txBody>
      </p:sp>
      <p:sp>
        <p:nvSpPr>
          <p:cNvPr id="3" name="Zástupný symbol pro text 4">
            <a:extLst>
              <a:ext uri="{FF2B5EF4-FFF2-40B4-BE49-F238E27FC236}">
                <a16:creationId xmlns:a16="http://schemas.microsoft.com/office/drawing/2014/main" id="{61286ECD-F38B-4190-BA06-1B691413962C}"/>
              </a:ext>
            </a:extLst>
          </p:cNvPr>
          <p:cNvSpPr txBox="1">
            <a:spLocks/>
          </p:cNvSpPr>
          <p:nvPr/>
        </p:nvSpPr>
        <p:spPr>
          <a:xfrm>
            <a:off x="341949" y="856268"/>
            <a:ext cx="10006115" cy="3599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043056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None/>
              <a:defRPr sz="2000" kern="1200" baseline="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  <a:lvl2pPr marL="36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2pPr>
            <a:lvl3pPr marL="54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3pPr>
            <a:lvl4pPr marL="72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4pPr>
            <a:lvl5pPr marL="90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7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/>
              <a:t>Cíle a popis experimentu</a:t>
            </a:r>
            <a:endParaRPr lang="cs-CZ" dirty="0"/>
          </a:p>
        </p:txBody>
      </p:sp>
      <p:sp>
        <p:nvSpPr>
          <p:cNvPr id="4" name="Nadpis 5">
            <a:extLst>
              <a:ext uri="{FF2B5EF4-FFF2-40B4-BE49-F238E27FC236}">
                <a16:creationId xmlns:a16="http://schemas.microsoft.com/office/drawing/2014/main" id="{3656315F-386C-4241-971E-3DD601FF7D8C}"/>
              </a:ext>
            </a:extLst>
          </p:cNvPr>
          <p:cNvSpPr txBox="1">
            <a:spLocks/>
          </p:cNvSpPr>
          <p:nvPr/>
        </p:nvSpPr>
        <p:spPr>
          <a:xfrm>
            <a:off x="342850" y="316744"/>
            <a:ext cx="10006115" cy="4319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43056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Úvod</a:t>
            </a:r>
            <a:endParaRPr 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09BC523A-7B1C-4045-8269-AB39AACB7A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2918"/>
              </p:ext>
            </p:extLst>
          </p:nvPr>
        </p:nvGraphicFramePr>
        <p:xfrm>
          <a:off x="5954913" y="4344449"/>
          <a:ext cx="3956432" cy="193357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9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49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4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výdrž na teplotě [min]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185 °C (KTL)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180 °C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(sušení plniče)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140 °C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(sušení DL3)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KTL            6 min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KTL               8 min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23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KTL            12 min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23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KTL          20 min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23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CF0ACF41-30F1-4C1E-89E0-1896C7A10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1949" y="6361294"/>
            <a:ext cx="6173596" cy="179962"/>
          </a:xfrm>
        </p:spPr>
        <p:txBody>
          <a:bodyPr/>
          <a:lstStyle/>
          <a:p>
            <a:pPr algn="l"/>
            <a:r>
              <a:rPr lang="cs-CZ" altLang="cs-CZ" dirty="0"/>
              <a:t>Stárnutí BH oceli, EKV/2, Pavel Šefčík, 30.4.2018</a:t>
            </a:r>
          </a:p>
        </p:txBody>
      </p:sp>
    </p:spTree>
    <p:extLst>
      <p:ext uri="{BB962C8B-B14F-4D97-AF65-F5344CB8AC3E}">
        <p14:creationId xmlns:p14="http://schemas.microsoft.com/office/powerpoint/2010/main" val="3565579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4">
            <a:extLst>
              <a:ext uri="{FF2B5EF4-FFF2-40B4-BE49-F238E27FC236}">
                <a16:creationId xmlns:a16="http://schemas.microsoft.com/office/drawing/2014/main" id="{60F764E9-3DE9-48AD-ADE8-55C2B6E7FB82}"/>
              </a:ext>
            </a:extLst>
          </p:cNvPr>
          <p:cNvSpPr txBox="1">
            <a:spLocks/>
          </p:cNvSpPr>
          <p:nvPr/>
        </p:nvSpPr>
        <p:spPr>
          <a:xfrm>
            <a:off x="341949" y="856268"/>
            <a:ext cx="10006115" cy="3599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043056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None/>
              <a:defRPr sz="2000" kern="1200" baseline="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  <a:lvl2pPr marL="36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2pPr>
            <a:lvl3pPr marL="54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3pPr>
            <a:lvl4pPr marL="72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4pPr>
            <a:lvl5pPr marL="90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7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/>
              <a:t>Testované materiály, matice stavů</a:t>
            </a:r>
            <a:endParaRPr lang="cs-CZ" dirty="0"/>
          </a:p>
        </p:txBody>
      </p:sp>
      <p:sp>
        <p:nvSpPr>
          <p:cNvPr id="3" name="Nadpis 5">
            <a:extLst>
              <a:ext uri="{FF2B5EF4-FFF2-40B4-BE49-F238E27FC236}">
                <a16:creationId xmlns:a16="http://schemas.microsoft.com/office/drawing/2014/main" id="{4779F5D3-5986-4211-8CFA-0E67DB0D2DB4}"/>
              </a:ext>
            </a:extLst>
          </p:cNvPr>
          <p:cNvSpPr txBox="1">
            <a:spLocks/>
          </p:cNvSpPr>
          <p:nvPr/>
        </p:nvSpPr>
        <p:spPr>
          <a:xfrm>
            <a:off x="342850" y="316744"/>
            <a:ext cx="10006115" cy="4319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43056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Úvod</a:t>
            </a:r>
            <a:endParaRPr lang="cs-CZ" dirty="0"/>
          </a:p>
        </p:txBody>
      </p:sp>
      <p:graphicFrame>
        <p:nvGraphicFramePr>
          <p:cNvPr id="4" name="Zástupný symbol pro obsah 5">
            <a:extLst>
              <a:ext uri="{FF2B5EF4-FFF2-40B4-BE49-F238E27FC236}">
                <a16:creationId xmlns:a16="http://schemas.microsoft.com/office/drawing/2014/main" id="{07432FFF-8427-4607-9B3F-76C3096FDD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7618260"/>
              </p:ext>
            </p:extLst>
          </p:nvPr>
        </p:nvGraphicFramePr>
        <p:xfrm>
          <a:off x="331788" y="1288370"/>
          <a:ext cx="10016276" cy="109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65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4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9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6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11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Materiál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Tloušťka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Datum rozpouštěcího žíhání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Doba od </a:t>
                      </a:r>
                      <a:r>
                        <a:rPr lang="cs-CZ" sz="1200" dirty="0" err="1"/>
                        <a:t>rozp</a:t>
                      </a:r>
                      <a:r>
                        <a:rPr lang="cs-CZ" sz="1200" dirty="0"/>
                        <a:t>.</a:t>
                      </a:r>
                      <a:r>
                        <a:rPr lang="cs-CZ" sz="1200" baseline="0" dirty="0"/>
                        <a:t> žíhání do počátku skladování při 5°C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Teplota</a:t>
                      </a:r>
                      <a:r>
                        <a:rPr lang="cs-CZ" sz="1200" baseline="0" dirty="0"/>
                        <a:t> skladování</a:t>
                      </a:r>
                    </a:p>
                    <a:p>
                      <a:r>
                        <a:rPr lang="cs-CZ" sz="1200" baseline="0" dirty="0"/>
                        <a:t>(do vyrobení vzorků)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CR 180BH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0,68 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50. týden</a:t>
                      </a:r>
                      <a:r>
                        <a:rPr lang="cs-CZ" sz="1200" baseline="0" dirty="0"/>
                        <a:t> 2016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20 týdnů (cca 5 měsíců;</a:t>
                      </a:r>
                      <a:r>
                        <a:rPr lang="cs-CZ" sz="1200" baseline="0" dirty="0"/>
                        <a:t> </a:t>
                      </a:r>
                      <a:r>
                        <a:rPr lang="cs-CZ" sz="1200" dirty="0"/>
                        <a:t>vlastnosti zaručeny po 6 měsíců)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267731B4-585B-437F-BB98-658983D1A3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016622"/>
              </p:ext>
            </p:extLst>
          </p:nvPr>
        </p:nvGraphicFramePr>
        <p:xfrm>
          <a:off x="331789" y="3821281"/>
          <a:ext cx="5628741" cy="1475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5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1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1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1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1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1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18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18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30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150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materiál</a:t>
                      </a:r>
                      <a:endParaRPr lang="cs-CZ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CR 180 BH</a:t>
                      </a:r>
                    </a:p>
                  </a:txBody>
                  <a:tcPr marL="45720" marR="45720" marT="21600" marB="2160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týden</a:t>
                      </a:r>
                      <a:endParaRPr lang="cs-CZ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deformace [%]</a:t>
                      </a:r>
                      <a:endParaRPr lang="cs-CZ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cs-CZ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cs-CZ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čas KTL [min]</a:t>
                      </a:r>
                      <a:endParaRPr lang="cs-CZ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5720" marR="45720" marT="21600" marB="2160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45720" marR="45720" marT="21600" marB="2160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45720" marR="45720" marT="21600" marB="2160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45720" marR="45720" marT="21600" marB="2160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45720" marR="45720" marT="21600" marB="2160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5720" marR="45720" marT="21600" marB="2160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45720" marR="45720" marT="21600" marB="2160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45720" marR="45720" marT="21600" marB="2160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45720" marR="45720" marT="21600" marB="2160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45720" marR="45720" marT="21600" marB="2160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11.1.2018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1.2.2018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8.3.2018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8</a:t>
                      </a:r>
                      <a:endParaRPr lang="cs-CZ" sz="1100" b="0" i="0" u="none" strike="noStrike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1607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5.4.2018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8</a:t>
                      </a:r>
                      <a:endParaRPr lang="cs-CZ" sz="1100" b="0" i="0" u="none" strike="noStrike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8</a:t>
                      </a:r>
                      <a:endParaRPr lang="cs-CZ" sz="1100" b="0" i="0" u="none" strike="noStrike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8</a:t>
                      </a:r>
                      <a:endParaRPr lang="cs-CZ" sz="11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21600" marB="2160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4C7988AC-A356-4376-A9C2-3020BABDFB74}"/>
              </a:ext>
            </a:extLst>
          </p:cNvPr>
          <p:cNvSpPr txBox="1"/>
          <p:nvPr/>
        </p:nvSpPr>
        <p:spPr>
          <a:xfrm>
            <a:off x="252000" y="3513504"/>
            <a:ext cx="28680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1600" dirty="0">
                <a:latin typeface="SKODA Next" panose="020B0504020603020204" pitchFamily="34" charset="0"/>
                <a:ea typeface="Verdana" pitchFamily="34" charset="0"/>
                <a:cs typeface="Verdana" pitchFamily="34" charset="0"/>
              </a:rPr>
              <a:t>Matice vzorků (počet vzorků):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0A8C9BDA-E0DD-4B32-B162-366BF75ED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1949" y="6361294"/>
            <a:ext cx="6173596" cy="179962"/>
          </a:xfrm>
        </p:spPr>
        <p:txBody>
          <a:bodyPr/>
          <a:lstStyle/>
          <a:p>
            <a:pPr algn="l"/>
            <a:r>
              <a:rPr lang="cs-CZ" altLang="cs-CZ" dirty="0"/>
              <a:t>Stárnutí BH oceli, EKV/2, Pavel Šefčík, 30.4.2018</a:t>
            </a:r>
          </a:p>
        </p:txBody>
      </p:sp>
    </p:spTree>
    <p:extLst>
      <p:ext uri="{BB962C8B-B14F-4D97-AF65-F5344CB8AC3E}">
        <p14:creationId xmlns:p14="http://schemas.microsoft.com/office/powerpoint/2010/main" val="3696805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3">
            <a:extLst>
              <a:ext uri="{FF2B5EF4-FFF2-40B4-BE49-F238E27FC236}">
                <a16:creationId xmlns:a16="http://schemas.microsoft.com/office/drawing/2014/main" id="{FB18DECD-E8CC-4ECE-B7D6-4AB7B5FD524F}"/>
              </a:ext>
            </a:extLst>
          </p:cNvPr>
          <p:cNvSpPr txBox="1">
            <a:spLocks/>
          </p:cNvSpPr>
          <p:nvPr/>
        </p:nvSpPr>
        <p:spPr>
          <a:xfrm>
            <a:off x="341949" y="856268"/>
            <a:ext cx="10006115" cy="3599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043056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None/>
              <a:defRPr sz="2000" kern="1200" baseline="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  <a:lvl2pPr marL="36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2pPr>
            <a:lvl3pPr marL="54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3pPr>
            <a:lvl4pPr marL="72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4pPr>
            <a:lvl5pPr marL="90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7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/>
              <a:t>stav materiálu po dodání v porovnání se stavem po deformacích 2% a 12%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71CB57F-DBDF-4080-9C9C-A29941442A47}"/>
              </a:ext>
            </a:extLst>
          </p:cNvPr>
          <p:cNvSpPr txBox="1">
            <a:spLocks/>
          </p:cNvSpPr>
          <p:nvPr/>
        </p:nvSpPr>
        <p:spPr>
          <a:xfrm>
            <a:off x="342850" y="316744"/>
            <a:ext cx="10006115" cy="4319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43056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Porovnání stavu materiálu</a:t>
            </a:r>
            <a:endParaRPr lang="cs-CZ" dirty="0"/>
          </a:p>
        </p:txBody>
      </p:sp>
      <p:pic>
        <p:nvPicPr>
          <p:cNvPr id="4" name="Zástupný symbol pro obsah 11">
            <a:extLst>
              <a:ext uri="{FF2B5EF4-FFF2-40B4-BE49-F238E27FC236}">
                <a16:creationId xmlns:a16="http://schemas.microsoft.com/office/drawing/2014/main" id="{C3733C71-E35E-4D59-A4A7-EAC42F318C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76" t="7520" r="5382" b="5268"/>
          <a:stretch/>
        </p:blipFill>
        <p:spPr>
          <a:xfrm>
            <a:off x="1425148" y="1323807"/>
            <a:ext cx="6393636" cy="4754242"/>
          </a:xfrm>
          <a:prstGeom prst="rect">
            <a:avLst/>
          </a:prstGeom>
        </p:spPr>
      </p:pic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CAF7CA78-FF82-44D8-BB6D-F857AC858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3166" y="6601031"/>
            <a:ext cx="6173596" cy="179962"/>
          </a:xfrm>
        </p:spPr>
        <p:txBody>
          <a:bodyPr/>
          <a:lstStyle/>
          <a:p>
            <a:pPr algn="l"/>
            <a:r>
              <a:rPr lang="cs-CZ" altLang="cs-CZ" dirty="0"/>
              <a:t>Stárnutí BH oceli, EKV/2, Pavel Šefčík, 30.4.2018</a:t>
            </a:r>
          </a:p>
        </p:txBody>
      </p:sp>
    </p:spTree>
    <p:extLst>
      <p:ext uri="{BB962C8B-B14F-4D97-AF65-F5344CB8AC3E}">
        <p14:creationId xmlns:p14="http://schemas.microsoft.com/office/powerpoint/2010/main" val="2120318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CF44670-F839-4188-8A57-288E81256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1949" y="6361294"/>
            <a:ext cx="6173596" cy="179962"/>
          </a:xfrm>
        </p:spPr>
        <p:txBody>
          <a:bodyPr/>
          <a:lstStyle/>
          <a:p>
            <a:pPr algn="l"/>
            <a:r>
              <a:rPr lang="cs-CZ" altLang="cs-CZ" dirty="0"/>
              <a:t>Stárnutí BH oceli, EKV/2, Pavel Šefčík, 30.4.2018</a:t>
            </a:r>
          </a:p>
        </p:txBody>
      </p:sp>
      <p:sp>
        <p:nvSpPr>
          <p:cNvPr id="3" name="Zástupný symbol pro obsah 3">
            <a:extLst>
              <a:ext uri="{FF2B5EF4-FFF2-40B4-BE49-F238E27FC236}">
                <a16:creationId xmlns:a16="http://schemas.microsoft.com/office/drawing/2014/main" id="{206A64C1-3248-40AE-B202-9E138A14C2D6}"/>
              </a:ext>
            </a:extLst>
          </p:cNvPr>
          <p:cNvSpPr txBox="1">
            <a:spLocks/>
          </p:cNvSpPr>
          <p:nvPr/>
        </p:nvSpPr>
        <p:spPr>
          <a:xfrm>
            <a:off x="342850" y="1396018"/>
            <a:ext cx="10006115" cy="51836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  <a:lvl2pPr marL="36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2pPr>
            <a:lvl3pPr marL="54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3pPr>
            <a:lvl4pPr marL="72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4pPr>
            <a:lvl5pPr marL="90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7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cs-CZ"/>
              <a:t>Mechanické parametry dodaného materiálu CR 180 BH (dle normy):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dirty="0"/>
          </a:p>
        </p:txBody>
      </p:sp>
      <p:sp>
        <p:nvSpPr>
          <p:cNvPr id="4" name="Zástupný symbol pro text 5">
            <a:extLst>
              <a:ext uri="{FF2B5EF4-FFF2-40B4-BE49-F238E27FC236}">
                <a16:creationId xmlns:a16="http://schemas.microsoft.com/office/drawing/2014/main" id="{4C229848-ADE2-444B-B43E-FE8F61674015}"/>
              </a:ext>
            </a:extLst>
          </p:cNvPr>
          <p:cNvSpPr txBox="1">
            <a:spLocks/>
          </p:cNvSpPr>
          <p:nvPr/>
        </p:nvSpPr>
        <p:spPr>
          <a:xfrm>
            <a:off x="341949" y="856268"/>
            <a:ext cx="10006115" cy="3599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043056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None/>
              <a:defRPr sz="2000" kern="1200" baseline="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  <a:lvl2pPr marL="36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2pPr>
            <a:lvl3pPr marL="54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3pPr>
            <a:lvl4pPr marL="72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4pPr>
            <a:lvl5pPr marL="90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7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/>
              <a:t>Požadované minimální mechanické vlastnosti slitiny CR 180 BH</a:t>
            </a:r>
            <a:endParaRPr lang="cs-CZ" dirty="0"/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3CF3C5B4-54CB-4CF1-A77C-6B7089EB4987}"/>
              </a:ext>
            </a:extLst>
          </p:cNvPr>
          <p:cNvSpPr txBox="1">
            <a:spLocks/>
          </p:cNvSpPr>
          <p:nvPr/>
        </p:nvSpPr>
        <p:spPr>
          <a:xfrm>
            <a:off x="342850" y="316744"/>
            <a:ext cx="10006115" cy="4319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43056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Výsledky</a:t>
            </a:r>
            <a:endParaRPr lang="cs-CZ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1F22A66B-FC0D-4101-B1C8-D55A7DD45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186604"/>
              </p:ext>
            </p:extLst>
          </p:nvPr>
        </p:nvGraphicFramePr>
        <p:xfrm>
          <a:off x="341949" y="2162247"/>
          <a:ext cx="7422430" cy="2883694"/>
        </p:xfrm>
        <a:graphic>
          <a:graphicData uri="http://schemas.openxmlformats.org/drawingml/2006/table">
            <a:tbl>
              <a:tblPr firstRow="1" bandRow="1"/>
              <a:tblGrid>
                <a:gridCol w="3355733">
                  <a:extLst>
                    <a:ext uri="{9D8B030D-6E8A-4147-A177-3AD203B41FA5}">
                      <a16:colId xmlns:a16="http://schemas.microsoft.com/office/drawing/2014/main" val="560754169"/>
                    </a:ext>
                  </a:extLst>
                </a:gridCol>
                <a:gridCol w="4066697">
                  <a:extLst>
                    <a:ext uri="{9D8B030D-6E8A-4147-A177-3AD203B41FA5}">
                      <a16:colId xmlns:a16="http://schemas.microsoft.com/office/drawing/2014/main" val="3552585963"/>
                    </a:ext>
                  </a:extLst>
                </a:gridCol>
              </a:tblGrid>
              <a:tr h="99930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KODA Next" panose="020B0504020603020204" pitchFamily="34" charset="0"/>
                        </a:rPr>
                        <a:t>  Mez pevnosti </a:t>
                      </a:r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SKODA Next" panose="020B0504020603020204" pitchFamily="34" charset="0"/>
                        </a:rPr>
                        <a:t>R</a:t>
                      </a:r>
                      <a:r>
                        <a:rPr lang="cs-CZ" sz="1800" b="0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SKODA Next" panose="020B0504020603020204" pitchFamily="34" charset="0"/>
                        </a:rPr>
                        <a:t>m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SKODA Next" panose="020B0504020603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KODA Next" panose="020B0504020603020204" pitchFamily="34" charset="0"/>
                        </a:rPr>
                        <a:t> 290 - 370 </a:t>
                      </a:r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SKODA Next" panose="020B0504020603020204" pitchFamily="34" charset="0"/>
                        </a:rPr>
                        <a:t>MPa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SKODA Next" panose="020B0504020603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080948"/>
                  </a:ext>
                </a:extLst>
              </a:tr>
              <a:tr h="9517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KODA Next" panose="020B0504020603020204" pitchFamily="34" charset="0"/>
                        </a:rPr>
                        <a:t>  Smluvní mez kluzu R</a:t>
                      </a:r>
                      <a:r>
                        <a:rPr lang="cs-CZ" sz="18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SKODA Next" panose="020B0504020603020204" pitchFamily="34" charset="0"/>
                        </a:rPr>
                        <a:t>p0,2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SKODA Next" panose="020B0504020603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KODA Next" panose="020B0504020603020204" pitchFamily="34" charset="0"/>
                        </a:rPr>
                        <a:t> 180 - 240 </a:t>
                      </a:r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SKODA Next" panose="020B0504020603020204" pitchFamily="34" charset="0"/>
                        </a:rPr>
                        <a:t>Mpa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SKODA Next" panose="020B0504020603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707392"/>
                  </a:ext>
                </a:extLst>
              </a:tr>
              <a:tr h="93268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KODA Next" panose="020B0504020603020204" pitchFamily="34" charset="0"/>
                        </a:rPr>
                        <a:t>  Prodloužení při přetržení A</a:t>
                      </a:r>
                      <a:r>
                        <a:rPr lang="cs-CZ" sz="18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SKODA Next" panose="020B0504020603020204" pitchFamily="34" charset="0"/>
                        </a:rPr>
                        <a:t>80mm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SKODA Next" panose="020B0504020603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KODA Next" panose="020B0504020603020204" pitchFamily="34" charset="0"/>
                        </a:rPr>
                        <a:t> ≥ 37 %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5532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876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3">
            <a:extLst>
              <a:ext uri="{FF2B5EF4-FFF2-40B4-BE49-F238E27FC236}">
                <a16:creationId xmlns:a16="http://schemas.microsoft.com/office/drawing/2014/main" id="{3AD0DCB0-F9CD-4D4B-A578-4CC5C01203E5}"/>
              </a:ext>
            </a:extLst>
          </p:cNvPr>
          <p:cNvSpPr txBox="1">
            <a:spLocks/>
          </p:cNvSpPr>
          <p:nvPr/>
        </p:nvSpPr>
        <p:spPr>
          <a:xfrm>
            <a:off x="341949" y="856268"/>
            <a:ext cx="10006115" cy="3599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043056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None/>
              <a:defRPr sz="2000" kern="1200" baseline="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  <a:lvl2pPr marL="36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2pPr>
            <a:lvl3pPr marL="54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3pPr>
            <a:lvl4pPr marL="72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4pPr>
            <a:lvl5pPr marL="90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7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/>
              <a:t>stav materiálu po dodání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63D0504-ECFC-4E27-81B7-D2986F39BBBF}"/>
              </a:ext>
            </a:extLst>
          </p:cNvPr>
          <p:cNvSpPr txBox="1">
            <a:spLocks/>
          </p:cNvSpPr>
          <p:nvPr/>
        </p:nvSpPr>
        <p:spPr>
          <a:xfrm>
            <a:off x="342850" y="316744"/>
            <a:ext cx="10006115" cy="4319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43056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Ověření stavu</a:t>
            </a:r>
            <a:endParaRPr lang="cs-CZ" dirty="0"/>
          </a:p>
        </p:txBody>
      </p:sp>
      <p:graphicFrame>
        <p:nvGraphicFramePr>
          <p:cNvPr id="4" name="Zástupný symbol pro obsah 4">
            <a:extLst>
              <a:ext uri="{FF2B5EF4-FFF2-40B4-BE49-F238E27FC236}">
                <a16:creationId xmlns:a16="http://schemas.microsoft.com/office/drawing/2014/main" id="{8E763876-FA86-4FA8-B891-4943D05D9F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7154339"/>
              </p:ext>
            </p:extLst>
          </p:nvPr>
        </p:nvGraphicFramePr>
        <p:xfrm>
          <a:off x="748797" y="2198628"/>
          <a:ext cx="3326810" cy="244742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337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06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238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400" dirty="0"/>
                        <a:t>CR 180BH stav po dodání</a:t>
                      </a:r>
                      <a:endParaRPr lang="cs-CZ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004" marR="101004" marT="50398" marB="5039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004" marR="101004" marT="50398" marB="5039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38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 dirty="0">
                          <a:effectLst/>
                          <a:latin typeface="Arial" panose="020B0604020202020204" pitchFamily="34" charset="0"/>
                        </a:rPr>
                        <a:t>Vlastnost</a:t>
                      </a:r>
                    </a:p>
                  </a:txBody>
                  <a:tcPr marL="101004" marR="101004" marT="50398" marB="5039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 dirty="0">
                          <a:effectLst/>
                        </a:rPr>
                        <a:t>měřená hodnota</a:t>
                      </a:r>
                      <a:endParaRPr lang="cs-CZ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004" marR="101004" marT="50398" marB="5039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 dirty="0">
                          <a:effectLst/>
                        </a:rPr>
                        <a:t>chyba</a:t>
                      </a:r>
                      <a:endParaRPr lang="cs-CZ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004" marR="101004" marT="50398" marB="5039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46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 dirty="0">
                          <a:effectLst/>
                        </a:rPr>
                        <a:t>A</a:t>
                      </a:r>
                      <a:r>
                        <a:rPr lang="cs-CZ" sz="1300" u="none" strike="noStrike" baseline="-25000" dirty="0">
                          <a:effectLst/>
                        </a:rPr>
                        <a:t>80mm</a:t>
                      </a:r>
                      <a:r>
                        <a:rPr lang="cs-CZ" sz="1300" u="none" strike="noStrike" dirty="0">
                          <a:effectLst/>
                        </a:rPr>
                        <a:t> [%]</a:t>
                      </a:r>
                      <a:endParaRPr lang="cs-CZ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004" marR="101004" marT="50398" marB="5039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38.96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004" marR="101004" marT="50398" marB="50398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±2.03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004" marR="101004" marT="50398" marB="5039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46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 dirty="0">
                          <a:effectLst/>
                        </a:rPr>
                        <a:t>A</a:t>
                      </a:r>
                      <a:r>
                        <a:rPr lang="cs-CZ" sz="1300" u="none" strike="noStrike" baseline="-25000" dirty="0">
                          <a:effectLst/>
                        </a:rPr>
                        <a:t>G</a:t>
                      </a:r>
                      <a:r>
                        <a:rPr lang="cs-CZ" sz="1300" u="none" strike="noStrike" dirty="0">
                          <a:effectLst/>
                        </a:rPr>
                        <a:t> [%]</a:t>
                      </a:r>
                      <a:endParaRPr lang="cs-CZ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004" marR="101004" marT="50398" marB="5039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22.99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004" marR="101004" marT="50398" marB="50398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±0.64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004" marR="101004" marT="50398" marB="5039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38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 dirty="0" err="1">
                          <a:effectLst/>
                        </a:rPr>
                        <a:t>R</a:t>
                      </a:r>
                      <a:r>
                        <a:rPr lang="cs-CZ" sz="1300" u="none" strike="noStrike" baseline="-25000" dirty="0" err="1">
                          <a:effectLst/>
                        </a:rPr>
                        <a:t>m</a:t>
                      </a:r>
                      <a:r>
                        <a:rPr lang="cs-CZ" sz="1300" u="none" strike="noStrike" dirty="0">
                          <a:effectLst/>
                        </a:rPr>
                        <a:t> [</a:t>
                      </a:r>
                      <a:r>
                        <a:rPr lang="cs-CZ" sz="1300" u="none" strike="noStrike" dirty="0" err="1">
                          <a:effectLst/>
                        </a:rPr>
                        <a:t>Mpa</a:t>
                      </a:r>
                      <a:r>
                        <a:rPr lang="cs-CZ" sz="1300" u="none" strike="noStrike" dirty="0">
                          <a:effectLst/>
                        </a:rPr>
                        <a:t>]</a:t>
                      </a:r>
                      <a:endParaRPr lang="cs-CZ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004" marR="101004" marT="50398" marB="5039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318.33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004" marR="101004" marT="50398" marB="50398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±1.50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004" marR="101004" marT="50398" marB="5039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46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 dirty="0">
                          <a:effectLst/>
                        </a:rPr>
                        <a:t>R</a:t>
                      </a:r>
                      <a:r>
                        <a:rPr lang="cs-CZ" sz="1300" u="none" strike="noStrike" baseline="-25000" dirty="0">
                          <a:effectLst/>
                        </a:rPr>
                        <a:t>p0,2</a:t>
                      </a:r>
                      <a:r>
                        <a:rPr lang="cs-CZ" sz="1300" u="none" strike="noStrike" dirty="0">
                          <a:effectLst/>
                        </a:rPr>
                        <a:t> [</a:t>
                      </a:r>
                      <a:r>
                        <a:rPr lang="cs-CZ" sz="1300" u="none" strike="noStrike" dirty="0" err="1">
                          <a:effectLst/>
                        </a:rPr>
                        <a:t>Mpa</a:t>
                      </a:r>
                      <a:r>
                        <a:rPr lang="cs-CZ" sz="1300" u="none" strike="noStrike" dirty="0">
                          <a:effectLst/>
                        </a:rPr>
                        <a:t>]</a:t>
                      </a:r>
                      <a:endParaRPr lang="cs-CZ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004" marR="101004" marT="50398" marB="5039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199.28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004" marR="101004" marT="50398" marB="50398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±12.69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004" marR="101004" marT="50398" marB="5039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46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 dirty="0">
                          <a:effectLst/>
                        </a:rPr>
                        <a:t>R</a:t>
                      </a:r>
                      <a:r>
                        <a:rPr lang="cs-CZ" sz="1300" u="none" strike="noStrike" baseline="-25000" dirty="0">
                          <a:effectLst/>
                        </a:rPr>
                        <a:t>p0,2</a:t>
                      </a:r>
                      <a:r>
                        <a:rPr lang="cs-CZ" sz="1300" u="none" strike="noStrike" dirty="0">
                          <a:effectLst/>
                        </a:rPr>
                        <a:t>/</a:t>
                      </a:r>
                      <a:r>
                        <a:rPr lang="cs-CZ" sz="1300" u="none" strike="noStrike" dirty="0" err="1">
                          <a:effectLst/>
                        </a:rPr>
                        <a:t>R</a:t>
                      </a:r>
                      <a:r>
                        <a:rPr lang="cs-CZ" sz="1300" u="none" strike="noStrike" baseline="-25000" dirty="0" err="1">
                          <a:effectLst/>
                        </a:rPr>
                        <a:t>m</a:t>
                      </a:r>
                      <a:r>
                        <a:rPr lang="cs-CZ" sz="1300" u="none" strike="noStrike" dirty="0">
                          <a:effectLst/>
                        </a:rPr>
                        <a:t> [-]</a:t>
                      </a:r>
                      <a:endParaRPr lang="cs-CZ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004" marR="101004" marT="50398" marB="5039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0.63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004" marR="101004" marT="50398" marB="50398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300" b="0" i="0" u="none" strike="noStrike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004" marR="101004" marT="50398" marB="5039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09CC3A62-8700-43C7-AF8D-EF3430F2061E}"/>
              </a:ext>
            </a:extLst>
          </p:cNvPr>
          <p:cNvSpPr txBox="1"/>
          <p:nvPr/>
        </p:nvSpPr>
        <p:spPr>
          <a:xfrm>
            <a:off x="612809" y="1843380"/>
            <a:ext cx="6984267" cy="32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543" dirty="0"/>
              <a:t>Orientace vzorků: kolmo ke směru válcování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56AEE306-02EF-4CEB-937D-39DB42B95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1949" y="6361294"/>
            <a:ext cx="6173596" cy="179962"/>
          </a:xfrm>
        </p:spPr>
        <p:txBody>
          <a:bodyPr/>
          <a:lstStyle/>
          <a:p>
            <a:pPr algn="l"/>
            <a:r>
              <a:rPr lang="cs-CZ" altLang="cs-CZ" dirty="0"/>
              <a:t>Stárnutí BH oceli, EKV/2, Pavel Šefčík, 30.4.2018</a:t>
            </a:r>
          </a:p>
        </p:txBody>
      </p:sp>
    </p:spTree>
    <p:extLst>
      <p:ext uri="{BB962C8B-B14F-4D97-AF65-F5344CB8AC3E}">
        <p14:creationId xmlns:p14="http://schemas.microsoft.com/office/powerpoint/2010/main" val="2125917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3">
            <a:extLst>
              <a:ext uri="{FF2B5EF4-FFF2-40B4-BE49-F238E27FC236}">
                <a16:creationId xmlns:a16="http://schemas.microsoft.com/office/drawing/2014/main" id="{A7DD3A7C-36A8-4270-A1BA-104A882BF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9808" y="6619153"/>
            <a:ext cx="6173596" cy="179962"/>
          </a:xfrm>
        </p:spPr>
        <p:txBody>
          <a:bodyPr/>
          <a:lstStyle/>
          <a:p>
            <a:pPr algn="l"/>
            <a:r>
              <a:rPr lang="cs-CZ" altLang="cs-CZ" dirty="0"/>
              <a:t>Stárnutí BH oceli, EKV/2, Pavel Šefčík, 30.4.2018</a:t>
            </a:r>
          </a:p>
        </p:txBody>
      </p:sp>
      <p:sp>
        <p:nvSpPr>
          <p:cNvPr id="3" name="Nadpis 5">
            <a:extLst>
              <a:ext uri="{FF2B5EF4-FFF2-40B4-BE49-F238E27FC236}">
                <a16:creationId xmlns:a16="http://schemas.microsoft.com/office/drawing/2014/main" id="{AA47EB27-F901-4BB8-89B1-0B1400523ED6}"/>
              </a:ext>
            </a:extLst>
          </p:cNvPr>
          <p:cNvSpPr txBox="1">
            <a:spLocks/>
          </p:cNvSpPr>
          <p:nvPr/>
        </p:nvSpPr>
        <p:spPr>
          <a:xfrm>
            <a:off x="342850" y="360287"/>
            <a:ext cx="10006115" cy="4319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Výsledky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71F0EF1-50CF-4F3C-BDBE-3926C6DA75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3824" y="1440000"/>
            <a:ext cx="3577989" cy="254520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C7D013F-8515-4DDE-9234-13D173ADA1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78800"/>
            <a:ext cx="3600283" cy="254520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1A9281A4-2BF7-4062-B90D-4C6B9DB263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5252" y="4078800"/>
            <a:ext cx="3600283" cy="254520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3696699-B4F9-42FE-AFA1-AA85C53782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5245" y="4078800"/>
            <a:ext cx="3560340" cy="2545200"/>
          </a:xfrm>
          <a:prstGeom prst="rect">
            <a:avLst/>
          </a:prstGeom>
        </p:spPr>
      </p:pic>
      <p:sp>
        <p:nvSpPr>
          <p:cNvPr id="8" name="Zástupný symbol pro text 4">
            <a:extLst>
              <a:ext uri="{FF2B5EF4-FFF2-40B4-BE49-F238E27FC236}">
                <a16:creationId xmlns:a16="http://schemas.microsoft.com/office/drawing/2014/main" id="{C3A88F8F-8FD4-4718-928B-508AB4D581BE}"/>
              </a:ext>
            </a:extLst>
          </p:cNvPr>
          <p:cNvSpPr txBox="1">
            <a:spLocks/>
          </p:cNvSpPr>
          <p:nvPr/>
        </p:nvSpPr>
        <p:spPr>
          <a:xfrm>
            <a:off x="316460" y="899811"/>
            <a:ext cx="10006115" cy="3599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043056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None/>
              <a:defRPr sz="2000" kern="1200" baseline="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1pPr>
            <a:lvl2pPr marL="36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2pPr>
            <a:lvl3pPr marL="54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3pPr>
            <a:lvl4pPr marL="72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4pPr>
            <a:lvl5pPr marL="900000" indent="-180000" algn="l" defTabSz="1043056" rtl="0" eaLnBrk="1" latinLnBrk="0" hangingPunct="1">
              <a:lnSpc>
                <a:spcPct val="115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SKODA Next" panose="020B0504020603020204" pitchFamily="34" charset="0"/>
                <a:ea typeface="Verdana" pitchFamily="34" charset="0"/>
                <a:cs typeface="Verdana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7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/>
              <a:t>Grafy sledovaných mat. vlastností – závislost na délce KTL a době dodatečného stárnutí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5C058F4-65DE-4841-87EE-1C71B0B7D4E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283" y="1440000"/>
            <a:ext cx="3600283" cy="254520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5E4B42B4-786B-4249-8375-5C557BF5043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89" y="1440000"/>
            <a:ext cx="3600282" cy="254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8082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894</Words>
  <Application>Microsoft Office PowerPoint</Application>
  <PresentationFormat>Širokoúhlá obrazovka</PresentationFormat>
  <Paragraphs>210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SKODA Next</vt:lpstr>
      <vt:lpstr>Times New Roman</vt:lpstr>
      <vt:lpstr>Verdana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</dc:creator>
  <cp:lastModifiedBy>Pavel</cp:lastModifiedBy>
  <cp:revision>3</cp:revision>
  <dcterms:created xsi:type="dcterms:W3CDTF">2018-05-19T04:39:13Z</dcterms:created>
  <dcterms:modified xsi:type="dcterms:W3CDTF">2018-05-19T04:59:16Z</dcterms:modified>
</cp:coreProperties>
</file>