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787DE-B124-254F-91CC-5098B8DE42EB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5175C-64FE-AD4A-A793-651D7238C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48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5175C-64FE-AD4A-A793-651D7238C4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6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22/11/16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22/11/16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3296433"/>
            <a:ext cx="9144000" cy="3561567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Arial Black"/>
                <a:cs typeface="Arial Black"/>
              </a:rPr>
              <a:t>FACULTY OF ECONOMICS AND MANAGEMENT</a:t>
            </a:r>
            <a:endParaRPr lang="en-GB" sz="2000" dirty="0">
              <a:latin typeface="Arial Black"/>
              <a:cs typeface="Arial Black"/>
            </a:endParaRPr>
          </a:p>
          <a:p>
            <a:r>
              <a:rPr lang="cs-CZ" sz="2000" b="1" i="1" dirty="0">
                <a:latin typeface="Arial Black"/>
                <a:cs typeface="Arial Black"/>
              </a:rPr>
              <a:t>DEPARTMENT OF </a:t>
            </a:r>
            <a:r>
              <a:rPr lang="cs-CZ" sz="2000" b="1" i="1" dirty="0" smtClean="0">
                <a:latin typeface="Arial Black"/>
                <a:cs typeface="Arial Black"/>
              </a:rPr>
              <a:t>LAW</a:t>
            </a:r>
          </a:p>
          <a:p>
            <a:endParaRPr lang="en-GB" sz="2000" dirty="0">
              <a:latin typeface="Arial Black"/>
              <a:cs typeface="Arial Black"/>
            </a:endParaRPr>
          </a:p>
          <a:p>
            <a:pPr algn="l"/>
            <a:r>
              <a:rPr lang="en-US" sz="2000" dirty="0" smtClean="0">
                <a:latin typeface="Arial Black"/>
                <a:cs typeface="Arial Black"/>
              </a:rPr>
              <a:t>Supervisor : </a:t>
            </a:r>
            <a:r>
              <a:rPr lang="en-GB" sz="2000" dirty="0">
                <a:latin typeface="Arial Black"/>
                <a:cs typeface="Arial Black"/>
              </a:rPr>
              <a:t>Mgr. Bc. Sylva </a:t>
            </a:r>
            <a:r>
              <a:rPr lang="en-GB" sz="2000" dirty="0" smtClean="0">
                <a:latin typeface="Arial Black"/>
                <a:cs typeface="Arial Black"/>
              </a:rPr>
              <a:t>ŠVEJDAROVÁ, </a:t>
            </a:r>
            <a:r>
              <a:rPr lang="en-GB" sz="2000" dirty="0">
                <a:latin typeface="Arial Black"/>
                <a:cs typeface="Arial Black"/>
              </a:rPr>
              <a:t>MA, PhD </a:t>
            </a:r>
            <a:endParaRPr lang="en-GB" sz="2000" dirty="0" smtClean="0">
              <a:latin typeface="Arial Black"/>
              <a:cs typeface="Arial Black"/>
            </a:endParaRPr>
          </a:p>
          <a:p>
            <a:pPr algn="l"/>
            <a:r>
              <a:rPr lang="en-GB" sz="2000" dirty="0" smtClean="0">
                <a:latin typeface="Arial Black"/>
                <a:cs typeface="Arial Black"/>
              </a:rPr>
              <a:t>Author : Olga KUKOVYNETS</a:t>
            </a:r>
            <a:endParaRPr lang="en-US" sz="2000" dirty="0" smtClean="0">
              <a:latin typeface="Arial Black"/>
              <a:cs typeface="Arial Black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486359"/>
            <a:ext cx="9144000" cy="3012724"/>
          </a:xfrm>
        </p:spPr>
        <p:txBody>
          <a:bodyPr/>
          <a:lstStyle/>
          <a:p>
            <a:r>
              <a:rPr lang="en-US" b="1" dirty="0" smtClean="0">
                <a:latin typeface="Arial Black"/>
                <a:cs typeface="Arial Black"/>
              </a:rPr>
              <a:t>THE Bachelor Thesis PRESENTATION</a:t>
            </a:r>
            <a:br>
              <a:rPr lang="en-US" b="1" dirty="0" smtClean="0">
                <a:latin typeface="Arial Black"/>
                <a:cs typeface="Arial Black"/>
              </a:rPr>
            </a:br>
            <a:r>
              <a:rPr lang="en-GB" dirty="0">
                <a:latin typeface="Arial Black"/>
                <a:cs typeface="Arial Black"/>
              </a:rPr>
              <a:t/>
            </a:r>
            <a:br>
              <a:rPr lang="en-GB" dirty="0">
                <a:latin typeface="Arial Black"/>
                <a:cs typeface="Arial Black"/>
              </a:rPr>
            </a:br>
            <a:r>
              <a:rPr lang="cs-CZ" dirty="0">
                <a:latin typeface="Arial Black"/>
                <a:cs typeface="Arial Black"/>
              </a:rPr>
              <a:t>DIFFERENCES BETWEEN COMMON LAW AND CONTINENTAL LAW AND THEIR PRACTICAL CONSEQUENCES</a:t>
            </a:r>
            <a:r>
              <a:rPr lang="en-GB" dirty="0">
                <a:latin typeface="Arial Black"/>
                <a:cs typeface="Arial Black"/>
              </a:rPr>
              <a:t/>
            </a:r>
            <a:br>
              <a:rPr lang="en-GB" dirty="0">
                <a:latin typeface="Arial Black"/>
                <a:cs typeface="Arial Black"/>
              </a:rPr>
            </a:b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12887" y="6295647"/>
            <a:ext cx="86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2016/17</a:t>
            </a:r>
            <a:endParaRPr lang="en-US" dirty="0"/>
          </a:p>
        </p:txBody>
      </p:sp>
      <p:pic>
        <p:nvPicPr>
          <p:cNvPr id="5" name="Picture 4" descr="law-books_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770" y="4998689"/>
            <a:ext cx="3604229" cy="185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51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Black"/>
                <a:cs typeface="Arial Black"/>
              </a:rPr>
              <a:t>Table of content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600200"/>
            <a:ext cx="9144000" cy="4114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 Black"/>
                <a:cs typeface="Arial Black"/>
              </a:rPr>
              <a:t>Introduction</a:t>
            </a:r>
          </a:p>
          <a:p>
            <a:r>
              <a:rPr lang="en-US" sz="2400" dirty="0" smtClean="0">
                <a:latin typeface="Arial Black"/>
                <a:cs typeface="Arial Black"/>
              </a:rPr>
              <a:t>Common Law</a:t>
            </a:r>
          </a:p>
          <a:p>
            <a:r>
              <a:rPr lang="en-US" sz="2400" dirty="0" smtClean="0">
                <a:latin typeface="Arial Black"/>
                <a:cs typeface="Arial Black"/>
              </a:rPr>
              <a:t>Continental (Civil) Law</a:t>
            </a:r>
          </a:p>
          <a:p>
            <a:r>
              <a:rPr lang="en-US" sz="2400" dirty="0" smtClean="0">
                <a:latin typeface="Arial Black"/>
                <a:cs typeface="Arial Black"/>
              </a:rPr>
              <a:t>Comparison between two legal systems</a:t>
            </a:r>
          </a:p>
          <a:p>
            <a:r>
              <a:rPr lang="en-US" sz="2400" dirty="0">
                <a:latin typeface="Arial Black"/>
                <a:cs typeface="Arial Black"/>
              </a:rPr>
              <a:t>The practical part </a:t>
            </a:r>
            <a:r>
              <a:rPr lang="en-US" sz="2400" dirty="0" smtClean="0">
                <a:latin typeface="Arial Black"/>
                <a:cs typeface="Arial Black"/>
              </a:rPr>
              <a:t>: Case </a:t>
            </a:r>
            <a:r>
              <a:rPr lang="en-US" sz="2400" dirty="0">
                <a:latin typeface="Arial Black"/>
                <a:cs typeface="Arial Black"/>
              </a:rPr>
              <a:t>Study of the Court Proceeding (Great Britain and Czech Republic).</a:t>
            </a:r>
            <a:endParaRPr lang="en-GB" sz="2400" b="1" dirty="0">
              <a:latin typeface="Arial Black"/>
              <a:cs typeface="Arial Black"/>
            </a:endParaRPr>
          </a:p>
          <a:p>
            <a:r>
              <a:rPr lang="en-US" sz="2400" dirty="0" smtClean="0">
                <a:latin typeface="Arial Black"/>
                <a:cs typeface="Arial Black"/>
              </a:rPr>
              <a:t>Conclusion</a:t>
            </a:r>
          </a:p>
          <a:p>
            <a:r>
              <a:rPr lang="en-US" sz="2400" dirty="0" smtClean="0">
                <a:latin typeface="Arial Black"/>
                <a:cs typeface="Arial Black"/>
              </a:rPr>
              <a:t>References</a:t>
            </a:r>
            <a:endParaRPr lang="en-US" sz="24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80523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99738"/>
          </a:xfrm>
        </p:spPr>
        <p:txBody>
          <a:bodyPr/>
          <a:lstStyle/>
          <a:p>
            <a:pPr algn="ctr"/>
            <a:r>
              <a:rPr lang="en-US" dirty="0" smtClean="0">
                <a:latin typeface="Arial Black"/>
                <a:cs typeface="Arial Black"/>
              </a:rPr>
              <a:t>INTRODUCTION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sz="2000" dirty="0">
                <a:latin typeface="Arial Black"/>
                <a:cs typeface="Arial Black"/>
              </a:rPr>
              <a:t>Any interpretation of the law is restricted towards its application”(Palo vs. </a:t>
            </a:r>
            <a:r>
              <a:rPr lang="en-US" sz="2000" dirty="0" err="1">
                <a:latin typeface="Arial Black"/>
                <a:cs typeface="Arial Black"/>
              </a:rPr>
              <a:t>Militante</a:t>
            </a:r>
            <a:r>
              <a:rPr lang="en-US" sz="2000" dirty="0">
                <a:latin typeface="Arial Black"/>
                <a:cs typeface="Arial Black"/>
              </a:rPr>
              <a:t>, 184 SCRA 395, 402 (1990); </a:t>
            </a:r>
            <a:endParaRPr lang="en-US" sz="2000" dirty="0" smtClean="0">
              <a:latin typeface="Arial Black"/>
              <a:cs typeface="Arial Black"/>
            </a:endParaRPr>
          </a:p>
          <a:p>
            <a:endParaRPr lang="en-US" sz="2000" dirty="0" smtClean="0">
              <a:latin typeface="Arial Black"/>
              <a:cs typeface="Arial Black"/>
            </a:endParaRPr>
          </a:p>
          <a:p>
            <a:r>
              <a:rPr lang="en-US" sz="2000" dirty="0" err="1" smtClean="0">
                <a:latin typeface="Arial Black"/>
                <a:cs typeface="Arial Black"/>
              </a:rPr>
              <a:t>Feati</a:t>
            </a:r>
            <a:r>
              <a:rPr lang="en-US" sz="2000" dirty="0" smtClean="0">
                <a:latin typeface="Arial Black"/>
                <a:cs typeface="Arial Black"/>
              </a:rPr>
              <a:t> </a:t>
            </a:r>
            <a:r>
              <a:rPr lang="en-US" sz="2000" dirty="0">
                <a:latin typeface="Arial Black"/>
                <a:cs typeface="Arial Black"/>
              </a:rPr>
              <a:t>Bank and Trust Company vs. Court of Appeals, 196 SCRA 576, 594 (1991)</a:t>
            </a:r>
            <a:r>
              <a:rPr lang="en-US" sz="2000" dirty="0" smtClean="0">
                <a:latin typeface="Arial Black"/>
                <a:cs typeface="Arial Black"/>
              </a:rPr>
              <a:t>;</a:t>
            </a:r>
          </a:p>
          <a:p>
            <a:r>
              <a:rPr lang="en-US" sz="2000" dirty="0" smtClean="0">
                <a:latin typeface="Arial Black"/>
                <a:cs typeface="Arial Black"/>
              </a:rPr>
              <a:t> </a:t>
            </a:r>
            <a:r>
              <a:rPr lang="en-US" sz="2000" dirty="0">
                <a:latin typeface="Arial Black"/>
                <a:cs typeface="Arial Black"/>
              </a:rPr>
              <a:t>Republic vs. Court of Tax Appeals, 213 SCRA 266, 273 (1992)</a:t>
            </a:r>
            <a:r>
              <a:rPr lang="en-GB" sz="2000" dirty="0">
                <a:latin typeface="Arial Black"/>
                <a:cs typeface="Arial Black"/>
              </a:rPr>
              <a:t> </a:t>
            </a:r>
            <a:endParaRPr lang="en-GB" sz="2000" dirty="0" smtClean="0">
              <a:latin typeface="Arial Black"/>
              <a:cs typeface="Arial Black"/>
            </a:endParaRPr>
          </a:p>
          <a:p>
            <a:r>
              <a:rPr lang="en-US" sz="2000" dirty="0" smtClean="0">
                <a:latin typeface="Arial Black"/>
                <a:cs typeface="Arial Black"/>
              </a:rPr>
              <a:t>by </a:t>
            </a:r>
            <a:r>
              <a:rPr lang="en-US" sz="2000" dirty="0">
                <a:latin typeface="Arial Black"/>
                <a:cs typeface="Arial Black"/>
              </a:rPr>
              <a:t>Roman lawyers </a:t>
            </a:r>
            <a:r>
              <a:rPr lang="en-US" sz="2000" dirty="0" smtClean="0">
                <a:latin typeface="Arial Black"/>
                <a:cs typeface="Arial Black"/>
              </a:rPr>
              <a:t>the law has more than two meanings :</a:t>
            </a:r>
          </a:p>
          <a:p>
            <a:endParaRPr lang="en-US" sz="2000" dirty="0" smtClean="0">
              <a:latin typeface="Arial Black"/>
              <a:cs typeface="Arial Black"/>
            </a:endParaRPr>
          </a:p>
          <a:p>
            <a:pPr lvl="0">
              <a:buFont typeface="+mj-lt"/>
              <a:buAutoNum type="arabicPeriod"/>
            </a:pPr>
            <a:r>
              <a:rPr lang="en-US" sz="2000" dirty="0">
                <a:latin typeface="Arial Black"/>
                <a:cs typeface="Arial Black"/>
              </a:rPr>
              <a:t>"there is always a fair and good ," that is a natural law</a:t>
            </a:r>
            <a:r>
              <a:rPr lang="en-US" sz="2000" dirty="0" smtClean="0">
                <a:latin typeface="Arial Black"/>
                <a:cs typeface="Arial Black"/>
              </a:rPr>
              <a:t>.</a:t>
            </a:r>
          </a:p>
          <a:p>
            <a:pPr lvl="0">
              <a:buFont typeface="+mj-lt"/>
              <a:buAutoNum type="arabicPeriod"/>
            </a:pPr>
            <a:endParaRPr lang="en-US" sz="2000" dirty="0" smtClean="0">
              <a:latin typeface="Arial Black"/>
              <a:cs typeface="Arial Black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  <a:latin typeface="Arial Black"/>
                <a:cs typeface="Arial Black"/>
              </a:rPr>
              <a:t>2</a:t>
            </a:r>
            <a:r>
              <a:rPr lang="en-US" sz="2000" dirty="0" smtClean="0">
                <a:latin typeface="Arial Black"/>
                <a:cs typeface="Arial Black"/>
              </a:rPr>
              <a:t>. </a:t>
            </a:r>
            <a:r>
              <a:rPr lang="en-US" sz="2000" dirty="0">
                <a:latin typeface="Arial Black"/>
                <a:cs typeface="Arial Black"/>
              </a:rPr>
              <a:t>that's what "useful to someone or everyone in any country as a civil law." </a:t>
            </a:r>
            <a:endParaRPr lang="en-GB" sz="2000" dirty="0">
              <a:latin typeface="Arial Black"/>
              <a:cs typeface="Arial Black"/>
            </a:endParaRPr>
          </a:p>
          <a:p>
            <a:pPr marL="0" lvl="0" indent="0">
              <a:buNone/>
            </a:pPr>
            <a:endParaRPr lang="en-US" sz="2000" dirty="0">
              <a:latin typeface="Arial Black"/>
              <a:cs typeface="Arial Black"/>
            </a:endParaRP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lvl="0"/>
            <a:endParaRPr lang="en-GB" dirty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267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702519"/>
          </a:xfrm>
        </p:spPr>
        <p:txBody>
          <a:bodyPr/>
          <a:lstStyle/>
          <a:p>
            <a:pPr algn="ctr"/>
            <a:r>
              <a:rPr lang="en-US" dirty="0" smtClean="0">
                <a:latin typeface="Arial Black"/>
                <a:cs typeface="Arial Black"/>
              </a:rPr>
              <a:t>Common law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702519"/>
            <a:ext cx="9144000" cy="6155481"/>
          </a:xfrm>
        </p:spPr>
        <p:txBody>
          <a:bodyPr/>
          <a:lstStyle/>
          <a:p>
            <a:r>
              <a:rPr lang="en-US" dirty="0">
                <a:latin typeface="Arial Black"/>
                <a:cs typeface="Arial Black"/>
              </a:rPr>
              <a:t>Anglo-American legal family </a:t>
            </a:r>
            <a:endParaRPr lang="en-US" dirty="0" smtClean="0">
              <a:latin typeface="Arial Black"/>
              <a:cs typeface="Arial Black"/>
            </a:endParaRPr>
          </a:p>
          <a:p>
            <a:r>
              <a:rPr lang="en-US" dirty="0" smtClean="0">
                <a:latin typeface="Arial Black"/>
                <a:cs typeface="Arial Black"/>
              </a:rPr>
              <a:t>The </a:t>
            </a:r>
            <a:r>
              <a:rPr lang="en-US" dirty="0">
                <a:latin typeface="Arial Black"/>
                <a:cs typeface="Arial Black"/>
              </a:rPr>
              <a:t>system of rules which is established by Royal Courts</a:t>
            </a:r>
            <a:r>
              <a:rPr lang="en-GB" dirty="0">
                <a:latin typeface="Arial Black"/>
                <a:cs typeface="Arial Black"/>
              </a:rPr>
              <a:t> </a:t>
            </a:r>
            <a:endParaRPr lang="en-GB" dirty="0" smtClean="0"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b="1" dirty="0" smtClean="0">
              <a:solidFill>
                <a:srgbClr val="DC9E1F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DC9E1F"/>
                </a:solidFill>
                <a:latin typeface="Arial Black"/>
                <a:cs typeface="Arial Black"/>
              </a:rPr>
              <a:t>Features </a:t>
            </a:r>
            <a:r>
              <a:rPr lang="en-US" b="1" dirty="0">
                <a:solidFill>
                  <a:srgbClr val="DC9E1F"/>
                </a:solidFill>
                <a:latin typeface="Arial Black"/>
                <a:cs typeface="Arial Black"/>
              </a:rPr>
              <a:t>of a Common law. </a:t>
            </a:r>
            <a:r>
              <a:rPr lang="en-US" dirty="0" smtClean="0">
                <a:solidFill>
                  <a:srgbClr val="DC9E1F"/>
                </a:solidFill>
                <a:latin typeface="Arial Black"/>
                <a:cs typeface="Arial Black"/>
              </a:rPr>
              <a:t>:</a:t>
            </a:r>
            <a:endParaRPr lang="en-GB" dirty="0">
              <a:solidFill>
                <a:srgbClr val="DC9E1F"/>
              </a:solidFill>
              <a:latin typeface="Arial Black"/>
              <a:cs typeface="Arial Black"/>
            </a:endParaRPr>
          </a:p>
          <a:p>
            <a:pPr lvl="0"/>
            <a:r>
              <a:rPr lang="en-US" dirty="0">
                <a:latin typeface="Arial Black"/>
                <a:cs typeface="Arial Black"/>
              </a:rPr>
              <a:t>No </a:t>
            </a:r>
            <a:r>
              <a:rPr lang="en-US" dirty="0" smtClean="0">
                <a:latin typeface="Arial Black"/>
                <a:cs typeface="Arial Black"/>
              </a:rPr>
              <a:t> </a:t>
            </a:r>
            <a:r>
              <a:rPr lang="en-US" dirty="0">
                <a:latin typeface="Arial Black"/>
                <a:cs typeface="Arial Black"/>
              </a:rPr>
              <a:t>codified laws;</a:t>
            </a:r>
            <a:endParaRPr lang="en-GB" dirty="0">
              <a:latin typeface="Arial Black"/>
              <a:cs typeface="Arial Black"/>
            </a:endParaRPr>
          </a:p>
          <a:p>
            <a:pPr lvl="0"/>
            <a:r>
              <a:rPr lang="en-US" dirty="0">
                <a:latin typeface="Arial Black"/>
                <a:cs typeface="Arial Black"/>
              </a:rPr>
              <a:t>L</a:t>
            </a:r>
            <a:r>
              <a:rPr lang="en-US" dirty="0" smtClean="0">
                <a:latin typeface="Arial Black"/>
                <a:cs typeface="Arial Black"/>
              </a:rPr>
              <a:t>egislation</a:t>
            </a:r>
            <a:r>
              <a:rPr lang="en-US" dirty="0">
                <a:latin typeface="Arial Black"/>
                <a:cs typeface="Arial Black"/>
              </a:rPr>
              <a:t>;</a:t>
            </a:r>
            <a:endParaRPr lang="en-GB" dirty="0">
              <a:latin typeface="Arial Black"/>
              <a:cs typeface="Arial Black"/>
            </a:endParaRPr>
          </a:p>
          <a:p>
            <a:pPr lvl="0"/>
            <a:r>
              <a:rPr lang="en-US" dirty="0">
                <a:latin typeface="Arial Black"/>
                <a:cs typeface="Arial Black"/>
              </a:rPr>
              <a:t>Freedom of contract is extensive;</a:t>
            </a:r>
            <a:endParaRPr lang="en-GB" dirty="0">
              <a:latin typeface="Arial Black"/>
              <a:cs typeface="Arial Black"/>
            </a:endParaRPr>
          </a:p>
          <a:p>
            <a:r>
              <a:rPr lang="en-US" dirty="0">
                <a:latin typeface="Arial Black"/>
                <a:cs typeface="Arial Black"/>
              </a:rPr>
              <a:t>Everything what is not prohibited by law is </a:t>
            </a:r>
            <a:r>
              <a:rPr lang="en-US" dirty="0" smtClean="0">
                <a:latin typeface="Arial Black"/>
                <a:cs typeface="Arial Black"/>
              </a:rPr>
              <a:t>allowed.</a:t>
            </a:r>
            <a:r>
              <a:rPr lang="en-GB" dirty="0" smtClean="0">
                <a:latin typeface="Arial Black"/>
                <a:cs typeface="Arial Black"/>
              </a:rPr>
              <a:t>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DC9E1F"/>
                </a:solidFill>
                <a:latin typeface="Arial Black"/>
                <a:cs typeface="Arial Black"/>
              </a:rPr>
              <a:t>Sources :</a:t>
            </a:r>
          </a:p>
          <a:p>
            <a:r>
              <a:rPr lang="en-US" b="1" dirty="0">
                <a:latin typeface="Arial Black"/>
                <a:cs typeface="Arial Black"/>
              </a:rPr>
              <a:t>L</a:t>
            </a:r>
            <a:r>
              <a:rPr lang="en-US" b="1" dirty="0" smtClean="0">
                <a:latin typeface="Arial Black"/>
                <a:cs typeface="Arial Black"/>
              </a:rPr>
              <a:t>egal jurisprudence</a:t>
            </a:r>
          </a:p>
          <a:p>
            <a:r>
              <a:rPr lang="en-US" b="1" dirty="0">
                <a:latin typeface="Arial Black"/>
                <a:cs typeface="Arial Black"/>
              </a:rPr>
              <a:t>P</a:t>
            </a:r>
            <a:r>
              <a:rPr lang="en-US" b="1" dirty="0" smtClean="0">
                <a:latin typeface="Arial Black"/>
                <a:cs typeface="Arial Black"/>
              </a:rPr>
              <a:t>recedent </a:t>
            </a:r>
            <a:r>
              <a:rPr lang="en-US" b="1" dirty="0">
                <a:latin typeface="Arial Black"/>
                <a:cs typeface="Arial Black"/>
              </a:rPr>
              <a:t>and judges</a:t>
            </a:r>
            <a:r>
              <a:rPr lang="en-GB" dirty="0">
                <a:latin typeface="Arial Black"/>
                <a:cs typeface="Arial Black"/>
              </a:rPr>
              <a:t> </a:t>
            </a:r>
            <a:endParaRPr lang="en-GB" dirty="0" smtClean="0">
              <a:latin typeface="Arial Black"/>
              <a:cs typeface="Arial Black"/>
            </a:endParaRPr>
          </a:p>
          <a:p>
            <a:pPr marL="0" lvl="1" indent="0" algn="ctr">
              <a:buNone/>
            </a:pPr>
            <a:r>
              <a:rPr lang="en-US" sz="1800" b="1" dirty="0" smtClean="0">
                <a:solidFill>
                  <a:srgbClr val="DC9E1F"/>
                </a:solidFill>
                <a:latin typeface="Arial Black"/>
                <a:cs typeface="Arial Black"/>
              </a:rPr>
              <a:t>Juries :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800" b="1" dirty="0" smtClean="0">
                <a:latin typeface="Arial Black"/>
                <a:cs typeface="Arial Black"/>
              </a:rPr>
              <a:t>Grande</a:t>
            </a:r>
          </a:p>
          <a:p>
            <a:pPr marL="0" lvl="1" indent="0">
              <a:buNone/>
            </a:pPr>
            <a:r>
              <a:rPr lang="en-US" sz="1800" b="1" dirty="0" smtClean="0">
                <a:solidFill>
                  <a:srgbClr val="DC9E1F"/>
                </a:solidFill>
                <a:latin typeface="Arial Black"/>
                <a:cs typeface="Arial Black"/>
              </a:rPr>
              <a:t>2.   </a:t>
            </a:r>
            <a:r>
              <a:rPr lang="en-US" sz="1800" b="1" dirty="0" smtClean="0">
                <a:latin typeface="Arial Black"/>
                <a:cs typeface="Arial Black"/>
              </a:rPr>
              <a:t>Petite</a:t>
            </a:r>
            <a:endParaRPr lang="en-GB" sz="1600" dirty="0">
              <a:latin typeface="Arial Black"/>
              <a:cs typeface="Arial Black"/>
            </a:endParaRPr>
          </a:p>
          <a:p>
            <a:endParaRPr lang="en-GB" dirty="0" smtClean="0"/>
          </a:p>
          <a:p>
            <a:endParaRPr lang="en-GB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4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8148"/>
          </a:xfrm>
        </p:spPr>
        <p:txBody>
          <a:bodyPr/>
          <a:lstStyle/>
          <a:p>
            <a:pPr algn="ctr"/>
            <a:r>
              <a:rPr lang="en-US" dirty="0" smtClean="0">
                <a:latin typeface="Arial Black"/>
                <a:cs typeface="Arial Black"/>
              </a:rPr>
              <a:t>Continental law 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972718"/>
            <a:ext cx="9144000" cy="5885282"/>
          </a:xfrm>
        </p:spPr>
        <p:txBody>
          <a:bodyPr/>
          <a:lstStyle/>
          <a:p>
            <a:r>
              <a:rPr lang="en-US" dirty="0">
                <a:latin typeface="Arial Black"/>
                <a:cs typeface="Arial Black"/>
              </a:rPr>
              <a:t>Continental or Romano-Germanic system is </a:t>
            </a:r>
            <a:r>
              <a:rPr lang="en-US" dirty="0" smtClean="0">
                <a:latin typeface="Arial Black"/>
                <a:cs typeface="Arial Black"/>
              </a:rPr>
              <a:t>development </a:t>
            </a:r>
            <a:r>
              <a:rPr lang="en-US" dirty="0">
                <a:latin typeface="Arial Black"/>
                <a:cs typeface="Arial Black"/>
              </a:rPr>
              <a:t>of Roman private law by European scientists</a:t>
            </a:r>
            <a:r>
              <a:rPr lang="en-GB" dirty="0">
                <a:latin typeface="Arial Black"/>
                <a:cs typeface="Arial Black"/>
              </a:rPr>
              <a:t> .</a:t>
            </a:r>
            <a:endParaRPr lang="en-GB" dirty="0" smtClean="0">
              <a:latin typeface="Arial Black"/>
              <a:cs typeface="Arial Black"/>
            </a:endParaRPr>
          </a:p>
          <a:p>
            <a:r>
              <a:rPr lang="en-US" b="1" dirty="0">
                <a:latin typeface="Arial Black"/>
                <a:cs typeface="Arial Black"/>
              </a:rPr>
              <a:t>P</a:t>
            </a:r>
            <a:r>
              <a:rPr lang="en-US" b="1" dirty="0" smtClean="0">
                <a:latin typeface="Arial Black"/>
                <a:cs typeface="Arial Black"/>
              </a:rPr>
              <a:t>rivate </a:t>
            </a:r>
            <a:r>
              <a:rPr lang="en-US" b="1" dirty="0">
                <a:latin typeface="Arial Black"/>
                <a:cs typeface="Arial Black"/>
              </a:rPr>
              <a:t>and public</a:t>
            </a:r>
            <a:r>
              <a:rPr lang="en-GB" dirty="0">
                <a:latin typeface="Arial Black"/>
                <a:cs typeface="Arial Black"/>
              </a:rPr>
              <a:t> </a:t>
            </a:r>
            <a:endParaRPr lang="en-GB" dirty="0" smtClean="0">
              <a:latin typeface="Arial Black"/>
              <a:cs typeface="Arial Black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C9E1F"/>
                </a:solidFill>
                <a:latin typeface="Arial Black"/>
                <a:cs typeface="Arial Black"/>
              </a:rPr>
              <a:t>Sources 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DC9E1F"/>
                </a:solidFill>
                <a:latin typeface="Arial Black"/>
                <a:cs typeface="Arial Black"/>
              </a:rPr>
              <a:t>1</a:t>
            </a:r>
            <a:r>
              <a:rPr lang="en-US" dirty="0">
                <a:solidFill>
                  <a:srgbClr val="DC9E1F"/>
                </a:solidFill>
                <a:latin typeface="Arial Black"/>
                <a:cs typeface="Arial Black"/>
              </a:rPr>
              <a:t>)</a:t>
            </a:r>
            <a:r>
              <a:rPr lang="en-US" dirty="0">
                <a:latin typeface="Arial Black"/>
                <a:cs typeface="Arial Black"/>
              </a:rPr>
              <a:t> the constitution (basic law) and constitutional laws;</a:t>
            </a:r>
            <a:endParaRPr lang="en-GB" dirty="0">
              <a:latin typeface="Arial Black"/>
              <a:cs typeface="Arial Black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DC9E1F"/>
                </a:solidFill>
                <a:latin typeface="Arial Black"/>
                <a:cs typeface="Arial Black"/>
              </a:rPr>
              <a:t>2)</a:t>
            </a:r>
            <a:r>
              <a:rPr lang="en-US" dirty="0">
                <a:latin typeface="Arial Black"/>
                <a:cs typeface="Arial Black"/>
              </a:rPr>
              <a:t>simple laws</a:t>
            </a:r>
            <a:r>
              <a:rPr lang="en-GB" dirty="0">
                <a:latin typeface="Arial Black"/>
                <a:cs typeface="Arial Black"/>
              </a:rPr>
              <a:t> </a:t>
            </a:r>
            <a:endParaRPr lang="en-GB" dirty="0" smtClean="0">
              <a:latin typeface="Arial Black"/>
              <a:cs typeface="Arial Black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C9E1F"/>
                </a:solidFill>
                <a:latin typeface="Arial Black"/>
                <a:cs typeface="Arial Black"/>
              </a:rPr>
              <a:t>Contracts :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Unilateral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Bilateral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Paid contract</a:t>
            </a:r>
          </a:p>
          <a:p>
            <a:pPr>
              <a:buFont typeface="+mj-lt"/>
              <a:buAutoNum type="arabicPeriod"/>
            </a:pPr>
            <a:r>
              <a:rPr lang="en-US" b="1" dirty="0">
                <a:latin typeface="Arial Black"/>
                <a:cs typeface="Arial Black"/>
              </a:rPr>
              <a:t>Consensual contract</a:t>
            </a:r>
            <a:r>
              <a:rPr lang="en-US" dirty="0">
                <a:latin typeface="Arial Black"/>
                <a:cs typeface="Arial Black"/>
              </a:rPr>
              <a:t> </a:t>
            </a:r>
            <a:endParaRPr lang="en-US" dirty="0" smtClean="0">
              <a:latin typeface="Arial Black"/>
              <a:cs typeface="Arial Black"/>
            </a:endParaRPr>
          </a:p>
          <a:p>
            <a:pPr marL="0" indent="0">
              <a:buNone/>
            </a:pPr>
            <a:endParaRPr lang="en-US" dirty="0" smtClean="0">
              <a:latin typeface="Arial Black"/>
              <a:cs typeface="Arial Black"/>
            </a:endParaRPr>
          </a:p>
          <a:p>
            <a:r>
              <a:rPr lang="en-US" dirty="0" smtClean="0">
                <a:latin typeface="Arial Black"/>
                <a:cs typeface="Arial Black"/>
              </a:rPr>
              <a:t>Judges and juries</a:t>
            </a:r>
          </a:p>
          <a:p>
            <a:r>
              <a:rPr lang="en-US" dirty="0" smtClean="0">
                <a:latin typeface="Arial Black"/>
                <a:cs typeface="Arial Black"/>
              </a:rPr>
              <a:t>Lawyers (solicitor)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3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1658"/>
          </a:xfrm>
        </p:spPr>
        <p:txBody>
          <a:bodyPr/>
          <a:lstStyle/>
          <a:p>
            <a:pPr algn="ctr"/>
            <a:r>
              <a:rPr lang="en-US" dirty="0" smtClean="0">
                <a:latin typeface="Arial Black"/>
                <a:cs typeface="Arial Black"/>
              </a:rPr>
              <a:t>Comparison Common Law &amp; Continental law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891658"/>
            <a:ext cx="9144000" cy="59663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latin typeface="Arial Black"/>
              <a:cs typeface="Arial Black"/>
            </a:endParaRPr>
          </a:p>
          <a:p>
            <a:pPr marL="0" indent="0">
              <a:buNone/>
            </a:pPr>
            <a:endParaRPr lang="en-US" b="1" dirty="0" smtClean="0">
              <a:latin typeface="Arial Black"/>
              <a:cs typeface="Arial Black"/>
            </a:endParaRPr>
          </a:p>
          <a:p>
            <a:pPr>
              <a:buFont typeface="+mj-lt"/>
              <a:buAutoNum type="arabicPeriod"/>
            </a:pPr>
            <a:r>
              <a:rPr lang="en-US" b="1" dirty="0" smtClean="0">
                <a:latin typeface="Arial Black"/>
                <a:cs typeface="Arial Black"/>
              </a:rPr>
              <a:t>Anglo</a:t>
            </a:r>
            <a:r>
              <a:rPr lang="en-US" b="1" dirty="0">
                <a:latin typeface="Arial Black"/>
                <a:cs typeface="Arial Black"/>
              </a:rPr>
              <a:t>-Saxon tradition</a:t>
            </a:r>
            <a:r>
              <a:rPr lang="en-GB" dirty="0">
                <a:latin typeface="Arial Black"/>
                <a:cs typeface="Arial Black"/>
              </a:rPr>
              <a:t> </a:t>
            </a:r>
            <a:r>
              <a:rPr lang="en-GB" dirty="0" smtClean="0">
                <a:latin typeface="Arial Black"/>
                <a:cs typeface="Arial Black"/>
              </a:rPr>
              <a:t>&amp; </a:t>
            </a:r>
            <a:r>
              <a:rPr lang="en-US" b="1" dirty="0">
                <a:latin typeface="Arial Black"/>
                <a:cs typeface="Arial Black"/>
              </a:rPr>
              <a:t>Romano-Germanic tradition</a:t>
            </a:r>
            <a:r>
              <a:rPr lang="en-GB" dirty="0">
                <a:latin typeface="Arial Black"/>
                <a:cs typeface="Arial Black"/>
              </a:rPr>
              <a:t> </a:t>
            </a:r>
            <a:r>
              <a:rPr lang="en-GB" dirty="0" smtClean="0">
                <a:latin typeface="Arial Black"/>
                <a:cs typeface="Arial Black"/>
              </a:rPr>
              <a:t>;</a:t>
            </a:r>
          </a:p>
          <a:p>
            <a:pPr>
              <a:buFont typeface="+mj-lt"/>
              <a:buAutoNum type="arabicPeriod"/>
            </a:pPr>
            <a:endParaRPr lang="en-GB" dirty="0" smtClean="0">
              <a:latin typeface="Arial Black"/>
              <a:cs typeface="Arial Black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Civil law is codified ; Common law is not;</a:t>
            </a:r>
          </a:p>
          <a:p>
            <a:pPr>
              <a:buFont typeface="+mj-lt"/>
              <a:buAutoNum type="arabicPeriod"/>
            </a:pPr>
            <a:endParaRPr lang="en-US" dirty="0" smtClean="0">
              <a:latin typeface="Arial Black"/>
              <a:cs typeface="Arial Black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Judges  has a right to apply laws/ judge can interpret laws;</a:t>
            </a:r>
          </a:p>
          <a:p>
            <a:pPr>
              <a:buFont typeface="+mj-lt"/>
              <a:buAutoNum type="arabicPeriod"/>
            </a:pPr>
            <a:endParaRPr lang="en-US" dirty="0" smtClean="0">
              <a:latin typeface="Arial Black"/>
              <a:cs typeface="Arial Black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Contracts in Common law are longer; In Civil Law shorter;</a:t>
            </a:r>
          </a:p>
          <a:p>
            <a:pPr>
              <a:buFont typeface="+mj-lt"/>
              <a:buAutoNum type="arabicPeriod"/>
            </a:pPr>
            <a:endParaRPr lang="en-US" dirty="0" smtClean="0">
              <a:latin typeface="Arial Black"/>
              <a:cs typeface="Arial Black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Common Law is an adversarial system;</a:t>
            </a:r>
          </a:p>
          <a:p>
            <a:pPr>
              <a:buFont typeface="+mj-lt"/>
              <a:buAutoNum type="arabicPeriod"/>
            </a:pPr>
            <a:endParaRPr lang="en-US" dirty="0" smtClean="0">
              <a:latin typeface="Arial Black"/>
              <a:cs typeface="Arial Black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Continental law is an inquisitorial system.</a:t>
            </a:r>
          </a:p>
          <a:p>
            <a:pPr>
              <a:buFont typeface="+mj-lt"/>
              <a:buAutoNum type="arabicPeriod"/>
            </a:pPr>
            <a:endParaRPr lang="en-US" dirty="0">
              <a:latin typeface="Arial Black"/>
              <a:cs typeface="Arial Black"/>
            </a:endParaRPr>
          </a:p>
          <a:p>
            <a:pPr marL="0" indent="0">
              <a:buNone/>
            </a:pPr>
            <a:endParaRPr lang="en-US" dirty="0" smtClean="0">
              <a:latin typeface="Arial Black"/>
              <a:cs typeface="Arial Black"/>
            </a:endParaRPr>
          </a:p>
          <a:p>
            <a:pPr marL="0" indent="0">
              <a:buNone/>
            </a:pPr>
            <a:endParaRPr lang="en-US" dirty="0" smtClean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41431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325562"/>
          </a:xfrm>
        </p:spPr>
        <p:txBody>
          <a:bodyPr/>
          <a:lstStyle/>
          <a:p>
            <a:r>
              <a:rPr lang="en-US" sz="2400" dirty="0" smtClean="0">
                <a:latin typeface="Arial Black"/>
                <a:cs typeface="Arial Black"/>
              </a:rPr>
              <a:t>Practical </a:t>
            </a:r>
            <a:r>
              <a:rPr lang="en-US" sz="2400" dirty="0" err="1" smtClean="0">
                <a:latin typeface="Arial Black"/>
                <a:cs typeface="Arial Black"/>
              </a:rPr>
              <a:t>part:</a:t>
            </a:r>
            <a:r>
              <a:rPr lang="en-US" sz="2400" b="1" dirty="0" err="1">
                <a:latin typeface="Arial Black"/>
                <a:cs typeface="Arial Black"/>
              </a:rPr>
              <a:t>Case</a:t>
            </a:r>
            <a:r>
              <a:rPr lang="en-US" sz="2400" b="1" dirty="0">
                <a:latin typeface="Arial Black"/>
                <a:cs typeface="Arial Black"/>
              </a:rPr>
              <a:t> Study : Court Proceeding of the Common law (England) and Continental Law (Czech Republic)</a:t>
            </a:r>
            <a:r>
              <a:rPr lang="en-US" b="1" dirty="0">
                <a:latin typeface="Arial Black"/>
                <a:cs typeface="Arial Black"/>
              </a:rPr>
              <a:t/>
            </a:r>
            <a:br>
              <a:rPr lang="en-US" b="1" dirty="0">
                <a:latin typeface="Arial Black"/>
                <a:cs typeface="Arial Black"/>
              </a:rPr>
            </a:b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53778"/>
            <a:ext cx="9144000" cy="58042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DC9E1F"/>
                </a:solidFill>
                <a:latin typeface="Arial Black"/>
                <a:cs typeface="Arial Black"/>
              </a:rPr>
              <a:t>A</a:t>
            </a:r>
            <a:r>
              <a:rPr lang="en-US" b="1" dirty="0" smtClean="0">
                <a:solidFill>
                  <a:srgbClr val="DC9E1F"/>
                </a:solidFill>
                <a:latin typeface="Arial Black"/>
                <a:cs typeface="Arial Black"/>
              </a:rPr>
              <a:t>ppeal </a:t>
            </a:r>
            <a:r>
              <a:rPr lang="en-US" dirty="0">
                <a:solidFill>
                  <a:srgbClr val="DC9E1F"/>
                </a:solidFill>
                <a:latin typeface="Arial Black"/>
                <a:cs typeface="Arial Black"/>
              </a:rPr>
              <a:t>after procedure </a:t>
            </a:r>
            <a:r>
              <a:rPr lang="en-US" dirty="0" smtClean="0">
                <a:solidFill>
                  <a:srgbClr val="DC9E1F"/>
                </a:solidFill>
                <a:latin typeface="Arial Black"/>
                <a:cs typeface="Arial Black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In UK the </a:t>
            </a:r>
            <a:r>
              <a:rPr lang="en-US" dirty="0">
                <a:latin typeface="Arial Black"/>
                <a:cs typeface="Arial Black"/>
              </a:rPr>
              <a:t>time limit is to 14 </a:t>
            </a:r>
            <a:r>
              <a:rPr lang="en-US" dirty="0" smtClean="0">
                <a:latin typeface="Arial Black"/>
                <a:cs typeface="Arial Black"/>
              </a:rPr>
              <a:t>days; and 15 </a:t>
            </a:r>
            <a:r>
              <a:rPr lang="en-US" dirty="0">
                <a:latin typeface="Arial Black"/>
                <a:cs typeface="Arial Black"/>
              </a:rPr>
              <a:t>days in Czech Republic</a:t>
            </a:r>
            <a:r>
              <a:rPr lang="en-GB" dirty="0">
                <a:latin typeface="Arial Black"/>
                <a:cs typeface="Arial Black"/>
              </a:rPr>
              <a:t> </a:t>
            </a:r>
            <a:r>
              <a:rPr lang="en-GB" dirty="0" smtClean="0">
                <a:latin typeface="Arial Black"/>
                <a:cs typeface="Arial Black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en-US" dirty="0">
                <a:latin typeface="Arial Black"/>
                <a:cs typeface="Arial Black"/>
              </a:rPr>
              <a:t>In both court proceedings are open or public hearing  except in a Common law could </a:t>
            </a:r>
            <a:r>
              <a:rPr lang="en-US" dirty="0" smtClean="0">
                <a:latin typeface="Arial Black"/>
                <a:cs typeface="Arial Black"/>
              </a:rPr>
              <a:t>be closed;</a:t>
            </a:r>
          </a:p>
          <a:p>
            <a:pPr>
              <a:buFont typeface="+mj-lt"/>
              <a:buAutoNum type="arabicPeriod"/>
            </a:pPr>
            <a:r>
              <a:rPr lang="en-US" dirty="0">
                <a:latin typeface="Arial Black"/>
                <a:cs typeface="Arial Black"/>
              </a:rPr>
              <a:t>S</a:t>
            </a:r>
            <a:r>
              <a:rPr lang="en-US" dirty="0" smtClean="0">
                <a:latin typeface="Arial Black"/>
                <a:cs typeface="Arial Black"/>
              </a:rPr>
              <a:t>alaries </a:t>
            </a:r>
            <a:r>
              <a:rPr lang="en-US" dirty="0">
                <a:latin typeface="Arial Black"/>
                <a:cs typeface="Arial Black"/>
              </a:rPr>
              <a:t>of </a:t>
            </a:r>
            <a:r>
              <a:rPr lang="en-US" dirty="0" smtClean="0">
                <a:latin typeface="Arial Black"/>
                <a:cs typeface="Arial Black"/>
              </a:rPr>
              <a:t>lawyers ;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The CR lawyers are conceptual;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Black"/>
                <a:cs typeface="Arial Black"/>
              </a:rPr>
              <a:t> </a:t>
            </a:r>
            <a:r>
              <a:rPr lang="en-US" dirty="0">
                <a:latin typeface="Arial Black"/>
                <a:cs typeface="Arial Black"/>
              </a:rPr>
              <a:t>English lawyers are </a:t>
            </a:r>
            <a:r>
              <a:rPr lang="en-US" dirty="0" smtClean="0">
                <a:latin typeface="Arial Black"/>
                <a:cs typeface="Arial Black"/>
              </a:rPr>
              <a:t>pragmatic;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DC9E1F"/>
                </a:solidFill>
                <a:latin typeface="Arial Black"/>
                <a:cs typeface="Arial Black"/>
              </a:rPr>
              <a:t>Conclusion</a:t>
            </a:r>
          </a:p>
          <a:p>
            <a:r>
              <a:rPr lang="en-US" dirty="0">
                <a:latin typeface="Arial Black"/>
                <a:cs typeface="Arial Black"/>
              </a:rPr>
              <a:t>H</a:t>
            </a:r>
            <a:r>
              <a:rPr lang="en-US" dirty="0" smtClean="0">
                <a:latin typeface="Arial Black"/>
                <a:cs typeface="Arial Black"/>
              </a:rPr>
              <a:t>istorical </a:t>
            </a:r>
            <a:r>
              <a:rPr lang="en-US" dirty="0">
                <a:latin typeface="Arial Black"/>
                <a:cs typeface="Arial Black"/>
              </a:rPr>
              <a:t>development  of  Anglo-Saxon System and Romano-German </a:t>
            </a:r>
            <a:r>
              <a:rPr lang="en-US" dirty="0" smtClean="0">
                <a:latin typeface="Arial Black"/>
                <a:cs typeface="Arial Black"/>
              </a:rPr>
              <a:t>System;</a:t>
            </a:r>
          </a:p>
          <a:p>
            <a:r>
              <a:rPr lang="en-US" dirty="0">
                <a:latin typeface="Arial Black"/>
                <a:cs typeface="Arial Black"/>
              </a:rPr>
              <a:t>H</a:t>
            </a:r>
            <a:r>
              <a:rPr lang="en-US" dirty="0" smtClean="0">
                <a:latin typeface="Arial Black"/>
                <a:cs typeface="Arial Black"/>
              </a:rPr>
              <a:t>ierarchy </a:t>
            </a:r>
            <a:r>
              <a:rPr lang="en-US" dirty="0">
                <a:latin typeface="Arial Black"/>
                <a:cs typeface="Arial Black"/>
              </a:rPr>
              <a:t>and impact on </a:t>
            </a:r>
            <a:r>
              <a:rPr lang="en-US" dirty="0" smtClean="0">
                <a:latin typeface="Arial Black"/>
                <a:cs typeface="Arial Black"/>
              </a:rPr>
              <a:t>economy; </a:t>
            </a:r>
          </a:p>
          <a:p>
            <a:r>
              <a:rPr lang="en-US" dirty="0">
                <a:latin typeface="Arial Black"/>
                <a:cs typeface="Arial Black"/>
              </a:rPr>
              <a:t>A</a:t>
            </a:r>
            <a:r>
              <a:rPr lang="en-US" dirty="0" smtClean="0">
                <a:latin typeface="Arial Black"/>
                <a:cs typeface="Arial Black"/>
              </a:rPr>
              <a:t> </a:t>
            </a:r>
            <a:r>
              <a:rPr lang="en-US" dirty="0">
                <a:latin typeface="Arial Black"/>
                <a:cs typeface="Arial Black"/>
              </a:rPr>
              <a:t>new technologies </a:t>
            </a:r>
            <a:r>
              <a:rPr lang="en-US" dirty="0" smtClean="0">
                <a:latin typeface="Arial Black"/>
                <a:cs typeface="Arial Black"/>
              </a:rPr>
              <a:t>of Common law; </a:t>
            </a:r>
          </a:p>
          <a:p>
            <a:r>
              <a:rPr lang="en-US" dirty="0" smtClean="0">
                <a:latin typeface="Arial Black"/>
                <a:cs typeface="Arial Black"/>
              </a:rPr>
              <a:t>The </a:t>
            </a:r>
            <a:r>
              <a:rPr lang="en-US" dirty="0">
                <a:latin typeface="Arial Black"/>
                <a:cs typeface="Arial Black"/>
              </a:rPr>
              <a:t>Continental countries </a:t>
            </a:r>
            <a:r>
              <a:rPr lang="en-US" dirty="0" smtClean="0">
                <a:latin typeface="Arial Black"/>
                <a:cs typeface="Arial Black"/>
              </a:rPr>
              <a:t>use </a:t>
            </a:r>
            <a:r>
              <a:rPr lang="en-US" dirty="0">
                <a:latin typeface="Arial Black"/>
                <a:cs typeface="Arial Black"/>
              </a:rPr>
              <a:t>the technologies that can prove </a:t>
            </a:r>
            <a:r>
              <a:rPr lang="en-US" dirty="0" smtClean="0">
                <a:latin typeface="Arial Black"/>
                <a:cs typeface="Arial Black"/>
              </a:rPr>
              <a:t>themselves;</a:t>
            </a:r>
          </a:p>
          <a:p>
            <a:r>
              <a:rPr lang="en-US" dirty="0">
                <a:latin typeface="Arial Black"/>
                <a:cs typeface="Arial Black"/>
              </a:rPr>
              <a:t>Common law countries are moderate an economic </a:t>
            </a:r>
            <a:r>
              <a:rPr lang="en-US" dirty="0" smtClean="0">
                <a:latin typeface="Arial Black"/>
                <a:cs typeface="Arial Black"/>
              </a:rPr>
              <a:t>growth;</a:t>
            </a:r>
          </a:p>
        </p:txBody>
      </p:sp>
    </p:spTree>
    <p:extLst>
      <p:ext uri="{BB962C8B-B14F-4D97-AF65-F5344CB8AC3E}">
        <p14:creationId xmlns:p14="http://schemas.microsoft.com/office/powerpoint/2010/main" val="306473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594439"/>
          </a:xfrm>
        </p:spPr>
        <p:txBody>
          <a:bodyPr/>
          <a:lstStyle/>
          <a:p>
            <a:pPr algn="ctr"/>
            <a:r>
              <a:rPr lang="en-US" dirty="0" smtClean="0">
                <a:latin typeface="Arial Black"/>
                <a:cs typeface="Arial Black"/>
              </a:rPr>
              <a:t>R</a:t>
            </a:r>
            <a:r>
              <a:rPr lang="en-US" dirty="0" smtClean="0">
                <a:latin typeface="Arial Black"/>
                <a:cs typeface="Arial Black"/>
              </a:rPr>
              <a:t>eferences 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3248"/>
            <a:ext cx="9144000" cy="5844752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GEAREY</a:t>
            </a:r>
            <a:r>
              <a:rPr lang="en-US" b="1" dirty="0"/>
              <a:t>, A.; MORRISON, W; JAGO, R. The Politics of the Common Law. Perspectives, Rights, Processes, Institutions. 1st Edition. Oxon, UK :</a:t>
            </a:r>
            <a:r>
              <a:rPr lang="en-US" b="1" dirty="0" err="1"/>
              <a:t>Routledge</a:t>
            </a:r>
            <a:r>
              <a:rPr lang="en-US" b="1" dirty="0"/>
              <a:t>-Cavendish. 2009, ISBN 978-0-415-48153-</a:t>
            </a:r>
            <a:r>
              <a:rPr lang="en-US" b="1" dirty="0" smtClean="0"/>
              <a:t>3</a:t>
            </a:r>
          </a:p>
          <a:p>
            <a:pPr lvl="0"/>
            <a:endParaRPr lang="en-GB" dirty="0"/>
          </a:p>
          <a:p>
            <a:pPr lvl="0"/>
            <a:r>
              <a:rPr lang="en-US" b="1" dirty="0"/>
              <a:t>HOLLAND, J; WEBB, J. Learning Legal Rules . 7th Edition. Oxford, UK : Oxford University Press. 2010. ISBN 978-0-19-955774-5 </a:t>
            </a:r>
            <a:endParaRPr lang="en-US" b="1" dirty="0" smtClean="0"/>
          </a:p>
          <a:p>
            <a:pPr lvl="0"/>
            <a:endParaRPr lang="en-GB" dirty="0"/>
          </a:p>
          <a:p>
            <a:pPr lvl="0"/>
            <a:r>
              <a:rPr lang="en-US" b="1" dirty="0" err="1"/>
              <a:t>MacGREGOR</a:t>
            </a:r>
            <a:r>
              <a:rPr lang="en-US" b="1" dirty="0"/>
              <a:t>, PELIKÁNOVÁ, R. Introduction to law for business. Ostrava, CZ : Key Publishing, 2012. ISBN 978-80-7418-137-5. </a:t>
            </a:r>
            <a:endParaRPr lang="en-US" b="1" dirty="0" smtClean="0"/>
          </a:p>
          <a:p>
            <a:pPr lvl="0"/>
            <a:endParaRPr lang="en-GB" dirty="0"/>
          </a:p>
          <a:p>
            <a:pPr lvl="0"/>
            <a:r>
              <a:rPr lang="en-US" b="1" dirty="0"/>
              <a:t>PARTINGTON, M. Introduction to the English Legal System - 2. Law and Society: The Purposes and Functions of Law. 3rd Edition. Oxford, UK : Oxford University Press, 2006. ISBN 978-</a:t>
            </a:r>
            <a:r>
              <a:rPr lang="en-US" b="1" dirty="0" smtClean="0"/>
              <a:t>0199278299</a:t>
            </a:r>
          </a:p>
          <a:p>
            <a:pPr lvl="0"/>
            <a:endParaRPr lang="en-GB" dirty="0"/>
          </a:p>
          <a:p>
            <a:pPr lvl="0"/>
            <a:r>
              <a:rPr lang="en-US" b="1" dirty="0"/>
              <a:t>SERVIDIO-DELABRE, E., Common law, Introduction to the English and American Legal Systems, Paris, </a:t>
            </a:r>
            <a:r>
              <a:rPr lang="en-US" b="1" dirty="0" err="1"/>
              <a:t>Dalloz</a:t>
            </a:r>
            <a:r>
              <a:rPr lang="en-US" b="1" dirty="0"/>
              <a:t>, 2004 </a:t>
            </a:r>
            <a:endParaRPr lang="en-US" b="1" dirty="0" smtClean="0"/>
          </a:p>
          <a:p>
            <a:pPr lvl="0"/>
            <a:endParaRPr lang="en-GB" dirty="0"/>
          </a:p>
          <a:p>
            <a:pPr lvl="0"/>
            <a:r>
              <a:rPr lang="en-US" b="1" dirty="0"/>
              <a:t>VAN CAENEGEM, R.C., The Birth of the English Common law, Cambridge, Cambridge University Press, </a:t>
            </a:r>
            <a:r>
              <a:rPr lang="en-US" b="1" dirty="0" smtClean="0"/>
              <a:t>1988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449707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94</TotalTime>
  <Words>683</Words>
  <Application>Microsoft Macintosh PowerPoint</Application>
  <PresentationFormat>On-screen Show (4:3)</PresentationFormat>
  <Paragraphs>102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Horizon</vt:lpstr>
      <vt:lpstr>THE Bachelor Thesis PRESENTATION  DIFFERENCES BETWEEN COMMON LAW AND CONTINENTAL LAW AND THEIR PRACTICAL CONSEQUENCES </vt:lpstr>
      <vt:lpstr>Table of content</vt:lpstr>
      <vt:lpstr>INTRODUCTION</vt:lpstr>
      <vt:lpstr>Common law</vt:lpstr>
      <vt:lpstr>Continental law </vt:lpstr>
      <vt:lpstr>Comparison Common Law &amp; Continental law</vt:lpstr>
      <vt:lpstr>Practical part:Case Study : Court Proceeding of the Common law (England) and Continental Law (Czech Republic) </vt:lpstr>
      <vt:lpstr>References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Bachelor Thesis PRESENTATION  DIFFERENCES BETWEEN COMMON LAW AND CONTINENTAL LAW AND THEIR PRACTICAL CONSEQUENCES </dc:title>
  <dc:creator>OB</dc:creator>
  <cp:lastModifiedBy>OB</cp:lastModifiedBy>
  <cp:revision>10</cp:revision>
  <dcterms:created xsi:type="dcterms:W3CDTF">2016-11-21T17:04:18Z</dcterms:created>
  <dcterms:modified xsi:type="dcterms:W3CDTF">2016-11-22T12:50:42Z</dcterms:modified>
</cp:coreProperties>
</file>