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6E402C-AFAE-42AC-BD0E-622FDA928046}"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F6B4F-11DE-4893-A6A6-24EA5037CF3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30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E402C-AFAE-42AC-BD0E-622FDA928046}"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9248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E402C-AFAE-42AC-BD0E-622FDA928046}"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47078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E402C-AFAE-42AC-BD0E-622FDA928046}"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277070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6E402C-AFAE-42AC-BD0E-622FDA928046}"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F6B4F-11DE-4893-A6A6-24EA5037CF3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3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E402C-AFAE-42AC-BD0E-622FDA928046}" type="datetimeFigureOut">
              <a:rPr lang="en-GB" smtClean="0"/>
              <a:t>27/03/2018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326048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6E402C-AFAE-42AC-BD0E-622FDA928046}" type="datetimeFigureOut">
              <a:rPr lang="en-GB" smtClean="0"/>
              <a:t>27/03/2018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183614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6E402C-AFAE-42AC-BD0E-622FDA928046}" type="datetimeFigureOut">
              <a:rPr lang="en-GB" smtClean="0"/>
              <a:t>27/03/2018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935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6E402C-AFAE-42AC-BD0E-622FDA928046}" type="datetimeFigureOut">
              <a:rPr lang="en-GB" smtClean="0"/>
              <a:t>27/03/2018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351351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6E402C-AFAE-42AC-BD0E-622FDA928046}" type="datetimeFigureOut">
              <a:rPr lang="en-GB" smtClean="0"/>
              <a:t>27/03/2018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25F6B4F-11DE-4893-A6A6-24EA5037CF36}" type="slidenum">
              <a:rPr lang="en-GB" smtClean="0"/>
              <a:t>‹#›</a:t>
            </a:fld>
            <a:endParaRPr lang="en-GB"/>
          </a:p>
        </p:txBody>
      </p:sp>
    </p:spTree>
    <p:extLst>
      <p:ext uri="{BB962C8B-B14F-4D97-AF65-F5344CB8AC3E}">
        <p14:creationId xmlns:p14="http://schemas.microsoft.com/office/powerpoint/2010/main" val="257294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6E402C-AFAE-42AC-BD0E-622FDA928046}" type="datetimeFigureOut">
              <a:rPr lang="en-GB" smtClean="0"/>
              <a:t>27/03/2018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F6B4F-11DE-4893-A6A6-24EA5037CF36}" type="slidenum">
              <a:rPr lang="en-GB" smtClean="0"/>
              <a:t>‹#›</a:t>
            </a:fld>
            <a:endParaRPr lang="en-GB"/>
          </a:p>
        </p:txBody>
      </p:sp>
    </p:spTree>
    <p:extLst>
      <p:ext uri="{BB962C8B-B14F-4D97-AF65-F5344CB8AC3E}">
        <p14:creationId xmlns:p14="http://schemas.microsoft.com/office/powerpoint/2010/main" val="410580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6E402C-AFAE-42AC-BD0E-622FDA928046}" type="datetimeFigureOut">
              <a:rPr lang="en-GB" smtClean="0"/>
              <a:t>27/03/2018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25F6B4F-11DE-4893-A6A6-24EA5037CF3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51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700" b="1" dirty="0">
                <a:solidFill>
                  <a:schemeClr val="tx1"/>
                </a:solidFill>
                <a:latin typeface="Times New Roman" panose="02020603050405020304" pitchFamily="18" charset="0"/>
                <a:cs typeface="Times New Roman" panose="02020603050405020304" pitchFamily="18" charset="0"/>
              </a:rPr>
              <a:t>Impact of pollutants on the efficiency of PV panels in the Czech Republic.</a:t>
            </a:r>
            <a:r>
              <a:rPr lang="en-GB" dirty="0"/>
              <a:t/>
            </a:r>
            <a:br>
              <a:rPr lang="en-GB" dirty="0"/>
            </a:br>
            <a:endParaRPr lang="en-GB" dirty="0"/>
          </a:p>
        </p:txBody>
      </p:sp>
      <p:sp>
        <p:nvSpPr>
          <p:cNvPr id="3" name="Subtitle 2"/>
          <p:cNvSpPr>
            <a:spLocks noGrp="1"/>
          </p:cNvSpPr>
          <p:nvPr>
            <p:ph type="subTitle" idx="1"/>
          </p:nvPr>
        </p:nvSpPr>
        <p:spPr/>
        <p:txBody>
          <a:bodyPr>
            <a:normAutofit/>
          </a:bodyPr>
          <a:lstStyle/>
          <a:p>
            <a:r>
              <a:rPr lang="en-GB" b="1" dirty="0">
                <a:solidFill>
                  <a:schemeClr val="tx1"/>
                </a:solidFill>
                <a:latin typeface="Times New Roman" panose="02020603050405020304" pitchFamily="18" charset="0"/>
                <a:cs typeface="Times New Roman" panose="02020603050405020304" pitchFamily="18" charset="0"/>
              </a:rPr>
              <a:t>Author: Ivan </a:t>
            </a:r>
            <a:r>
              <a:rPr lang="en-GB" b="1" dirty="0" err="1">
                <a:solidFill>
                  <a:schemeClr val="tx1"/>
                </a:solidFill>
                <a:latin typeface="Times New Roman" panose="02020603050405020304" pitchFamily="18" charset="0"/>
                <a:cs typeface="Times New Roman" panose="02020603050405020304" pitchFamily="18" charset="0"/>
              </a:rPr>
              <a:t>Ekimov</a:t>
            </a:r>
            <a:endParaRPr lang="en-GB" dirty="0">
              <a:solidFill>
                <a:schemeClr val="tx1"/>
              </a:solidFill>
              <a:latin typeface="Times New Roman" panose="02020603050405020304" pitchFamily="18" charset="0"/>
              <a:cs typeface="Times New Roman" panose="02020603050405020304" pitchFamily="18" charset="0"/>
            </a:endParaRPr>
          </a:p>
          <a:p>
            <a:r>
              <a:rPr lang="en-GB" b="1" dirty="0">
                <a:solidFill>
                  <a:schemeClr val="tx1"/>
                </a:solidFill>
                <a:latin typeface="Times New Roman" panose="02020603050405020304" pitchFamily="18" charset="0"/>
                <a:cs typeface="Times New Roman" panose="02020603050405020304" pitchFamily="18" charset="0"/>
              </a:rPr>
              <a:t>Supervisor: </a:t>
            </a:r>
            <a:r>
              <a:rPr lang="en-GB" b="1" dirty="0" err="1">
                <a:solidFill>
                  <a:schemeClr val="tx1"/>
                </a:solidFill>
                <a:latin typeface="Times New Roman" panose="02020603050405020304" pitchFamily="18" charset="0"/>
                <a:cs typeface="Times New Roman" panose="02020603050405020304" pitchFamily="18" charset="0"/>
              </a:rPr>
              <a:t>Vladislav</a:t>
            </a:r>
            <a:r>
              <a:rPr lang="en-GB" b="1" dirty="0">
                <a:solidFill>
                  <a:schemeClr val="tx1"/>
                </a:solidFill>
                <a:latin typeface="Times New Roman" panose="02020603050405020304" pitchFamily="18" charset="0"/>
                <a:cs typeface="Times New Roman" panose="02020603050405020304" pitchFamily="18" charset="0"/>
              </a:rPr>
              <a:t> </a:t>
            </a:r>
            <a:r>
              <a:rPr lang="en-GB" b="1" dirty="0" err="1">
                <a:solidFill>
                  <a:schemeClr val="tx1"/>
                </a:solidFill>
                <a:latin typeface="Times New Roman" panose="02020603050405020304" pitchFamily="18" charset="0"/>
                <a:cs typeface="Times New Roman" panose="02020603050405020304" pitchFamily="18" charset="0"/>
              </a:rPr>
              <a:t>Poulek</a:t>
            </a:r>
            <a:endParaRPr lang="en-GB"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19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p:txBody>
          <a:bodyPr/>
          <a:lstStyle/>
          <a:p>
            <a:r>
              <a:rPr lang="en-GB" sz="3200" dirty="0">
                <a:solidFill>
                  <a:schemeClr val="tx1"/>
                </a:solidFill>
                <a:latin typeface="Times New Roman" panose="02020603050405020304" pitchFamily="18" charset="0"/>
                <a:cs typeface="Times New Roman" panose="02020603050405020304" pitchFamily="18" charset="0"/>
              </a:rPr>
              <a:t>The data were compared and analysed.</a:t>
            </a:r>
          </a:p>
          <a:p>
            <a:r>
              <a:rPr lang="en-GB" sz="3200" dirty="0">
                <a:solidFill>
                  <a:schemeClr val="tx1"/>
                </a:solidFill>
                <a:latin typeface="Times New Roman" panose="02020603050405020304" pitchFamily="18" charset="0"/>
                <a:cs typeface="Times New Roman" panose="02020603050405020304" pitchFamily="18" charset="0"/>
              </a:rPr>
              <a:t>The influence of such types of pollution as dust, dirt, sand were estimated.</a:t>
            </a:r>
            <a:endParaRPr lang="ru-RU" sz="3200" dirty="0">
              <a:solidFill>
                <a:schemeClr val="tx1"/>
              </a:solidFill>
              <a:latin typeface="Times New Roman" panose="02020603050405020304" pitchFamily="18" charset="0"/>
              <a:cs typeface="Times New Roman" panose="02020603050405020304" pitchFamily="18" charset="0"/>
            </a:endParaRPr>
          </a:p>
          <a:p>
            <a:r>
              <a:rPr lang="en-GB" sz="3200" dirty="0">
                <a:solidFill>
                  <a:schemeClr val="tx1"/>
                </a:solidFill>
                <a:latin typeface="Times New Roman" panose="02020603050405020304" pitchFamily="18" charset="0"/>
                <a:cs typeface="Times New Roman" panose="02020603050405020304" pitchFamily="18" charset="0"/>
              </a:rPr>
              <a:t>Unfortunately the influence of the environment was not evaluated.</a:t>
            </a:r>
          </a:p>
          <a:p>
            <a:endParaRPr lang="en-GB" dirty="0"/>
          </a:p>
        </p:txBody>
      </p:sp>
    </p:spTree>
    <p:extLst>
      <p:ext uri="{BB962C8B-B14F-4D97-AF65-F5344CB8AC3E}">
        <p14:creationId xmlns:p14="http://schemas.microsoft.com/office/powerpoint/2010/main" val="153610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solidFill>
                  <a:schemeClr val="tx1"/>
                </a:solidFill>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93287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Aim of the thesis</a:t>
            </a:r>
          </a:p>
        </p:txBody>
      </p:sp>
      <p:sp>
        <p:nvSpPr>
          <p:cNvPr id="3" name="Content Placeholder 2"/>
          <p:cNvSpPr>
            <a:spLocks noGrp="1"/>
          </p:cNvSpPr>
          <p:nvPr>
            <p:ph idx="1"/>
          </p:nvPr>
        </p:nvSpPr>
        <p:spPr/>
        <p:txBody>
          <a:bodyPr>
            <a:normAutofit/>
          </a:bodyPr>
          <a:lstStyle/>
          <a:p>
            <a:r>
              <a:rPr lang="en-GB" sz="4000" dirty="0" smtClean="0">
                <a:solidFill>
                  <a:schemeClr val="tx1"/>
                </a:solidFill>
                <a:latin typeface="Times New Roman" panose="02020603050405020304" pitchFamily="18" charset="0"/>
                <a:cs typeface="Times New Roman" panose="02020603050405020304" pitchFamily="18" charset="0"/>
              </a:rPr>
              <a:t>Evaluate </a:t>
            </a:r>
            <a:r>
              <a:rPr lang="en-GB" sz="4000" dirty="0">
                <a:solidFill>
                  <a:schemeClr val="tx1"/>
                </a:solidFill>
                <a:latin typeface="Times New Roman" panose="02020603050405020304" pitchFamily="18" charset="0"/>
                <a:cs typeface="Times New Roman" panose="02020603050405020304" pitchFamily="18" charset="0"/>
              </a:rPr>
              <a:t>data from  various polluted PV panels in Prague.</a:t>
            </a:r>
            <a:br>
              <a:rPr lang="en-GB" sz="4000" dirty="0">
                <a:solidFill>
                  <a:schemeClr val="tx1"/>
                </a:solidFill>
                <a:latin typeface="Times New Roman" panose="02020603050405020304" pitchFamily="18" charset="0"/>
                <a:cs typeface="Times New Roman" panose="02020603050405020304" pitchFamily="18" charset="0"/>
              </a:rPr>
            </a:br>
            <a:r>
              <a:rPr lang="en-GB" sz="4000" dirty="0" smtClean="0">
                <a:solidFill>
                  <a:schemeClr val="tx1"/>
                </a:solidFill>
                <a:latin typeface="Times New Roman" panose="02020603050405020304" pitchFamily="18" charset="0"/>
                <a:cs typeface="Times New Roman" panose="02020603050405020304" pitchFamily="18" charset="0"/>
              </a:rPr>
              <a:t>Compare </a:t>
            </a:r>
            <a:r>
              <a:rPr lang="en-GB" sz="4000" dirty="0">
                <a:solidFill>
                  <a:schemeClr val="tx1"/>
                </a:solidFill>
                <a:latin typeface="Times New Roman" panose="02020603050405020304" pitchFamily="18" charset="0"/>
                <a:cs typeface="Times New Roman" panose="02020603050405020304" pitchFamily="18" charset="0"/>
              </a:rPr>
              <a:t>data from a clean panel to data of the </a:t>
            </a:r>
            <a:r>
              <a:rPr lang="en-GB" sz="4000" dirty="0" smtClean="0">
                <a:solidFill>
                  <a:schemeClr val="tx1"/>
                </a:solidFill>
                <a:latin typeface="Times New Roman" panose="02020603050405020304" pitchFamily="18" charset="0"/>
                <a:cs typeface="Times New Roman" panose="02020603050405020304" pitchFamily="18" charset="0"/>
              </a:rPr>
              <a:t>contaminated panel.</a:t>
            </a:r>
            <a:r>
              <a:rPr lang="en-GB" sz="4000" dirty="0">
                <a:solidFill>
                  <a:schemeClr val="tx1"/>
                </a:solidFill>
                <a:latin typeface="Times New Roman" panose="02020603050405020304" pitchFamily="18" charset="0"/>
                <a:cs typeface="Times New Roman" panose="02020603050405020304" pitchFamily="18" charset="0"/>
              </a:rPr>
              <a:t/>
            </a:r>
            <a:br>
              <a:rPr lang="en-GB" sz="4000" dirty="0">
                <a:solidFill>
                  <a:schemeClr val="tx1"/>
                </a:solidFill>
                <a:latin typeface="Times New Roman" panose="02020603050405020304" pitchFamily="18" charset="0"/>
                <a:cs typeface="Times New Roman" panose="02020603050405020304" pitchFamily="18" charset="0"/>
              </a:rPr>
            </a:br>
            <a:r>
              <a:rPr lang="en-GB" sz="4000" dirty="0" smtClean="0">
                <a:solidFill>
                  <a:schemeClr val="tx1"/>
                </a:solidFill>
                <a:latin typeface="Times New Roman" panose="02020603050405020304" pitchFamily="18" charset="0"/>
                <a:cs typeface="Times New Roman" panose="02020603050405020304" pitchFamily="18" charset="0"/>
              </a:rPr>
              <a:t>Make </a:t>
            </a:r>
            <a:r>
              <a:rPr lang="en-GB" sz="4000" dirty="0">
                <a:solidFill>
                  <a:schemeClr val="tx1"/>
                </a:solidFill>
                <a:latin typeface="Times New Roman" panose="02020603050405020304" pitchFamily="18" charset="0"/>
                <a:cs typeface="Times New Roman" panose="02020603050405020304" pitchFamily="18" charset="0"/>
              </a:rPr>
              <a:t>conclusions according to the </a:t>
            </a:r>
            <a:r>
              <a:rPr lang="en-GB" sz="4000" dirty="0" smtClean="0">
                <a:solidFill>
                  <a:schemeClr val="tx1"/>
                </a:solidFill>
                <a:latin typeface="Times New Roman" panose="02020603050405020304" pitchFamily="18" charset="0"/>
                <a:cs typeface="Times New Roman" panose="02020603050405020304" pitchFamily="18" charset="0"/>
              </a:rPr>
              <a:t>data.</a:t>
            </a:r>
            <a:endParaRPr lang="en-GB"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556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Methodology</a:t>
            </a:r>
          </a:p>
        </p:txBody>
      </p:sp>
      <p:sp>
        <p:nvSpPr>
          <p:cNvPr id="3" name="Content Placeholder 2"/>
          <p:cNvSpPr>
            <a:spLocks noGrp="1"/>
          </p:cNvSpPr>
          <p:nvPr>
            <p:ph idx="1"/>
          </p:nvPr>
        </p:nvSpPr>
        <p:spPr/>
        <p:txBody>
          <a:bodyPr>
            <a:normAutofit fontScale="92500" lnSpcReduction="10000"/>
          </a:bodyPr>
          <a:lstStyle/>
          <a:p>
            <a:r>
              <a:rPr lang="en-GB" sz="3200" dirty="0">
                <a:solidFill>
                  <a:schemeClr val="tx1"/>
                </a:solidFill>
                <a:latin typeface="Times New Roman" panose="02020603050405020304" pitchFamily="18" charset="0"/>
                <a:cs typeface="Times New Roman" panose="02020603050405020304" pitchFamily="18" charset="0"/>
              </a:rPr>
              <a:t>Data from clean and contaminated solar panels</a:t>
            </a:r>
            <a:r>
              <a:rPr lang="ru-RU" sz="3200" dirty="0">
                <a:solidFill>
                  <a:schemeClr val="tx1"/>
                </a:solidFill>
                <a:latin typeface="Times New Roman" panose="02020603050405020304" pitchFamily="18" charset="0"/>
                <a:cs typeface="Times New Roman" panose="02020603050405020304" pitchFamily="18" charset="0"/>
              </a:rPr>
              <a:t> </a:t>
            </a:r>
            <a:r>
              <a:rPr lang="en-GB" sz="3200" dirty="0">
                <a:solidFill>
                  <a:schemeClr val="tx1"/>
                </a:solidFill>
                <a:latin typeface="Times New Roman" panose="02020603050405020304" pitchFamily="18" charset="0"/>
                <a:cs typeface="Times New Roman" panose="02020603050405020304" pitchFamily="18" charset="0"/>
              </a:rPr>
              <a:t>were collected at 12 o’clock (noon) over the coarse </a:t>
            </a:r>
            <a:r>
              <a:rPr lang="en-GB" sz="3200" dirty="0" smtClean="0">
                <a:solidFill>
                  <a:schemeClr val="tx1"/>
                </a:solidFill>
                <a:latin typeface="Times New Roman" panose="02020603050405020304" pitchFamily="18" charset="0"/>
                <a:cs typeface="Times New Roman" panose="02020603050405020304" pitchFamily="18" charset="0"/>
              </a:rPr>
              <a:t>of about </a:t>
            </a:r>
            <a:r>
              <a:rPr lang="en-GB" sz="3200" dirty="0">
                <a:solidFill>
                  <a:schemeClr val="tx1"/>
                </a:solidFill>
                <a:latin typeface="Times New Roman" panose="02020603050405020304" pitchFamily="18" charset="0"/>
                <a:cs typeface="Times New Roman" panose="02020603050405020304" pitchFamily="18" charset="0"/>
              </a:rPr>
              <a:t>five months.</a:t>
            </a:r>
          </a:p>
          <a:p>
            <a:r>
              <a:rPr lang="en-GB" sz="3200" dirty="0">
                <a:solidFill>
                  <a:schemeClr val="tx1"/>
                </a:solidFill>
                <a:latin typeface="Times New Roman" panose="02020603050405020304" pitchFamily="18" charset="0"/>
                <a:cs typeface="Times New Roman" panose="02020603050405020304" pitchFamily="18" charset="0"/>
              </a:rPr>
              <a:t>To evaluate</a:t>
            </a:r>
            <a:r>
              <a:rPr lang="ru-RU" sz="3200" dirty="0">
                <a:solidFill>
                  <a:schemeClr val="tx1"/>
                </a:solidFill>
                <a:latin typeface="Times New Roman" panose="02020603050405020304" pitchFamily="18" charset="0"/>
                <a:cs typeface="Times New Roman" panose="02020603050405020304" pitchFamily="18" charset="0"/>
              </a:rPr>
              <a:t> </a:t>
            </a:r>
            <a:r>
              <a:rPr lang="en-GB" sz="3200" dirty="0">
                <a:solidFill>
                  <a:schemeClr val="tx1"/>
                </a:solidFill>
                <a:latin typeface="Times New Roman" panose="02020603050405020304" pitchFamily="18" charset="0"/>
                <a:cs typeface="Times New Roman" panose="02020603050405020304" pitchFamily="18" charset="0"/>
              </a:rPr>
              <a:t>the impact of the environment conditions, data were collected in two locations with different levels of air pollution, during the sunny weather with a clear sky.</a:t>
            </a:r>
          </a:p>
          <a:p>
            <a:r>
              <a:rPr lang="en-GB" sz="3200" dirty="0">
                <a:solidFill>
                  <a:schemeClr val="tx1"/>
                </a:solidFill>
                <a:latin typeface="Times New Roman" panose="02020603050405020304" pitchFamily="18" charset="0"/>
                <a:cs typeface="Times New Roman" panose="02020603050405020304" pitchFamily="18" charset="0"/>
              </a:rPr>
              <a:t>To estimate the area of pollution of the solar panel, Photoshop cs6 was used.</a:t>
            </a:r>
          </a:p>
          <a:p>
            <a:r>
              <a:rPr lang="en-GB" sz="3200" dirty="0">
                <a:solidFill>
                  <a:schemeClr val="tx1"/>
                </a:solidFill>
                <a:latin typeface="Times New Roman" panose="02020603050405020304" pitchFamily="18" charset="0"/>
                <a:cs typeface="Times New Roman" panose="02020603050405020304" pitchFamily="18" charset="0"/>
              </a:rPr>
              <a:t>To compare the data and for the statistical analysis, Microsoft Excel was used.</a:t>
            </a:r>
          </a:p>
        </p:txBody>
      </p:sp>
    </p:spTree>
    <p:extLst>
      <p:ext uri="{BB962C8B-B14F-4D97-AF65-F5344CB8AC3E}">
        <p14:creationId xmlns:p14="http://schemas.microsoft.com/office/powerpoint/2010/main" val="3172344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Solar panel</a:t>
            </a:r>
          </a:p>
        </p:txBody>
      </p:sp>
      <p:sp>
        <p:nvSpPr>
          <p:cNvPr id="3" name="Content Placeholder 2"/>
          <p:cNvSpPr>
            <a:spLocks noGrp="1"/>
          </p:cNvSpPr>
          <p:nvPr>
            <p:ph idx="1"/>
          </p:nvPr>
        </p:nvSpPr>
        <p:spPr/>
        <p:txBody>
          <a:bodyPr/>
          <a:lstStyle/>
          <a:p>
            <a:r>
              <a:rPr lang="en-GB" sz="2400" dirty="0">
                <a:solidFill>
                  <a:schemeClr val="tx1"/>
                </a:solidFill>
                <a:latin typeface="Times New Roman" panose="02020603050405020304" pitchFamily="18" charset="0"/>
                <a:cs typeface="Times New Roman" panose="02020603050405020304" pitchFamily="18" charset="0"/>
              </a:rPr>
              <a:t>The panel used was a polycrystalline silicon solar panel. This PV panel was chosen, because it is the most common and popular type of panel today.</a:t>
            </a:r>
          </a:p>
          <a:p>
            <a:endParaRPr lang="en-GB" dirty="0"/>
          </a:p>
          <a:p>
            <a:endParaRPr lang="en-GB" dirty="0"/>
          </a:p>
          <a:p>
            <a:endParaRPr lang="en-GB" dirty="0"/>
          </a:p>
          <a:p>
            <a:endParaRPr lang="en-GB" dirty="0"/>
          </a:p>
          <a:p>
            <a:endParaRPr lang="en-GB" dirty="0"/>
          </a:p>
          <a:p>
            <a:endParaRPr lang="en-GB" dirty="0"/>
          </a:p>
          <a:p>
            <a:r>
              <a:rPr lang="en-GB" dirty="0" err="1">
                <a:solidFill>
                  <a:schemeClr val="tx1"/>
                </a:solidFill>
                <a:latin typeface="Times New Roman" panose="02020603050405020304" pitchFamily="18" charset="0"/>
                <a:cs typeface="Times New Roman" panose="02020603050405020304" pitchFamily="18" charset="0"/>
              </a:rPr>
              <a:t>Solartec</a:t>
            </a:r>
            <a:r>
              <a:rPr lang="en-GB" dirty="0">
                <a:solidFill>
                  <a:schemeClr val="tx1"/>
                </a:solidFill>
                <a:latin typeface="Times New Roman" panose="02020603050405020304" pitchFamily="18" charset="0"/>
                <a:cs typeface="Times New Roman" panose="02020603050405020304" pitchFamily="18" charset="0"/>
              </a:rPr>
              <a:t> SMP 8-350.</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rot="16200000">
            <a:off x="1686992" y="2061061"/>
            <a:ext cx="2766358" cy="3945775"/>
          </a:xfrm>
          <a:prstGeom prst="rect">
            <a:avLst/>
          </a:prstGeom>
        </p:spPr>
      </p:pic>
    </p:spTree>
    <p:extLst>
      <p:ext uri="{BB962C8B-B14F-4D97-AF65-F5344CB8AC3E}">
        <p14:creationId xmlns:p14="http://schemas.microsoft.com/office/powerpoint/2010/main" val="299370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Multi-meter</a:t>
            </a:r>
          </a:p>
        </p:txBody>
      </p:sp>
      <p:sp>
        <p:nvSpPr>
          <p:cNvPr id="3" name="Content Placeholder 2"/>
          <p:cNvSpPr>
            <a:spLocks noGrp="1"/>
          </p:cNvSpPr>
          <p:nvPr>
            <p:ph idx="1"/>
          </p:nvPr>
        </p:nvSpPr>
        <p:spPr/>
        <p:txBody>
          <a:bodyPr/>
          <a:lstStyle/>
          <a:p>
            <a:r>
              <a:rPr lang="en-GB" dirty="0">
                <a:solidFill>
                  <a:schemeClr val="tx1"/>
                </a:solidFill>
                <a:latin typeface="Times New Roman" panose="02020603050405020304" pitchFamily="18" charset="0"/>
                <a:cs typeface="Times New Roman" panose="02020603050405020304" pitchFamily="18" charset="0"/>
              </a:rPr>
              <a:t>This multi-meter includes many functions and is a high-quality measuring tool. Since the dimensions of the panel are small enough, the values obtained are small, which is why it is necessary to use a multi-meter with an accurate measurement.</a:t>
            </a:r>
          </a:p>
          <a:p>
            <a:endParaRPr lang="en-GB" dirty="0">
              <a:solidFill>
                <a:schemeClr val="tx1"/>
              </a:solidFill>
              <a:latin typeface="Times New Roman" panose="02020603050405020304" pitchFamily="18" charset="0"/>
              <a:cs typeface="Times New Roman" panose="02020603050405020304" pitchFamily="18" charset="0"/>
            </a:endParaRPr>
          </a:p>
          <a:p>
            <a:endParaRPr lang="en-GB" dirty="0">
              <a:solidFill>
                <a:schemeClr val="tx1"/>
              </a:solidFill>
              <a:latin typeface="Times New Roman" panose="02020603050405020304" pitchFamily="18" charset="0"/>
              <a:cs typeface="Times New Roman" panose="02020603050405020304" pitchFamily="18" charset="0"/>
            </a:endParaRPr>
          </a:p>
          <a:p>
            <a:endParaRPr lang="en-GB" dirty="0">
              <a:solidFill>
                <a:schemeClr val="tx1"/>
              </a:solidFill>
              <a:latin typeface="Times New Roman" panose="02020603050405020304" pitchFamily="18" charset="0"/>
              <a:cs typeface="Times New Roman" panose="02020603050405020304" pitchFamily="18" charset="0"/>
            </a:endParaRPr>
          </a:p>
          <a:p>
            <a:endParaRPr lang="en-GB" dirty="0">
              <a:solidFill>
                <a:schemeClr val="tx1"/>
              </a:solidFill>
              <a:latin typeface="Times New Roman" panose="02020603050405020304" pitchFamily="18" charset="0"/>
              <a:cs typeface="Times New Roman" panose="02020603050405020304" pitchFamily="18" charset="0"/>
            </a:endParaRPr>
          </a:p>
          <a:p>
            <a:endParaRPr lang="en-GB" dirty="0">
              <a:solidFill>
                <a:schemeClr val="tx1"/>
              </a:solidFill>
              <a:latin typeface="Times New Roman" panose="02020603050405020304" pitchFamily="18" charset="0"/>
              <a:cs typeface="Times New Roman" panose="02020603050405020304" pitchFamily="18" charset="0"/>
            </a:endParaRPr>
          </a:p>
          <a:p>
            <a:endParaRPr lang="en-GB" dirty="0">
              <a:solidFill>
                <a:schemeClr val="tx1"/>
              </a:solidFill>
              <a:latin typeface="Times New Roman" panose="02020603050405020304" pitchFamily="18" charset="0"/>
              <a:cs typeface="Times New Roman" panose="02020603050405020304" pitchFamily="18" charset="0"/>
            </a:endParaRPr>
          </a:p>
          <a:p>
            <a:pPr lvl="8"/>
            <a:r>
              <a:rPr lang="en-GB" dirty="0">
                <a:solidFill>
                  <a:schemeClr val="tx1"/>
                </a:solidFill>
                <a:latin typeface="Times New Roman" panose="02020603050405020304" pitchFamily="18" charset="0"/>
                <a:cs typeface="Times New Roman" panose="02020603050405020304" pitchFamily="18" charset="0"/>
              </a:rPr>
              <a:t>         </a:t>
            </a:r>
            <a:r>
              <a:rPr lang="en-GB" sz="2000" dirty="0" err="1">
                <a:solidFill>
                  <a:schemeClr val="tx1"/>
                </a:solidFill>
                <a:latin typeface="Times New Roman" panose="02020603050405020304" pitchFamily="18" charset="0"/>
                <a:cs typeface="Times New Roman" panose="02020603050405020304" pitchFamily="18" charset="0"/>
              </a:rPr>
              <a:t>Wavetek</a:t>
            </a:r>
            <a:r>
              <a:rPr lang="en-GB" sz="2000" dirty="0">
                <a:solidFill>
                  <a:schemeClr val="tx1"/>
                </a:solidFill>
                <a:latin typeface="Times New Roman" panose="02020603050405020304" pitchFamily="18" charset="0"/>
                <a:cs typeface="Times New Roman" panose="02020603050405020304" pitchFamily="18" charset="0"/>
              </a:rPr>
              <a:t> model 235 digital </a:t>
            </a:r>
            <a:r>
              <a:rPr lang="en-GB" sz="2000" dirty="0" err="1">
                <a:solidFill>
                  <a:schemeClr val="tx1"/>
                </a:solidFill>
                <a:latin typeface="Times New Roman" panose="02020603050405020304" pitchFamily="18" charset="0"/>
                <a:cs typeface="Times New Roman" panose="02020603050405020304" pitchFamily="18" charset="0"/>
              </a:rPr>
              <a:t>multimeter</a:t>
            </a:r>
            <a:r>
              <a:rPr lang="en-GB" sz="2000" dirty="0">
                <a:solidFill>
                  <a:schemeClr val="tx1"/>
                </a:solidFill>
                <a:latin typeface="Times New Roman" panose="02020603050405020304" pitchFamily="18" charset="0"/>
                <a:cs typeface="Times New Roman" panose="02020603050405020304" pitchFamily="18" charset="0"/>
              </a:rPr>
              <a:t>.</a:t>
            </a:r>
          </a:p>
          <a:p>
            <a:endParaRPr lang="en-GB" dirty="0"/>
          </a:p>
        </p:txBody>
      </p:sp>
      <p:pic>
        <p:nvPicPr>
          <p:cNvPr id="4" name="Picture 3" descr="C:\Users\Ivan\Desktop\диплом\картинки для диплома\Untitled11.jpg"/>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744894"/>
            <a:ext cx="1845310" cy="3124200"/>
          </a:xfrm>
          <a:prstGeom prst="rect">
            <a:avLst/>
          </a:prstGeom>
          <a:noFill/>
          <a:ln>
            <a:noFill/>
          </a:ln>
        </p:spPr>
      </p:pic>
    </p:spTree>
    <p:extLst>
      <p:ext uri="{BB962C8B-B14F-4D97-AF65-F5344CB8AC3E}">
        <p14:creationId xmlns:p14="http://schemas.microsoft.com/office/powerpoint/2010/main" val="401744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Locations</a:t>
            </a:r>
          </a:p>
        </p:txBody>
      </p:sp>
      <p:sp>
        <p:nvSpPr>
          <p:cNvPr id="3" name="Content Placeholder 2"/>
          <p:cNvSpPr>
            <a:spLocks noGrp="1"/>
          </p:cNvSpPr>
          <p:nvPr>
            <p:ph idx="1"/>
          </p:nvPr>
        </p:nvSpPr>
        <p:spPr/>
        <p:txBody>
          <a:bodyPr>
            <a:normAutofit/>
          </a:bodyPr>
          <a:lstStyle/>
          <a:p>
            <a:r>
              <a:rPr lang="en-GB" dirty="0">
                <a:solidFill>
                  <a:schemeClr val="tx1"/>
                </a:solidFill>
                <a:latin typeface="Times New Roman" panose="02020603050405020304" pitchFamily="18" charset="0"/>
                <a:cs typeface="Times New Roman" panose="02020603050405020304" pitchFamily="18" charset="0"/>
              </a:rPr>
              <a:t>The first location, close to the Czech University of Life Sciences stadium, was chosen because there are no large buildings and trees nearby that could interfere with the proper collection of information. </a:t>
            </a:r>
            <a:endParaRPr lang="en-GB" u="sng" dirty="0">
              <a:solidFill>
                <a:schemeClr val="tx1"/>
              </a:solidFill>
              <a:latin typeface="Times New Roman" panose="02020603050405020304" pitchFamily="18" charset="0"/>
              <a:cs typeface="Times New Roman" panose="02020603050405020304" pitchFamily="18" charset="0"/>
            </a:endParaRPr>
          </a:p>
          <a:p>
            <a:endParaRPr lang="en-GB" u="sng" dirty="0"/>
          </a:p>
          <a:p>
            <a:pPr marL="0" indent="0">
              <a:buNone/>
            </a:pPr>
            <a:endParaRPr lang="en-GB" u="sng" dirty="0"/>
          </a:p>
          <a:p>
            <a:pPr marL="0" indent="0">
              <a:buNone/>
            </a:pPr>
            <a:r>
              <a:rPr lang="en-GB" dirty="0"/>
              <a:t>		</a:t>
            </a:r>
          </a:p>
          <a:p>
            <a:pPr marL="0" indent="0">
              <a:buNone/>
            </a:pPr>
            <a:r>
              <a:rPr lang="en-GB" dirty="0"/>
              <a:t>			         			</a:t>
            </a:r>
            <a:r>
              <a:rPr lang="en-GB" dirty="0" smtClean="0"/>
              <a:t>	</a:t>
            </a:r>
            <a:r>
              <a:rPr lang="en-GB" dirty="0"/>
              <a:t> </a:t>
            </a:r>
            <a:r>
              <a:rPr lang="en-GB" dirty="0" smtClean="0"/>
              <a:t>    </a:t>
            </a:r>
            <a:r>
              <a:rPr lang="en-GB" dirty="0" smtClean="0">
                <a:solidFill>
                  <a:schemeClr val="tx1"/>
                </a:solidFill>
                <a:latin typeface="Times New Roman" panose="02020603050405020304" pitchFamily="18" charset="0"/>
                <a:cs typeface="Times New Roman" panose="02020603050405020304" pitchFamily="18" charset="0"/>
              </a:rPr>
              <a:t>Location </a:t>
            </a:r>
            <a:r>
              <a:rPr lang="en-GB" dirty="0">
                <a:solidFill>
                  <a:schemeClr val="tx1"/>
                </a:solidFill>
                <a:latin typeface="Times New Roman" panose="02020603050405020304" pitchFamily="18" charset="0"/>
                <a:cs typeface="Times New Roman" panose="02020603050405020304" pitchFamily="18" charset="0"/>
              </a:rPr>
              <a:t>№1</a:t>
            </a:r>
          </a:p>
          <a:p>
            <a:pPr marL="0" indent="0">
              <a:buNone/>
            </a:pPr>
            <a:r>
              <a:rPr lang="en-GB" dirty="0">
                <a:solidFill>
                  <a:schemeClr val="tx1"/>
                </a:solidFill>
                <a:latin typeface="Times New Roman" panose="02020603050405020304" pitchFamily="18" charset="0"/>
                <a:cs typeface="Times New Roman" panose="02020603050405020304" pitchFamily="18" charset="0"/>
              </a:rPr>
              <a:t>						</a:t>
            </a:r>
            <a:r>
              <a:rPr lang="en-GB" dirty="0" smtClean="0">
                <a:solidFill>
                  <a:schemeClr val="tx1"/>
                </a:solidFill>
                <a:latin typeface="Times New Roman" panose="02020603050405020304" pitchFamily="18" charset="0"/>
                <a:cs typeface="Times New Roman" panose="02020603050405020304" pitchFamily="18" charset="0"/>
              </a:rPr>
              <a:t>	    GPS </a:t>
            </a:r>
            <a:r>
              <a:rPr lang="en-GB" dirty="0">
                <a:solidFill>
                  <a:schemeClr val="tx1"/>
                </a:solidFill>
                <a:latin typeface="Times New Roman" panose="02020603050405020304" pitchFamily="18" charset="0"/>
                <a:cs typeface="Times New Roman" panose="02020603050405020304" pitchFamily="18" charset="0"/>
              </a:rPr>
              <a:t>50.130136, 14.379580.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28688" y="1845734"/>
            <a:ext cx="6616931" cy="4350326"/>
          </a:xfrm>
          <a:prstGeom prst="rect">
            <a:avLst/>
          </a:prstGeom>
          <a:noFill/>
          <a:ln>
            <a:noFill/>
          </a:ln>
        </p:spPr>
      </p:pic>
    </p:spTree>
    <p:extLst>
      <p:ext uri="{BB962C8B-B14F-4D97-AF65-F5344CB8AC3E}">
        <p14:creationId xmlns:p14="http://schemas.microsoft.com/office/powerpoint/2010/main" val="7769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152" y="2011989"/>
            <a:ext cx="10058400" cy="4023360"/>
          </a:xfrm>
        </p:spPr>
        <p:txBody>
          <a:bodyPr>
            <a:normAutofit/>
          </a:bodyPr>
          <a:lstStyle/>
          <a:p>
            <a:r>
              <a:rPr lang="en-GB" dirty="0">
                <a:solidFill>
                  <a:schemeClr val="tx1"/>
                </a:solidFill>
                <a:latin typeface="Times New Roman" panose="02020603050405020304" pitchFamily="18" charset="0"/>
                <a:cs typeface="Times New Roman" panose="02020603050405020304" pitchFamily="18" charset="0"/>
              </a:rPr>
              <a:t>The second location was close to </a:t>
            </a:r>
            <a:r>
              <a:rPr lang="en-GB" dirty="0" err="1">
                <a:solidFill>
                  <a:schemeClr val="tx1"/>
                </a:solidFill>
                <a:latin typeface="Times New Roman" panose="02020603050405020304" pitchFamily="18" charset="0"/>
                <a:cs typeface="Times New Roman" panose="02020603050405020304" pitchFamily="18" charset="0"/>
              </a:rPr>
              <a:t>Observatoř</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Libuš</a:t>
            </a:r>
            <a:r>
              <a:rPr lang="en-GB" dirty="0">
                <a:solidFill>
                  <a:schemeClr val="tx1"/>
                </a:solidFill>
                <a:latin typeface="Times New Roman" panose="02020603050405020304" pitchFamily="18" charset="0"/>
                <a:cs typeface="Times New Roman" panose="02020603050405020304" pitchFamily="18" charset="0"/>
              </a:rPr>
              <a:t> bus station. That place was chosen because earlier data was used from EEA and it could help determine the effect of pollution on efficiency. </a:t>
            </a:r>
          </a:p>
          <a:p>
            <a:endParaRPr lang="en-GB" dirty="0"/>
          </a:p>
          <a:p>
            <a:endParaRPr lang="en-GB" dirty="0"/>
          </a:p>
          <a:p>
            <a:endParaRPr lang="en-GB" dirty="0"/>
          </a:p>
          <a:p>
            <a:endParaRPr lang="en-GB" dirty="0"/>
          </a:p>
          <a:p>
            <a:pPr marL="0" indent="0">
              <a:buNone/>
            </a:pPr>
            <a:endParaRPr lang="en-GB" dirty="0"/>
          </a:p>
          <a:p>
            <a:pPr marL="0" indent="0">
              <a:buNone/>
            </a:pPr>
            <a:r>
              <a:rPr lang="en-GB" dirty="0"/>
              <a:t>	 						</a:t>
            </a:r>
            <a:r>
              <a:rPr lang="en-GB" dirty="0">
                <a:solidFill>
                  <a:schemeClr val="tx1"/>
                </a:solidFill>
                <a:latin typeface="Times New Roman" panose="02020603050405020304" pitchFamily="18" charset="0"/>
                <a:cs typeface="Times New Roman" panose="02020603050405020304" pitchFamily="18" charset="0"/>
              </a:rPr>
              <a:t>Location №2</a:t>
            </a:r>
          </a:p>
          <a:p>
            <a:pPr marL="0" indent="0">
              <a:buNone/>
            </a:pPr>
            <a:r>
              <a:rPr lang="en-GB" dirty="0">
                <a:solidFill>
                  <a:schemeClr val="tx1"/>
                </a:solidFill>
                <a:latin typeface="Times New Roman" panose="02020603050405020304" pitchFamily="18" charset="0"/>
                <a:cs typeface="Times New Roman" panose="02020603050405020304" pitchFamily="18" charset="0"/>
              </a:rPr>
              <a:t> 							GPS is 50.006571, 14.446786.</a:t>
            </a:r>
          </a:p>
          <a:p>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4152" y="1854827"/>
            <a:ext cx="6275503" cy="4023360"/>
          </a:xfrm>
          <a:prstGeom prst="rect">
            <a:avLst/>
          </a:prstGeom>
          <a:noFill/>
          <a:ln>
            <a:noFill/>
          </a:ln>
        </p:spPr>
      </p:pic>
      <p:sp>
        <p:nvSpPr>
          <p:cNvPr id="4" name="Rectangle 3"/>
          <p:cNvSpPr/>
          <p:nvPr/>
        </p:nvSpPr>
        <p:spPr>
          <a:xfrm>
            <a:off x="1111135" y="890442"/>
            <a:ext cx="4084320" cy="861774"/>
          </a:xfrm>
          <a:prstGeom prst="rect">
            <a:avLst/>
          </a:prstGeom>
        </p:spPr>
        <p:txBody>
          <a:bodyPr wrap="square">
            <a:spAutoFit/>
          </a:bodyPr>
          <a:lstStyle/>
          <a:p>
            <a:r>
              <a:rPr lang="en-GB" sz="5000" dirty="0">
                <a:latin typeface="Times New Roman" panose="02020603050405020304" pitchFamily="18" charset="0"/>
                <a:cs typeface="Times New Roman" panose="02020603050405020304" pitchFamily="18" charset="0"/>
              </a:rPr>
              <a:t>Locations</a:t>
            </a:r>
          </a:p>
        </p:txBody>
      </p:sp>
    </p:spTree>
    <p:extLst>
      <p:ext uri="{BB962C8B-B14F-4D97-AF65-F5344CB8AC3E}">
        <p14:creationId xmlns:p14="http://schemas.microsoft.com/office/powerpoint/2010/main" val="17203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Pollutants</a:t>
            </a:r>
          </a:p>
        </p:txBody>
      </p:sp>
      <p:sp>
        <p:nvSpPr>
          <p:cNvPr id="3" name="Content Placeholder 2"/>
          <p:cNvSpPr>
            <a:spLocks noGrp="1"/>
          </p:cNvSpPr>
          <p:nvPr>
            <p:ph idx="1"/>
          </p:nvPr>
        </p:nvSpPr>
        <p:spPr/>
        <p:txBody>
          <a:bodyPr>
            <a:normAutofit/>
          </a:bodyPr>
          <a:lstStyle/>
          <a:p>
            <a:r>
              <a:rPr lang="en-GB" sz="4400" dirty="0">
                <a:solidFill>
                  <a:schemeClr val="tx1"/>
                </a:solidFill>
                <a:latin typeface="Times New Roman" panose="02020603050405020304" pitchFamily="18" charset="0"/>
                <a:cs typeface="Times New Roman" panose="02020603050405020304" pitchFamily="18" charset="0"/>
              </a:rPr>
              <a:t>Dust</a:t>
            </a:r>
          </a:p>
          <a:p>
            <a:r>
              <a:rPr lang="en-GB" sz="4400" dirty="0">
                <a:solidFill>
                  <a:schemeClr val="tx1"/>
                </a:solidFill>
                <a:latin typeface="Times New Roman" panose="02020603050405020304" pitchFamily="18" charset="0"/>
                <a:cs typeface="Times New Roman" panose="02020603050405020304" pitchFamily="18" charset="0"/>
              </a:rPr>
              <a:t>Mud</a:t>
            </a:r>
          </a:p>
          <a:p>
            <a:r>
              <a:rPr lang="en-GB" sz="4400" dirty="0">
                <a:solidFill>
                  <a:schemeClr val="tx1"/>
                </a:solidFill>
                <a:latin typeface="Times New Roman" panose="02020603050405020304" pitchFamily="18" charset="0"/>
                <a:cs typeface="Times New Roman" panose="02020603050405020304" pitchFamily="18" charset="0"/>
              </a:rPr>
              <a:t>Sand</a:t>
            </a:r>
          </a:p>
          <a:p>
            <a:r>
              <a:rPr lang="en-GB" sz="4400" dirty="0">
                <a:solidFill>
                  <a:schemeClr val="tx1"/>
                </a:solidFill>
                <a:latin typeface="Times New Roman" panose="02020603050405020304" pitchFamily="18" charset="0"/>
                <a:cs typeface="Times New Roman" panose="02020603050405020304" pitchFamily="18" charset="0"/>
              </a:rPr>
              <a:t>Air pollution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5795" y="1957388"/>
            <a:ext cx="5006860" cy="2226686"/>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795" y="1957386"/>
            <a:ext cx="5006860" cy="2226687"/>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795" y="1957385"/>
            <a:ext cx="5006860" cy="2226688"/>
          </a:xfrm>
          <a:prstGeom prst="rect">
            <a:avLst/>
          </a:prstGeom>
          <a:noFill/>
          <a:ln>
            <a:noFill/>
          </a:ln>
        </p:spPr>
      </p:pic>
      <p:pic>
        <p:nvPicPr>
          <p:cNvPr id="7" name="Picture 6"/>
          <p:cNvPicPr>
            <a:picLocks noChangeAspect="1"/>
          </p:cNvPicPr>
          <p:nvPr/>
        </p:nvPicPr>
        <p:blipFill>
          <a:blip r:embed="rId5"/>
          <a:stretch>
            <a:fillRect/>
          </a:stretch>
        </p:blipFill>
        <p:spPr>
          <a:xfrm>
            <a:off x="4455795" y="1957384"/>
            <a:ext cx="3689755" cy="3003839"/>
          </a:xfrm>
          <a:prstGeom prst="rect">
            <a:avLst/>
          </a:prstGeom>
        </p:spPr>
      </p:pic>
      <p:pic>
        <p:nvPicPr>
          <p:cNvPr id="8" name="Picture 7"/>
          <p:cNvPicPr>
            <a:picLocks noChangeAspect="1"/>
          </p:cNvPicPr>
          <p:nvPr/>
        </p:nvPicPr>
        <p:blipFill>
          <a:blip r:embed="rId6"/>
          <a:stretch>
            <a:fillRect/>
          </a:stretch>
        </p:blipFill>
        <p:spPr>
          <a:xfrm>
            <a:off x="8145550" y="1957385"/>
            <a:ext cx="3547686" cy="3008638"/>
          </a:xfrm>
          <a:prstGeom prst="rect">
            <a:avLst/>
          </a:prstGeom>
        </p:spPr>
      </p:pic>
    </p:spTree>
    <p:extLst>
      <p:ext uri="{BB962C8B-B14F-4D97-AF65-F5344CB8AC3E}">
        <p14:creationId xmlns:p14="http://schemas.microsoft.com/office/powerpoint/2010/main" val="28480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solidFill>
                  <a:schemeClr val="tx1"/>
                </a:solidFill>
                <a:latin typeface="Times New Roman" panose="02020603050405020304" pitchFamily="18" charset="0"/>
                <a:cs typeface="Times New Roman" panose="02020603050405020304" pitchFamily="18" charset="0"/>
              </a:rPr>
              <a:t>Results</a:t>
            </a:r>
          </a:p>
        </p:txBody>
      </p:sp>
      <p:sp>
        <p:nvSpPr>
          <p:cNvPr id="3" name="Content Placeholder 2"/>
          <p:cNvSpPr>
            <a:spLocks noGrp="1"/>
          </p:cNvSpPr>
          <p:nvPr>
            <p:ph idx="1"/>
          </p:nvPr>
        </p:nvSpPr>
        <p:spPr/>
        <p:txBody>
          <a:bodyPr/>
          <a:lstStyle/>
          <a:p>
            <a:r>
              <a:rPr lang="en-GB" dirty="0">
                <a:solidFill>
                  <a:schemeClr val="tx1"/>
                </a:solidFill>
                <a:latin typeface="Times New Roman" panose="02020603050405020304" pitchFamily="18" charset="0"/>
                <a:cs typeface="Times New Roman" panose="02020603050405020304" pitchFamily="18" charset="0"/>
              </a:rPr>
              <a:t>The influence of dust (relative power decrease) was about 10%, which is quite large, as the efficiency of modern polycrystalline silicon panels is up to 18%. In the cloudy weather, the effect of pollution is reduced to about 6-7%, but during the sunny weather the reduction of the power ​​is highly undesirable because the pollution effect reaches rather high values ​​in 14-15%.</a:t>
            </a:r>
          </a:p>
          <a:p>
            <a:r>
              <a:rPr lang="en-GB" dirty="0">
                <a:solidFill>
                  <a:schemeClr val="tx1"/>
                </a:solidFill>
                <a:latin typeface="Times New Roman" panose="02020603050405020304" pitchFamily="18" charset="0"/>
                <a:cs typeface="Times New Roman" panose="02020603050405020304" pitchFamily="18" charset="0"/>
              </a:rPr>
              <a:t>The average effect of sand on the efficiency of the solar panel is 12-13%, which is quite large. With cloudy weather, the effect is 6-10%, but the maximum effect can reach 17-19%.</a:t>
            </a:r>
          </a:p>
          <a:p>
            <a:r>
              <a:rPr lang="en-GB" dirty="0">
                <a:solidFill>
                  <a:schemeClr val="tx1"/>
                </a:solidFill>
                <a:latin typeface="Times New Roman" panose="02020603050405020304" pitchFamily="18" charset="0"/>
                <a:cs typeface="Times New Roman" panose="02020603050405020304" pitchFamily="18" charset="0"/>
              </a:rPr>
              <a:t>The effect of mud was more significant when compared with other pollutants in the average effect of 15-16%. As in other cases, during the cloudy weather its about 9-10%, and the maximum effect is noticeable in sunny weather. These values can reach quite large values of 22-24%.</a:t>
            </a:r>
          </a:p>
          <a:p>
            <a:r>
              <a:rPr lang="en-GB" dirty="0">
                <a:solidFill>
                  <a:schemeClr val="tx1"/>
                </a:solidFill>
                <a:latin typeface="Times New Roman" panose="02020603050405020304" pitchFamily="18" charset="0"/>
                <a:cs typeface="Times New Roman" panose="02020603050405020304" pitchFamily="18" charset="0"/>
              </a:rPr>
              <a:t>The effect of air pollution is within the error limits. When calculating the energy received, these values can be disregarded since there is no apparent correlation of the data.</a:t>
            </a:r>
          </a:p>
        </p:txBody>
      </p:sp>
    </p:spTree>
    <p:extLst>
      <p:ext uri="{BB962C8B-B14F-4D97-AF65-F5344CB8AC3E}">
        <p14:creationId xmlns:p14="http://schemas.microsoft.com/office/powerpoint/2010/main" val="2095758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615</TotalTime>
  <Words>519</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Times New Roman</vt:lpstr>
      <vt:lpstr>Retrospect</vt:lpstr>
      <vt:lpstr>Impact of pollutants on the efficiency of PV panels in the Czech Republic. </vt:lpstr>
      <vt:lpstr>Aim of the thesis</vt:lpstr>
      <vt:lpstr>Methodology</vt:lpstr>
      <vt:lpstr>Solar panel</vt:lpstr>
      <vt:lpstr>Multi-meter</vt:lpstr>
      <vt:lpstr>Locations</vt:lpstr>
      <vt:lpstr>PowerPoint Presentation</vt:lpstr>
      <vt:lpstr>Pollutants</vt:lpstr>
      <vt:lpstr>Results</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pollutants on the efficiency of PV panels in the Czech Republic.</dc:title>
  <dc:creator>Ivan</dc:creator>
  <cp:lastModifiedBy>Ivan</cp:lastModifiedBy>
  <cp:revision>36</cp:revision>
  <dcterms:created xsi:type="dcterms:W3CDTF">2018-03-26T12:51:08Z</dcterms:created>
  <dcterms:modified xsi:type="dcterms:W3CDTF">2018-03-27T10:02:36Z</dcterms:modified>
</cp:coreProperties>
</file>