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2" r:id="rId4"/>
    <p:sldId id="259" r:id="rId5"/>
    <p:sldId id="260" r:id="rId6"/>
    <p:sldId id="261" r:id="rId7"/>
    <p:sldId id="262" r:id="rId8"/>
    <p:sldId id="263" r:id="rId9"/>
    <p:sldId id="269" r:id="rId10"/>
    <p:sldId id="270" r:id="rId11"/>
    <p:sldId id="264" r:id="rId12"/>
    <p:sldId id="265" r:id="rId13"/>
    <p:sldId id="268" r:id="rId14"/>
    <p:sldId id="271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au.cz/pestovani-brambor/" TargetMode="External"/><Relationship Id="rId3" Type="http://schemas.openxmlformats.org/officeDocument/2006/relationships/hyperlink" Target="https://www.ochranarostlin.cz/altela-50-ml" TargetMode="External"/><Relationship Id="rId7" Type="http://schemas.openxmlformats.org/officeDocument/2006/relationships/hyperlink" Target="https://leporelo.info/brambor" TargetMode="External"/><Relationship Id="rId2" Type="http://schemas.openxmlformats.org/officeDocument/2006/relationships/hyperlink" Target="https://obchod.santim.cz/polyversum-5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z.pinterest.com/ideas/" TargetMode="External"/><Relationship Id="rId5" Type="http://schemas.openxmlformats.org/officeDocument/2006/relationships/hyperlink" Target="https://www.agromanual.cz/cz/clanky/ochrana-rostlin-a-pestovani/skudci/prognoza-vyskytu-msic-na-jare-2021" TargetMode="External"/><Relationship Id="rId4" Type="http://schemas.openxmlformats.org/officeDocument/2006/relationships/hyperlink" Target="https://www.kukacka.cz/neemazal-t-s-25ml/148983v?utm_campaign=prc_campaign&amp;utm_dscnt=21032821489836638&amp;utm_medium=prc&amp;utm_source=heureka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gromanual.cz/cz/clanky/ochrana-rostlin-a-pestovani/choroby/choroby-bramboru-1-virove-choroby-bramboru" TargetMode="External"/><Relationship Id="rId3" Type="http://schemas.openxmlformats.org/officeDocument/2006/relationships/hyperlink" Target="http://www.atlaszvirat.cz/mandelinka-bramborova-272/galerie/foto-od-uzivatelu-mandelinka-bramborova-272-5073" TargetMode="External"/><Relationship Id="rId7" Type="http://schemas.openxmlformats.org/officeDocument/2006/relationships/hyperlink" Target="http://www.proclient.eu/impala-c2-25kg/" TargetMode="External"/><Relationship Id="rId2" Type="http://schemas.openxmlformats.org/officeDocument/2006/relationships/hyperlink" Target="https://uroda.cz/pestovani-brambo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ago.cz/adela-b/" TargetMode="External"/><Relationship Id="rId5" Type="http://schemas.openxmlformats.org/officeDocument/2006/relationships/hyperlink" Target="https://www.agromanual.cz/cz/atlas/skudci/skudce/msice-brambory" TargetMode="External"/><Relationship Id="rId4" Type="http://schemas.openxmlformats.org/officeDocument/2006/relationships/hyperlink" Target="https://www.agromanual.cz/cz/clanky/ochrana-rostlin-a-pestovani/ochrana-obecne/brambory-a-jejich-ochrana-proti-chorobam-a-skudcum-v-roce-2022" TargetMode="External"/><Relationship Id="rId9" Type="http://schemas.openxmlformats.org/officeDocument/2006/relationships/hyperlink" Target="https://lidia.pl/pl/p/SERENADE-ASO-1L/1156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5F608-29B7-3A59-810E-F84039178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299856"/>
            <a:ext cx="8915399" cy="2477526"/>
          </a:xfrm>
        </p:spPr>
        <p:txBody>
          <a:bodyPr>
            <a:noAutofit/>
          </a:bodyPr>
          <a:lstStyle/>
          <a:p>
            <a:pPr algn="ctr"/>
            <a:r>
              <a:rPr lang="cs-CZ" sz="4000" b="1" u="sng" dirty="0"/>
              <a:t>Systém prognózy a využití biologických přípravků pro regulaci patogenů v množitelských porostech bio brambor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6054AF-0B57-56D2-6072-7B743CCDCCBF}"/>
              </a:ext>
            </a:extLst>
          </p:cNvPr>
          <p:cNvSpPr txBox="1"/>
          <p:nvPr/>
        </p:nvSpPr>
        <p:spPr>
          <a:xfrm>
            <a:off x="2589213" y="5043055"/>
            <a:ext cx="773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Autor práce</a:t>
            </a:r>
            <a:r>
              <a:rPr lang="cs-CZ" sz="2400" b="1" dirty="0"/>
              <a:t>: Martin Bucek</a:t>
            </a:r>
          </a:p>
          <a:p>
            <a:r>
              <a:rPr lang="cs-CZ" sz="2400" b="1" u="sng" dirty="0"/>
              <a:t>Vedoucí práce</a:t>
            </a:r>
            <a:r>
              <a:rPr lang="cs-CZ" sz="2400" b="1" dirty="0"/>
              <a:t>: Ing. Petr Dvořák, Ph.D.</a:t>
            </a:r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4875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316989-6526-05D8-EA12-5B934622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Prostředky pro regulaci v podmínkách ekologického zemědělství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64160BE-5FEC-9411-F3F2-0BC04AB64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256" y="2053793"/>
            <a:ext cx="3719643" cy="37196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BC6A5B-DDC7-E2CA-BB9B-34ADE3F9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328" y="2053793"/>
            <a:ext cx="3971636" cy="37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1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B4F7A-65AC-80B6-3DA1-AA95CFD2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Choroby </a:t>
            </a:r>
            <a:r>
              <a:rPr lang="pt-BR" b="1" u="sng" dirty="0"/>
              <a:t>vyskytující se na bramborách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68AB1-5E6B-3802-578D-9A8B23274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Houbové choroby</a:t>
            </a:r>
          </a:p>
          <a:p>
            <a:r>
              <a:rPr lang="cs-CZ" sz="2400" b="1" dirty="0"/>
              <a:t>Bakteriální choroby</a:t>
            </a:r>
          </a:p>
          <a:p>
            <a:r>
              <a:rPr lang="cs-CZ" sz="2400" b="1" dirty="0"/>
              <a:t>Virové choroby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5EF6DF-DC2E-8E03-8B4C-04A14BCE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6473"/>
            <a:ext cx="4932218" cy="4932218"/>
          </a:xfrm>
          <a:prstGeom prst="rect">
            <a:avLst/>
          </a:prstGeom>
        </p:spPr>
      </p:pic>
      <p:pic>
        <p:nvPicPr>
          <p:cNvPr id="6" name="Obrázek 5" descr="Obsah obrázku šálek, nápoj, interiér, čaj&#10;&#10;Popis byl vytvořen automaticky">
            <a:extLst>
              <a:ext uri="{FF2B5EF4-FFF2-40B4-BE49-F238E27FC236}">
                <a16:creationId xmlns:a16="http://schemas.microsoft.com/office/drawing/2014/main" id="{BD866B3A-CAC7-2044-56CF-072BEAAE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906" y="3537527"/>
            <a:ext cx="2807421" cy="31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52B08-FFC6-1C2A-95EC-2E40523C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Prognóza a signalizace mšic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078B95-A0BB-F6AE-B643-D6425148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/>
              <a:t>Lambersova</a:t>
            </a:r>
            <a:r>
              <a:rPr lang="cs-CZ" sz="2400" b="1" dirty="0"/>
              <a:t> miska                   Mšice na bramborách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621438-FAD2-C75C-DC90-F7382443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85" y="2845405"/>
            <a:ext cx="4194959" cy="3065817"/>
          </a:xfrm>
          <a:prstGeom prst="rect">
            <a:avLst/>
          </a:prstGeom>
        </p:spPr>
      </p:pic>
      <p:pic>
        <p:nvPicPr>
          <p:cNvPr id="7" name="Obrázek 6" descr="Obsah obrázku venku, osoba, území, bylinky&#10;&#10;Popis byl vytvořen automaticky">
            <a:extLst>
              <a:ext uri="{FF2B5EF4-FFF2-40B4-BE49-F238E27FC236}">
                <a16:creationId xmlns:a16="http://schemas.microsoft.com/office/drawing/2014/main" id="{284B94FC-32C1-66AD-4596-C775DF34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845405"/>
            <a:ext cx="3757772" cy="35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5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5880F-9641-7528-E60B-B6FD2A76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Závěr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73AE40-9027-1C11-290B-BD8CF067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3870037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Odolné odrůdy</a:t>
            </a:r>
          </a:p>
          <a:p>
            <a:r>
              <a:rPr lang="cs-CZ" sz="2400" b="1" dirty="0"/>
              <a:t>Hubení přenašečů virových chorob</a:t>
            </a:r>
          </a:p>
          <a:p>
            <a:endParaRPr lang="cs-CZ" sz="2600" b="1" dirty="0"/>
          </a:p>
          <a:p>
            <a:r>
              <a:rPr lang="cs-CZ" sz="2400" b="1" dirty="0"/>
              <a:t>Mšice broskvoňová </a:t>
            </a:r>
          </a:p>
          <a:p>
            <a:r>
              <a:rPr lang="cs-CZ" sz="2400" b="1" dirty="0"/>
              <a:t>Mšice řešetláková</a:t>
            </a:r>
          </a:p>
          <a:p>
            <a:r>
              <a:rPr lang="cs-CZ" sz="2400" b="1" dirty="0" err="1"/>
              <a:t>Neemazal</a:t>
            </a:r>
            <a:r>
              <a:rPr lang="cs-CZ" sz="2400" b="1" dirty="0"/>
              <a:t> T/S</a:t>
            </a:r>
          </a:p>
          <a:p>
            <a:r>
              <a:rPr lang="cs-CZ" sz="2400" b="1" dirty="0" err="1"/>
              <a:t>Altela</a:t>
            </a:r>
            <a:endParaRPr lang="cs-CZ" sz="2400" b="1" dirty="0"/>
          </a:p>
          <a:p>
            <a:r>
              <a:rPr lang="cs-CZ" sz="2400" b="1" dirty="0" err="1"/>
              <a:t>Serenade</a:t>
            </a:r>
            <a:r>
              <a:rPr lang="cs-CZ" sz="2400" b="1" dirty="0"/>
              <a:t> ASO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E0C3FB-47A1-9C97-2F7C-86EEFB18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83" y="2319998"/>
            <a:ext cx="2203953" cy="36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E27FB-7D7A-F3C1-24D0-FC34E98D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80689-C7F6-15C7-B35C-56E5A8959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059708"/>
            <a:ext cx="8915400" cy="4294909"/>
          </a:xfrm>
        </p:spPr>
        <p:txBody>
          <a:bodyPr>
            <a:noAutofit/>
          </a:bodyPr>
          <a:lstStyle/>
          <a:p>
            <a:r>
              <a:rPr lang="cs-CZ" sz="2400" b="1" dirty="0"/>
              <a:t>Sací pasti</a:t>
            </a:r>
          </a:p>
          <a:p>
            <a:endParaRPr lang="cs-CZ" sz="2400" b="1" dirty="0"/>
          </a:p>
          <a:p>
            <a:r>
              <a:rPr lang="cs-CZ" sz="2400" b="1" dirty="0" err="1"/>
              <a:t>Lambersovy</a:t>
            </a:r>
            <a:r>
              <a:rPr lang="cs-CZ" sz="2400" b="1" dirty="0"/>
              <a:t> misky</a:t>
            </a:r>
          </a:p>
          <a:p>
            <a:r>
              <a:rPr lang="cs-CZ" sz="2400" b="1" dirty="0" err="1"/>
              <a:t>Mörickeho</a:t>
            </a:r>
            <a:r>
              <a:rPr lang="cs-CZ" sz="2400" b="1" dirty="0"/>
              <a:t> miska </a:t>
            </a:r>
          </a:p>
          <a:p>
            <a:endParaRPr lang="cs-CZ" sz="2400" b="1" dirty="0"/>
          </a:p>
          <a:p>
            <a:r>
              <a:rPr lang="cs-CZ" sz="2400" b="1" dirty="0"/>
              <a:t>Analýza v Laboratoři diagnostiky škodlivých organismů rostlin v Opavě</a:t>
            </a:r>
          </a:p>
          <a:p>
            <a:r>
              <a:rPr lang="cs-CZ" sz="2400" b="1" dirty="0"/>
              <a:t>Prognóza výskytu virových chorob přenášené mšicemi </a:t>
            </a:r>
          </a:p>
          <a:p>
            <a:r>
              <a:rPr lang="cs-CZ" sz="2400" b="1" dirty="0"/>
              <a:t>Aplikace insekticidních přípravků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9D82C7-312D-568F-F7AD-A9AACEED6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830" y="1672705"/>
            <a:ext cx="3780534" cy="27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FE1A4-4091-1CE3-B829-C061B1F8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F1539D-E107-75A8-49CD-484AF8E2E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https://obchod.santim.cz/polyversum-5g</a:t>
            </a:r>
            <a:endParaRPr lang="cs-CZ" dirty="0"/>
          </a:p>
          <a:p>
            <a:r>
              <a:rPr lang="cs-CZ" dirty="0">
                <a:hlinkClick r:id="rId3"/>
              </a:rPr>
              <a:t>https://www.ochranarostlin.cz/altela-50-ml</a:t>
            </a:r>
            <a:endParaRPr lang="cs-CZ" dirty="0"/>
          </a:p>
          <a:p>
            <a:r>
              <a:rPr lang="cs-CZ" dirty="0">
                <a:hlinkClick r:id="rId4"/>
              </a:rPr>
              <a:t>https://www.kukacka.cz/neemazal-t-s-25ml/148983v?utm_campaign=prc_campaign&amp;utm_dscnt=21032821489836638&amp;utm_medium=prc&amp;utm_source=heureka</a:t>
            </a:r>
            <a:endParaRPr lang="cs-CZ" dirty="0"/>
          </a:p>
          <a:p>
            <a:r>
              <a:rPr lang="cs-CZ" dirty="0">
                <a:hlinkClick r:id="rId5"/>
              </a:rPr>
              <a:t>https://www.agromanual.cz/cz/clanky/ochrana-rostlin-a-pestovani/skudci/prognoza-vyskytu-msic-na-jare-2021</a:t>
            </a:r>
            <a:endParaRPr lang="cs-CZ" dirty="0"/>
          </a:p>
          <a:p>
            <a:r>
              <a:rPr lang="cs-CZ" dirty="0">
                <a:hlinkClick r:id="rId6"/>
              </a:rPr>
              <a:t>https://cz.pinterest.com/ideas/</a:t>
            </a:r>
            <a:endParaRPr lang="cs-CZ" dirty="0"/>
          </a:p>
          <a:p>
            <a:r>
              <a:rPr lang="cs-CZ" dirty="0">
                <a:hlinkClick r:id="rId7"/>
              </a:rPr>
              <a:t>https://leporelo.info/brambor</a:t>
            </a:r>
            <a:endParaRPr lang="cs-CZ" dirty="0"/>
          </a:p>
          <a:p>
            <a:r>
              <a:rPr lang="cs-CZ" dirty="0">
                <a:hlinkClick r:id="rId8"/>
              </a:rPr>
              <a:t>https://www.frau.cz/pestovani-brambor/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267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529217-F1FA-1E5F-C320-58546DD34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1900" dirty="0">
                <a:hlinkClick r:id="rId2"/>
              </a:rPr>
              <a:t>https://uroda.cz/pestovani-brambor/</a:t>
            </a:r>
            <a:endParaRPr lang="cs-CZ" sz="1900" dirty="0"/>
          </a:p>
          <a:p>
            <a:r>
              <a:rPr lang="cs-CZ" sz="1900" dirty="0">
                <a:hlinkClick r:id="rId3"/>
              </a:rPr>
              <a:t>http://www.atlaszvirat.cz/mandelinka-bramborova-272/galerie/foto-od-uzivatelu-mandelinka-bramborova-272-5073</a:t>
            </a:r>
            <a:endParaRPr lang="cs-CZ" sz="1900" dirty="0"/>
          </a:p>
          <a:p>
            <a:r>
              <a:rPr lang="cs-CZ" sz="1900" dirty="0">
                <a:hlinkClick r:id="rId4"/>
              </a:rPr>
              <a:t>https://www.agromanual.cz/cz/clanky/ochrana-rostlin-a-pestovani/ochrana-obecne/brambory-a-jejich-ochrana-proti-chorobam-a-skudcum-v-roce-2022</a:t>
            </a:r>
            <a:endParaRPr lang="cs-CZ" sz="1900" dirty="0"/>
          </a:p>
          <a:p>
            <a:r>
              <a:rPr lang="cs-CZ" sz="1900" dirty="0">
                <a:hlinkClick r:id="rId5"/>
              </a:rPr>
              <a:t>https://www.agromanual.cz/cz/atlas/skudci/skudce/msice-brambory</a:t>
            </a:r>
            <a:endParaRPr lang="cs-CZ" sz="1900" dirty="0"/>
          </a:p>
          <a:p>
            <a:r>
              <a:rPr lang="cs-CZ" sz="1900" dirty="0">
                <a:hlinkClick r:id="rId6"/>
              </a:rPr>
              <a:t>http://www.drago.cz/adela-b/</a:t>
            </a:r>
            <a:endParaRPr lang="cs-CZ" sz="1900" dirty="0"/>
          </a:p>
          <a:p>
            <a:r>
              <a:rPr lang="cs-CZ" sz="1900" dirty="0">
                <a:hlinkClick r:id="rId7"/>
              </a:rPr>
              <a:t>http://www.proclient.eu/impala-c2-25kg/</a:t>
            </a:r>
            <a:endParaRPr lang="cs-CZ" sz="1900" dirty="0"/>
          </a:p>
          <a:p>
            <a:r>
              <a:rPr lang="cs-CZ" sz="1900" dirty="0">
                <a:hlinkClick r:id="rId8"/>
              </a:rPr>
              <a:t>https://www.agromanual.cz/cz/clanky/ochrana-rostlin-a-pestovani/choroby/choroby-bramboru-1-virove-choroby-bramboru</a:t>
            </a:r>
            <a:endParaRPr lang="cs-CZ" sz="1900" dirty="0"/>
          </a:p>
          <a:p>
            <a:r>
              <a:rPr lang="cs-CZ" sz="1900" dirty="0">
                <a:hlinkClick r:id="rId9"/>
              </a:rPr>
              <a:t>https://lidia.pl/pl/p/SERENADE-ASO-1L/11562</a:t>
            </a:r>
            <a:endParaRPr lang="cs-CZ" sz="19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21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8D908E-4C5D-50D6-4CF0-D4E0145D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Úvod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91E8AA-1DB3-4D38-0A77-2995DA48D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904622"/>
          </a:xfrm>
        </p:spPr>
        <p:txBody>
          <a:bodyPr>
            <a:normAutofit/>
          </a:bodyPr>
          <a:lstStyle/>
          <a:p>
            <a:r>
              <a:rPr lang="cs-CZ" sz="2400" b="1" dirty="0"/>
              <a:t>Původ brambor</a:t>
            </a:r>
          </a:p>
          <a:p>
            <a:r>
              <a:rPr lang="cs-CZ" sz="2400" b="1" dirty="0"/>
              <a:t>Brambory ve výživě člověka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C8B65D-E6FC-3F00-AD7F-28B46039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21" y="3356787"/>
            <a:ext cx="3940897" cy="26814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594037-57AE-B07E-CC88-6DA6676B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610" y="2571122"/>
            <a:ext cx="2676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3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A5247-096A-0403-A1F6-289ACF02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33D63-911C-9955-0DD3-D4158A70A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Představit využití systému prognózy a signalizace v množitelských porostech brambor</a:t>
            </a:r>
          </a:p>
          <a:p>
            <a:r>
              <a:rPr lang="cs-CZ" sz="2400" b="1" dirty="0"/>
              <a:t>Seznámit se s dostupností a účinností biologických přípravků pro regulaci patogenů u sadbových brambor</a:t>
            </a:r>
          </a:p>
        </p:txBody>
      </p:sp>
    </p:spTree>
    <p:extLst>
      <p:ext uri="{BB962C8B-B14F-4D97-AF65-F5344CB8AC3E}">
        <p14:creationId xmlns:p14="http://schemas.microsoft.com/office/powerpoint/2010/main" val="2414864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B7E99-5AA1-03B7-2341-C1EA5307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u="sng" dirty="0"/>
              <a:t>Ekologické zemědělství a nabídka sadby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A220B7-184C-EC38-A7CC-73B8A3A0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2704876"/>
            <a:ext cx="4203700" cy="3152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E203AEE-3618-AA8E-7253-5477424B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98" y="2704875"/>
            <a:ext cx="4093152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C3E2A-4A2F-9B05-F14D-C1CC59F5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u="sng" dirty="0"/>
              <a:t>Pěstování množitelských brambor (</a:t>
            </a:r>
            <a:r>
              <a:rPr lang="cs-CZ" sz="4000" b="1" u="sng" dirty="0" err="1"/>
              <a:t>biobrambor</a:t>
            </a:r>
            <a:r>
              <a:rPr lang="cs-CZ" sz="4000" b="1" u="sng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C2FAF4-7A82-4804-63BC-FC1A55DCB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499" y="2136014"/>
            <a:ext cx="8915400" cy="4192320"/>
          </a:xfrm>
        </p:spPr>
        <p:txBody>
          <a:bodyPr>
            <a:normAutofit/>
          </a:bodyPr>
          <a:lstStyle/>
          <a:p>
            <a:r>
              <a:rPr lang="cs-CZ" sz="2400" b="1" dirty="0"/>
              <a:t>Nároky brambor na půdní prostředí</a:t>
            </a:r>
          </a:p>
          <a:p>
            <a:r>
              <a:rPr lang="cs-CZ" sz="2400" b="1" dirty="0"/>
              <a:t>Nároky brambor na osevní postup</a:t>
            </a:r>
          </a:p>
          <a:p>
            <a:r>
              <a:rPr lang="pt-BR" sz="2400" b="1" dirty="0"/>
              <a:t>Nároky brambor na hnojení a výživu</a:t>
            </a:r>
            <a:endParaRPr lang="cs-CZ" sz="2400" b="1" dirty="0"/>
          </a:p>
          <a:p>
            <a:r>
              <a:rPr lang="cs-CZ" sz="2400" b="1" dirty="0"/>
              <a:t>Výsadba brambor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114BB1-C21F-BE50-F840-7BA10469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362" y="4027660"/>
            <a:ext cx="3068638" cy="2301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404D17-FEFC-A4FC-39CF-BEB6E5F8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714" y="4024825"/>
            <a:ext cx="3253795" cy="23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9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89228-9F4A-EED4-F0A4-AB0824BD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u="sng" dirty="0"/>
              <a:t>Pravidla a podmínky množení sadby brambor v 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EB31B-1F48-A49A-20E4-189B1CD6C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Legislativní a praktické postupy množení brambor</a:t>
            </a:r>
          </a:p>
          <a:p>
            <a:r>
              <a:rPr lang="cs-CZ" sz="2400" b="1" dirty="0"/>
              <a:t>Požadavky na kvalitu bramborové sadby (</a:t>
            </a:r>
            <a:r>
              <a:rPr lang="cs-CZ" sz="2400" b="1" dirty="0" err="1"/>
              <a:t>biosadby</a:t>
            </a:r>
            <a:r>
              <a:rPr lang="cs-CZ" sz="2400" b="1" dirty="0"/>
              <a:t>) brambor</a:t>
            </a:r>
          </a:p>
          <a:p>
            <a:r>
              <a:rPr lang="cs-CZ" sz="2400" b="1" dirty="0"/>
              <a:t>Farmářská sadba brambor</a:t>
            </a:r>
          </a:p>
        </p:txBody>
      </p:sp>
    </p:spTree>
    <p:extLst>
      <p:ext uri="{BB962C8B-B14F-4D97-AF65-F5344CB8AC3E}">
        <p14:creationId xmlns:p14="http://schemas.microsoft.com/office/powerpoint/2010/main" val="20303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06609-8EA3-6A2E-76EA-B335AC18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u="sng" dirty="0"/>
              <a:t>Ochrana rostlin v ekologickém zemědělství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AC6286-CD66-2487-BD7C-20989D454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Nepřímé metody ochrany rostlin u brambor</a:t>
            </a:r>
          </a:p>
          <a:p>
            <a:r>
              <a:rPr lang="pl-PL" sz="2400" b="1" dirty="0"/>
              <a:t>Přímé metody regulace chorob a škůdců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/>
              <a:t>Fyzikální ochrana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/>
              <a:t>Chemická ochrana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/>
              <a:t>Biologická ochrana</a:t>
            </a:r>
            <a:endParaRPr lang="cs-CZ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6E0641-B58F-8431-04BE-71250862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66917"/>
            <a:ext cx="4373419" cy="32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921F-4EF0-0B3C-A324-0C7F75CE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u="sng" dirty="0"/>
              <a:t>Škůdci vyskytující se na bramborách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4BF6B-B13A-0975-0C7B-9C1A41B66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Háďátko bramborové</a:t>
            </a:r>
          </a:p>
          <a:p>
            <a:r>
              <a:rPr lang="cs-CZ" sz="2400" b="1" dirty="0"/>
              <a:t>Mšice</a:t>
            </a:r>
          </a:p>
          <a:p>
            <a:r>
              <a:rPr lang="cs-CZ" sz="2400" b="1" dirty="0"/>
              <a:t>Mandelinka bramborová</a:t>
            </a:r>
          </a:p>
          <a:p>
            <a:r>
              <a:rPr lang="cs-CZ" sz="2400" b="1" dirty="0"/>
              <a:t>Drátovci</a:t>
            </a:r>
          </a:p>
          <a:p>
            <a:r>
              <a:rPr lang="cs-CZ" sz="2400" b="1" dirty="0"/>
              <a:t>Osenice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55EDCC-51C5-AB8C-275E-DE6A6BB7C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48" y="3582554"/>
            <a:ext cx="1721317" cy="2886075"/>
          </a:xfrm>
          <a:prstGeom prst="rect">
            <a:avLst/>
          </a:prstGeom>
        </p:spPr>
      </p:pic>
      <p:pic>
        <p:nvPicPr>
          <p:cNvPr id="6" name="Obrázek 5" descr="Obsah obrázku keramika, váza, Fotka zátiší, interiér&#10;&#10;Popis byl vytvořen automaticky">
            <a:extLst>
              <a:ext uri="{FF2B5EF4-FFF2-40B4-BE49-F238E27FC236}">
                <a16:creationId xmlns:a16="http://schemas.microsoft.com/office/drawing/2014/main" id="{5E08E324-CEDB-8E36-FDE2-A1DE728EA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599" y="2284589"/>
            <a:ext cx="3569826" cy="40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E4DD-0826-0310-1486-3D7A54B8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Zásady ochrany proti virovým chorobám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487C6-C147-B128-9C07-4E5EEB14D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Zdravá výsadba</a:t>
            </a:r>
          </a:p>
          <a:p>
            <a:r>
              <a:rPr lang="cs-CZ" sz="2400" b="1" dirty="0"/>
              <a:t>Izolační vzdálenost</a:t>
            </a:r>
          </a:p>
          <a:p>
            <a:r>
              <a:rPr lang="cs-CZ" sz="2400" b="1" dirty="0"/>
              <a:t>Biologická příprava sadby </a:t>
            </a:r>
          </a:p>
          <a:p>
            <a:r>
              <a:rPr lang="cs-CZ" sz="2400" b="1" dirty="0"/>
              <a:t>Doba výsadby </a:t>
            </a:r>
          </a:p>
          <a:p>
            <a:r>
              <a:rPr lang="cs-CZ" sz="2400" b="1" dirty="0"/>
              <a:t>Vyrovnaná výživa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761528-B440-D6E8-2A35-81724193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701" y="2133600"/>
            <a:ext cx="4334795" cy="32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2560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357</TotalTime>
  <Words>452</Words>
  <Application>Microsoft Office PowerPoint</Application>
  <PresentationFormat>Širokoúhlá obrazovka</PresentationFormat>
  <Paragraphs>89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Stébla</vt:lpstr>
      <vt:lpstr>Systém prognózy a využití biologických přípravků pro regulaci patogenů v množitelských porostech bio brambor</vt:lpstr>
      <vt:lpstr>Úvod </vt:lpstr>
      <vt:lpstr>Cíl práce</vt:lpstr>
      <vt:lpstr>Ekologické zemědělství a nabídka sadby  </vt:lpstr>
      <vt:lpstr>Pěstování množitelských brambor (biobrambor) </vt:lpstr>
      <vt:lpstr>Pravidla a podmínky množení sadby brambor v ČR </vt:lpstr>
      <vt:lpstr>Ochrana rostlin v ekologickém zemědělství </vt:lpstr>
      <vt:lpstr>Škůdci vyskytující se na bramborách</vt:lpstr>
      <vt:lpstr>Zásady ochrany proti virovým chorobám</vt:lpstr>
      <vt:lpstr>Prostředky pro regulaci v podmínkách ekologického zemědělství</vt:lpstr>
      <vt:lpstr>Choroby vyskytující se na bramborách</vt:lpstr>
      <vt:lpstr>Prognóza a signalizace mšic</vt:lpstr>
      <vt:lpstr>Závěr</vt:lpstr>
      <vt:lpstr>Závěr</vt:lpstr>
      <vt:lpstr>Zdroje: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Bakalářská práce</dc:title>
  <dc:creator>Bucek Martin</dc:creator>
  <cp:lastModifiedBy>Bucek Martin (S-FAPPZ)</cp:lastModifiedBy>
  <cp:revision>25</cp:revision>
  <dcterms:created xsi:type="dcterms:W3CDTF">2022-11-15T08:30:27Z</dcterms:created>
  <dcterms:modified xsi:type="dcterms:W3CDTF">2024-04-10T09:52:37Z</dcterms:modified>
</cp:coreProperties>
</file>