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65" r:id="rId4"/>
    <p:sldId id="258" r:id="rId5"/>
    <p:sldId id="259" r:id="rId6"/>
    <p:sldId id="260" r:id="rId7"/>
    <p:sldId id="267" r:id="rId8"/>
    <p:sldId id="261" r:id="rId9"/>
    <p:sldId id="262" r:id="rId10"/>
    <p:sldId id="263" r:id="rId11"/>
    <p:sldId id="266" r:id="rId12"/>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 Středně sytá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4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4" name="Rectangle 9"/>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Rounded Rectangle 10"/>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11"/>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14"/>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15"/>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smtClean="0"/>
              <a:t>Click to edit Master title style</a:t>
            </a:r>
            <a:endParaRPr lang="en-US"/>
          </a:p>
        </p:txBody>
      </p:sp>
      <p:sp>
        <p:nvSpPr>
          <p:cNvPr id="11" name="Date Placeholder 27"/>
          <p:cNvSpPr>
            <a:spLocks noGrp="1"/>
          </p:cNvSpPr>
          <p:nvPr>
            <p:ph type="dt" sz="half" idx="10"/>
          </p:nvPr>
        </p:nvSpPr>
        <p:spPr/>
        <p:txBody>
          <a:bodyPr/>
          <a:lstStyle>
            <a:lvl1pPr>
              <a:defRPr/>
            </a:lvl1pPr>
          </a:lstStyle>
          <a:p>
            <a:pPr>
              <a:defRPr/>
            </a:pPr>
            <a:fld id="{EB6F7448-BE61-44AF-8276-2BBA0D2893B3}" type="datetimeFigureOut">
              <a:rPr lang="cs-CZ"/>
              <a:pPr>
                <a:defRPr/>
              </a:pPr>
              <a:t>19.3.2015</a:t>
            </a:fld>
            <a:endParaRPr lang="cs-CZ"/>
          </a:p>
        </p:txBody>
      </p:sp>
      <p:sp>
        <p:nvSpPr>
          <p:cNvPr id="12" name="Footer Placeholder 16"/>
          <p:cNvSpPr>
            <a:spLocks noGrp="1"/>
          </p:cNvSpPr>
          <p:nvPr>
            <p:ph type="ftr" sz="quarter" idx="11"/>
          </p:nvPr>
        </p:nvSpPr>
        <p:spPr/>
        <p:txBody>
          <a:bodyPr/>
          <a:lstStyle>
            <a:lvl1pPr>
              <a:defRPr/>
            </a:lvl1pPr>
          </a:lstStyle>
          <a:p>
            <a:pPr>
              <a:defRPr/>
            </a:pPr>
            <a:endParaRPr lang="cs-CZ"/>
          </a:p>
        </p:txBody>
      </p:sp>
      <p:sp>
        <p:nvSpPr>
          <p:cNvPr id="13" name="Slide Number Placeholder 28"/>
          <p:cNvSpPr>
            <a:spLocks noGrp="1"/>
          </p:cNvSpPr>
          <p:nvPr>
            <p:ph type="sldNum" sz="quarter" idx="12"/>
          </p:nvPr>
        </p:nvSpPr>
        <p:spPr/>
        <p:txBody>
          <a:bodyPr/>
          <a:lstStyle>
            <a:lvl1pPr>
              <a:defRPr sz="1400" smtClean="0">
                <a:solidFill>
                  <a:srgbClr val="FFFFFF"/>
                </a:solidFill>
              </a:defRPr>
            </a:lvl1pPr>
          </a:lstStyle>
          <a:p>
            <a:pPr>
              <a:defRPr/>
            </a:pPr>
            <a:fld id="{5E1AA3B4-4732-4335-A75D-49D07CCE6CD8}" type="slidenum">
              <a:rPr lang="cs-CZ"/>
              <a:pPr>
                <a:defRPr/>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389E2B4B-D25D-4517-BF90-18CD7382D043}" type="datetimeFigureOut">
              <a:rPr lang="cs-CZ"/>
              <a:pPr>
                <a:defRPr/>
              </a:pPr>
              <a:t>19.3.2015</a:t>
            </a:fld>
            <a:endParaRPr lang="cs-CZ"/>
          </a:p>
        </p:txBody>
      </p:sp>
      <p:sp>
        <p:nvSpPr>
          <p:cNvPr id="5" name="Footer Placeholder 2"/>
          <p:cNvSpPr>
            <a:spLocks noGrp="1"/>
          </p:cNvSpPr>
          <p:nvPr>
            <p:ph type="ftr" sz="quarter" idx="11"/>
          </p:nvPr>
        </p:nvSpPr>
        <p:spPr/>
        <p:txBody>
          <a:bodyPr/>
          <a:lstStyle>
            <a:lvl1pPr>
              <a:defRPr/>
            </a:lvl1pPr>
          </a:lstStyle>
          <a:p>
            <a:pPr>
              <a:defRPr/>
            </a:pPr>
            <a:endParaRPr lang="cs-CZ"/>
          </a:p>
        </p:txBody>
      </p:sp>
      <p:sp>
        <p:nvSpPr>
          <p:cNvPr id="6" name="Slide Number Placeholder 22"/>
          <p:cNvSpPr>
            <a:spLocks noGrp="1"/>
          </p:cNvSpPr>
          <p:nvPr>
            <p:ph type="sldNum" sz="quarter" idx="12"/>
          </p:nvPr>
        </p:nvSpPr>
        <p:spPr/>
        <p:txBody>
          <a:bodyPr/>
          <a:lstStyle>
            <a:lvl1pPr>
              <a:defRPr/>
            </a:lvl1pPr>
          </a:lstStyle>
          <a:p>
            <a:pPr>
              <a:defRPr/>
            </a:pPr>
            <a:fld id="{1E16C735-6F11-49FE-9D3D-26763E537BB5}"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DA080625-B821-4810-B493-6C625763C1A6}" type="datetimeFigureOut">
              <a:rPr lang="cs-CZ"/>
              <a:pPr>
                <a:defRPr/>
              </a:pPr>
              <a:t>19.3.2015</a:t>
            </a:fld>
            <a:endParaRPr lang="cs-CZ"/>
          </a:p>
        </p:txBody>
      </p:sp>
      <p:sp>
        <p:nvSpPr>
          <p:cNvPr id="5" name="Footer Placeholder 2"/>
          <p:cNvSpPr>
            <a:spLocks noGrp="1"/>
          </p:cNvSpPr>
          <p:nvPr>
            <p:ph type="ftr" sz="quarter" idx="11"/>
          </p:nvPr>
        </p:nvSpPr>
        <p:spPr/>
        <p:txBody>
          <a:bodyPr/>
          <a:lstStyle>
            <a:lvl1pPr>
              <a:defRPr/>
            </a:lvl1pPr>
          </a:lstStyle>
          <a:p>
            <a:pPr>
              <a:defRPr/>
            </a:pPr>
            <a:endParaRPr lang="cs-CZ"/>
          </a:p>
        </p:txBody>
      </p:sp>
      <p:sp>
        <p:nvSpPr>
          <p:cNvPr id="6" name="Slide Number Placeholder 22"/>
          <p:cNvSpPr>
            <a:spLocks noGrp="1"/>
          </p:cNvSpPr>
          <p:nvPr>
            <p:ph type="sldNum" sz="quarter" idx="12"/>
          </p:nvPr>
        </p:nvSpPr>
        <p:spPr/>
        <p:txBody>
          <a:bodyPr/>
          <a:lstStyle>
            <a:lvl1pPr>
              <a:defRPr/>
            </a:lvl1pPr>
          </a:lstStyle>
          <a:p>
            <a:pPr>
              <a:defRPr/>
            </a:pPr>
            <a:fld id="{21EB9000-EFE7-4C2E-8B10-E8313889FB5B}"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914400" y="1447800"/>
            <a:ext cx="77724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CD5BD9A8-FFA3-4BAF-ABEE-66FC9654E2AD}" type="datetimeFigureOut">
              <a:rPr lang="cs-CZ"/>
              <a:pPr>
                <a:defRPr/>
              </a:pPr>
              <a:t>19.3.2015</a:t>
            </a:fld>
            <a:endParaRPr lang="cs-CZ"/>
          </a:p>
        </p:txBody>
      </p:sp>
      <p:sp>
        <p:nvSpPr>
          <p:cNvPr id="5" name="Footer Placeholder 2"/>
          <p:cNvSpPr>
            <a:spLocks noGrp="1"/>
          </p:cNvSpPr>
          <p:nvPr>
            <p:ph type="ftr" sz="quarter" idx="11"/>
          </p:nvPr>
        </p:nvSpPr>
        <p:spPr/>
        <p:txBody>
          <a:bodyPr/>
          <a:lstStyle>
            <a:lvl1pPr>
              <a:defRPr/>
            </a:lvl1pPr>
          </a:lstStyle>
          <a:p>
            <a:pPr>
              <a:defRPr/>
            </a:pPr>
            <a:endParaRPr lang="cs-CZ"/>
          </a:p>
        </p:txBody>
      </p:sp>
      <p:sp>
        <p:nvSpPr>
          <p:cNvPr id="6" name="Slide Number Placeholder 22"/>
          <p:cNvSpPr>
            <a:spLocks noGrp="1"/>
          </p:cNvSpPr>
          <p:nvPr>
            <p:ph type="sldNum" sz="quarter" idx="12"/>
          </p:nvPr>
        </p:nvSpPr>
        <p:spPr/>
        <p:txBody>
          <a:bodyPr/>
          <a:lstStyle>
            <a:lvl1pPr>
              <a:defRPr/>
            </a:lvl1pPr>
          </a:lstStyle>
          <a:p>
            <a:pPr>
              <a:defRPr/>
            </a:pPr>
            <a:fld id="{1BFC7B37-3DF4-485E-B871-2A8D086B6EDE}"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9"/>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Rounded Rectangle 10"/>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11"/>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14"/>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15"/>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9" name="Date Placeholder 3"/>
          <p:cNvSpPr>
            <a:spLocks noGrp="1"/>
          </p:cNvSpPr>
          <p:nvPr>
            <p:ph type="dt" sz="half" idx="10"/>
          </p:nvPr>
        </p:nvSpPr>
        <p:spPr/>
        <p:txBody>
          <a:bodyPr/>
          <a:lstStyle>
            <a:lvl1pPr>
              <a:defRPr/>
            </a:lvl1pPr>
          </a:lstStyle>
          <a:p>
            <a:pPr>
              <a:defRPr/>
            </a:pPr>
            <a:fld id="{1CF71B16-B3BF-47CD-86AC-4ABDC33006D8}" type="datetimeFigureOut">
              <a:rPr lang="cs-CZ"/>
              <a:pPr>
                <a:defRPr/>
              </a:pPr>
              <a:t>19.3.2015</a:t>
            </a:fld>
            <a:endParaRPr lang="cs-CZ"/>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pPr>
              <a:defRPr/>
            </a:pPr>
            <a:endParaRPr lang="cs-CZ"/>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pPr>
              <a:defRPr/>
            </a:pPr>
            <a:fld id="{763F8A4D-D6EF-4034-A9D4-4780549A670C}" type="slidenum">
              <a:rPr lang="cs-CZ"/>
              <a:pPr>
                <a:defRPr/>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91440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93395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FCFE0922-F597-4834-B957-C2F6323582E6}" type="datetimeFigureOut">
              <a:rPr lang="cs-CZ"/>
              <a:pPr>
                <a:defRPr/>
              </a:pPr>
              <a:t>19.3.2015</a:t>
            </a:fld>
            <a:endParaRPr lang="cs-CZ"/>
          </a:p>
        </p:txBody>
      </p:sp>
      <p:sp>
        <p:nvSpPr>
          <p:cNvPr id="6" name="Footer Placeholder 2"/>
          <p:cNvSpPr>
            <a:spLocks noGrp="1"/>
          </p:cNvSpPr>
          <p:nvPr>
            <p:ph type="ftr" sz="quarter" idx="11"/>
          </p:nvPr>
        </p:nvSpPr>
        <p:spPr/>
        <p:txBody>
          <a:bodyPr/>
          <a:lstStyle>
            <a:lvl1pPr>
              <a:defRPr/>
            </a:lvl1pPr>
          </a:lstStyle>
          <a:p>
            <a:pPr>
              <a:defRPr/>
            </a:pPr>
            <a:endParaRPr lang="cs-CZ"/>
          </a:p>
        </p:txBody>
      </p:sp>
      <p:sp>
        <p:nvSpPr>
          <p:cNvPr id="7" name="Slide Number Placeholder 22"/>
          <p:cNvSpPr>
            <a:spLocks noGrp="1"/>
          </p:cNvSpPr>
          <p:nvPr>
            <p:ph type="sldNum" sz="quarter" idx="12"/>
          </p:nvPr>
        </p:nvSpPr>
        <p:spPr/>
        <p:txBody>
          <a:bodyPr/>
          <a:lstStyle>
            <a:lvl1pPr>
              <a:defRPr/>
            </a:lvl1pPr>
          </a:lstStyle>
          <a:p>
            <a:pPr>
              <a:defRPr/>
            </a:pPr>
            <a:fld id="{FB826D52-C84A-4917-9F3C-5E94B94C1E36}"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4"/>
          </p:nvPr>
        </p:nvSpPr>
        <p:spPr>
          <a:xfrm>
            <a:off x="49530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fld id="{C22476E9-262F-45FC-B1FE-34BA1ABA90BC}" type="datetimeFigureOut">
              <a:rPr lang="cs-CZ"/>
              <a:pPr>
                <a:defRPr/>
              </a:pPr>
              <a:t>19.3.2015</a:t>
            </a:fld>
            <a:endParaRPr lang="cs-CZ"/>
          </a:p>
        </p:txBody>
      </p:sp>
      <p:sp>
        <p:nvSpPr>
          <p:cNvPr id="8" name="Footer Placeholder 2"/>
          <p:cNvSpPr>
            <a:spLocks noGrp="1"/>
          </p:cNvSpPr>
          <p:nvPr>
            <p:ph type="ftr" sz="quarter" idx="11"/>
          </p:nvPr>
        </p:nvSpPr>
        <p:spPr/>
        <p:txBody>
          <a:bodyPr/>
          <a:lstStyle>
            <a:lvl1pPr>
              <a:defRPr/>
            </a:lvl1pPr>
          </a:lstStyle>
          <a:p>
            <a:pPr>
              <a:defRPr/>
            </a:pPr>
            <a:endParaRPr lang="cs-CZ"/>
          </a:p>
        </p:txBody>
      </p:sp>
      <p:sp>
        <p:nvSpPr>
          <p:cNvPr id="9" name="Slide Number Placeholder 22"/>
          <p:cNvSpPr>
            <a:spLocks noGrp="1"/>
          </p:cNvSpPr>
          <p:nvPr>
            <p:ph type="sldNum" sz="quarter" idx="12"/>
          </p:nvPr>
        </p:nvSpPr>
        <p:spPr/>
        <p:txBody>
          <a:bodyPr/>
          <a:lstStyle>
            <a:lvl1pPr>
              <a:defRPr/>
            </a:lvl1pPr>
          </a:lstStyle>
          <a:p>
            <a:pPr>
              <a:defRPr/>
            </a:pPr>
            <a:fld id="{436F40D1-D8E9-4CD5-8E79-2EE5D885E54D}"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1680840D-1173-498E-B6B9-2C9D22F4CE0E}" type="datetimeFigureOut">
              <a:rPr lang="cs-CZ"/>
              <a:pPr>
                <a:defRPr/>
              </a:pPr>
              <a:t>19.3.2015</a:t>
            </a:fld>
            <a:endParaRPr lang="cs-CZ"/>
          </a:p>
        </p:txBody>
      </p:sp>
      <p:sp>
        <p:nvSpPr>
          <p:cNvPr id="4" name="Footer Placeholder 2"/>
          <p:cNvSpPr>
            <a:spLocks noGrp="1"/>
          </p:cNvSpPr>
          <p:nvPr>
            <p:ph type="ftr" sz="quarter" idx="11"/>
          </p:nvPr>
        </p:nvSpPr>
        <p:spPr/>
        <p:txBody>
          <a:bodyPr/>
          <a:lstStyle>
            <a:lvl1pPr>
              <a:defRPr/>
            </a:lvl1pPr>
          </a:lstStyle>
          <a:p>
            <a:pPr>
              <a:defRPr/>
            </a:pPr>
            <a:endParaRPr lang="cs-CZ"/>
          </a:p>
        </p:txBody>
      </p:sp>
      <p:sp>
        <p:nvSpPr>
          <p:cNvPr id="5" name="Slide Number Placeholder 22"/>
          <p:cNvSpPr>
            <a:spLocks noGrp="1"/>
          </p:cNvSpPr>
          <p:nvPr>
            <p:ph type="sldNum" sz="quarter" idx="12"/>
          </p:nvPr>
        </p:nvSpPr>
        <p:spPr/>
        <p:txBody>
          <a:bodyPr/>
          <a:lstStyle>
            <a:lvl1pPr>
              <a:defRPr/>
            </a:lvl1pPr>
          </a:lstStyle>
          <a:p>
            <a:pPr>
              <a:defRPr/>
            </a:pPr>
            <a:fld id="{389B350C-AC26-40B7-9491-56CB95876B89}"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6854F33B-252D-4552-ADF7-33CB6287A492}" type="datetimeFigureOut">
              <a:rPr lang="cs-CZ"/>
              <a:pPr>
                <a:defRPr/>
              </a:pPr>
              <a:t>19.3.2015</a:t>
            </a:fld>
            <a:endParaRPr lang="cs-CZ"/>
          </a:p>
        </p:txBody>
      </p:sp>
      <p:sp>
        <p:nvSpPr>
          <p:cNvPr id="3" name="Footer Placeholder 2"/>
          <p:cNvSpPr>
            <a:spLocks noGrp="1"/>
          </p:cNvSpPr>
          <p:nvPr>
            <p:ph type="ftr" sz="quarter" idx="11"/>
          </p:nvPr>
        </p:nvSpPr>
        <p:spPr/>
        <p:txBody>
          <a:bodyPr/>
          <a:lstStyle>
            <a:lvl1pPr>
              <a:defRPr/>
            </a:lvl1pPr>
          </a:lstStyle>
          <a:p>
            <a:pPr>
              <a:defRPr/>
            </a:pPr>
            <a:endParaRPr lang="cs-CZ"/>
          </a:p>
        </p:txBody>
      </p:sp>
      <p:sp>
        <p:nvSpPr>
          <p:cNvPr id="4" name="Slide Number Placeholder 22"/>
          <p:cNvSpPr>
            <a:spLocks noGrp="1"/>
          </p:cNvSpPr>
          <p:nvPr>
            <p:ph type="sldNum" sz="quarter" idx="12"/>
          </p:nvPr>
        </p:nvSpPr>
        <p:spPr/>
        <p:txBody>
          <a:bodyPr/>
          <a:lstStyle>
            <a:lvl1pPr>
              <a:defRPr/>
            </a:lvl1pPr>
          </a:lstStyle>
          <a:p>
            <a:pPr>
              <a:defRPr/>
            </a:pPr>
            <a:fld id="{E312E0A7-D835-425C-AB4D-96716712AD9F}"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9"/>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6" name="Rounded Rectangle 10"/>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smtClean="0"/>
              <a:t>Click to edit Master title style</a:t>
            </a:r>
            <a:endParaRPr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4"/>
          <p:cNvSpPr>
            <a:spLocks noGrp="1"/>
          </p:cNvSpPr>
          <p:nvPr>
            <p:ph type="dt" sz="half" idx="10"/>
          </p:nvPr>
        </p:nvSpPr>
        <p:spPr/>
        <p:txBody>
          <a:bodyPr/>
          <a:lstStyle>
            <a:lvl1pPr>
              <a:defRPr/>
            </a:lvl1pPr>
          </a:lstStyle>
          <a:p>
            <a:pPr>
              <a:defRPr/>
            </a:pPr>
            <a:fld id="{D0F9BE27-715D-41CD-8102-F15BF355E6CC}" type="datetimeFigureOut">
              <a:rPr lang="cs-CZ"/>
              <a:pPr>
                <a:defRPr/>
              </a:pPr>
              <a:t>19.3.2015</a:t>
            </a:fld>
            <a:endParaRPr lang="cs-CZ"/>
          </a:p>
        </p:txBody>
      </p:sp>
      <p:sp>
        <p:nvSpPr>
          <p:cNvPr id="8" name="Footer Placeholder 5"/>
          <p:cNvSpPr>
            <a:spLocks noGrp="1"/>
          </p:cNvSpPr>
          <p:nvPr>
            <p:ph type="ftr" sz="quarter" idx="11"/>
          </p:nvPr>
        </p:nvSpPr>
        <p:spPr/>
        <p:txBody>
          <a:bodyPr/>
          <a:lstStyle>
            <a:lvl1pPr>
              <a:defRPr/>
            </a:lvl1pPr>
          </a:lstStyle>
          <a:p>
            <a:pPr>
              <a:defRPr/>
            </a:pPr>
            <a:endParaRPr lang="cs-CZ"/>
          </a:p>
        </p:txBody>
      </p:sp>
      <p:sp>
        <p:nvSpPr>
          <p:cNvPr id="9" name="Slide Number Placeholder 6"/>
          <p:cNvSpPr>
            <a:spLocks noGrp="1"/>
          </p:cNvSpPr>
          <p:nvPr>
            <p:ph type="sldNum" sz="quarter" idx="12"/>
          </p:nvPr>
        </p:nvSpPr>
        <p:spPr/>
        <p:txBody>
          <a:bodyPr/>
          <a:lstStyle>
            <a:lvl1pPr>
              <a:defRPr/>
            </a:lvl1pPr>
          </a:lstStyle>
          <a:p>
            <a:pPr>
              <a:defRPr/>
            </a:pPr>
            <a:fld id="{5B063AD1-593E-4726-A183-2EDCA76996A3}"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9"/>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10"/>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11"/>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pPr>
              <a:defRPr/>
            </a:pPr>
            <a:fld id="{90E7895A-025E-4520-8911-463826FECB68}" type="datetimeFigureOut">
              <a:rPr lang="cs-CZ"/>
              <a:pPr>
                <a:defRPr/>
              </a:pPr>
              <a:t>19.3.2015</a:t>
            </a:fld>
            <a:endParaRPr lang="cs-CZ"/>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pPr>
              <a:defRPr/>
            </a:pPr>
            <a:endParaRPr lang="cs-CZ"/>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pPr>
              <a:defRPr/>
            </a:pPr>
            <a:fld id="{145FD2C5-807A-46C3-ACA0-B1C5234BC2F8}"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8"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smtClean="0"/>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fontAlgn="auto" latinLnBrk="0" hangingPunct="1">
              <a:spcBef>
                <a:spcPts val="0"/>
              </a:spcBef>
              <a:spcAft>
                <a:spcPts val="0"/>
              </a:spcAft>
              <a:defRPr kumimoji="0" sz="1400" smtClean="0">
                <a:solidFill>
                  <a:schemeClr val="tx2"/>
                </a:solidFill>
                <a:latin typeface="+mn-lt"/>
                <a:cs typeface="+mn-cs"/>
              </a:defRPr>
            </a:lvl1pPr>
          </a:lstStyle>
          <a:p>
            <a:pPr>
              <a:defRPr/>
            </a:pPr>
            <a:fld id="{5DAF5967-9E57-43BD-8DF3-B17255DA6436}" type="datetimeFigureOut">
              <a:rPr lang="cs-CZ"/>
              <a:pPr>
                <a:defRPr/>
              </a:pPr>
              <a:t>19.3.2015</a:t>
            </a:fld>
            <a:endParaRPr lang="cs-CZ"/>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fontAlgn="auto" latinLnBrk="0" hangingPunct="1">
              <a:spcBef>
                <a:spcPts val="0"/>
              </a:spcBef>
              <a:spcAft>
                <a:spcPts val="0"/>
              </a:spcAft>
              <a:defRPr kumimoji="0" sz="1400">
                <a:solidFill>
                  <a:schemeClr val="tx2"/>
                </a:solidFill>
                <a:latin typeface="+mn-lt"/>
                <a:cs typeface="+mn-cs"/>
              </a:defRPr>
            </a:lvl1pPr>
          </a:lstStyle>
          <a:p>
            <a:pPr>
              <a:defRPr/>
            </a:pPr>
            <a:endParaRPr lang="cs-CZ"/>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fontAlgn="auto" latinLnBrk="0" hangingPunct="1">
              <a:spcBef>
                <a:spcPts val="0"/>
              </a:spcBef>
              <a:spcAft>
                <a:spcPts val="0"/>
              </a:spcAft>
              <a:defRPr kumimoji="0" sz="1400" smtClean="0">
                <a:solidFill>
                  <a:srgbClr val="FFFFFF"/>
                </a:solidFill>
                <a:latin typeface="+mj-lt"/>
                <a:ea typeface="+mj-ea"/>
                <a:cs typeface="+mj-cs"/>
              </a:defRPr>
            </a:lvl1pPr>
          </a:lstStyle>
          <a:p>
            <a:pPr>
              <a:defRPr/>
            </a:pPr>
            <a:fld id="{E1DCD77F-9D31-4A40-B07A-902697B9F751}"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707" r:id="rId1"/>
    <p:sldLayoutId id="2147483700" r:id="rId2"/>
    <p:sldLayoutId id="2147483708" r:id="rId3"/>
    <p:sldLayoutId id="2147483701" r:id="rId4"/>
    <p:sldLayoutId id="2147483702" r:id="rId5"/>
    <p:sldLayoutId id="2147483703" r:id="rId6"/>
    <p:sldLayoutId id="2147483704" r:id="rId7"/>
    <p:sldLayoutId id="2147483709" r:id="rId8"/>
    <p:sldLayoutId id="2147483710" r:id="rId9"/>
    <p:sldLayoutId id="2147483705" r:id="rId10"/>
    <p:sldLayoutId id="2147483706" r:id="rId11"/>
  </p:sldLayoutIdLst>
  <p:txStyles>
    <p:titleStyle>
      <a:lvl1pPr algn="l" rtl="0" fontAlgn="base">
        <a:spcBef>
          <a:spcPct val="0"/>
        </a:spcBef>
        <a:spcAft>
          <a:spcPct val="0"/>
        </a:spcAft>
        <a:defRPr sz="4000" kern="1200">
          <a:solidFill>
            <a:schemeClr val="tx2"/>
          </a:solidFill>
          <a:latin typeface="+mj-lt"/>
          <a:ea typeface="+mj-ea"/>
          <a:cs typeface="+mj-cs"/>
        </a:defRPr>
      </a:lvl1pPr>
      <a:lvl2pPr algn="l" rtl="0" fontAlgn="base">
        <a:spcBef>
          <a:spcPct val="0"/>
        </a:spcBef>
        <a:spcAft>
          <a:spcPct val="0"/>
        </a:spcAft>
        <a:defRPr sz="4000">
          <a:solidFill>
            <a:schemeClr val="tx2"/>
          </a:solidFill>
          <a:latin typeface="Franklin Gothic Book" pitchFamily="34" charset="0"/>
        </a:defRPr>
      </a:lvl2pPr>
      <a:lvl3pPr algn="l" rtl="0" fontAlgn="base">
        <a:spcBef>
          <a:spcPct val="0"/>
        </a:spcBef>
        <a:spcAft>
          <a:spcPct val="0"/>
        </a:spcAft>
        <a:defRPr sz="4000">
          <a:solidFill>
            <a:schemeClr val="tx2"/>
          </a:solidFill>
          <a:latin typeface="Franklin Gothic Book" pitchFamily="34" charset="0"/>
        </a:defRPr>
      </a:lvl3pPr>
      <a:lvl4pPr algn="l" rtl="0" fontAlgn="base">
        <a:spcBef>
          <a:spcPct val="0"/>
        </a:spcBef>
        <a:spcAft>
          <a:spcPct val="0"/>
        </a:spcAft>
        <a:defRPr sz="4000">
          <a:solidFill>
            <a:schemeClr val="tx2"/>
          </a:solidFill>
          <a:latin typeface="Franklin Gothic Book" pitchFamily="34" charset="0"/>
        </a:defRPr>
      </a:lvl4pPr>
      <a:lvl5pPr algn="l" rtl="0" fontAlgn="base">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p:titleStyle>
    <p:bodyStyle>
      <a:lvl1pPr marL="273050" indent="-273050" algn="l" rtl="0" fontAlgn="base">
        <a:spcBef>
          <a:spcPts val="575"/>
        </a:spcBef>
        <a:spcAft>
          <a:spcPct val="0"/>
        </a:spcAft>
        <a:buClr>
          <a:schemeClr val="accent1"/>
        </a:buClr>
        <a:buSzPct val="85000"/>
        <a:buFont typeface="Wingdings 2" pitchFamily="16" charset="2"/>
        <a:buChar char=""/>
        <a:defRPr sz="2600" kern="1200">
          <a:solidFill>
            <a:schemeClr val="tx1"/>
          </a:solidFill>
          <a:latin typeface="+mn-lt"/>
          <a:ea typeface="+mn-ea"/>
          <a:cs typeface="+mn-cs"/>
        </a:defRPr>
      </a:lvl1pPr>
      <a:lvl2pPr marL="547688" indent="-228600" algn="l" rtl="0" fontAlgn="base">
        <a:spcBef>
          <a:spcPts val="375"/>
        </a:spcBef>
        <a:spcAft>
          <a:spcPct val="0"/>
        </a:spcAft>
        <a:buClr>
          <a:schemeClr val="accent2"/>
        </a:buClr>
        <a:buSzPct val="85000"/>
        <a:buFont typeface="Wingdings 2" pitchFamily="16" charset="2"/>
        <a:buChar char=""/>
        <a:defRPr sz="2400" kern="1200">
          <a:solidFill>
            <a:schemeClr val="tx1"/>
          </a:solidFill>
          <a:latin typeface="+mn-lt"/>
          <a:ea typeface="+mn-ea"/>
          <a:cs typeface="+mn-cs"/>
        </a:defRPr>
      </a:lvl2pPr>
      <a:lvl3pPr marL="822325" indent="-228600" algn="l" rtl="0" fontAlgn="base">
        <a:spcBef>
          <a:spcPts val="375"/>
        </a:spcBef>
        <a:spcAft>
          <a:spcPct val="0"/>
        </a:spcAft>
        <a:buClr>
          <a:srgbClr val="E6B1AB"/>
        </a:buClr>
        <a:buSzPct val="85000"/>
        <a:buFont typeface="Wingdings 2" pitchFamily="16" charset="2"/>
        <a:buChar char=""/>
        <a:defRPr sz="2000" kern="1200">
          <a:solidFill>
            <a:schemeClr val="tx1"/>
          </a:solidFill>
          <a:latin typeface="+mn-lt"/>
          <a:ea typeface="+mn-ea"/>
          <a:cs typeface="+mn-cs"/>
        </a:defRPr>
      </a:lvl3pPr>
      <a:lvl4pPr marL="1096963" indent="-228600" algn="l" rtl="0" fontAlgn="base">
        <a:spcBef>
          <a:spcPts val="375"/>
        </a:spcBef>
        <a:spcAft>
          <a:spcPct val="0"/>
        </a:spcAft>
        <a:buClr>
          <a:srgbClr val="A28E6A"/>
        </a:buClr>
        <a:buSzPct val="80000"/>
        <a:buFont typeface="Wingdings 2" pitchFamily="16" charset="2"/>
        <a:buChar char=""/>
        <a:defRPr sz="2000" kern="1200">
          <a:solidFill>
            <a:schemeClr val="tx1"/>
          </a:solidFill>
          <a:latin typeface="+mn-lt"/>
          <a:ea typeface="+mn-ea"/>
          <a:cs typeface="+mn-cs"/>
        </a:defRPr>
      </a:lvl4pPr>
      <a:lvl5pPr marL="1371600" indent="-228600" algn="l" rtl="0" fontAlgn="base">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ubtitle 2"/>
          <p:cNvSpPr>
            <a:spLocks noGrp="1"/>
          </p:cNvSpPr>
          <p:nvPr>
            <p:ph type="subTitle" idx="1"/>
          </p:nvPr>
        </p:nvSpPr>
        <p:spPr>
          <a:xfrm>
            <a:off x="1403350" y="3789363"/>
            <a:ext cx="6400800" cy="2065337"/>
          </a:xfrm>
        </p:spPr>
        <p:txBody>
          <a:bodyPr/>
          <a:lstStyle/>
          <a:p>
            <a:pPr>
              <a:lnSpc>
                <a:spcPct val="80000"/>
              </a:lnSpc>
              <a:buSzPct val="80000"/>
              <a:tabLst>
                <a:tab pos="0" algn="l"/>
                <a:tab pos="793750" algn="l"/>
                <a:tab pos="1708150" algn="l"/>
                <a:tab pos="2622550" algn="l"/>
                <a:tab pos="3536950" algn="l"/>
                <a:tab pos="4451350" algn="l"/>
                <a:tab pos="5365750" algn="l"/>
                <a:tab pos="6280150" algn="l"/>
                <a:tab pos="7194550" algn="l"/>
                <a:tab pos="8108950" algn="l"/>
                <a:tab pos="9023350" algn="l"/>
                <a:tab pos="9937750" algn="l"/>
              </a:tabLst>
            </a:pPr>
            <a:r>
              <a:rPr lang="en-US" sz="2000" b="1" dirty="0" smtClean="0">
                <a:solidFill>
                  <a:schemeClr val="tx1"/>
                </a:solidFill>
                <a:ea typeface="DejaVu Sans" charset="0"/>
                <a:cs typeface="DejaVu Sans" charset="0"/>
              </a:rPr>
              <a:t>CZECH UNIVERSITY OF LIFE SCIENCES PRAGUE</a:t>
            </a:r>
          </a:p>
          <a:p>
            <a:pPr>
              <a:lnSpc>
                <a:spcPct val="80000"/>
              </a:lnSpc>
              <a:buSzPct val="80000"/>
              <a:tabLst>
                <a:tab pos="0" algn="l"/>
                <a:tab pos="793750" algn="l"/>
                <a:tab pos="1708150" algn="l"/>
                <a:tab pos="2622550" algn="l"/>
                <a:tab pos="3536950" algn="l"/>
                <a:tab pos="4451350" algn="l"/>
                <a:tab pos="5365750" algn="l"/>
                <a:tab pos="6280150" algn="l"/>
                <a:tab pos="7194550" algn="l"/>
                <a:tab pos="8108950" algn="l"/>
                <a:tab pos="9023350" algn="l"/>
                <a:tab pos="9937750" algn="l"/>
              </a:tabLst>
            </a:pPr>
            <a:r>
              <a:rPr lang="en-US" sz="2000" b="1" dirty="0" smtClean="0">
                <a:solidFill>
                  <a:schemeClr val="tx1"/>
                </a:solidFill>
                <a:ea typeface="DejaVu Sans" charset="0"/>
                <a:cs typeface="DejaVu Sans" charset="0"/>
              </a:rPr>
              <a:t>DEPARTMENT OF ECONOMICS</a:t>
            </a:r>
            <a:br>
              <a:rPr lang="en-US" sz="2000" b="1" dirty="0" smtClean="0">
                <a:solidFill>
                  <a:schemeClr val="tx1"/>
                </a:solidFill>
                <a:ea typeface="DejaVu Sans" charset="0"/>
                <a:cs typeface="DejaVu Sans" charset="0"/>
              </a:rPr>
            </a:br>
            <a:r>
              <a:rPr lang="en-US" sz="2000" b="1" dirty="0" smtClean="0">
                <a:solidFill>
                  <a:schemeClr val="tx1"/>
                </a:solidFill>
                <a:ea typeface="DejaVu Sans" charset="0"/>
                <a:cs typeface="DejaVu Sans" charset="0"/>
              </a:rPr>
              <a:t>FACULTY OF ECONOMICS AND MANAGEMENT</a:t>
            </a:r>
          </a:p>
          <a:p>
            <a:pPr>
              <a:lnSpc>
                <a:spcPct val="80000"/>
              </a:lnSpc>
              <a:buSzPct val="80000"/>
              <a:tabLst>
                <a:tab pos="0" algn="l"/>
                <a:tab pos="793750" algn="l"/>
                <a:tab pos="1708150" algn="l"/>
                <a:tab pos="2622550" algn="l"/>
                <a:tab pos="3536950" algn="l"/>
                <a:tab pos="4451350" algn="l"/>
                <a:tab pos="5365750" algn="l"/>
                <a:tab pos="6280150" algn="l"/>
                <a:tab pos="7194550" algn="l"/>
                <a:tab pos="8108950" algn="l"/>
                <a:tab pos="9023350" algn="l"/>
                <a:tab pos="9937750" algn="l"/>
              </a:tabLst>
            </a:pPr>
            <a:endParaRPr lang="en-US" sz="2000" dirty="0" smtClean="0">
              <a:solidFill>
                <a:schemeClr val="tx1"/>
              </a:solidFill>
              <a:ea typeface="DejaVu Sans" charset="0"/>
              <a:cs typeface="DejaVu Sans" charset="0"/>
            </a:endParaRPr>
          </a:p>
          <a:p>
            <a:pPr>
              <a:lnSpc>
                <a:spcPct val="80000"/>
              </a:lnSpc>
              <a:buSzPct val="80000"/>
              <a:tabLst>
                <a:tab pos="0" algn="l"/>
                <a:tab pos="793750" algn="l"/>
                <a:tab pos="1708150" algn="l"/>
                <a:tab pos="2622550" algn="l"/>
                <a:tab pos="3536950" algn="l"/>
                <a:tab pos="4451350" algn="l"/>
                <a:tab pos="5365750" algn="l"/>
                <a:tab pos="6280150" algn="l"/>
                <a:tab pos="7194550" algn="l"/>
                <a:tab pos="8108950" algn="l"/>
                <a:tab pos="9023350" algn="l"/>
                <a:tab pos="9937750" algn="l"/>
              </a:tabLst>
            </a:pPr>
            <a:r>
              <a:rPr lang="cs-CZ" sz="2000" b="1" dirty="0" err="1" smtClean="0">
                <a:solidFill>
                  <a:schemeClr val="tx1"/>
                </a:solidFill>
                <a:ea typeface="DejaVu Sans" charset="0"/>
                <a:cs typeface="DejaVu Sans" charset="0"/>
              </a:rPr>
              <a:t>Nikiti</a:t>
            </a:r>
            <a:r>
              <a:rPr lang="cs-CZ" sz="2000" b="1" dirty="0" smtClean="0">
                <a:solidFill>
                  <a:schemeClr val="tx1"/>
                </a:solidFill>
                <a:ea typeface="DejaVu Sans" charset="0"/>
                <a:cs typeface="DejaVu Sans" charset="0"/>
              </a:rPr>
              <a:t> Alexandr – </a:t>
            </a:r>
            <a:r>
              <a:rPr lang="cs-CZ" sz="2000" b="1" dirty="0" smtClean="0">
                <a:solidFill>
                  <a:schemeClr val="tx1"/>
                </a:solidFill>
                <a:ea typeface="DejaVu Sans" charset="0"/>
                <a:cs typeface="DejaVu Sans" charset="0"/>
              </a:rPr>
              <a:t>EADAN 2014/2015</a:t>
            </a:r>
            <a:endParaRPr lang="cs-CZ" sz="2000" b="1" dirty="0" smtClean="0">
              <a:solidFill>
                <a:schemeClr val="tx1"/>
              </a:solidFill>
              <a:ea typeface="DejaVu Sans" charset="0"/>
              <a:cs typeface="DejaVu Sans" charset="0"/>
            </a:endParaRPr>
          </a:p>
          <a:p>
            <a:pPr>
              <a:lnSpc>
                <a:spcPct val="80000"/>
              </a:lnSpc>
              <a:buSzPct val="80000"/>
              <a:tabLst>
                <a:tab pos="0" algn="l"/>
                <a:tab pos="793750" algn="l"/>
                <a:tab pos="1708150" algn="l"/>
                <a:tab pos="2622550" algn="l"/>
                <a:tab pos="3536950" algn="l"/>
                <a:tab pos="4451350" algn="l"/>
                <a:tab pos="5365750" algn="l"/>
                <a:tab pos="6280150" algn="l"/>
                <a:tab pos="7194550" algn="l"/>
                <a:tab pos="8108950" algn="l"/>
                <a:tab pos="9023350" algn="l"/>
                <a:tab pos="9937750" algn="l"/>
              </a:tabLst>
            </a:pPr>
            <a:r>
              <a:rPr lang="en-US" sz="2000" b="1" dirty="0" smtClean="0">
                <a:solidFill>
                  <a:schemeClr val="tx1"/>
                </a:solidFill>
                <a:ea typeface="DejaVu Sans" charset="0"/>
                <a:cs typeface="DejaVu Sans" charset="0"/>
              </a:rPr>
              <a:t>Supervisor:</a:t>
            </a:r>
            <a:r>
              <a:rPr lang="cs-CZ" sz="2000" b="1" dirty="0" smtClean="0">
                <a:solidFill>
                  <a:schemeClr val="tx1"/>
                </a:solidFill>
                <a:ea typeface="DejaVu Sans" charset="0"/>
                <a:cs typeface="DejaVu Sans" charset="0"/>
              </a:rPr>
              <a:t> </a:t>
            </a:r>
            <a:r>
              <a:rPr lang="en-US" sz="2000" b="1" dirty="0" err="1" smtClean="0">
                <a:solidFill>
                  <a:schemeClr val="tx1"/>
                </a:solidFill>
              </a:rPr>
              <a:t>Ing.Richard</a:t>
            </a:r>
            <a:r>
              <a:rPr lang="en-US" sz="2000" b="1" dirty="0" smtClean="0">
                <a:solidFill>
                  <a:schemeClr val="tx1"/>
                </a:solidFill>
              </a:rPr>
              <a:t> </a:t>
            </a:r>
            <a:r>
              <a:rPr lang="en-US" sz="2000" b="1" dirty="0" smtClean="0">
                <a:solidFill>
                  <a:schemeClr val="tx1"/>
                </a:solidFill>
              </a:rPr>
              <a:t>Selby, </a:t>
            </a:r>
            <a:r>
              <a:rPr lang="en-US" sz="2000" b="1" dirty="0" err="1" smtClean="0">
                <a:solidFill>
                  <a:schemeClr val="tx1"/>
                </a:solidFill>
              </a:rPr>
              <a:t>Ph.D</a:t>
            </a:r>
            <a:endParaRPr lang="cs-CZ" sz="2000" b="1" dirty="0" smtClean="0">
              <a:solidFill>
                <a:schemeClr val="tx1"/>
              </a:solidFill>
              <a:ea typeface="DejaVu Sans" charset="0"/>
              <a:cs typeface="DejaVu Sans" charset="0"/>
            </a:endParaRPr>
          </a:p>
          <a:p>
            <a:pPr>
              <a:tabLst>
                <a:tab pos="0" algn="l"/>
                <a:tab pos="793750" algn="l"/>
                <a:tab pos="1708150" algn="l"/>
                <a:tab pos="2622550" algn="l"/>
                <a:tab pos="3536950" algn="l"/>
                <a:tab pos="4451350" algn="l"/>
                <a:tab pos="5365750" algn="l"/>
                <a:tab pos="6280150" algn="l"/>
                <a:tab pos="7194550" algn="l"/>
                <a:tab pos="8108950" algn="l"/>
                <a:tab pos="9023350" algn="l"/>
                <a:tab pos="9937750" algn="l"/>
              </a:tabLst>
            </a:pPr>
            <a:endParaRPr lang="cs-CZ" sz="2000" b="1" dirty="0" smtClean="0">
              <a:solidFill>
                <a:schemeClr val="tx1"/>
              </a:solidFill>
            </a:endParaRPr>
          </a:p>
        </p:txBody>
      </p:sp>
      <p:sp>
        <p:nvSpPr>
          <p:cNvPr id="2" name="Title 1"/>
          <p:cNvSpPr>
            <a:spLocks noGrp="1"/>
          </p:cNvSpPr>
          <p:nvPr>
            <p:ph type="ctrTitle"/>
          </p:nvPr>
        </p:nvSpPr>
        <p:spPr>
          <a:xfrm>
            <a:off x="457200" y="1506538"/>
            <a:ext cx="8229600" cy="1470025"/>
          </a:xfrm>
        </p:spPr>
        <p:txBody>
          <a:bodyPr>
            <a:normAutofit fontScale="90000"/>
          </a:bodyPr>
          <a:lstStyle/>
          <a:p>
            <a:pPr fontAlgn="auto">
              <a:spcAft>
                <a:spcPts val="0"/>
              </a:spcAft>
              <a:defRPr/>
            </a:pPr>
            <a:r>
              <a:rPr lang="en-GB" b="1" dirty="0" smtClean="0"/>
              <a:t>How culture affects doing business: Case study of </a:t>
            </a:r>
            <a:r>
              <a:rPr lang="cs-CZ" b="1" dirty="0" smtClean="0"/>
              <a:t>China </a:t>
            </a:r>
            <a:r>
              <a:rPr lang="cs-CZ" b="1" dirty="0" err="1" smtClean="0"/>
              <a:t>and</a:t>
            </a:r>
            <a:r>
              <a:rPr lang="cs-CZ" b="1" dirty="0" smtClean="0"/>
              <a:t> U.S.A</a:t>
            </a:r>
            <a:r>
              <a:rPr lang="cs-CZ" b="1" dirty="0" smtClean="0"/>
              <a:t/>
            </a:r>
            <a:br>
              <a:rPr lang="cs-CZ" b="1" dirty="0" smtClean="0"/>
            </a:br>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cs-CZ" dirty="0" err="1" smtClean="0"/>
              <a:t>Conclusion</a:t>
            </a:r>
            <a:r>
              <a:rPr lang="cs-CZ" dirty="0" smtClean="0"/>
              <a:t> </a:t>
            </a:r>
            <a:r>
              <a:rPr lang="cs-CZ" dirty="0" err="1" smtClean="0"/>
              <a:t>of</a:t>
            </a:r>
            <a:r>
              <a:rPr lang="cs-CZ" dirty="0" smtClean="0"/>
              <a:t> </a:t>
            </a:r>
            <a:r>
              <a:rPr lang="cs-CZ" dirty="0" err="1" smtClean="0"/>
              <a:t>diploma</a:t>
            </a:r>
            <a:r>
              <a:rPr lang="cs-CZ" dirty="0" smtClean="0"/>
              <a:t> </a:t>
            </a:r>
            <a:r>
              <a:rPr lang="cs-CZ" dirty="0" smtClean="0"/>
              <a:t>thesis</a:t>
            </a:r>
          </a:p>
        </p:txBody>
      </p:sp>
      <p:sp>
        <p:nvSpPr>
          <p:cNvPr id="14339" name="Content Placeholder 2"/>
          <p:cNvSpPr>
            <a:spLocks noGrp="1"/>
          </p:cNvSpPr>
          <p:nvPr>
            <p:ph sz="quarter" idx="1"/>
          </p:nvPr>
        </p:nvSpPr>
        <p:spPr/>
        <p:txBody>
          <a:bodyPr/>
          <a:lstStyle/>
          <a:p>
            <a:r>
              <a:rPr lang="en-US" dirty="0" smtClean="0"/>
              <a:t>The results of this </a:t>
            </a:r>
            <a:r>
              <a:rPr lang="en-US" dirty="0" smtClean="0"/>
              <a:t>diploma </a:t>
            </a:r>
            <a:r>
              <a:rPr lang="en-US" dirty="0" smtClean="0"/>
              <a:t>thesis clearly shows that </a:t>
            </a:r>
            <a:r>
              <a:rPr lang="en-US" dirty="0" smtClean="0"/>
              <a:t>Chinese </a:t>
            </a:r>
            <a:r>
              <a:rPr lang="en-US" dirty="0" smtClean="0"/>
              <a:t>business culture and </a:t>
            </a:r>
            <a:r>
              <a:rPr lang="en-US" dirty="0" smtClean="0"/>
              <a:t>U.S.A business culture</a:t>
            </a:r>
            <a:r>
              <a:rPr lang="cs-CZ" dirty="0" smtClean="0"/>
              <a:t> </a:t>
            </a:r>
            <a:r>
              <a:rPr lang="en-US" dirty="0" smtClean="0"/>
              <a:t>don’t have many similar characteristics </a:t>
            </a:r>
            <a:endParaRPr lang="en-US" dirty="0" smtClean="0"/>
          </a:p>
          <a:p>
            <a:r>
              <a:rPr lang="cs-CZ" dirty="0" smtClean="0"/>
              <a:t>T</a:t>
            </a:r>
            <a:r>
              <a:rPr lang="en-US" dirty="0" smtClean="0"/>
              <a:t>he </a:t>
            </a:r>
            <a:r>
              <a:rPr lang="en-US" dirty="0" smtClean="0"/>
              <a:t>business between these two cultures is affected by big cross-cultural </a:t>
            </a:r>
            <a:r>
              <a:rPr lang="en-US" dirty="0" smtClean="0"/>
              <a:t>differences</a:t>
            </a:r>
            <a:r>
              <a:rPr lang="cs-CZ" dirty="0" smtClean="0"/>
              <a:t> </a:t>
            </a:r>
          </a:p>
          <a:p>
            <a:r>
              <a:rPr lang="en-US" dirty="0" smtClean="0"/>
              <a:t>Chinese who want to do business with Americans or Americans who want to do business with Chinese have to study very carefully all the differences between their cultures so they don’t get into an uncomfortable situations. 	</a:t>
            </a:r>
            <a:endParaRPr lang="cs-CZ" dirty="0" smtClean="0"/>
          </a:p>
          <a:p>
            <a:endParaRPr lang="cs-CZ" dirty="0" smtClean="0"/>
          </a:p>
          <a:p>
            <a:endParaRPr lang="cs-CZ" dirty="0" smtClean="0"/>
          </a:p>
          <a:p>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ubtitle 4"/>
          <p:cNvSpPr>
            <a:spLocks noGrp="1"/>
          </p:cNvSpPr>
          <p:nvPr>
            <p:ph type="subTitle" idx="1"/>
          </p:nvPr>
        </p:nvSpPr>
        <p:spPr/>
        <p:txBody>
          <a:bodyPr/>
          <a:lstStyle/>
          <a:p>
            <a:endParaRPr lang="cs-CZ" smtClean="0"/>
          </a:p>
        </p:txBody>
      </p:sp>
      <p:sp>
        <p:nvSpPr>
          <p:cNvPr id="15363" name="Title 3"/>
          <p:cNvSpPr>
            <a:spLocks noGrp="1"/>
          </p:cNvSpPr>
          <p:nvPr>
            <p:ph type="ctrTitle"/>
          </p:nvPr>
        </p:nvSpPr>
        <p:spPr>
          <a:xfrm>
            <a:off x="457200" y="1506538"/>
            <a:ext cx="8229600" cy="1470025"/>
          </a:xfrm>
        </p:spPr>
        <p:txBody>
          <a:bodyPr/>
          <a:lstStyle/>
          <a:p>
            <a:r>
              <a:rPr smtClean="0"/>
              <a:t>Thank you for your attention</a:t>
            </a:r>
            <a:endParaRPr lang="cs-CZ"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cs-CZ" dirty="0" err="1" smtClean="0"/>
              <a:t>Objective</a:t>
            </a:r>
            <a:r>
              <a:rPr lang="cs-CZ" dirty="0" smtClean="0"/>
              <a:t> </a:t>
            </a:r>
            <a:r>
              <a:rPr lang="cs-CZ" dirty="0" err="1" smtClean="0"/>
              <a:t>of</a:t>
            </a:r>
            <a:r>
              <a:rPr lang="cs-CZ" dirty="0" smtClean="0"/>
              <a:t> </a:t>
            </a:r>
            <a:r>
              <a:rPr lang="cs-CZ" dirty="0" err="1" smtClean="0"/>
              <a:t>diploma</a:t>
            </a:r>
            <a:r>
              <a:rPr lang="cs-CZ" dirty="0" smtClean="0"/>
              <a:t> </a:t>
            </a:r>
            <a:r>
              <a:rPr lang="cs-CZ" dirty="0" smtClean="0"/>
              <a:t>thesis</a:t>
            </a:r>
          </a:p>
        </p:txBody>
      </p:sp>
      <p:sp>
        <p:nvSpPr>
          <p:cNvPr id="7171" name="Content Placeholder 2"/>
          <p:cNvSpPr>
            <a:spLocks noGrp="1"/>
          </p:cNvSpPr>
          <p:nvPr>
            <p:ph sz="quarter" idx="1"/>
          </p:nvPr>
        </p:nvSpPr>
        <p:spPr>
          <a:xfrm>
            <a:off x="857224" y="1500174"/>
            <a:ext cx="7772400" cy="4572000"/>
          </a:xfrm>
        </p:spPr>
        <p:txBody>
          <a:bodyPr/>
          <a:lstStyle/>
          <a:p>
            <a:r>
              <a:rPr lang="en-US" dirty="0" smtClean="0"/>
              <a:t>Objective </a:t>
            </a:r>
            <a:r>
              <a:rPr lang="en-US" dirty="0" smtClean="0"/>
              <a:t>of this diploma thesis is to compare Chinese business culture and U.S.A. business culture according to five </a:t>
            </a:r>
            <a:r>
              <a:rPr lang="en-US" dirty="0" err="1" smtClean="0"/>
              <a:t>Hofstedes</a:t>
            </a:r>
            <a:r>
              <a:rPr lang="en-US" dirty="0" smtClean="0"/>
              <a:t> dimensions of national cultures, </a:t>
            </a:r>
            <a:r>
              <a:rPr lang="en-US" dirty="0" err="1" smtClean="0"/>
              <a:t>Trompenaars</a:t>
            </a:r>
            <a:r>
              <a:rPr lang="en-US" dirty="0" smtClean="0"/>
              <a:t> seven dimensions of culture and ten major areas of business life from the personal cultural profile, </a:t>
            </a:r>
            <a:r>
              <a:rPr lang="en-US" dirty="0" smtClean="0"/>
              <a:t>and then to find </a:t>
            </a:r>
            <a:r>
              <a:rPr lang="cs-CZ" dirty="0" err="1" smtClean="0"/>
              <a:t>out</a:t>
            </a:r>
            <a:r>
              <a:rPr lang="cs-CZ" dirty="0" smtClean="0"/>
              <a:t> </a:t>
            </a:r>
            <a:r>
              <a:rPr lang="en-US" dirty="0" smtClean="0"/>
              <a:t>in which aspects these cultures differ and coincide</a:t>
            </a:r>
            <a:endParaRPr lang="cs-C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smtClean="0"/>
              <a:t>Methodology</a:t>
            </a:r>
            <a:endParaRPr lang="cs-CZ" smtClean="0"/>
          </a:p>
        </p:txBody>
      </p:sp>
      <p:sp>
        <p:nvSpPr>
          <p:cNvPr id="8195" name="Content Placeholder 2"/>
          <p:cNvSpPr>
            <a:spLocks noGrp="1"/>
          </p:cNvSpPr>
          <p:nvPr>
            <p:ph sz="quarter" idx="1"/>
          </p:nvPr>
        </p:nvSpPr>
        <p:spPr/>
        <p:txBody>
          <a:bodyPr/>
          <a:lstStyle/>
          <a:p>
            <a:r>
              <a:rPr lang="en-US" dirty="0" smtClean="0"/>
              <a:t>Methods used in this diploma thesis are descriptive method and comparative method</a:t>
            </a: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cs-CZ" dirty="0" err="1" smtClean="0"/>
              <a:t>Theoretical</a:t>
            </a:r>
            <a:r>
              <a:rPr lang="cs-CZ" dirty="0" smtClean="0"/>
              <a:t> part </a:t>
            </a:r>
            <a:r>
              <a:rPr lang="cs-CZ" dirty="0" err="1" smtClean="0"/>
              <a:t>of</a:t>
            </a:r>
            <a:r>
              <a:rPr lang="cs-CZ" dirty="0" smtClean="0"/>
              <a:t> </a:t>
            </a:r>
            <a:r>
              <a:rPr lang="cs-CZ" dirty="0" err="1" smtClean="0"/>
              <a:t>diploma</a:t>
            </a:r>
            <a:r>
              <a:rPr lang="cs-CZ" dirty="0" smtClean="0"/>
              <a:t> </a:t>
            </a:r>
            <a:r>
              <a:rPr lang="cs-CZ" dirty="0" smtClean="0"/>
              <a:t>thesis</a:t>
            </a:r>
          </a:p>
        </p:txBody>
      </p:sp>
      <p:sp>
        <p:nvSpPr>
          <p:cNvPr id="9219" name="Content Placeholder 2"/>
          <p:cNvSpPr>
            <a:spLocks noGrp="1"/>
          </p:cNvSpPr>
          <p:nvPr>
            <p:ph sz="quarter" idx="1"/>
          </p:nvPr>
        </p:nvSpPr>
        <p:spPr/>
        <p:txBody>
          <a:bodyPr/>
          <a:lstStyle/>
          <a:p>
            <a:r>
              <a:rPr lang="en-US" dirty="0" smtClean="0"/>
              <a:t>In the theoretical part of thesis I introduced the notion of culture , </a:t>
            </a:r>
            <a:r>
              <a:rPr lang="en-US" dirty="0" err="1" smtClean="0"/>
              <a:t>Hofstede’s</a:t>
            </a:r>
            <a:r>
              <a:rPr lang="en-US" dirty="0" smtClean="0"/>
              <a:t> cultural dimensions theory</a:t>
            </a:r>
            <a:r>
              <a:rPr lang="en-US" dirty="0" smtClean="0"/>
              <a:t>, </a:t>
            </a:r>
            <a:r>
              <a:rPr lang="en-US" dirty="0" err="1" smtClean="0"/>
              <a:t>Trompenaars</a:t>
            </a:r>
            <a:r>
              <a:rPr lang="en-US" dirty="0" smtClean="0"/>
              <a:t> </a:t>
            </a:r>
            <a:r>
              <a:rPr lang="en-US" dirty="0" smtClean="0"/>
              <a:t>seven </a:t>
            </a:r>
            <a:r>
              <a:rPr lang="en-US" dirty="0" smtClean="0"/>
              <a:t>dimensions</a:t>
            </a:r>
            <a:r>
              <a:rPr lang="cs-CZ" dirty="0" smtClean="0"/>
              <a:t> </a:t>
            </a:r>
            <a:r>
              <a:rPr lang="en-US" dirty="0" smtClean="0"/>
              <a:t>and </a:t>
            </a:r>
            <a:r>
              <a:rPr lang="en-US" dirty="0" smtClean="0"/>
              <a:t>ten major areas of a business life from  the personal cultural profile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cs-CZ" dirty="0" err="1" smtClean="0"/>
              <a:t>Practical</a:t>
            </a:r>
            <a:r>
              <a:rPr lang="cs-CZ" dirty="0" smtClean="0"/>
              <a:t> part </a:t>
            </a:r>
            <a:r>
              <a:rPr lang="cs-CZ" dirty="0" err="1" smtClean="0"/>
              <a:t>of</a:t>
            </a:r>
            <a:r>
              <a:rPr lang="cs-CZ" dirty="0" smtClean="0"/>
              <a:t> </a:t>
            </a:r>
            <a:r>
              <a:rPr lang="cs-CZ" dirty="0" err="1" smtClean="0"/>
              <a:t>diploma</a:t>
            </a:r>
            <a:r>
              <a:rPr lang="cs-CZ" dirty="0" smtClean="0"/>
              <a:t> </a:t>
            </a:r>
            <a:r>
              <a:rPr lang="cs-CZ" dirty="0" smtClean="0"/>
              <a:t>thesis</a:t>
            </a:r>
          </a:p>
        </p:txBody>
      </p:sp>
      <p:sp>
        <p:nvSpPr>
          <p:cNvPr id="10243" name="Content Placeholder 2"/>
          <p:cNvSpPr>
            <a:spLocks noGrp="1"/>
          </p:cNvSpPr>
          <p:nvPr>
            <p:ph sz="quarter" idx="1"/>
          </p:nvPr>
        </p:nvSpPr>
        <p:spPr/>
        <p:txBody>
          <a:bodyPr/>
          <a:lstStyle/>
          <a:p>
            <a:r>
              <a:rPr lang="en-US" dirty="0" smtClean="0"/>
              <a:t>In practical part of thesis </a:t>
            </a:r>
            <a:r>
              <a:rPr lang="cs-CZ" dirty="0" err="1" smtClean="0"/>
              <a:t>Chinese</a:t>
            </a:r>
            <a:r>
              <a:rPr lang="en-US" dirty="0" smtClean="0"/>
              <a:t> and </a:t>
            </a:r>
            <a:r>
              <a:rPr lang="cs-CZ" dirty="0" smtClean="0"/>
              <a:t>U.S.A </a:t>
            </a:r>
            <a:r>
              <a:rPr lang="en-US" dirty="0" smtClean="0"/>
              <a:t>cultures </a:t>
            </a:r>
            <a:r>
              <a:rPr lang="en-US" dirty="0" smtClean="0"/>
              <a:t>are compared </a:t>
            </a:r>
            <a:r>
              <a:rPr lang="en-US" b="1" dirty="0" smtClean="0"/>
              <a:t>with 5 </a:t>
            </a:r>
            <a:r>
              <a:rPr lang="en-US" b="1" dirty="0" err="1" smtClean="0"/>
              <a:t>Hofstede's</a:t>
            </a:r>
            <a:r>
              <a:rPr lang="en-US" b="1" dirty="0" smtClean="0"/>
              <a:t> </a:t>
            </a:r>
            <a:r>
              <a:rPr lang="en-US" b="1" dirty="0" smtClean="0"/>
              <a:t>dimensions of national </a:t>
            </a:r>
            <a:r>
              <a:rPr lang="en-US" b="1" dirty="0" smtClean="0"/>
              <a:t>cultures</a:t>
            </a:r>
            <a:r>
              <a:rPr lang="cs-CZ" b="1" dirty="0" smtClean="0"/>
              <a:t>,</a:t>
            </a:r>
            <a:r>
              <a:rPr lang="cs-CZ" dirty="0" smtClean="0"/>
              <a:t> </a:t>
            </a:r>
            <a:r>
              <a:rPr lang="en-US" b="1" dirty="0" smtClean="0"/>
              <a:t>seven</a:t>
            </a:r>
            <a:r>
              <a:rPr lang="cs-CZ" b="1" dirty="0" smtClean="0"/>
              <a:t> </a:t>
            </a:r>
            <a:r>
              <a:rPr lang="en-US" b="1" dirty="0" err="1" smtClean="0"/>
              <a:t>Trompenaars</a:t>
            </a:r>
            <a:r>
              <a:rPr lang="en-US" b="1" dirty="0" smtClean="0"/>
              <a:t> </a:t>
            </a:r>
            <a:r>
              <a:rPr lang="en-US" b="1" dirty="0" smtClean="0"/>
              <a:t>dimensions </a:t>
            </a:r>
            <a:r>
              <a:rPr lang="en-US" dirty="0" smtClean="0"/>
              <a:t>and </a:t>
            </a:r>
            <a:r>
              <a:rPr lang="cs-CZ" b="1" dirty="0" smtClean="0"/>
              <a:t>10</a:t>
            </a:r>
            <a:r>
              <a:rPr lang="en-US" b="1" dirty="0" smtClean="0"/>
              <a:t> </a:t>
            </a:r>
            <a:r>
              <a:rPr lang="en-US" b="1" dirty="0" smtClean="0"/>
              <a:t>major areas of a business life </a:t>
            </a:r>
            <a:r>
              <a:rPr lang="en-US" b="1" dirty="0" smtClean="0"/>
              <a:t>from</a:t>
            </a:r>
            <a:r>
              <a:rPr lang="cs-CZ" b="1" dirty="0" smtClean="0"/>
              <a:t> </a:t>
            </a:r>
            <a:r>
              <a:rPr lang="en-US" b="1" dirty="0" smtClean="0"/>
              <a:t>the </a:t>
            </a:r>
            <a:r>
              <a:rPr lang="en-US" b="1" dirty="0" smtClean="0"/>
              <a:t>personal cultural profile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GB" dirty="0" smtClean="0"/>
              <a:t>Comparison </a:t>
            </a:r>
            <a:r>
              <a:rPr lang="en-GB" dirty="0"/>
              <a:t>of </a:t>
            </a:r>
            <a:r>
              <a:rPr lang="cs-CZ" dirty="0" err="1" smtClean="0"/>
              <a:t>Hofstede</a:t>
            </a:r>
            <a:r>
              <a:rPr lang="cs-CZ" dirty="0" smtClean="0"/>
              <a:t>'s </a:t>
            </a:r>
            <a:r>
              <a:rPr lang="en-GB" dirty="0" smtClean="0"/>
              <a:t>dimensions</a:t>
            </a:r>
            <a:r>
              <a:rPr lang="cs-CZ" dirty="0" smtClean="0"/>
              <a:t> </a:t>
            </a:r>
            <a:r>
              <a:rPr lang="cs-CZ" dirty="0" err="1" smtClean="0"/>
              <a:t>of</a:t>
            </a:r>
            <a:r>
              <a:rPr lang="en-GB" dirty="0" smtClean="0"/>
              <a:t> </a:t>
            </a:r>
            <a:r>
              <a:rPr lang="cs-CZ" dirty="0" err="1" smtClean="0"/>
              <a:t>Cina</a:t>
            </a:r>
            <a:r>
              <a:rPr lang="en-GB" dirty="0" smtClean="0"/>
              <a:t> </a:t>
            </a:r>
            <a:r>
              <a:rPr lang="en-GB" dirty="0"/>
              <a:t>and </a:t>
            </a:r>
            <a:r>
              <a:rPr lang="cs-CZ" dirty="0" smtClean="0"/>
              <a:t>U.S.A</a:t>
            </a:r>
            <a:endParaRPr lang="cs-CZ" dirty="0"/>
          </a:p>
        </p:txBody>
      </p:sp>
      <p:pic>
        <p:nvPicPr>
          <p:cNvPr id="5" name="Zástupný symbol pro obsah 4" descr="Hofstede.PNG"/>
          <p:cNvPicPr>
            <a:picLocks noGrp="1" noChangeAspect="1"/>
          </p:cNvPicPr>
          <p:nvPr>
            <p:ph sz="quarter" idx="1"/>
          </p:nvPr>
        </p:nvPicPr>
        <p:blipFill>
          <a:blip r:embed="rId2" cstate="print"/>
          <a:stretch>
            <a:fillRect/>
          </a:stretch>
        </p:blipFill>
        <p:spPr>
          <a:xfrm>
            <a:off x="321254" y="1643062"/>
            <a:ext cx="8498334" cy="4572020"/>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Comparison </a:t>
            </a:r>
            <a:r>
              <a:rPr lang="cs-CZ" dirty="0" err="1" smtClean="0"/>
              <a:t>of</a:t>
            </a:r>
            <a:r>
              <a:rPr lang="cs-CZ" dirty="0" smtClean="0"/>
              <a:t> </a:t>
            </a:r>
            <a:r>
              <a:rPr lang="en-US" dirty="0" smtClean="0"/>
              <a:t>seven </a:t>
            </a:r>
            <a:r>
              <a:rPr lang="en-US" dirty="0" err="1" smtClean="0"/>
              <a:t>Trompenaars</a:t>
            </a:r>
            <a:r>
              <a:rPr lang="en-US" dirty="0" smtClean="0"/>
              <a:t> dimensions</a:t>
            </a:r>
            <a:r>
              <a:rPr lang="cs-CZ" dirty="0" smtClean="0"/>
              <a:t> </a:t>
            </a:r>
            <a:r>
              <a:rPr lang="cs-CZ" dirty="0" err="1" smtClean="0"/>
              <a:t>of</a:t>
            </a:r>
            <a:r>
              <a:rPr lang="en-GB" dirty="0" smtClean="0"/>
              <a:t> </a:t>
            </a:r>
            <a:r>
              <a:rPr lang="cs-CZ" dirty="0" smtClean="0"/>
              <a:t>China</a:t>
            </a:r>
            <a:r>
              <a:rPr lang="en-GB" dirty="0" smtClean="0"/>
              <a:t> and </a:t>
            </a:r>
            <a:r>
              <a:rPr lang="cs-CZ" dirty="0" smtClean="0"/>
              <a:t>U.S.A</a:t>
            </a:r>
            <a:endParaRPr lang="cs-CZ" dirty="0"/>
          </a:p>
        </p:txBody>
      </p:sp>
      <p:sp>
        <p:nvSpPr>
          <p:cNvPr id="3" name="Zástupný symbol pro obsah 2"/>
          <p:cNvSpPr>
            <a:spLocks noGrp="1"/>
          </p:cNvSpPr>
          <p:nvPr>
            <p:ph sz="quarter" idx="1"/>
          </p:nvPr>
        </p:nvSpPr>
        <p:spPr/>
        <p:txBody>
          <a:bodyPr/>
          <a:lstStyle/>
          <a:p>
            <a:pPr>
              <a:buNone/>
            </a:pPr>
            <a:endParaRPr lang="cs-CZ" dirty="0" smtClean="0"/>
          </a:p>
        </p:txBody>
      </p:sp>
      <p:graphicFrame>
        <p:nvGraphicFramePr>
          <p:cNvPr id="4" name="Tabulka 3"/>
          <p:cNvGraphicFramePr>
            <a:graphicFrameLocks noGrp="1"/>
          </p:cNvGraphicFramePr>
          <p:nvPr/>
        </p:nvGraphicFramePr>
        <p:xfrm>
          <a:off x="285720" y="1357298"/>
          <a:ext cx="8572560" cy="5198210"/>
        </p:xfrm>
        <a:graphic>
          <a:graphicData uri="http://schemas.openxmlformats.org/drawingml/2006/table">
            <a:tbl>
              <a:tblPr firstRow="1" bandRow="1">
                <a:tableStyleId>{21E4AEA4-8DFA-4A89-87EB-49C32662AFE0}</a:tableStyleId>
              </a:tblPr>
              <a:tblGrid>
                <a:gridCol w="2857520"/>
                <a:gridCol w="2857520"/>
                <a:gridCol w="2857520"/>
              </a:tblGrid>
              <a:tr h="482834">
                <a:tc>
                  <a:txBody>
                    <a:bodyPr/>
                    <a:lstStyle/>
                    <a:p>
                      <a:r>
                        <a:rPr lang="en-US" sz="2000" noProof="0" smtClean="0"/>
                        <a:t>Dimensions</a:t>
                      </a:r>
                      <a:endParaRPr lang="en-US" sz="2000" noProof="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noProof="0" smtClean="0"/>
                        <a:t>China</a:t>
                      </a:r>
                      <a:endParaRPr lang="en-US" sz="2000" noProof="0"/>
                    </a:p>
                  </a:txBody>
                  <a:tcPr/>
                </a:tc>
                <a:tc>
                  <a:txBody>
                    <a:bodyPr/>
                    <a:lstStyle/>
                    <a:p>
                      <a:r>
                        <a:rPr kumimoji="0" lang="en-US" sz="2000" kern="1200" noProof="0" smtClean="0"/>
                        <a:t>U.S.A</a:t>
                      </a:r>
                      <a:endParaRPr lang="en-US" sz="2000" noProof="0"/>
                    </a:p>
                  </a:txBody>
                  <a:tcPr/>
                </a:tc>
              </a:tr>
              <a:tr h="660174">
                <a:tc>
                  <a:txBody>
                    <a:bodyPr/>
                    <a:lstStyle/>
                    <a:p>
                      <a:r>
                        <a:rPr kumimoji="0" lang="en-US" sz="1800" b="1" u="none" kern="1200" noProof="0" smtClean="0"/>
                        <a:t>Universalism versus particularism </a:t>
                      </a:r>
                      <a:endParaRPr lang="en-US" sz="1800" b="1" u="none" noProof="0"/>
                    </a:p>
                  </a:txBody>
                  <a:tcPr/>
                </a:tc>
                <a:tc>
                  <a:txBody>
                    <a:bodyPr/>
                    <a:lstStyle/>
                    <a:p>
                      <a:r>
                        <a:rPr kumimoji="0" lang="en-US" sz="1800" kern="1200" noProof="0" smtClean="0"/>
                        <a:t>Particularist </a:t>
                      </a:r>
                      <a:endParaRPr lang="en-US" noProof="0"/>
                    </a:p>
                  </a:txBody>
                  <a:tcPr/>
                </a:tc>
                <a:tc>
                  <a:txBody>
                    <a:bodyPr/>
                    <a:lstStyle/>
                    <a:p>
                      <a:r>
                        <a:rPr kumimoji="0" lang="en-US" sz="1800" kern="1200" noProof="0" smtClean="0"/>
                        <a:t>Universalist</a:t>
                      </a:r>
                      <a:endParaRPr lang="en-US" noProof="0"/>
                    </a:p>
                  </a:txBody>
                  <a:tcPr/>
                </a:tc>
              </a:tr>
              <a:tr h="642942">
                <a:tc>
                  <a:txBody>
                    <a:bodyPr/>
                    <a:lstStyle/>
                    <a:p>
                      <a:r>
                        <a:rPr kumimoji="0" lang="en-US" sz="1800" b="1" u="none" kern="1200" noProof="0" smtClean="0"/>
                        <a:t>Individualism versus collectivism</a:t>
                      </a:r>
                      <a:endParaRPr lang="en-US" b="1" u="none" noProof="0"/>
                    </a:p>
                  </a:txBody>
                  <a:tcPr/>
                </a:tc>
                <a:tc>
                  <a:txBody>
                    <a:bodyPr/>
                    <a:lstStyle/>
                    <a:p>
                      <a:r>
                        <a:rPr kumimoji="0" lang="en-US" sz="1800" kern="1200" noProof="0" smtClean="0"/>
                        <a:t>Collectivist</a:t>
                      </a:r>
                      <a:endParaRPr lang="en-US" noProof="0"/>
                    </a:p>
                  </a:txBody>
                  <a:tcPr/>
                </a:tc>
                <a:tc>
                  <a:txBody>
                    <a:bodyPr/>
                    <a:lstStyle/>
                    <a:p>
                      <a:r>
                        <a:rPr kumimoji="0" lang="en-US" sz="1800" kern="1200" noProof="0" smtClean="0"/>
                        <a:t>Individualistic </a:t>
                      </a:r>
                      <a:endParaRPr lang="en-US" noProof="0"/>
                    </a:p>
                  </a:txBody>
                  <a:tcPr/>
                </a:tc>
              </a:tr>
              <a:tr h="428628">
                <a:tc>
                  <a:txBody>
                    <a:bodyPr/>
                    <a:lstStyle/>
                    <a:p>
                      <a:r>
                        <a:rPr kumimoji="0" lang="en-US" sz="1800" b="1" u="none" kern="1200" noProof="0" smtClean="0"/>
                        <a:t>From specific versus diffuse</a:t>
                      </a:r>
                      <a:endParaRPr lang="en-US" b="1" u="none" noProof="0"/>
                    </a:p>
                  </a:txBody>
                  <a:tcPr/>
                </a:tc>
                <a:tc>
                  <a:txBody>
                    <a:bodyPr/>
                    <a:lstStyle/>
                    <a:p>
                      <a:r>
                        <a:rPr kumimoji="0" lang="en-US" sz="1800" kern="1200" noProof="0" smtClean="0"/>
                        <a:t>Diffuse</a:t>
                      </a:r>
                      <a:endParaRPr lang="en-US" noProof="0"/>
                    </a:p>
                  </a:txBody>
                  <a:tcPr/>
                </a:tc>
                <a:tc>
                  <a:txBody>
                    <a:bodyPr/>
                    <a:lstStyle/>
                    <a:p>
                      <a:r>
                        <a:rPr kumimoji="0" lang="en-US" sz="1800" kern="1200" noProof="0" smtClean="0"/>
                        <a:t>Specific</a:t>
                      </a:r>
                      <a:endParaRPr lang="en-US" noProof="0"/>
                    </a:p>
                  </a:txBody>
                  <a:tcPr/>
                </a:tc>
              </a:tr>
              <a:tr h="428628">
                <a:tc>
                  <a:txBody>
                    <a:bodyPr/>
                    <a:lstStyle/>
                    <a:p>
                      <a:r>
                        <a:rPr kumimoji="0" lang="en-US" sz="1800" b="1" u="none" kern="1200" noProof="0" smtClean="0"/>
                        <a:t>Neutral versus affective </a:t>
                      </a:r>
                      <a:endParaRPr lang="en-US" b="1" u="none" noProof="0"/>
                    </a:p>
                  </a:txBody>
                  <a:tcPr/>
                </a:tc>
                <a:tc>
                  <a:txBody>
                    <a:bodyPr/>
                    <a:lstStyle/>
                    <a:p>
                      <a:r>
                        <a:rPr kumimoji="0" lang="en-US" sz="1800" kern="1200" noProof="0" smtClean="0">
                          <a:solidFill>
                            <a:schemeClr val="dk1"/>
                          </a:solidFill>
                          <a:latin typeface="+mn-lt"/>
                          <a:ea typeface="+mn-ea"/>
                          <a:cs typeface="+mn-cs"/>
                        </a:rPr>
                        <a:t>Neutral society </a:t>
                      </a:r>
                      <a:endParaRPr lang="en-US" noProof="0"/>
                    </a:p>
                  </a:txBody>
                  <a:tcPr/>
                </a:tc>
                <a:tc>
                  <a:txBody>
                    <a:bodyPr/>
                    <a:lstStyle/>
                    <a:p>
                      <a:r>
                        <a:rPr kumimoji="0" lang="en-US" sz="1800" kern="1200" noProof="0" smtClean="0">
                          <a:solidFill>
                            <a:schemeClr val="dk1"/>
                          </a:solidFill>
                          <a:latin typeface="+mn-lt"/>
                          <a:ea typeface="+mn-ea"/>
                          <a:cs typeface="+mn-cs"/>
                        </a:rPr>
                        <a:t>Mildly affective</a:t>
                      </a:r>
                      <a:endParaRPr lang="en-US" noProof="0"/>
                    </a:p>
                  </a:txBody>
                  <a:tcPr/>
                </a:tc>
              </a:tr>
              <a:tr h="571504">
                <a:tc>
                  <a:txBody>
                    <a:bodyPr/>
                    <a:lstStyle/>
                    <a:p>
                      <a:r>
                        <a:rPr kumimoji="0" lang="en-US" sz="1800" b="1" u="none" kern="1200" noProof="0" smtClean="0"/>
                        <a:t>Achievement versus ascription </a:t>
                      </a:r>
                      <a:endParaRPr lang="en-US" b="1" u="none" noProof="0"/>
                    </a:p>
                  </a:txBody>
                  <a:tcPr/>
                </a:tc>
                <a:tc>
                  <a:txBody>
                    <a:bodyPr/>
                    <a:lstStyle/>
                    <a:p>
                      <a:r>
                        <a:rPr kumimoji="0" lang="en-US" sz="1800" kern="1200" noProof="0" smtClean="0">
                          <a:solidFill>
                            <a:schemeClr val="dk1"/>
                          </a:solidFill>
                          <a:latin typeface="+mn-lt"/>
                          <a:ea typeface="+mn-ea"/>
                          <a:cs typeface="+mn-cs"/>
                        </a:rPr>
                        <a:t>Ascription-orientated </a:t>
                      </a:r>
                      <a:endParaRPr lang="en-US" noProof="0"/>
                    </a:p>
                  </a:txBody>
                  <a:tcPr/>
                </a:tc>
                <a:tc>
                  <a:txBody>
                    <a:bodyPr/>
                    <a:lstStyle/>
                    <a:p>
                      <a:r>
                        <a:rPr kumimoji="0" lang="en-US" sz="1800" kern="1200" noProof="0" smtClean="0">
                          <a:solidFill>
                            <a:schemeClr val="dk1"/>
                          </a:solidFill>
                          <a:latin typeface="+mn-lt"/>
                          <a:ea typeface="+mn-ea"/>
                          <a:cs typeface="+mn-cs"/>
                        </a:rPr>
                        <a:t>Achievement-oriented </a:t>
                      </a:r>
                      <a:endParaRPr lang="en-US" noProof="0"/>
                    </a:p>
                  </a:txBody>
                  <a:tcPr/>
                </a:tc>
              </a:tr>
              <a:tr h="451884">
                <a:tc>
                  <a:txBody>
                    <a:bodyPr/>
                    <a:lstStyle/>
                    <a:p>
                      <a:r>
                        <a:rPr kumimoji="0" lang="en-US" sz="1800" b="1" u="none" kern="1200" noProof="0" smtClean="0">
                          <a:solidFill>
                            <a:schemeClr val="dk1"/>
                          </a:solidFill>
                          <a:latin typeface="+mn-lt"/>
                          <a:ea typeface="+mn-ea"/>
                          <a:cs typeface="+mn-cs"/>
                        </a:rPr>
                        <a:t>Time orientation &amp; sequential time versus synchronous time</a:t>
                      </a:r>
                      <a:endParaRPr lang="en-US" b="1" u="none" noProof="0"/>
                    </a:p>
                  </a:txBody>
                  <a:tcPr/>
                </a:tc>
                <a:tc>
                  <a:txBody>
                    <a:bodyPr/>
                    <a:lstStyle/>
                    <a:p>
                      <a:r>
                        <a:rPr kumimoji="0" lang="en-US" sz="1800" kern="1200" noProof="0" smtClean="0">
                          <a:solidFill>
                            <a:schemeClr val="dk1"/>
                          </a:solidFill>
                          <a:latin typeface="+mn-lt"/>
                          <a:ea typeface="+mn-ea"/>
                          <a:cs typeface="+mn-cs"/>
                        </a:rPr>
                        <a:t>Synchronous times oriented culture with long-term time horizon and where past, present and future have the same importance</a:t>
                      </a:r>
                      <a:endParaRPr lang="en-US" noProof="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noProof="0" smtClean="0">
                          <a:solidFill>
                            <a:schemeClr val="dk1"/>
                          </a:solidFill>
                          <a:latin typeface="+mn-lt"/>
                          <a:ea typeface="+mn-ea"/>
                          <a:cs typeface="+mn-cs"/>
                        </a:rPr>
                        <a:t>Sequential time oriented culture with short-term time horizon and future orientation. </a:t>
                      </a:r>
                    </a:p>
                    <a:p>
                      <a:endParaRPr lang="en-US" noProof="0"/>
                    </a:p>
                  </a:txBody>
                  <a:tcPr/>
                </a:tc>
              </a:tr>
              <a:tr h="451884">
                <a:tc>
                  <a:txBody>
                    <a:bodyPr/>
                    <a:lstStyle/>
                    <a:p>
                      <a:r>
                        <a:rPr kumimoji="0" lang="en-US" sz="1800" b="1" kern="1200" noProof="0" smtClean="0">
                          <a:solidFill>
                            <a:schemeClr val="dk1"/>
                          </a:solidFill>
                          <a:latin typeface="+mn-lt"/>
                          <a:ea typeface="+mn-ea"/>
                          <a:cs typeface="+mn-cs"/>
                        </a:rPr>
                        <a:t>Internal–external control </a:t>
                      </a:r>
                      <a:endParaRPr lang="en-US" b="1" noProof="0"/>
                    </a:p>
                  </a:txBody>
                  <a:tcPr/>
                </a:tc>
                <a:tc>
                  <a:txBody>
                    <a:bodyPr/>
                    <a:lstStyle/>
                    <a:p>
                      <a:r>
                        <a:rPr kumimoji="0" lang="en-US" sz="1800" kern="1200" noProof="0" smtClean="0">
                          <a:solidFill>
                            <a:schemeClr val="dk1"/>
                          </a:solidFill>
                          <a:latin typeface="+mn-lt"/>
                          <a:ea typeface="+mn-ea"/>
                          <a:cs typeface="+mn-cs"/>
                        </a:rPr>
                        <a:t>External-control</a:t>
                      </a:r>
                      <a:endParaRPr lang="en-US" noProof="0"/>
                    </a:p>
                  </a:txBody>
                  <a:tcPr/>
                </a:tc>
                <a:tc>
                  <a:txBody>
                    <a:bodyPr/>
                    <a:lstStyle/>
                    <a:p>
                      <a:r>
                        <a:rPr kumimoji="0" lang="en-US" sz="1800" kern="1200" noProof="0" dirty="0" smtClean="0">
                          <a:solidFill>
                            <a:schemeClr val="dk1"/>
                          </a:solidFill>
                          <a:latin typeface="+mn-lt"/>
                          <a:ea typeface="+mn-ea"/>
                          <a:cs typeface="+mn-cs"/>
                        </a:rPr>
                        <a:t>Internal-control</a:t>
                      </a:r>
                      <a:endParaRPr lang="en-US" noProof="0" dirty="0"/>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750" y="0"/>
            <a:ext cx="8229600" cy="1143000"/>
          </a:xfrm>
        </p:spPr>
        <p:txBody>
          <a:bodyPr>
            <a:normAutofit fontScale="90000"/>
          </a:bodyPr>
          <a:lstStyle/>
          <a:p>
            <a:pPr fontAlgn="auto">
              <a:spcAft>
                <a:spcPts val="0"/>
              </a:spcAft>
              <a:defRPr/>
            </a:pPr>
            <a:r>
              <a:rPr lang="en-GB" dirty="0"/>
              <a:t>Comparison between personal cultural profiles of </a:t>
            </a:r>
            <a:r>
              <a:rPr lang="cs-CZ" dirty="0" smtClean="0"/>
              <a:t>China</a:t>
            </a:r>
            <a:r>
              <a:rPr lang="en-GB" dirty="0" smtClean="0"/>
              <a:t> </a:t>
            </a:r>
            <a:r>
              <a:rPr lang="en-GB" dirty="0"/>
              <a:t>and </a:t>
            </a:r>
            <a:r>
              <a:rPr lang="cs-CZ" dirty="0" smtClean="0"/>
              <a:t>U.S.A</a:t>
            </a:r>
            <a:endParaRPr lang="cs-CZ" dirty="0"/>
          </a:p>
        </p:txBody>
      </p:sp>
      <p:pic>
        <p:nvPicPr>
          <p:cNvPr id="5" name="Zástupný symbol pro obsah 4" descr="CULTURAL PROFILE-China, U.S..png"/>
          <p:cNvPicPr>
            <a:picLocks noGrp="1" noChangeAspect="1"/>
          </p:cNvPicPr>
          <p:nvPr>
            <p:ph sz="quarter" idx="1"/>
          </p:nvPr>
        </p:nvPicPr>
        <p:blipFill>
          <a:blip r:embed="rId2" cstate="print"/>
          <a:stretch>
            <a:fillRect/>
          </a:stretch>
        </p:blipFill>
        <p:spPr>
          <a:xfrm>
            <a:off x="2714612" y="1071546"/>
            <a:ext cx="3500462" cy="5576418"/>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cs-CZ" dirty="0" err="1" smtClean="0"/>
              <a:t>Conclusion</a:t>
            </a:r>
            <a:r>
              <a:rPr lang="cs-CZ" dirty="0" smtClean="0"/>
              <a:t> </a:t>
            </a:r>
            <a:r>
              <a:rPr lang="cs-CZ" dirty="0" err="1" smtClean="0"/>
              <a:t>of</a:t>
            </a:r>
            <a:r>
              <a:rPr lang="cs-CZ" dirty="0" smtClean="0"/>
              <a:t> </a:t>
            </a:r>
            <a:r>
              <a:rPr lang="cs-CZ" dirty="0" err="1" smtClean="0"/>
              <a:t>diploma</a:t>
            </a:r>
            <a:r>
              <a:rPr lang="cs-CZ" dirty="0" smtClean="0"/>
              <a:t> </a:t>
            </a:r>
            <a:r>
              <a:rPr lang="cs-CZ" dirty="0" smtClean="0"/>
              <a:t>thesis</a:t>
            </a:r>
          </a:p>
        </p:txBody>
      </p:sp>
      <p:sp>
        <p:nvSpPr>
          <p:cNvPr id="13315" name="Content Placeholder 2"/>
          <p:cNvSpPr>
            <a:spLocks noGrp="1"/>
          </p:cNvSpPr>
          <p:nvPr>
            <p:ph sz="quarter" idx="1"/>
          </p:nvPr>
        </p:nvSpPr>
        <p:spPr/>
        <p:txBody>
          <a:bodyPr/>
          <a:lstStyle/>
          <a:p>
            <a:r>
              <a:rPr lang="en-US" dirty="0" smtClean="0"/>
              <a:t>According to five </a:t>
            </a:r>
            <a:r>
              <a:rPr lang="en-US" dirty="0" err="1" smtClean="0"/>
              <a:t>Hofstede's</a:t>
            </a:r>
            <a:r>
              <a:rPr lang="en-US" dirty="0" smtClean="0"/>
              <a:t> dimensions of national </a:t>
            </a:r>
            <a:r>
              <a:rPr lang="en-US" dirty="0" smtClean="0"/>
              <a:t>cultures</a:t>
            </a:r>
            <a:r>
              <a:rPr lang="cs-CZ" dirty="0" smtClean="0"/>
              <a:t> China </a:t>
            </a:r>
            <a:r>
              <a:rPr lang="cs-CZ" dirty="0" err="1" smtClean="0"/>
              <a:t>and</a:t>
            </a:r>
            <a:r>
              <a:rPr lang="cs-CZ" dirty="0" smtClean="0"/>
              <a:t> U.S.A </a:t>
            </a:r>
            <a:r>
              <a:rPr lang="cs-CZ" dirty="0" err="1" smtClean="0"/>
              <a:t>have</a:t>
            </a:r>
            <a:r>
              <a:rPr lang="cs-CZ" dirty="0" smtClean="0"/>
              <a:t> </a:t>
            </a:r>
            <a:r>
              <a:rPr lang="en-GB" dirty="0" smtClean="0"/>
              <a:t>very </a:t>
            </a:r>
            <a:r>
              <a:rPr lang="en-GB" dirty="0" smtClean="0"/>
              <a:t>close results in </a:t>
            </a:r>
            <a:r>
              <a:rPr lang="en-GB" u="sng" dirty="0" smtClean="0"/>
              <a:t>2 dimensions</a:t>
            </a:r>
            <a:r>
              <a:rPr lang="en-GB" dirty="0" smtClean="0"/>
              <a:t> and they </a:t>
            </a:r>
            <a:r>
              <a:rPr lang="en-GB" u="sng" dirty="0" smtClean="0"/>
              <a:t>differ in 3 </a:t>
            </a:r>
            <a:r>
              <a:rPr lang="en-GB" u="sng" dirty="0" smtClean="0"/>
              <a:t>dimensions</a:t>
            </a:r>
            <a:endParaRPr lang="cs-CZ" dirty="0" smtClean="0"/>
          </a:p>
          <a:p>
            <a:r>
              <a:rPr lang="en-GB" dirty="0" smtClean="0"/>
              <a:t>If we evaluate China and U.S.A according to </a:t>
            </a:r>
            <a:r>
              <a:rPr lang="en-US" dirty="0" smtClean="0"/>
              <a:t>seven </a:t>
            </a:r>
            <a:r>
              <a:rPr lang="en-US" dirty="0" err="1" smtClean="0"/>
              <a:t>Trompenaars</a:t>
            </a:r>
            <a:r>
              <a:rPr lang="en-US" dirty="0" smtClean="0"/>
              <a:t> dimensions </a:t>
            </a:r>
            <a:r>
              <a:rPr lang="en-GB" dirty="0" smtClean="0"/>
              <a:t>we would find that they </a:t>
            </a:r>
            <a:r>
              <a:rPr lang="en-GB" u="sng" dirty="0" smtClean="0"/>
              <a:t>differ in all 7 </a:t>
            </a:r>
            <a:r>
              <a:rPr lang="en-GB" u="sng" dirty="0" smtClean="0"/>
              <a:t>dimensions</a:t>
            </a:r>
            <a:endParaRPr lang="en-US" dirty="0" smtClean="0"/>
          </a:p>
          <a:p>
            <a:r>
              <a:rPr lang="en-GB" dirty="0" smtClean="0"/>
              <a:t>According to the results from cultural profiles of China and U.S.A these two countries have </a:t>
            </a:r>
            <a:r>
              <a:rPr lang="en-GB" u="sng" dirty="0" smtClean="0"/>
              <a:t>similarities in 2 areas of business life</a:t>
            </a:r>
            <a:r>
              <a:rPr lang="en-GB" dirty="0" smtClean="0"/>
              <a:t> and they </a:t>
            </a:r>
            <a:r>
              <a:rPr lang="en-GB" u="sng" dirty="0" smtClean="0"/>
              <a:t>differ in 8 areas of business life</a:t>
            </a:r>
            <a:endParaRPr lang="en-US"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3427</TotalTime>
  <Words>433</Words>
  <Application>Microsoft Office PowerPoint</Application>
  <PresentationFormat>Předvádění na obrazovce (4:3)</PresentationFormat>
  <Paragraphs>51</Paragraphs>
  <Slides>11</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11</vt:i4>
      </vt:variant>
    </vt:vector>
  </HeadingPairs>
  <TitlesOfParts>
    <vt:vector size="18" baseType="lpstr">
      <vt:lpstr>Perpetua</vt:lpstr>
      <vt:lpstr>Arial</vt:lpstr>
      <vt:lpstr>Franklin Gothic Book</vt:lpstr>
      <vt:lpstr>Wingdings 2</vt:lpstr>
      <vt:lpstr>Calibri</vt:lpstr>
      <vt:lpstr>DejaVu Sans</vt:lpstr>
      <vt:lpstr>Equity</vt:lpstr>
      <vt:lpstr>How culture affects doing business: Case study of China and U.S.A </vt:lpstr>
      <vt:lpstr>Objective of diploma thesis</vt:lpstr>
      <vt:lpstr>Methodology</vt:lpstr>
      <vt:lpstr>Theoretical part of diploma thesis</vt:lpstr>
      <vt:lpstr>Practical part of diploma thesis</vt:lpstr>
      <vt:lpstr>Comparison of Hofstede's dimensions of Cina and U.S.A</vt:lpstr>
      <vt:lpstr>Comparison of seven Trompenaars dimensions of China and U.S.A</vt:lpstr>
      <vt:lpstr>Comparison between personal cultural profiles of China and U.S.A</vt:lpstr>
      <vt:lpstr>Conclusion of diploma thesis</vt:lpstr>
      <vt:lpstr>Conclusion of diploma thesis</vt:lpstr>
      <vt:lpstr>Thank you for your attention</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culture affects doing business: Case study of Russia and Japan</dc:title>
  <dc:creator>Alex</dc:creator>
  <cp:lastModifiedBy>Alexandr</cp:lastModifiedBy>
  <cp:revision>14</cp:revision>
  <dcterms:created xsi:type="dcterms:W3CDTF">2013-05-15T19:07:13Z</dcterms:created>
  <dcterms:modified xsi:type="dcterms:W3CDTF">2015-03-21T15:00:07Z</dcterms:modified>
</cp:coreProperties>
</file>