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7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11" r:id="rId53"/>
    <p:sldId id="312" r:id="rId54"/>
    <p:sldId id="313" r:id="rId55"/>
    <p:sldId id="314" r:id="rId56"/>
  </p:sldIdLst>
  <p:sldSz cx="9144000" cy="6858000" type="screen4x3"/>
  <p:notesSz cx="6858000" cy="9144000"/>
  <p:custDataLst>
    <p:tags r:id="rId58"/>
  </p:custDataLst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25AB"/>
    <a:srgbClr val="EAAAE5"/>
    <a:srgbClr val="271203"/>
    <a:srgbClr val="CC9900"/>
    <a:srgbClr val="562606"/>
    <a:srgbClr val="C45A12"/>
    <a:srgbClr val="F2583E"/>
    <a:srgbClr val="82369A"/>
    <a:srgbClr val="8C24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06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Lucka\Desktop\Se&#353;it1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Lucka\Desktop\Se&#353;it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List5!$C$25</c:f>
              <c:strCache>
                <c:ptCount val="1"/>
                <c:pt idx="0">
                  <c:v>Složení atmosféry</c:v>
                </c:pt>
              </c:strCache>
            </c:strRef>
          </c:tx>
          <c:val>
            <c:numRef>
              <c:f>List5!$C$26:$C$28</c:f>
              <c:numCache>
                <c:formatCode>0%</c:formatCode>
                <c:ptCount val="3"/>
                <c:pt idx="0">
                  <c:v>0.21</c:v>
                </c:pt>
                <c:pt idx="1">
                  <c:v>0.01</c:v>
                </c:pt>
                <c:pt idx="2">
                  <c:v>0.78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List5!$C$25</c:f>
              <c:strCache>
                <c:ptCount val="1"/>
                <c:pt idx="0">
                  <c:v>Složení atmosféry</c:v>
                </c:pt>
              </c:strCache>
            </c:strRef>
          </c:tx>
          <c:val>
            <c:numRef>
              <c:f>List5!$C$26:$C$28</c:f>
              <c:numCache>
                <c:formatCode>0%</c:formatCode>
                <c:ptCount val="3"/>
                <c:pt idx="0">
                  <c:v>0.21</c:v>
                </c:pt>
                <c:pt idx="1">
                  <c:v>0.01</c:v>
                </c:pt>
                <c:pt idx="2">
                  <c:v>0.78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noFill/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0.31408</cdr:x>
      <cdr:y>0.66315</cdr:y>
    </cdr:from>
    <cdr:to>
      <cdr:x>0.46901</cdr:x>
      <cdr:y>0.84155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1435993" y="1819142"/>
          <a:ext cx="708338" cy="4893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cs-CZ" sz="2000" b="1" dirty="0" smtClean="0"/>
            <a:t>78%</a:t>
          </a:r>
          <a:endParaRPr lang="cs-CZ" sz="20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0.32816</cdr:x>
      <cdr:y>0.62374</cdr:y>
    </cdr:from>
    <cdr:to>
      <cdr:x>0.48309</cdr:x>
      <cdr:y>0.80214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1500369" y="1711055"/>
          <a:ext cx="708340" cy="4893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cs-CZ" sz="2000" b="1" dirty="0" smtClean="0"/>
            <a:t>78%</a:t>
          </a:r>
          <a:endParaRPr lang="cs-CZ" sz="2000" b="1" dirty="0"/>
        </a:p>
      </cdr:txBody>
    </cdr:sp>
  </cdr:relSizeAnchor>
  <cdr:relSizeAnchor xmlns:cdr="http://schemas.openxmlformats.org/drawingml/2006/chartDrawing">
    <cdr:from>
      <cdr:x>0.52549</cdr:x>
      <cdr:y>0.13654</cdr:y>
    </cdr:from>
    <cdr:to>
      <cdr:x>0.68042</cdr:x>
      <cdr:y>0.31494</cdr:y>
    </cdr:to>
    <cdr:sp macro="" textlink="">
      <cdr:nvSpPr>
        <cdr:cNvPr id="3" name="TextovéPole 1"/>
        <cdr:cNvSpPr txBox="1"/>
      </cdr:nvSpPr>
      <cdr:spPr>
        <a:xfrm xmlns:a="http://schemas.openxmlformats.org/drawingml/2006/main">
          <a:off x="2402562" y="374562"/>
          <a:ext cx="708340" cy="4893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cs-CZ" sz="2000" b="1" dirty="0" smtClean="0"/>
            <a:t>21%</a:t>
          </a:r>
          <a:endParaRPr lang="cs-CZ" sz="20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D883F6-204D-417B-B8DA-D1060E3F598F}" type="datetimeFigureOut">
              <a:rPr lang="cs-CZ" smtClean="0"/>
              <a:t>16.7.2015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D70B0-23C6-4611-BB28-7A980435F7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2759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97612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61233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991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56861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49612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8253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33332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51367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62669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8995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16755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05659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22.xml"/><Relationship Id="rId18" Type="http://schemas.openxmlformats.org/officeDocument/2006/relationships/slide" Target="slide32.xml"/><Relationship Id="rId26" Type="http://schemas.openxmlformats.org/officeDocument/2006/relationships/slide" Target="slide50.xml"/><Relationship Id="rId3" Type="http://schemas.openxmlformats.org/officeDocument/2006/relationships/slide" Target="slide2.xml"/><Relationship Id="rId21" Type="http://schemas.openxmlformats.org/officeDocument/2006/relationships/slide" Target="slide40.xml"/><Relationship Id="rId7" Type="http://schemas.openxmlformats.org/officeDocument/2006/relationships/slide" Target="slide14.xml"/><Relationship Id="rId12" Type="http://schemas.openxmlformats.org/officeDocument/2006/relationships/slide" Target="slide24.xml"/><Relationship Id="rId17" Type="http://schemas.openxmlformats.org/officeDocument/2006/relationships/slide" Target="slide34.xml"/><Relationship Id="rId25" Type="http://schemas.openxmlformats.org/officeDocument/2006/relationships/slide" Target="slide48.xml"/><Relationship Id="rId2" Type="http://schemas.openxmlformats.org/officeDocument/2006/relationships/slide" Target="slide4.xml"/><Relationship Id="rId16" Type="http://schemas.openxmlformats.org/officeDocument/2006/relationships/slide" Target="slide30.xml"/><Relationship Id="rId20" Type="http://schemas.openxmlformats.org/officeDocument/2006/relationships/slide" Target="slide3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0.xml"/><Relationship Id="rId11" Type="http://schemas.openxmlformats.org/officeDocument/2006/relationships/slide" Target="slide20.xml"/><Relationship Id="rId24" Type="http://schemas.openxmlformats.org/officeDocument/2006/relationships/slide" Target="slide46.xml"/><Relationship Id="rId5" Type="http://schemas.openxmlformats.org/officeDocument/2006/relationships/slide" Target="slide8.xml"/><Relationship Id="rId15" Type="http://schemas.openxmlformats.org/officeDocument/2006/relationships/slide" Target="slide28.xml"/><Relationship Id="rId23" Type="http://schemas.openxmlformats.org/officeDocument/2006/relationships/slide" Target="slide42.xml"/><Relationship Id="rId10" Type="http://schemas.openxmlformats.org/officeDocument/2006/relationships/slide" Target="slide18.xml"/><Relationship Id="rId19" Type="http://schemas.openxmlformats.org/officeDocument/2006/relationships/slide" Target="slide36.xml"/><Relationship Id="rId4" Type="http://schemas.openxmlformats.org/officeDocument/2006/relationships/slide" Target="slide6.xml"/><Relationship Id="rId9" Type="http://schemas.openxmlformats.org/officeDocument/2006/relationships/slide" Target="slide16.xml"/><Relationship Id="rId14" Type="http://schemas.openxmlformats.org/officeDocument/2006/relationships/slide" Target="slide26.xml"/><Relationship Id="rId22" Type="http://schemas.openxmlformats.org/officeDocument/2006/relationships/slide" Target="slide4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hyperlink" Target="https://foodfetepress.files.wordpress.com/2011/11/lindt_exc_70_smoothdark.jpg" TargetMode="External"/><Relationship Id="rId3" Type="http://schemas.openxmlformats.org/officeDocument/2006/relationships/hyperlink" Target="http://www.bajopa.cz/mat/zula_zlutoseda_stred.JPG" TargetMode="External"/><Relationship Id="rId7" Type="http://schemas.openxmlformats.org/officeDocument/2006/relationships/hyperlink" Target="http://www.napojovyservis.cz/7342-215-thickbox/dzus-relax-jablko-100-1l.jpg" TargetMode="External"/><Relationship Id="rId2" Type="http://schemas.openxmlformats.org/officeDocument/2006/relationships/hyperlink" Target="http://www.ekobydleni.eu/obrazky/more-vlny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jpg.lekarna.cz/images/products/z/12911.jpg" TargetMode="External"/><Relationship Id="rId11" Type="http://schemas.openxmlformats.org/officeDocument/2006/relationships/hyperlink" Target="http://obrazky.superia.cz/1280/kadinka.png" TargetMode="External"/><Relationship Id="rId5" Type="http://schemas.openxmlformats.org/officeDocument/2006/relationships/hyperlink" Target="http://canadianhonker.com/wp-content/uploads/lg-gallery/corporate-social/vegetarian-1200.jpg" TargetMode="External"/><Relationship Id="rId10" Type="http://schemas.openxmlformats.org/officeDocument/2006/relationships/hyperlink" Target="http://cajovykoutek.cz/public/galerie/cajiky/alternativa-rakovina-jidlo.jpg" TargetMode="External"/><Relationship Id="rId4" Type="http://schemas.openxmlformats.org/officeDocument/2006/relationships/hyperlink" Target="http://img.ihned.cz/attachment.php/950/48052950/IAnJVD9mEkPxHqhl0615jRCt2aQM4W3f/102-01-otvir-zlato-1.jpg" TargetMode="External"/><Relationship Id="rId9" Type="http://schemas.openxmlformats.org/officeDocument/2006/relationships/hyperlink" Target="http://www.tyden.cz/obrazek/kour-48e1eea3e678d.jpg" TargetMode="Externa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hyperlink" Target="http://euroclean.cz/wp-content/uploads/2014/05/ph_vody.jpg" TargetMode="External"/><Relationship Id="rId3" Type="http://schemas.openxmlformats.org/officeDocument/2006/relationships/hyperlink" Target="https://upload.wikimedia.org/wikipedia/commons/thumb/2/22/Oxid_mangani%C4%8Dit%C3%BD.JPG/220px-Oxid_mangani%C4%8Dit%C3%BD.JPG" TargetMode="External"/><Relationship Id="rId7" Type="http://schemas.openxmlformats.org/officeDocument/2006/relationships/hyperlink" Target="http://www.zschemie.euweb.cz/kyseliny/naoh3.jpg" TargetMode="External"/><Relationship Id="rId2" Type="http://schemas.openxmlformats.org/officeDocument/2006/relationships/hyperlink" Target="http://www.vyukovematerialy.cz/chemie/rocnik8/foto/reakm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ychytane.sk/filesystem/image/201206/12838-0-preco-neliat-vodu-do-kyseliny.jpg" TargetMode="External"/><Relationship Id="rId11" Type="http://schemas.openxmlformats.org/officeDocument/2006/relationships/hyperlink" Target="http://img.ihned.cz/attachment.php/590/36053590/stv358BCDEFIJLMOjklWbcfgqry0SRVm/shutterstock_74170387.jpg" TargetMode="External"/><Relationship Id="rId5" Type="http://schemas.openxmlformats.org/officeDocument/2006/relationships/hyperlink" Target="http://files.sdh-pisnice.webnode.cz/200000219-7da3a7e999/stare_symboly.jpeg" TargetMode="External"/><Relationship Id="rId10" Type="http://schemas.openxmlformats.org/officeDocument/2006/relationships/hyperlink" Target="http://img.blesk.cz/img/1/gallery/1568809_sul.jpg" TargetMode="External"/><Relationship Id="rId4" Type="http://schemas.openxmlformats.org/officeDocument/2006/relationships/hyperlink" Target="http://www.oskole.sk/userfiles/image/ch%C3%A9mia/kyselina%20sirova%20a%20siricita/kyseliny2.jpg" TargetMode="External"/><Relationship Id="rId9" Type="http://schemas.openxmlformats.org/officeDocument/2006/relationships/hyperlink" Target="http://fresh.iprima.cz/sites/default/files/image_crops/image_620/0/913231_netradicni-druhy-soli-4_image_620.jpg" TargetMode="Externa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://az721488.vo.msecnd.net/image/495611/636x380/0/kypic-praek-do-peiva.png" TargetMode="External"/><Relationship Id="rId2" Type="http://schemas.openxmlformats.org/officeDocument/2006/relationships/hyperlink" Target="http://www.jenzeny.cz/tinymce/jscripts/tiny_mce/plugins/imagemanager/soubory/shutterstock_13844218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hopinghealth.com/wp-content/uploads/2013/08/milk-and-honey-in-glass.jpg" TargetMode="External"/><Relationship Id="rId5" Type="http://schemas.openxmlformats.org/officeDocument/2006/relationships/hyperlink" Target="http://home.tiscali.cz/chemie/images/filtrace.gif" TargetMode="External"/><Relationship Id="rId4" Type="http://schemas.openxmlformats.org/officeDocument/2006/relationships/hyperlink" Target="http://www.martinrak.cz/photos/valici-se-mlha-108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aoblený obdélník 7">
            <a:hlinkClick r:id="rId2" action="ppaction://hlinksldjump"/>
          </p:cNvPr>
          <p:cNvSpPr/>
          <p:nvPr/>
        </p:nvSpPr>
        <p:spPr>
          <a:xfrm>
            <a:off x="24385" y="2310384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200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9" name="Zaoblený obdélník 8">
            <a:hlinkClick r:id="rId3" action="ppaction://hlinksldjump"/>
          </p:cNvPr>
          <p:cNvSpPr/>
          <p:nvPr/>
        </p:nvSpPr>
        <p:spPr>
          <a:xfrm>
            <a:off x="24360" y="1167384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100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10" name="Zaoblený obdélník 9">
            <a:hlinkClick r:id="rId4" action="ppaction://hlinksldjump"/>
          </p:cNvPr>
          <p:cNvSpPr/>
          <p:nvPr/>
        </p:nvSpPr>
        <p:spPr>
          <a:xfrm>
            <a:off x="24383" y="3453384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300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11" name="Zaoblený obdélník 10">
            <a:hlinkClick r:id="rId5" action="ppaction://hlinksldjump"/>
          </p:cNvPr>
          <p:cNvSpPr/>
          <p:nvPr/>
        </p:nvSpPr>
        <p:spPr>
          <a:xfrm>
            <a:off x="24383" y="4596384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400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12" name="Zaoblený obdélník 11">
            <a:hlinkClick r:id="rId6" action="ppaction://hlinksldjump"/>
          </p:cNvPr>
          <p:cNvSpPr/>
          <p:nvPr/>
        </p:nvSpPr>
        <p:spPr>
          <a:xfrm>
            <a:off x="24360" y="5737500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500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13" name="Zaoblený obdélník 12"/>
          <p:cNvSpPr/>
          <p:nvPr/>
        </p:nvSpPr>
        <p:spPr>
          <a:xfrm>
            <a:off x="24383" y="12192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>
                <a:latin typeface="Ubuntu" panose="020B0504030602030204" pitchFamily="34" charset="0"/>
              </a:rPr>
              <a:t>SMĚSI</a:t>
            </a:r>
            <a:endParaRPr lang="sk-SK" b="1" dirty="0">
              <a:latin typeface="Ubuntu" panose="020B0504030602030204" pitchFamily="34" charset="0"/>
            </a:endParaRPr>
          </a:p>
        </p:txBody>
      </p:sp>
      <p:sp>
        <p:nvSpPr>
          <p:cNvPr id="40" name="Zaoblený obdélník 39">
            <a:hlinkClick r:id="rId7" action="ppaction://hlinksldjump"/>
          </p:cNvPr>
          <p:cNvSpPr/>
          <p:nvPr/>
        </p:nvSpPr>
        <p:spPr>
          <a:xfrm>
            <a:off x="1846315" y="2308500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chemeClr val="accent4">
                  <a:satMod val="103000"/>
                  <a:lumMod val="102000"/>
                  <a:tint val="94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200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41" name="Zaoblený obdélník 40">
            <a:hlinkClick r:id="rId8" action="ppaction://hlinksldjump"/>
          </p:cNvPr>
          <p:cNvSpPr/>
          <p:nvPr/>
        </p:nvSpPr>
        <p:spPr>
          <a:xfrm>
            <a:off x="1846290" y="1165500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chemeClr val="accent4">
                  <a:satMod val="103000"/>
                  <a:lumMod val="102000"/>
                  <a:tint val="94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100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42" name="Zaoblený obdélník 41">
            <a:hlinkClick r:id="rId9" action="ppaction://hlinksldjump"/>
          </p:cNvPr>
          <p:cNvSpPr/>
          <p:nvPr/>
        </p:nvSpPr>
        <p:spPr>
          <a:xfrm>
            <a:off x="1846313" y="3451500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chemeClr val="accent4">
                  <a:satMod val="103000"/>
                  <a:lumMod val="102000"/>
                  <a:tint val="94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300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43" name="Zaoblený obdélník 42">
            <a:hlinkClick r:id="rId10" action="ppaction://hlinksldjump"/>
          </p:cNvPr>
          <p:cNvSpPr/>
          <p:nvPr/>
        </p:nvSpPr>
        <p:spPr>
          <a:xfrm>
            <a:off x="1846313" y="4594500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chemeClr val="accent4">
                  <a:satMod val="103000"/>
                  <a:lumMod val="102000"/>
                  <a:tint val="94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400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44" name="Zaoblený obdélník 43">
            <a:hlinkClick r:id="rId11" action="ppaction://hlinksldjump"/>
          </p:cNvPr>
          <p:cNvSpPr/>
          <p:nvPr/>
        </p:nvSpPr>
        <p:spPr>
          <a:xfrm>
            <a:off x="1846290" y="5735616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chemeClr val="accent4">
                  <a:satMod val="103000"/>
                  <a:lumMod val="102000"/>
                  <a:tint val="94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500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45" name="Zaoblený obdélník 44"/>
          <p:cNvSpPr/>
          <p:nvPr/>
        </p:nvSpPr>
        <p:spPr>
          <a:xfrm>
            <a:off x="1846313" y="10308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chemeClr val="accent4">
                  <a:satMod val="103000"/>
                  <a:lumMod val="102000"/>
                  <a:tint val="94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>
                <a:latin typeface="Ubuntu" panose="020B0504030602030204" pitchFamily="34" charset="0"/>
              </a:rPr>
              <a:t>KYSELINY</a:t>
            </a:r>
          </a:p>
          <a:p>
            <a:pPr algn="ctr"/>
            <a:r>
              <a:rPr lang="sk-SK" b="1" dirty="0" smtClean="0">
                <a:latin typeface="Ubuntu" panose="020B0504030602030204" pitchFamily="34" charset="0"/>
              </a:rPr>
              <a:t>A</a:t>
            </a:r>
          </a:p>
          <a:p>
            <a:pPr algn="ctr"/>
            <a:r>
              <a:rPr lang="sk-SK" b="1" dirty="0" smtClean="0">
                <a:latin typeface="Ubuntu" panose="020B0504030602030204" pitchFamily="34" charset="0"/>
              </a:rPr>
              <a:t>ZÁSADY</a:t>
            </a:r>
            <a:endParaRPr lang="sk-SK" b="1" dirty="0">
              <a:latin typeface="Ubuntu" panose="020B0504030602030204" pitchFamily="34" charset="0"/>
            </a:endParaRPr>
          </a:p>
        </p:txBody>
      </p:sp>
      <p:sp>
        <p:nvSpPr>
          <p:cNvPr id="46" name="Zaoblený obdélník 45">
            <a:hlinkClick r:id="rId12" action="ppaction://hlinksldjump"/>
          </p:cNvPr>
          <p:cNvSpPr/>
          <p:nvPr/>
        </p:nvSpPr>
        <p:spPr>
          <a:xfrm>
            <a:off x="3679499" y="2308500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200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47" name="Zaoblený obdélník 46">
            <a:hlinkClick r:id="rId13" action="ppaction://hlinksldjump"/>
          </p:cNvPr>
          <p:cNvSpPr/>
          <p:nvPr/>
        </p:nvSpPr>
        <p:spPr>
          <a:xfrm>
            <a:off x="3679474" y="1165500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100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48" name="Zaoblený obdélník 47">
            <a:hlinkClick r:id="rId14" action="ppaction://hlinksldjump"/>
          </p:cNvPr>
          <p:cNvSpPr/>
          <p:nvPr/>
        </p:nvSpPr>
        <p:spPr>
          <a:xfrm>
            <a:off x="3679497" y="3451500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300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49" name="Zaoblený obdélník 48">
            <a:hlinkClick r:id="rId15" action="ppaction://hlinksldjump"/>
          </p:cNvPr>
          <p:cNvSpPr/>
          <p:nvPr/>
        </p:nvSpPr>
        <p:spPr>
          <a:xfrm>
            <a:off x="3679497" y="4594500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400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50" name="Zaoblený obdélník 49">
            <a:hlinkClick r:id="rId16" action="ppaction://hlinksldjump"/>
          </p:cNvPr>
          <p:cNvSpPr/>
          <p:nvPr/>
        </p:nvSpPr>
        <p:spPr>
          <a:xfrm>
            <a:off x="3679474" y="5735616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500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51" name="Zaoblený obdélník 50"/>
          <p:cNvSpPr/>
          <p:nvPr/>
        </p:nvSpPr>
        <p:spPr>
          <a:xfrm>
            <a:off x="3679497" y="10308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</a:gra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>
                <a:latin typeface="Ubuntu" panose="020B0504030602030204" pitchFamily="34" charset="0"/>
              </a:rPr>
              <a:t>VODA </a:t>
            </a:r>
          </a:p>
          <a:p>
            <a:pPr algn="ctr"/>
            <a:r>
              <a:rPr lang="sk-SK" b="1" dirty="0" smtClean="0">
                <a:latin typeface="Ubuntu" panose="020B0504030602030204" pitchFamily="34" charset="0"/>
              </a:rPr>
              <a:t>A </a:t>
            </a:r>
          </a:p>
          <a:p>
            <a:pPr algn="ctr"/>
            <a:r>
              <a:rPr lang="sk-SK" b="1" dirty="0" smtClean="0">
                <a:latin typeface="Ubuntu" panose="020B0504030602030204" pitchFamily="34" charset="0"/>
              </a:rPr>
              <a:t>VZDUCH</a:t>
            </a:r>
            <a:endParaRPr lang="sk-SK" b="1" dirty="0">
              <a:latin typeface="Ubuntu" panose="020B0504030602030204" pitchFamily="34" charset="0"/>
            </a:endParaRPr>
          </a:p>
        </p:txBody>
      </p:sp>
      <p:sp>
        <p:nvSpPr>
          <p:cNvPr id="52" name="Zaoblený obdélník 51">
            <a:hlinkClick r:id="rId17" action="ppaction://hlinksldjump"/>
          </p:cNvPr>
          <p:cNvSpPr/>
          <p:nvPr/>
        </p:nvSpPr>
        <p:spPr>
          <a:xfrm>
            <a:off x="5512683" y="2308500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200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53" name="Zaoblený obdélník 52">
            <a:hlinkClick r:id="rId18" action="ppaction://hlinksldjump"/>
          </p:cNvPr>
          <p:cNvSpPr/>
          <p:nvPr/>
        </p:nvSpPr>
        <p:spPr>
          <a:xfrm>
            <a:off x="5512658" y="1165500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100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54" name="Zaoblený obdélník 53">
            <a:hlinkClick r:id="rId19" action="ppaction://hlinksldjump"/>
          </p:cNvPr>
          <p:cNvSpPr/>
          <p:nvPr/>
        </p:nvSpPr>
        <p:spPr>
          <a:xfrm>
            <a:off x="5512681" y="3451500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300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55" name="Zaoblený obdélník 54">
            <a:hlinkClick r:id="rId20" action="ppaction://hlinksldjump"/>
          </p:cNvPr>
          <p:cNvSpPr/>
          <p:nvPr/>
        </p:nvSpPr>
        <p:spPr>
          <a:xfrm>
            <a:off x="5512681" y="4594500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400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56" name="Zaoblený obdélník 55">
            <a:hlinkClick r:id="rId21" action="ppaction://hlinksldjump"/>
          </p:cNvPr>
          <p:cNvSpPr/>
          <p:nvPr/>
        </p:nvSpPr>
        <p:spPr>
          <a:xfrm>
            <a:off x="5512658" y="5735616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500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57" name="Zaoblený obdélník 56"/>
          <p:cNvSpPr/>
          <p:nvPr/>
        </p:nvSpPr>
        <p:spPr>
          <a:xfrm>
            <a:off x="5512681" y="10308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>
                <a:latin typeface="Ubuntu" panose="020B0504030602030204" pitchFamily="34" charset="0"/>
              </a:rPr>
              <a:t>CHEMICKÉ</a:t>
            </a:r>
          </a:p>
          <a:p>
            <a:pPr algn="ctr"/>
            <a:r>
              <a:rPr lang="sk-SK" b="1" dirty="0" smtClean="0">
                <a:latin typeface="Ubuntu" panose="020B0504030602030204" pitchFamily="34" charset="0"/>
              </a:rPr>
              <a:t>REAKCE</a:t>
            </a:r>
            <a:endParaRPr lang="sk-SK" b="1" dirty="0">
              <a:latin typeface="Ubuntu" panose="020B0504030602030204" pitchFamily="34" charset="0"/>
            </a:endParaRPr>
          </a:p>
        </p:txBody>
      </p:sp>
      <p:sp>
        <p:nvSpPr>
          <p:cNvPr id="58" name="Zaoblený obdélník 57">
            <a:hlinkClick r:id="rId22" action="ppaction://hlinksldjump"/>
          </p:cNvPr>
          <p:cNvSpPr/>
          <p:nvPr/>
        </p:nvSpPr>
        <p:spPr>
          <a:xfrm>
            <a:off x="7334613" y="2308500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rgbClr val="8C24AC"/>
              </a:gs>
              <a:gs pos="50000">
                <a:srgbClr val="8525AB"/>
              </a:gs>
              <a:gs pos="100000">
                <a:srgbClr val="7030A0"/>
              </a:gs>
            </a:gsLst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200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59" name="Zaoblený obdélník 58">
            <a:hlinkClick r:id="rId23" action="ppaction://hlinksldjump"/>
          </p:cNvPr>
          <p:cNvSpPr/>
          <p:nvPr/>
        </p:nvSpPr>
        <p:spPr>
          <a:xfrm>
            <a:off x="7334588" y="1165500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rgbClr val="8C24AC"/>
              </a:gs>
              <a:gs pos="50000">
                <a:srgbClr val="8525AB"/>
              </a:gs>
              <a:gs pos="100000">
                <a:srgbClr val="7030A0"/>
              </a:gs>
            </a:gsLst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100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60" name="Zaoblený obdélník 59">
            <a:hlinkClick r:id="rId24" action="ppaction://hlinksldjump"/>
          </p:cNvPr>
          <p:cNvSpPr/>
          <p:nvPr/>
        </p:nvSpPr>
        <p:spPr>
          <a:xfrm>
            <a:off x="7334611" y="3451500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rgbClr val="8C24AC"/>
              </a:gs>
              <a:gs pos="50000">
                <a:srgbClr val="8525AB"/>
              </a:gs>
              <a:gs pos="100000">
                <a:srgbClr val="7030A0"/>
              </a:gs>
            </a:gsLst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300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61" name="Zaoblený obdélník 60">
            <a:hlinkClick r:id="rId25" action="ppaction://hlinksldjump"/>
          </p:cNvPr>
          <p:cNvSpPr/>
          <p:nvPr/>
        </p:nvSpPr>
        <p:spPr>
          <a:xfrm>
            <a:off x="7334611" y="4594500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rgbClr val="8C24AC"/>
              </a:gs>
              <a:gs pos="50000">
                <a:srgbClr val="8525AB"/>
              </a:gs>
              <a:gs pos="100000">
                <a:srgbClr val="7030A0"/>
              </a:gs>
            </a:gsLst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400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62" name="Zaoblený obdélník 61">
            <a:hlinkClick r:id="rId26" action="ppaction://hlinksldjump"/>
          </p:cNvPr>
          <p:cNvSpPr/>
          <p:nvPr/>
        </p:nvSpPr>
        <p:spPr>
          <a:xfrm>
            <a:off x="7334588" y="5735616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rgbClr val="8C24AC"/>
              </a:gs>
              <a:gs pos="50000">
                <a:srgbClr val="8525AB"/>
              </a:gs>
              <a:gs pos="100000">
                <a:srgbClr val="7030A0"/>
              </a:gs>
            </a:gsLst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500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63" name="Zaoblený obdélník 62"/>
          <p:cNvSpPr/>
          <p:nvPr/>
        </p:nvSpPr>
        <p:spPr>
          <a:xfrm>
            <a:off x="7334611" y="10308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rgbClr val="8C24AC"/>
              </a:gs>
              <a:gs pos="50000">
                <a:srgbClr val="8525AB"/>
              </a:gs>
              <a:gs pos="100000">
                <a:srgbClr val="7030A0"/>
              </a:gs>
            </a:gsLst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>
                <a:latin typeface="Ubuntu" panose="020B0504030602030204" pitchFamily="34" charset="0"/>
              </a:rPr>
              <a:t>SOLI</a:t>
            </a:r>
            <a:endParaRPr lang="sk-SK" b="1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19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8" grpId="0" animBg="1"/>
      <p:bldP spid="59" grpId="0" animBg="1"/>
      <p:bldP spid="60" grpId="0" animBg="1"/>
      <p:bldP spid="61" grpId="0" animBg="1"/>
      <p:bldP spid="6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élník 7"/>
          <p:cNvSpPr/>
          <p:nvPr/>
        </p:nvSpPr>
        <p:spPr>
          <a:xfrm>
            <a:off x="0" y="6333565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SMĚSI  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500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667557" y="799698"/>
            <a:ext cx="767451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b="1" dirty="0"/>
              <a:t>Vypočítej, jaký je hmotnostní zlomek složky (medu) v mléce (rozpouštědlo) a výsledek převeď na procentuální hodnotu.</a:t>
            </a:r>
            <a:endParaRPr lang="cs-CZ" sz="2200" dirty="0"/>
          </a:p>
          <a:p>
            <a:pPr algn="ctr"/>
            <a:endParaRPr lang="sk-SK" sz="2200" dirty="0">
              <a:latin typeface="Ubuntu" panose="020B0504030602030204" pitchFamily="34" charset="0"/>
            </a:endParaRPr>
          </a:p>
        </p:txBody>
      </p:sp>
      <p:pic>
        <p:nvPicPr>
          <p:cNvPr id="11" name="Obrázek 10" descr="http://www.hopinghealth.com/wp-content/uploads/2013/08/milk-and-honey-in-glass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192" y="1815921"/>
            <a:ext cx="2984983" cy="420974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ové pole 16"/>
          <p:cNvSpPr txBox="1"/>
          <p:nvPr/>
        </p:nvSpPr>
        <p:spPr>
          <a:xfrm>
            <a:off x="3629049" y="3966347"/>
            <a:ext cx="1133339" cy="45093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b="1" dirty="0">
                <a:effectLst/>
                <a:ea typeface="Calibri"/>
                <a:cs typeface="Times New Roman"/>
              </a:rPr>
              <a:t>m = 200 g</a:t>
            </a:r>
            <a:endParaRPr lang="cs-CZ" dirty="0">
              <a:effectLst/>
              <a:ea typeface="Calibri"/>
              <a:cs typeface="Times New Roman"/>
            </a:endParaRPr>
          </a:p>
        </p:txBody>
      </p:sp>
      <p:sp>
        <p:nvSpPr>
          <p:cNvPr id="13" name="Textové pole 17"/>
          <p:cNvSpPr txBox="1"/>
          <p:nvPr/>
        </p:nvSpPr>
        <p:spPr>
          <a:xfrm>
            <a:off x="3634717" y="5132883"/>
            <a:ext cx="1215028" cy="392153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b="1" dirty="0" err="1" smtClean="0">
                <a:solidFill>
                  <a:srgbClr val="FFFFFF"/>
                </a:solidFill>
                <a:effectLst/>
                <a:ea typeface="Calibri"/>
                <a:cs typeface="Times New Roman"/>
              </a:rPr>
              <a:t>m</a:t>
            </a:r>
            <a:r>
              <a:rPr lang="cs-CZ" b="1" baseline="-25000" dirty="0" err="1" smtClean="0">
                <a:solidFill>
                  <a:srgbClr val="FFFFFF"/>
                </a:solidFill>
                <a:effectLst/>
                <a:ea typeface="Calibri"/>
                <a:cs typeface="Times New Roman"/>
              </a:rPr>
              <a:t>s</a:t>
            </a:r>
            <a:r>
              <a:rPr lang="cs-CZ" b="1" dirty="0" smtClean="0">
                <a:solidFill>
                  <a:srgbClr val="FFFFFF"/>
                </a:solidFill>
                <a:effectLst/>
                <a:ea typeface="Calibri"/>
                <a:cs typeface="Times New Roman"/>
              </a:rPr>
              <a:t> = 10 g</a:t>
            </a:r>
            <a:endParaRPr lang="cs-CZ" dirty="0"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3065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élník 7"/>
          <p:cNvSpPr/>
          <p:nvPr/>
        </p:nvSpPr>
        <p:spPr>
          <a:xfrm>
            <a:off x="0" y="6333565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Obdélník 8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5122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Obrázek 9" descr="http://www.hopinghealth.com/wp-content/uploads/2013/08/milk-and-honey-in-glass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583" y="1326524"/>
            <a:ext cx="2984983" cy="420974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ové pole 16"/>
          <p:cNvSpPr txBox="1"/>
          <p:nvPr/>
        </p:nvSpPr>
        <p:spPr>
          <a:xfrm>
            <a:off x="2589440" y="3476950"/>
            <a:ext cx="1133339" cy="45093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b="1" dirty="0">
                <a:effectLst/>
                <a:ea typeface="Calibri"/>
                <a:cs typeface="Times New Roman"/>
              </a:rPr>
              <a:t>m = 200 g</a:t>
            </a:r>
            <a:endParaRPr lang="cs-CZ" dirty="0">
              <a:effectLst/>
              <a:ea typeface="Calibri"/>
              <a:cs typeface="Times New Roman"/>
            </a:endParaRPr>
          </a:p>
        </p:txBody>
      </p:sp>
      <p:sp>
        <p:nvSpPr>
          <p:cNvPr id="12" name="Textové pole 17"/>
          <p:cNvSpPr txBox="1"/>
          <p:nvPr/>
        </p:nvSpPr>
        <p:spPr>
          <a:xfrm>
            <a:off x="2595108" y="4643486"/>
            <a:ext cx="1215028" cy="392153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b="1" dirty="0" err="1" smtClean="0">
                <a:solidFill>
                  <a:srgbClr val="FFFFFF"/>
                </a:solidFill>
                <a:effectLst/>
                <a:ea typeface="Calibri"/>
                <a:cs typeface="Times New Roman"/>
              </a:rPr>
              <a:t>m</a:t>
            </a:r>
            <a:r>
              <a:rPr lang="cs-CZ" b="1" baseline="-25000" dirty="0" err="1" smtClean="0">
                <a:solidFill>
                  <a:srgbClr val="FFFFFF"/>
                </a:solidFill>
                <a:effectLst/>
                <a:ea typeface="Calibri"/>
                <a:cs typeface="Times New Roman"/>
              </a:rPr>
              <a:t>s</a:t>
            </a:r>
            <a:r>
              <a:rPr lang="cs-CZ" b="1" dirty="0" smtClean="0">
                <a:solidFill>
                  <a:srgbClr val="FFFFFF"/>
                </a:solidFill>
                <a:effectLst/>
                <a:ea typeface="Calibri"/>
                <a:cs typeface="Times New Roman"/>
              </a:rPr>
              <a:t> = 10 g</a:t>
            </a:r>
            <a:endParaRPr lang="cs-CZ" dirty="0">
              <a:effectLst/>
              <a:ea typeface="Calibri"/>
              <a:cs typeface="Times New Roman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5011018" y="2450706"/>
            <a:ext cx="3245476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dirty="0"/>
              <a:t>w = </a:t>
            </a:r>
            <a:r>
              <a:rPr lang="cs-CZ" sz="2500" dirty="0" err="1"/>
              <a:t>m</a:t>
            </a:r>
            <a:r>
              <a:rPr lang="cs-CZ" sz="2500" baseline="-25000" dirty="0" err="1"/>
              <a:t>složky</a:t>
            </a:r>
            <a:r>
              <a:rPr lang="cs-CZ" sz="2500" baseline="-25000" dirty="0"/>
              <a:t> </a:t>
            </a:r>
            <a:r>
              <a:rPr lang="cs-CZ" sz="2500" dirty="0"/>
              <a:t>/ </a:t>
            </a:r>
            <a:r>
              <a:rPr lang="cs-CZ" sz="2500" dirty="0" err="1"/>
              <a:t>m</a:t>
            </a:r>
            <a:r>
              <a:rPr lang="cs-CZ" sz="2500" baseline="-25000" dirty="0" err="1"/>
              <a:t>roztoku</a:t>
            </a:r>
            <a:endParaRPr lang="cs-CZ" sz="2500" dirty="0"/>
          </a:p>
          <a:p>
            <a:endParaRPr lang="cs-CZ" sz="2500" dirty="0" smtClean="0"/>
          </a:p>
          <a:p>
            <a:r>
              <a:rPr lang="cs-CZ" sz="2500" dirty="0" smtClean="0"/>
              <a:t>w </a:t>
            </a:r>
            <a:r>
              <a:rPr lang="cs-CZ" sz="2500" dirty="0"/>
              <a:t>= 10 / 200</a:t>
            </a:r>
          </a:p>
          <a:p>
            <a:endParaRPr lang="cs-CZ" sz="2500" dirty="0" smtClean="0"/>
          </a:p>
          <a:p>
            <a:r>
              <a:rPr lang="cs-CZ" sz="2500" dirty="0" smtClean="0"/>
              <a:t>w </a:t>
            </a:r>
            <a:r>
              <a:rPr lang="cs-CZ" sz="2500" dirty="0"/>
              <a:t>= 0, 05 * 100 = 5%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1781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8" y="0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KYSELINY A ZÁSADY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100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-13449" y="6333565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667557" y="1057275"/>
            <a:ext cx="767451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b="1" dirty="0" smtClean="0"/>
              <a:t>Vyber správnou značku nebezpečnosti, která se nachází na lahvích s kyselinou.</a:t>
            </a:r>
            <a:endParaRPr lang="cs-CZ" sz="2200" dirty="0"/>
          </a:p>
          <a:p>
            <a:pPr algn="ctr"/>
            <a:endParaRPr lang="sk-SK" sz="2200" dirty="0">
              <a:latin typeface="Ubuntu" panose="020B0504030602030204" pitchFamily="34" charset="0"/>
            </a:endParaRPr>
          </a:p>
        </p:txBody>
      </p:sp>
      <p:pic>
        <p:nvPicPr>
          <p:cNvPr id="13" name="Obrázek 12" descr="http://files.sdh-pisnice.webnode.cz/200000219-7da3a7e999/stare_symboly.jpe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562"/>
          <a:stretch/>
        </p:blipFill>
        <p:spPr bwMode="auto">
          <a:xfrm>
            <a:off x="724812" y="2165271"/>
            <a:ext cx="7560000" cy="180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Obrázek 13" descr="http://files.sdh-pisnice.webnode.cz/200000219-7da3a7e999/stare_symboly.jpe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82" t="48126" b="14389"/>
          <a:stretch/>
        </p:blipFill>
        <p:spPr bwMode="auto">
          <a:xfrm>
            <a:off x="2614812" y="4109586"/>
            <a:ext cx="3780000" cy="21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2644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8" y="0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Obdélník 11"/>
          <p:cNvSpPr/>
          <p:nvPr/>
        </p:nvSpPr>
        <p:spPr>
          <a:xfrm>
            <a:off x="-13449" y="6333565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7" name="Obrázek 6" descr="http://files.sdh-pisnice.webnode.cz/200000219-7da3a7e999/stare_symboly.jpe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" b="50937"/>
          <a:stretch/>
        </p:blipFill>
        <p:spPr bwMode="auto">
          <a:xfrm>
            <a:off x="508429" y="1186179"/>
            <a:ext cx="7560000" cy="21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Obrázek 8" descr="http://files.sdh-pisnice.webnode.cz/200000219-7da3a7e999/stare_symboly.jpe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83" t="48126"/>
          <a:stretch/>
        </p:blipFill>
        <p:spPr bwMode="auto">
          <a:xfrm>
            <a:off x="2398429" y="3697851"/>
            <a:ext cx="3780000" cy="21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910512"/>
              </p:ext>
            </p:extLst>
          </p:nvPr>
        </p:nvGraphicFramePr>
        <p:xfrm>
          <a:off x="6465194" y="914400"/>
          <a:ext cx="1558344" cy="2704563"/>
        </p:xfrm>
        <a:graphic>
          <a:graphicData uri="http://schemas.openxmlformats.org/drawingml/2006/table">
            <a:tbl>
              <a:tblPr/>
              <a:tblGrid>
                <a:gridCol w="1558344"/>
              </a:tblGrid>
              <a:tr h="2704563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452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8" y="0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KYSELINY A ZÁSADY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200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-13449" y="6333565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667557" y="1057275"/>
            <a:ext cx="76745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b="1" dirty="0" smtClean="0"/>
              <a:t>Uveď správné názvy kyselin.</a:t>
            </a:r>
            <a:endParaRPr lang="cs-CZ" sz="2200" dirty="0"/>
          </a:p>
          <a:p>
            <a:pPr algn="ctr"/>
            <a:endParaRPr lang="sk-SK" sz="2200" dirty="0">
              <a:latin typeface="Ubuntu" panose="020B0504030602030204" pitchFamily="34" charset="0"/>
            </a:endParaRPr>
          </a:p>
        </p:txBody>
      </p:sp>
      <p:sp>
        <p:nvSpPr>
          <p:cNvPr id="3" name="Ovál 2"/>
          <p:cNvSpPr/>
          <p:nvPr/>
        </p:nvSpPr>
        <p:spPr>
          <a:xfrm>
            <a:off x="540914" y="2086377"/>
            <a:ext cx="2081643" cy="734096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4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4">
                  <a:lumMod val="40000"/>
                  <a:lumOff val="6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1279081" y="2253370"/>
            <a:ext cx="10689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err="1" smtClean="0"/>
              <a:t>HCl</a:t>
            </a:r>
            <a:endParaRPr lang="cs-CZ" sz="2000" b="1" dirty="0"/>
          </a:p>
        </p:txBody>
      </p:sp>
      <p:sp>
        <p:nvSpPr>
          <p:cNvPr id="13" name="Ovál 12"/>
          <p:cNvSpPr/>
          <p:nvPr/>
        </p:nvSpPr>
        <p:spPr>
          <a:xfrm>
            <a:off x="1834579" y="4118660"/>
            <a:ext cx="2081643" cy="734096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4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4">
                  <a:lumMod val="40000"/>
                  <a:lumOff val="6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TextovéPole 13"/>
          <p:cNvSpPr txBox="1"/>
          <p:nvPr/>
        </p:nvSpPr>
        <p:spPr>
          <a:xfrm>
            <a:off x="2453994" y="4329241"/>
            <a:ext cx="10689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H</a:t>
            </a:r>
            <a:r>
              <a:rPr lang="cs-CZ" sz="2000" b="1" baseline="-25000" dirty="0"/>
              <a:t>2</a:t>
            </a:r>
            <a:r>
              <a:rPr lang="cs-CZ" sz="2000" b="1" dirty="0"/>
              <a:t>SO</a:t>
            </a:r>
            <a:r>
              <a:rPr lang="cs-CZ" sz="2000" b="1" baseline="-25000" dirty="0"/>
              <a:t>4</a:t>
            </a:r>
            <a:endParaRPr lang="cs-CZ" sz="2000" b="1" dirty="0"/>
          </a:p>
          <a:p>
            <a:endParaRPr lang="cs-CZ" sz="2000" b="1" dirty="0"/>
          </a:p>
        </p:txBody>
      </p:sp>
      <p:sp>
        <p:nvSpPr>
          <p:cNvPr id="15" name="Ovál 14"/>
          <p:cNvSpPr/>
          <p:nvPr/>
        </p:nvSpPr>
        <p:spPr>
          <a:xfrm>
            <a:off x="5655752" y="4683184"/>
            <a:ext cx="2081643" cy="734096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4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4">
                  <a:lumMod val="40000"/>
                  <a:lumOff val="6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Ovál 15"/>
          <p:cNvSpPr/>
          <p:nvPr/>
        </p:nvSpPr>
        <p:spPr>
          <a:xfrm>
            <a:off x="3837684" y="2434106"/>
            <a:ext cx="2081643" cy="734096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4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4">
                  <a:lumMod val="40000"/>
                  <a:lumOff val="6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TextovéPole 16"/>
          <p:cNvSpPr txBox="1"/>
          <p:nvPr/>
        </p:nvSpPr>
        <p:spPr>
          <a:xfrm>
            <a:off x="4504812" y="2653480"/>
            <a:ext cx="10689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HClO</a:t>
            </a:r>
            <a:r>
              <a:rPr lang="cs-CZ" sz="2000" b="1" baseline="-25000" dirty="0"/>
              <a:t>3</a:t>
            </a:r>
            <a:endParaRPr lang="cs-CZ" sz="2000" b="1" dirty="0"/>
          </a:p>
          <a:p>
            <a:endParaRPr lang="cs-CZ" sz="20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6272012" y="4836413"/>
            <a:ext cx="977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H</a:t>
            </a:r>
            <a:r>
              <a:rPr lang="cs-CZ" sz="2000" b="1" baseline="-25000" dirty="0"/>
              <a:t>3</a:t>
            </a:r>
            <a:r>
              <a:rPr lang="cs-CZ" sz="2000" b="1" dirty="0"/>
              <a:t>PO</a:t>
            </a:r>
            <a:r>
              <a:rPr lang="cs-CZ" sz="2000" b="1" baseline="-25000" dirty="0"/>
              <a:t>4</a:t>
            </a:r>
            <a:endParaRPr lang="cs-CZ" sz="2000" b="1" dirty="0"/>
          </a:p>
          <a:p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419148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8" y="0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Obdélník 11"/>
          <p:cNvSpPr/>
          <p:nvPr/>
        </p:nvSpPr>
        <p:spPr>
          <a:xfrm>
            <a:off x="-13449" y="6333565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vál 8"/>
          <p:cNvSpPr/>
          <p:nvPr/>
        </p:nvSpPr>
        <p:spPr>
          <a:xfrm>
            <a:off x="540912" y="2067058"/>
            <a:ext cx="2081643" cy="734096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4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4">
                  <a:lumMod val="40000"/>
                  <a:lumOff val="6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1279081" y="2253370"/>
            <a:ext cx="10689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err="1" smtClean="0"/>
              <a:t>HCl</a:t>
            </a:r>
            <a:endParaRPr lang="cs-CZ" sz="2000" b="1" dirty="0"/>
          </a:p>
        </p:txBody>
      </p:sp>
      <p:sp>
        <p:nvSpPr>
          <p:cNvPr id="14" name="Ovál 13"/>
          <p:cNvSpPr/>
          <p:nvPr/>
        </p:nvSpPr>
        <p:spPr>
          <a:xfrm>
            <a:off x="1834579" y="4118660"/>
            <a:ext cx="2081643" cy="734096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4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4">
                  <a:lumMod val="40000"/>
                  <a:lumOff val="6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2453994" y="4329241"/>
            <a:ext cx="10689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H</a:t>
            </a:r>
            <a:r>
              <a:rPr lang="cs-CZ" sz="2000" b="1" baseline="-25000" dirty="0"/>
              <a:t>2</a:t>
            </a:r>
            <a:r>
              <a:rPr lang="cs-CZ" sz="2000" b="1" dirty="0"/>
              <a:t>SO</a:t>
            </a:r>
            <a:r>
              <a:rPr lang="cs-CZ" sz="2000" b="1" baseline="-25000" dirty="0"/>
              <a:t>4</a:t>
            </a:r>
            <a:endParaRPr lang="cs-CZ" sz="2000" b="1" dirty="0"/>
          </a:p>
          <a:p>
            <a:endParaRPr lang="cs-CZ" sz="2000" b="1" dirty="0"/>
          </a:p>
        </p:txBody>
      </p:sp>
      <p:sp>
        <p:nvSpPr>
          <p:cNvPr id="16" name="Ovál 15"/>
          <p:cNvSpPr/>
          <p:nvPr/>
        </p:nvSpPr>
        <p:spPr>
          <a:xfrm>
            <a:off x="5655752" y="4683184"/>
            <a:ext cx="2081643" cy="734096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4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4">
                  <a:lumMod val="40000"/>
                  <a:lumOff val="6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vál 16"/>
          <p:cNvSpPr/>
          <p:nvPr/>
        </p:nvSpPr>
        <p:spPr>
          <a:xfrm>
            <a:off x="3837684" y="2434106"/>
            <a:ext cx="2081643" cy="734096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4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4">
                  <a:lumMod val="40000"/>
                  <a:lumOff val="6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TextovéPole 17"/>
          <p:cNvSpPr txBox="1"/>
          <p:nvPr/>
        </p:nvSpPr>
        <p:spPr>
          <a:xfrm>
            <a:off x="4504812" y="2653480"/>
            <a:ext cx="10689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HClO</a:t>
            </a:r>
            <a:r>
              <a:rPr lang="cs-CZ" sz="2000" b="1" baseline="-25000" dirty="0"/>
              <a:t>3</a:t>
            </a:r>
            <a:endParaRPr lang="cs-CZ" sz="2000" b="1" dirty="0"/>
          </a:p>
          <a:p>
            <a:endParaRPr lang="cs-CZ" sz="20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6272012" y="4836413"/>
            <a:ext cx="977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H</a:t>
            </a:r>
            <a:r>
              <a:rPr lang="cs-CZ" sz="2000" b="1" baseline="-25000" dirty="0"/>
              <a:t>3</a:t>
            </a:r>
            <a:r>
              <a:rPr lang="cs-CZ" sz="2000" b="1" dirty="0"/>
              <a:t>PO</a:t>
            </a:r>
            <a:r>
              <a:rPr lang="cs-CZ" sz="2000" b="1" baseline="-25000" dirty="0"/>
              <a:t>4</a:t>
            </a:r>
            <a:endParaRPr lang="cs-CZ" sz="2000" b="1" dirty="0"/>
          </a:p>
          <a:p>
            <a:endParaRPr lang="cs-CZ" sz="20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540914" y="2822757"/>
            <a:ext cx="2081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Kyselina chlorovodíková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3916222" y="3168202"/>
            <a:ext cx="2081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Kyselina chlorečná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834579" y="4897968"/>
            <a:ext cx="2081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Kyselina sírová</a:t>
            </a:r>
            <a:endParaRPr lang="cs-CZ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5719810" y="5443175"/>
            <a:ext cx="2081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Kyselina fosforečná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9484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8" y="0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KYSELINY A ZÁSADY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300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</a:t>
            </a:r>
            <a:r>
              <a:rPr lang="sk-SK" b="1" dirty="0" err="1">
                <a:solidFill>
                  <a:schemeClr val="bg1"/>
                </a:solidFill>
                <a:latin typeface="Ubuntu" panose="020B0504030602030204" pitchFamily="34" charset="0"/>
              </a:rPr>
              <a:t>ů</a:t>
            </a:r>
            <a:endParaRPr lang="sk-SK" b="1" dirty="0" smtClean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-13449" y="6333565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667557" y="1057275"/>
            <a:ext cx="76745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b="1" dirty="0" smtClean="0"/>
              <a:t>Vyber správný obrázek.</a:t>
            </a:r>
            <a:endParaRPr lang="cs-CZ" sz="2200" dirty="0"/>
          </a:p>
          <a:p>
            <a:pPr algn="ctr"/>
            <a:endParaRPr lang="sk-SK" sz="2200" dirty="0">
              <a:latin typeface="Ubuntu" panose="020B0504030602030204" pitchFamily="34" charset="0"/>
            </a:endParaRPr>
          </a:p>
        </p:txBody>
      </p:sp>
      <p:pic>
        <p:nvPicPr>
          <p:cNvPr id="6146" name="Picture 2" descr="http://old.vscht.cz/fch/prikladnik/zkhtml/fig/kyselina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737" y="2161566"/>
            <a:ext cx="5424150" cy="367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2949262" y="1826716"/>
            <a:ext cx="4378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</a:t>
            </a:r>
            <a:endParaRPr lang="cs-CZ" sz="20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5625921" y="1826716"/>
            <a:ext cx="4378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3419125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8" y="0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Obdélník 11"/>
          <p:cNvSpPr/>
          <p:nvPr/>
        </p:nvSpPr>
        <p:spPr>
          <a:xfrm>
            <a:off x="-13449" y="6333565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2050" name="Picture 2" descr="http://www.vychytane.sk/filesystem/image/201206/12838-0-preco-neliat-vodu-do-kyselin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00" y="819111"/>
            <a:ext cx="3709115" cy="494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Obrázek 9" descr="Výsledek obrázku pro lijeme vždy kyselinu do vody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74"/>
          <a:stretch/>
        </p:blipFill>
        <p:spPr bwMode="auto">
          <a:xfrm>
            <a:off x="5229902" y="1027721"/>
            <a:ext cx="2640226" cy="37117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ovéPole 13"/>
          <p:cNvSpPr txBox="1"/>
          <p:nvPr/>
        </p:nvSpPr>
        <p:spPr>
          <a:xfrm>
            <a:off x="6331074" y="619056"/>
            <a:ext cx="4378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</a:t>
            </a:r>
            <a:endParaRPr lang="cs-CZ" sz="20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4327303" y="4951241"/>
            <a:ext cx="36912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Při ředění kyselin opatrně lijeme vždy kyselinu do vody.</a:t>
            </a:r>
          </a:p>
          <a:p>
            <a:r>
              <a:rPr lang="cs-CZ" sz="2000" b="1" dirty="0" smtClean="0"/>
              <a:t>Nikdy ne naopak!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2403196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8" y="0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KYSELINY A ZÁSADY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400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-13449" y="6333565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667557" y="1057275"/>
            <a:ext cx="76745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b="1" dirty="0" smtClean="0"/>
              <a:t>Podle vzorců doplň názvy hydroxidů.</a:t>
            </a:r>
            <a:endParaRPr lang="cs-CZ" sz="2200" dirty="0"/>
          </a:p>
          <a:p>
            <a:pPr algn="ctr"/>
            <a:endParaRPr lang="sk-SK" sz="2200" dirty="0">
              <a:latin typeface="Ubuntu" panose="020B0504030602030204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513267" y="2341871"/>
            <a:ext cx="5312535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500" b="1" dirty="0" err="1" smtClean="0"/>
              <a:t>Fe</a:t>
            </a:r>
            <a:r>
              <a:rPr lang="cs-CZ" sz="2500" b="1" dirty="0" smtClean="0"/>
              <a:t>(OH)</a:t>
            </a:r>
            <a:r>
              <a:rPr lang="cs-CZ" sz="2500" b="1" baseline="-25000" dirty="0" smtClean="0"/>
              <a:t>3</a:t>
            </a:r>
            <a:r>
              <a:rPr lang="cs-CZ" sz="2500" b="1" dirty="0" smtClean="0"/>
              <a:t> ……………………………………………</a:t>
            </a:r>
            <a:endParaRPr lang="cs-CZ" sz="2500" b="1" dirty="0"/>
          </a:p>
          <a:p>
            <a:endParaRPr lang="cs-CZ" sz="2500" b="1" dirty="0" smtClean="0"/>
          </a:p>
          <a:p>
            <a:r>
              <a:rPr lang="cs-CZ" sz="2500" b="1" dirty="0" smtClean="0"/>
              <a:t>KOH …………………………………………………</a:t>
            </a:r>
            <a:endParaRPr lang="cs-CZ" sz="2500" b="1" dirty="0"/>
          </a:p>
          <a:p>
            <a:endParaRPr lang="cs-CZ" sz="2500" b="1" dirty="0" smtClean="0"/>
          </a:p>
          <a:p>
            <a:r>
              <a:rPr lang="cs-CZ" sz="2500" b="1" dirty="0" err="1" smtClean="0"/>
              <a:t>NaOH</a:t>
            </a:r>
            <a:r>
              <a:rPr lang="cs-CZ" sz="2500" b="1" dirty="0" smtClean="0"/>
              <a:t> ………………………………………………</a:t>
            </a:r>
            <a:endParaRPr lang="cs-CZ" sz="2500" b="1" dirty="0"/>
          </a:p>
          <a:p>
            <a:endParaRPr lang="cs-CZ" sz="2500" b="1" dirty="0" smtClean="0"/>
          </a:p>
          <a:p>
            <a:r>
              <a:rPr lang="cs-CZ" sz="2500" b="1" dirty="0" err="1" smtClean="0"/>
              <a:t>Zn</a:t>
            </a:r>
            <a:r>
              <a:rPr lang="cs-CZ" sz="2500" b="1" dirty="0" smtClean="0"/>
              <a:t>(OH)</a:t>
            </a:r>
            <a:r>
              <a:rPr lang="cs-CZ" sz="2500" b="1" baseline="-25000" dirty="0" smtClean="0"/>
              <a:t>2 </a:t>
            </a:r>
            <a:r>
              <a:rPr lang="cs-CZ" sz="2500" b="1" dirty="0" smtClean="0"/>
              <a:t> .............................................</a:t>
            </a:r>
            <a:endParaRPr lang="cs-CZ" sz="2500" b="1" dirty="0"/>
          </a:p>
        </p:txBody>
      </p:sp>
    </p:spTree>
    <p:extLst>
      <p:ext uri="{BB962C8B-B14F-4D97-AF65-F5344CB8AC3E}">
        <p14:creationId xmlns:p14="http://schemas.microsoft.com/office/powerpoint/2010/main" val="329764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8" y="0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Obdélník 11"/>
          <p:cNvSpPr/>
          <p:nvPr/>
        </p:nvSpPr>
        <p:spPr>
          <a:xfrm>
            <a:off x="-13449" y="6333565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2234484" y="1788080"/>
            <a:ext cx="5312535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500" b="1" dirty="0" err="1" smtClean="0"/>
              <a:t>Fe</a:t>
            </a:r>
            <a:r>
              <a:rPr lang="cs-CZ" sz="2500" b="1" dirty="0" smtClean="0"/>
              <a:t>(OH)</a:t>
            </a:r>
            <a:r>
              <a:rPr lang="cs-CZ" sz="2500" b="1" baseline="-25000" dirty="0" smtClean="0"/>
              <a:t>3</a:t>
            </a:r>
            <a:r>
              <a:rPr lang="cs-CZ" sz="2500" b="1" dirty="0" smtClean="0"/>
              <a:t>              hydroxid železitý</a:t>
            </a:r>
          </a:p>
          <a:p>
            <a:endParaRPr lang="cs-CZ" sz="2500" b="1" dirty="0" smtClean="0"/>
          </a:p>
          <a:p>
            <a:r>
              <a:rPr lang="cs-CZ" sz="2500" b="1" dirty="0" smtClean="0"/>
              <a:t>KOH                    hydroxid draselný</a:t>
            </a:r>
            <a:endParaRPr lang="cs-CZ" sz="2500" b="1" dirty="0"/>
          </a:p>
          <a:p>
            <a:endParaRPr lang="cs-CZ" sz="2500" b="1" dirty="0" smtClean="0"/>
          </a:p>
          <a:p>
            <a:r>
              <a:rPr lang="cs-CZ" sz="2500" b="1" dirty="0" err="1" smtClean="0"/>
              <a:t>NaOH</a:t>
            </a:r>
            <a:r>
              <a:rPr lang="cs-CZ" sz="2500" b="1" dirty="0" smtClean="0"/>
              <a:t>                 hydroxid sodný</a:t>
            </a:r>
            <a:endParaRPr lang="cs-CZ" sz="2500" b="1" dirty="0"/>
          </a:p>
          <a:p>
            <a:endParaRPr lang="cs-CZ" sz="2500" b="1" dirty="0" smtClean="0"/>
          </a:p>
          <a:p>
            <a:r>
              <a:rPr lang="cs-CZ" sz="2500" b="1" dirty="0" err="1" smtClean="0"/>
              <a:t>Zn</a:t>
            </a:r>
            <a:r>
              <a:rPr lang="cs-CZ" sz="2500" b="1" dirty="0" smtClean="0"/>
              <a:t>(OH)</a:t>
            </a:r>
            <a:r>
              <a:rPr lang="cs-CZ" sz="2500" b="1" baseline="-25000" dirty="0" smtClean="0"/>
              <a:t>2 </a:t>
            </a:r>
            <a:r>
              <a:rPr lang="cs-CZ" sz="2500" b="1" dirty="0" smtClean="0"/>
              <a:t>             hydroxid zinečnatý</a:t>
            </a:r>
            <a:endParaRPr lang="cs-CZ" sz="2500" b="1" dirty="0"/>
          </a:p>
        </p:txBody>
      </p:sp>
    </p:spTree>
    <p:extLst>
      <p:ext uri="{BB962C8B-B14F-4D97-AF65-F5344CB8AC3E}">
        <p14:creationId xmlns:p14="http://schemas.microsoft.com/office/powerpoint/2010/main" val="148593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élník 7"/>
          <p:cNvSpPr/>
          <p:nvPr/>
        </p:nvSpPr>
        <p:spPr>
          <a:xfrm>
            <a:off x="0" y="6333565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SMĚSI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100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438787" y="640397"/>
            <a:ext cx="83371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/>
              <a:t>Pojmenuj u obrázků, zda se jedná o látku stejnorodou či různorodou. </a:t>
            </a:r>
            <a:endParaRPr lang="cs-CZ" sz="2200" dirty="0"/>
          </a:p>
        </p:txBody>
      </p:sp>
      <p:pic>
        <p:nvPicPr>
          <p:cNvPr id="10" name="Obrázek 9" descr="http://www.ekobydleni.eu/obrazky/more-vlny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410" y="1315109"/>
            <a:ext cx="3319488" cy="2381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Obrázek 10" descr="http://www.bajopa.cz/mat/zula_zlutoseda_stred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869" y="3902298"/>
            <a:ext cx="2834826" cy="2321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Obrázek 11" descr="http://img.ihned.cz/attachment.php/950/48052950/IAnJVD9mEkPxHqhl0615jRCt2aQM4W3f/102-01-otvir-zlato-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183" y="1527610"/>
            <a:ext cx="3384162" cy="195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Obrázek 13" descr="http://canadianhonker.com/wp-content/uploads/lg-gallery/corporate-social/vegetarian-1200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912" y="3902299"/>
            <a:ext cx="3229153" cy="21233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Pole 1"/>
          <p:cNvSpPr txBox="1"/>
          <p:nvPr/>
        </p:nvSpPr>
        <p:spPr>
          <a:xfrm>
            <a:off x="911451" y="1349801"/>
            <a:ext cx="6454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4932608" y="1502201"/>
            <a:ext cx="6454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1556869" y="5845070"/>
            <a:ext cx="6454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3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112912" y="3902299"/>
            <a:ext cx="6454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4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1326119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8" y="0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KYSELINY A ZÁSADY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500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667557" y="1855766"/>
            <a:ext cx="767451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200" b="1" dirty="0" err="1" smtClean="0"/>
              <a:t>Jakou</a:t>
            </a:r>
            <a:r>
              <a:rPr lang="sk-SK" sz="2200" b="1" dirty="0" smtClean="0"/>
              <a:t> </a:t>
            </a:r>
            <a:r>
              <a:rPr lang="sk-SK" sz="2200" b="1" dirty="0" err="1" smtClean="0"/>
              <a:t>barvu</a:t>
            </a:r>
            <a:r>
              <a:rPr lang="sk-SK" sz="2200" b="1" dirty="0" smtClean="0"/>
              <a:t> má pH stupnice v </a:t>
            </a:r>
            <a:r>
              <a:rPr lang="sk-SK" sz="2200" b="1" dirty="0" err="1" smtClean="0"/>
              <a:t>kyselém</a:t>
            </a:r>
            <a:r>
              <a:rPr lang="sk-SK" sz="2200" b="1" dirty="0" smtClean="0"/>
              <a:t> a </a:t>
            </a:r>
            <a:r>
              <a:rPr lang="sk-SK" sz="2200" b="1" dirty="0" err="1" smtClean="0"/>
              <a:t>zásaditém</a:t>
            </a:r>
            <a:r>
              <a:rPr lang="sk-SK" sz="2200" b="1" dirty="0" smtClean="0"/>
              <a:t> </a:t>
            </a:r>
            <a:r>
              <a:rPr lang="sk-SK" sz="2200" b="1" dirty="0" err="1" smtClean="0"/>
              <a:t>prostředí</a:t>
            </a:r>
            <a:r>
              <a:rPr lang="sk-SK" sz="2200" b="1" dirty="0" smtClean="0"/>
              <a:t>?</a:t>
            </a:r>
            <a:endParaRPr lang="sk-SK" sz="2200" b="1" dirty="0"/>
          </a:p>
        </p:txBody>
      </p:sp>
      <p:sp>
        <p:nvSpPr>
          <p:cNvPr id="12" name="Obdélník 11"/>
          <p:cNvSpPr/>
          <p:nvPr/>
        </p:nvSpPr>
        <p:spPr>
          <a:xfrm>
            <a:off x="-13449" y="6333565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9049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8" y="0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Obdélník 11"/>
          <p:cNvSpPr/>
          <p:nvPr/>
        </p:nvSpPr>
        <p:spPr>
          <a:xfrm>
            <a:off x="-13449" y="6333565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7170" name="Picture 2" descr="http://www.zschemie.euweb.cz/kyseliny/naoh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998" y="2984535"/>
            <a:ext cx="4660005" cy="2702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euroclean.cz/wp-content/uploads/2014/05/ph_vod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584" y="746976"/>
            <a:ext cx="6928833" cy="187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7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-13449" y="-1566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VODA A VZDUCH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100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38705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667557" y="1057275"/>
            <a:ext cx="767451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b="1" dirty="0" smtClean="0"/>
              <a:t>Vyber správné tvrzení o vlastnostech vzduchu za běžných podmínek.</a:t>
            </a:r>
            <a:endParaRPr lang="cs-CZ" sz="2200" dirty="0"/>
          </a:p>
          <a:p>
            <a:pPr algn="ctr"/>
            <a:endParaRPr lang="sk-SK" sz="2200" dirty="0">
              <a:latin typeface="Ubuntu" panose="020B0504030602030204" pitchFamily="34" charset="0"/>
            </a:endParaRPr>
          </a:p>
        </p:txBody>
      </p:sp>
      <p:sp>
        <p:nvSpPr>
          <p:cNvPr id="2" name="Ovál 1"/>
          <p:cNvSpPr/>
          <p:nvPr/>
        </p:nvSpPr>
        <p:spPr>
          <a:xfrm>
            <a:off x="1130547" y="2165271"/>
            <a:ext cx="6748529" cy="759853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2318196" y="2360531"/>
            <a:ext cx="4958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Bezbarvý, stlačitelný, dýchatelný, pevný</a:t>
            </a:r>
            <a:endParaRPr lang="cs-CZ" b="1" dirty="0"/>
          </a:p>
        </p:txBody>
      </p:sp>
      <p:sp>
        <p:nvSpPr>
          <p:cNvPr id="12" name="Ovál 11"/>
          <p:cNvSpPr/>
          <p:nvPr/>
        </p:nvSpPr>
        <p:spPr>
          <a:xfrm>
            <a:off x="1191010" y="3173589"/>
            <a:ext cx="6748529" cy="759853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vál 12"/>
          <p:cNvSpPr/>
          <p:nvPr/>
        </p:nvSpPr>
        <p:spPr>
          <a:xfrm>
            <a:off x="1191010" y="4206044"/>
            <a:ext cx="6748529" cy="759853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vál 13"/>
          <p:cNvSpPr/>
          <p:nvPr/>
        </p:nvSpPr>
        <p:spPr>
          <a:xfrm>
            <a:off x="1191009" y="5133850"/>
            <a:ext cx="6748529" cy="759853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2318195" y="3368849"/>
            <a:ext cx="4958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Bezbarvý, nestlačitelný, dýchatelný, plynný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2318196" y="4401304"/>
            <a:ext cx="4958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Bezbarvý, stlačitelný, dýchatelný, plynný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2318194" y="5329110"/>
            <a:ext cx="4958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Šedý, stlačitelný, dýchatelný, plynný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037253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-13449" y="-1566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6338705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Ovál 19"/>
          <p:cNvSpPr/>
          <p:nvPr/>
        </p:nvSpPr>
        <p:spPr>
          <a:xfrm>
            <a:off x="1204459" y="2570428"/>
            <a:ext cx="6748529" cy="759853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TextovéPole 20"/>
          <p:cNvSpPr txBox="1"/>
          <p:nvPr/>
        </p:nvSpPr>
        <p:spPr>
          <a:xfrm>
            <a:off x="2331645" y="2765688"/>
            <a:ext cx="4958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Bezbarvý, stlačitelný, dýchatelný, plynný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791541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-13449" y="-1566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VODA A VZDUCH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200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38705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667557" y="1057275"/>
            <a:ext cx="76745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b="1" dirty="0" smtClean="0"/>
              <a:t>Doplň text tak, aby byl pravdivý. Použij údaje z modrých kapek.</a:t>
            </a:r>
            <a:endParaRPr lang="cs-CZ" sz="2200" dirty="0"/>
          </a:p>
          <a:p>
            <a:pPr algn="ctr"/>
            <a:endParaRPr lang="sk-SK" sz="2200" dirty="0">
              <a:latin typeface="Ubuntu" panose="020B050403060203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70439" y="2116411"/>
            <a:ext cx="8268743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dirty="0" smtClean="0"/>
              <a:t>Voda pokrývá                   zemského povrchu. Je to                     ,                      </a:t>
            </a:r>
          </a:p>
          <a:p>
            <a:r>
              <a:rPr lang="cs-CZ" sz="2500" dirty="0" smtClean="0"/>
              <a:t>                    kapalina bez chuti a zápachu.</a:t>
            </a:r>
          </a:p>
          <a:p>
            <a:r>
              <a:rPr lang="cs-CZ" sz="2500" dirty="0" smtClean="0"/>
              <a:t>Za normálních podmínek má teplotu tání                     a</a:t>
            </a:r>
          </a:p>
          <a:p>
            <a:r>
              <a:rPr lang="cs-CZ" sz="2500" dirty="0"/>
              <a:t>t</a:t>
            </a:r>
            <a:r>
              <a:rPr lang="cs-CZ" sz="2500" dirty="0" smtClean="0"/>
              <a:t>eplotu varu                    .</a:t>
            </a:r>
          </a:p>
          <a:p>
            <a:r>
              <a:rPr lang="cs-CZ" sz="2500" dirty="0" smtClean="0"/>
              <a:t>Největší hustotu má voda při 4°C a to                    . </a:t>
            </a:r>
            <a:endParaRPr lang="cs-CZ" sz="2500" dirty="0"/>
          </a:p>
        </p:txBody>
      </p:sp>
      <p:sp>
        <p:nvSpPr>
          <p:cNvPr id="5" name="Zaoblený obdélník 4"/>
          <p:cNvSpPr/>
          <p:nvPr/>
        </p:nvSpPr>
        <p:spPr>
          <a:xfrm>
            <a:off x="2215166" y="2116498"/>
            <a:ext cx="1275009" cy="407761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Zaoblený obdélník 11"/>
          <p:cNvSpPr/>
          <p:nvPr/>
        </p:nvSpPr>
        <p:spPr>
          <a:xfrm>
            <a:off x="6814847" y="2155046"/>
            <a:ext cx="1275009" cy="407761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Zaoblený obdélník 12"/>
          <p:cNvSpPr/>
          <p:nvPr/>
        </p:nvSpPr>
        <p:spPr>
          <a:xfrm>
            <a:off x="502275" y="2575686"/>
            <a:ext cx="1275009" cy="407761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Zaoblený obdélník 13"/>
          <p:cNvSpPr/>
          <p:nvPr/>
        </p:nvSpPr>
        <p:spPr>
          <a:xfrm>
            <a:off x="5823173" y="2918063"/>
            <a:ext cx="1275009" cy="407761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Zaoblený obdélník 14"/>
          <p:cNvSpPr/>
          <p:nvPr/>
        </p:nvSpPr>
        <p:spPr>
          <a:xfrm>
            <a:off x="2119143" y="3315161"/>
            <a:ext cx="1275009" cy="407761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Zaoblený obdélník 15"/>
          <p:cNvSpPr/>
          <p:nvPr/>
        </p:nvSpPr>
        <p:spPr>
          <a:xfrm>
            <a:off x="5329707" y="3722922"/>
            <a:ext cx="1275009" cy="407761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Vývojový diagram: děrná páska 5"/>
          <p:cNvSpPr/>
          <p:nvPr/>
        </p:nvSpPr>
        <p:spPr>
          <a:xfrm>
            <a:off x="837127" y="4456090"/>
            <a:ext cx="940157" cy="772733"/>
          </a:xfrm>
          <a:prstGeom prst="flowChartPunchedTap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017431" y="4636394"/>
            <a:ext cx="643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O°C</a:t>
            </a:r>
            <a:endParaRPr lang="cs-CZ" sz="2000" b="1" dirty="0"/>
          </a:p>
        </p:txBody>
      </p:sp>
      <p:sp>
        <p:nvSpPr>
          <p:cNvPr id="19" name="Vývojový diagram: děrná páska 18"/>
          <p:cNvSpPr/>
          <p:nvPr/>
        </p:nvSpPr>
        <p:spPr>
          <a:xfrm>
            <a:off x="1942562" y="5215944"/>
            <a:ext cx="940157" cy="772733"/>
          </a:xfrm>
          <a:prstGeom prst="flowChartPunchedTap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TextovéPole 19"/>
          <p:cNvSpPr txBox="1"/>
          <p:nvPr/>
        </p:nvSpPr>
        <p:spPr>
          <a:xfrm>
            <a:off x="2090668" y="5402255"/>
            <a:ext cx="10002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100°C</a:t>
            </a:r>
            <a:endParaRPr lang="cs-CZ" sz="2000" b="1" dirty="0"/>
          </a:p>
        </p:txBody>
      </p:sp>
      <p:sp>
        <p:nvSpPr>
          <p:cNvPr id="21" name="Vývojový diagram: děrná páska 20"/>
          <p:cNvSpPr/>
          <p:nvPr/>
        </p:nvSpPr>
        <p:spPr>
          <a:xfrm>
            <a:off x="3065173" y="4468969"/>
            <a:ext cx="940157" cy="772733"/>
          </a:xfrm>
          <a:prstGeom prst="flowChartPunchedTap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3213279" y="4656144"/>
            <a:ext cx="643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čirá</a:t>
            </a:r>
            <a:endParaRPr lang="cs-CZ" sz="2000" b="1" dirty="0"/>
          </a:p>
        </p:txBody>
      </p:sp>
      <p:sp>
        <p:nvSpPr>
          <p:cNvPr id="23" name="Vývojový diagram: děrná páska 22"/>
          <p:cNvSpPr/>
          <p:nvPr/>
        </p:nvSpPr>
        <p:spPr>
          <a:xfrm>
            <a:off x="4108645" y="5252929"/>
            <a:ext cx="1120178" cy="826434"/>
          </a:xfrm>
          <a:prstGeom prst="flowChartPunchedTap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108645" y="5473785"/>
            <a:ext cx="136272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b="1" dirty="0"/>
              <a:t>1,0 g/cm</a:t>
            </a:r>
            <a:r>
              <a:rPr lang="cs-CZ" sz="1900" b="1" baseline="30000" dirty="0"/>
              <a:t>3</a:t>
            </a:r>
            <a:endParaRPr lang="cs-CZ" sz="1900" b="1" dirty="0"/>
          </a:p>
        </p:txBody>
      </p:sp>
      <p:sp>
        <p:nvSpPr>
          <p:cNvPr id="25" name="Vývojový diagram: děrná páska 24"/>
          <p:cNvSpPr/>
          <p:nvPr/>
        </p:nvSpPr>
        <p:spPr>
          <a:xfrm>
            <a:off x="5452056" y="4480196"/>
            <a:ext cx="940157" cy="772733"/>
          </a:xfrm>
          <a:prstGeom prst="flowChartPunchedTap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5600161" y="4666507"/>
            <a:ext cx="7920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71 %</a:t>
            </a:r>
            <a:endParaRPr lang="cs-CZ" sz="2000" b="1" dirty="0"/>
          </a:p>
        </p:txBody>
      </p:sp>
      <p:sp>
        <p:nvSpPr>
          <p:cNvPr id="27" name="Vývojový diagram: děrná páska 26"/>
          <p:cNvSpPr/>
          <p:nvPr/>
        </p:nvSpPr>
        <p:spPr>
          <a:xfrm>
            <a:off x="6628103" y="5320043"/>
            <a:ext cx="1336406" cy="772733"/>
          </a:xfrm>
          <a:prstGeom prst="flowChartPunchedTap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C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6702156" y="5506354"/>
            <a:ext cx="1387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bezbarvá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250590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-13449" y="-1566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6338705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délník 2"/>
          <p:cNvSpPr/>
          <p:nvPr/>
        </p:nvSpPr>
        <p:spPr>
          <a:xfrm>
            <a:off x="334850" y="2052106"/>
            <a:ext cx="8091985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500" dirty="0"/>
              <a:t>Voda pokrývá       </a:t>
            </a:r>
            <a:r>
              <a:rPr lang="cs-CZ" sz="2500" dirty="0" smtClean="0"/>
              <a:t>71%       zemského </a:t>
            </a:r>
            <a:r>
              <a:rPr lang="cs-CZ" sz="2500" dirty="0"/>
              <a:t>povrchu. Je to   </a:t>
            </a:r>
            <a:r>
              <a:rPr lang="cs-CZ" sz="2500" dirty="0" smtClean="0"/>
              <a:t>čirá       ,                   </a:t>
            </a:r>
            <a:endParaRPr lang="cs-CZ" sz="2500" dirty="0"/>
          </a:p>
          <a:p>
            <a:r>
              <a:rPr lang="cs-CZ" sz="2500" dirty="0"/>
              <a:t> </a:t>
            </a:r>
            <a:r>
              <a:rPr lang="cs-CZ" sz="2500" dirty="0" smtClean="0"/>
              <a:t>bezbarvá  kapalina </a:t>
            </a:r>
            <a:r>
              <a:rPr lang="cs-CZ" sz="2500" dirty="0"/>
              <a:t>bez chuti a zápachu.</a:t>
            </a:r>
          </a:p>
          <a:p>
            <a:r>
              <a:rPr lang="cs-CZ" sz="2500" dirty="0"/>
              <a:t>Za normálních podmínek má teplotu tání      </a:t>
            </a:r>
            <a:r>
              <a:rPr lang="cs-CZ" sz="2500" dirty="0" smtClean="0"/>
              <a:t>0°C         a</a:t>
            </a:r>
            <a:endParaRPr lang="cs-CZ" sz="2500" dirty="0"/>
          </a:p>
          <a:p>
            <a:r>
              <a:rPr lang="cs-CZ" sz="2500" dirty="0"/>
              <a:t>teplotu varu      </a:t>
            </a:r>
            <a:r>
              <a:rPr lang="cs-CZ" sz="2500" dirty="0" smtClean="0"/>
              <a:t>100°C    .</a:t>
            </a:r>
            <a:endParaRPr lang="cs-CZ" sz="2500" dirty="0"/>
          </a:p>
          <a:p>
            <a:r>
              <a:rPr lang="cs-CZ" sz="2500" dirty="0"/>
              <a:t>Největší hustotu má voda při 4°C a to </a:t>
            </a:r>
            <a:r>
              <a:rPr lang="cs-CZ" sz="2500" dirty="0" smtClean="0"/>
              <a:t>1,0 g/cm</a:t>
            </a:r>
            <a:r>
              <a:rPr lang="cs-CZ" sz="2500" baseline="30000" dirty="0" smtClean="0"/>
              <a:t>3</a:t>
            </a:r>
            <a:r>
              <a:rPr lang="cs-CZ" sz="2500" dirty="0"/>
              <a:t>.</a:t>
            </a:r>
          </a:p>
        </p:txBody>
      </p:sp>
      <p:sp>
        <p:nvSpPr>
          <p:cNvPr id="30" name="Zaoblený obdélník 29"/>
          <p:cNvSpPr/>
          <p:nvPr/>
        </p:nvSpPr>
        <p:spPr>
          <a:xfrm>
            <a:off x="2356833" y="2039225"/>
            <a:ext cx="1275009" cy="407761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aoblený obdélník 30"/>
          <p:cNvSpPr/>
          <p:nvPr/>
        </p:nvSpPr>
        <p:spPr>
          <a:xfrm>
            <a:off x="6925632" y="2069348"/>
            <a:ext cx="1064745" cy="416486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Zaoblený obdélník 31"/>
          <p:cNvSpPr/>
          <p:nvPr/>
        </p:nvSpPr>
        <p:spPr>
          <a:xfrm>
            <a:off x="425002" y="2438470"/>
            <a:ext cx="1275009" cy="407761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Zaoblený obdélník 32"/>
          <p:cNvSpPr/>
          <p:nvPr/>
        </p:nvSpPr>
        <p:spPr>
          <a:xfrm>
            <a:off x="5795493" y="2846231"/>
            <a:ext cx="1275009" cy="407761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4" name="Zaoblený obdélník 33"/>
          <p:cNvSpPr/>
          <p:nvPr/>
        </p:nvSpPr>
        <p:spPr>
          <a:xfrm>
            <a:off x="2144331" y="3253992"/>
            <a:ext cx="1275009" cy="407761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5" name="Zaoblený obdélník 34"/>
          <p:cNvSpPr/>
          <p:nvPr/>
        </p:nvSpPr>
        <p:spPr>
          <a:xfrm>
            <a:off x="5267459" y="3647402"/>
            <a:ext cx="1275009" cy="407761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246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-13449" y="-1566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VODA A VZDUCH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300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38705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667557" y="1057275"/>
            <a:ext cx="76745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b="1" dirty="0" smtClean="0"/>
              <a:t>Doplň názvy látek a spoj je s grafem.</a:t>
            </a:r>
            <a:endParaRPr lang="cs-CZ" sz="2200" dirty="0"/>
          </a:p>
          <a:p>
            <a:pPr algn="ctr"/>
            <a:endParaRPr lang="sk-SK" sz="2200" dirty="0">
              <a:latin typeface="Ubuntu" panose="020B0504030602030204" pitchFamily="34" charset="0"/>
            </a:endParaRPr>
          </a:p>
        </p:txBody>
      </p:sp>
      <p:graphicFrame>
        <p:nvGraphicFramePr>
          <p:cNvPr id="12" name="Graf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4249422"/>
              </p:ext>
            </p:extLst>
          </p:nvPr>
        </p:nvGraphicFramePr>
        <p:xfrm>
          <a:off x="4083110" y="250816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ovéPole 1"/>
          <p:cNvSpPr txBox="1"/>
          <p:nvPr/>
        </p:nvSpPr>
        <p:spPr>
          <a:xfrm>
            <a:off x="6485673" y="2884865"/>
            <a:ext cx="708338" cy="48939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b="1" dirty="0" smtClean="0"/>
              <a:t>21%</a:t>
            </a:r>
            <a:endParaRPr lang="cs-CZ" sz="2000" b="1" dirty="0"/>
          </a:p>
        </p:txBody>
      </p:sp>
      <p:sp>
        <p:nvSpPr>
          <p:cNvPr id="14" name="TextovéPole 1"/>
          <p:cNvSpPr txBox="1"/>
          <p:nvPr/>
        </p:nvSpPr>
        <p:spPr>
          <a:xfrm>
            <a:off x="7411878" y="3374262"/>
            <a:ext cx="708338" cy="48939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b="1" dirty="0"/>
              <a:t>1</a:t>
            </a:r>
            <a:r>
              <a:rPr lang="cs-CZ" sz="2000" b="1" dirty="0" smtClean="0"/>
              <a:t>%</a:t>
            </a:r>
            <a:endParaRPr lang="cs-CZ" sz="20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5268619" y="2099256"/>
            <a:ext cx="2434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i="1" dirty="0" smtClean="0"/>
              <a:t>SLOŽENÍ ATMOSFÉRY</a:t>
            </a:r>
            <a:endParaRPr lang="cs-CZ" i="1" dirty="0"/>
          </a:p>
        </p:txBody>
      </p:sp>
      <p:sp>
        <p:nvSpPr>
          <p:cNvPr id="4" name="Zaoblený obdélník 3"/>
          <p:cNvSpPr/>
          <p:nvPr/>
        </p:nvSpPr>
        <p:spPr>
          <a:xfrm>
            <a:off x="667557" y="2283922"/>
            <a:ext cx="3582471" cy="72973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Zaoblený obdélník 14"/>
          <p:cNvSpPr/>
          <p:nvPr/>
        </p:nvSpPr>
        <p:spPr>
          <a:xfrm>
            <a:off x="667556" y="3254093"/>
            <a:ext cx="3582471" cy="72973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Zaoblený obdélník 15"/>
          <p:cNvSpPr/>
          <p:nvPr/>
        </p:nvSpPr>
        <p:spPr>
          <a:xfrm>
            <a:off x="667553" y="4254459"/>
            <a:ext cx="3582471" cy="72973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824248" y="2407811"/>
            <a:ext cx="5876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/>
              <a:t>N</a:t>
            </a:r>
            <a:r>
              <a:rPr lang="cs-CZ" sz="2500" b="1" baseline="-25000" dirty="0"/>
              <a:t>2</a:t>
            </a:r>
            <a:endParaRPr lang="cs-CZ" sz="25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824248" y="3384453"/>
            <a:ext cx="5876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/>
              <a:t>O</a:t>
            </a:r>
            <a:r>
              <a:rPr lang="cs-CZ" sz="2500" b="1" baseline="-25000" dirty="0" smtClean="0"/>
              <a:t>2</a:t>
            </a:r>
            <a:endParaRPr lang="cs-CZ" sz="25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824248" y="4219216"/>
            <a:ext cx="1932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Ne, Ar, </a:t>
            </a:r>
          </a:p>
          <a:p>
            <a:r>
              <a:rPr lang="cs-CZ" sz="2300" b="1" dirty="0" smtClean="0"/>
              <a:t>CO</a:t>
            </a:r>
            <a:r>
              <a:rPr lang="cs-CZ" sz="2300" b="1" baseline="-25000" dirty="0" smtClean="0"/>
              <a:t>2</a:t>
            </a:r>
            <a:r>
              <a:rPr lang="cs-CZ" sz="2300" b="1" dirty="0" smtClean="0"/>
              <a:t> , …</a:t>
            </a:r>
            <a:endParaRPr lang="cs-CZ" sz="2300" b="1" dirty="0"/>
          </a:p>
        </p:txBody>
      </p:sp>
    </p:spTree>
    <p:extLst>
      <p:ext uri="{BB962C8B-B14F-4D97-AF65-F5344CB8AC3E}">
        <p14:creationId xmlns:p14="http://schemas.microsoft.com/office/powerpoint/2010/main" val="296023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-13449" y="-1566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6338705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ovéPole 1"/>
          <p:cNvSpPr txBox="1"/>
          <p:nvPr/>
        </p:nvSpPr>
        <p:spPr>
          <a:xfrm>
            <a:off x="6485672" y="2884860"/>
            <a:ext cx="708338" cy="48939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b="1" dirty="0" smtClean="0"/>
              <a:t>21%</a:t>
            </a:r>
            <a:endParaRPr lang="cs-CZ" sz="2000" b="1" dirty="0"/>
          </a:p>
        </p:txBody>
      </p:sp>
      <p:sp>
        <p:nvSpPr>
          <p:cNvPr id="12" name="TextovéPole 1"/>
          <p:cNvSpPr txBox="1"/>
          <p:nvPr/>
        </p:nvSpPr>
        <p:spPr>
          <a:xfrm>
            <a:off x="7548156" y="3372110"/>
            <a:ext cx="708338" cy="48939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b="1" dirty="0"/>
              <a:t>1</a:t>
            </a:r>
            <a:r>
              <a:rPr lang="cs-CZ" sz="2000" b="1" dirty="0" smtClean="0"/>
              <a:t>%</a:t>
            </a:r>
            <a:endParaRPr lang="cs-CZ" sz="20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5268619" y="2099256"/>
            <a:ext cx="2434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i="1" dirty="0" smtClean="0"/>
              <a:t>SLOŽENÍ ATMOSFÉRY</a:t>
            </a:r>
            <a:endParaRPr lang="cs-CZ" i="1" dirty="0"/>
          </a:p>
        </p:txBody>
      </p:sp>
      <p:sp>
        <p:nvSpPr>
          <p:cNvPr id="15" name="Zaoblený obdélník 14"/>
          <p:cNvSpPr/>
          <p:nvPr/>
        </p:nvSpPr>
        <p:spPr>
          <a:xfrm>
            <a:off x="667557" y="2283922"/>
            <a:ext cx="3582471" cy="72973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Zaoblený obdélník 15"/>
          <p:cNvSpPr/>
          <p:nvPr/>
        </p:nvSpPr>
        <p:spPr>
          <a:xfrm>
            <a:off x="667556" y="3254093"/>
            <a:ext cx="3582471" cy="72973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Zaoblený obdélník 16"/>
          <p:cNvSpPr/>
          <p:nvPr/>
        </p:nvSpPr>
        <p:spPr>
          <a:xfrm>
            <a:off x="667553" y="4254459"/>
            <a:ext cx="3582471" cy="72973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TextovéPole 17"/>
          <p:cNvSpPr txBox="1"/>
          <p:nvPr/>
        </p:nvSpPr>
        <p:spPr>
          <a:xfrm>
            <a:off x="824248" y="2407811"/>
            <a:ext cx="5876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/>
              <a:t>N</a:t>
            </a:r>
            <a:r>
              <a:rPr lang="cs-CZ" sz="2500" b="1" baseline="-25000" dirty="0"/>
              <a:t>2</a:t>
            </a:r>
            <a:endParaRPr lang="cs-CZ" sz="25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824248" y="3384453"/>
            <a:ext cx="5876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/>
              <a:t>O</a:t>
            </a:r>
            <a:r>
              <a:rPr lang="cs-CZ" sz="2500" b="1" baseline="-25000" dirty="0" smtClean="0"/>
              <a:t>2</a:t>
            </a:r>
            <a:endParaRPr lang="cs-CZ" sz="25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824248" y="4219216"/>
            <a:ext cx="1932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Ne, Ar, </a:t>
            </a:r>
          </a:p>
          <a:p>
            <a:r>
              <a:rPr lang="cs-CZ" sz="2300" b="1" dirty="0" smtClean="0"/>
              <a:t>CO</a:t>
            </a:r>
            <a:r>
              <a:rPr lang="cs-CZ" sz="2300" b="1" baseline="-25000" dirty="0" smtClean="0"/>
              <a:t>2</a:t>
            </a:r>
            <a:r>
              <a:rPr lang="cs-CZ" sz="2300" b="1" dirty="0" smtClean="0"/>
              <a:t> , …</a:t>
            </a:r>
            <a:endParaRPr lang="cs-CZ" sz="2300" b="1" dirty="0"/>
          </a:p>
        </p:txBody>
      </p:sp>
      <p:graphicFrame>
        <p:nvGraphicFramePr>
          <p:cNvPr id="22" name="Graf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2366106"/>
              </p:ext>
            </p:extLst>
          </p:nvPr>
        </p:nvGraphicFramePr>
        <p:xfrm>
          <a:off x="4083110" y="250816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ovéPole 1"/>
          <p:cNvSpPr txBox="1"/>
          <p:nvPr/>
        </p:nvSpPr>
        <p:spPr>
          <a:xfrm>
            <a:off x="2189408" y="2395473"/>
            <a:ext cx="1500959" cy="48938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b="1" dirty="0"/>
              <a:t>d</a:t>
            </a:r>
            <a:r>
              <a:rPr lang="cs-CZ" sz="2000" b="1" dirty="0" smtClean="0"/>
              <a:t>usík 78%</a:t>
            </a:r>
            <a:endParaRPr lang="cs-CZ" sz="2000" b="1" dirty="0"/>
          </a:p>
        </p:txBody>
      </p:sp>
      <p:sp>
        <p:nvSpPr>
          <p:cNvPr id="24" name="TextovéPole 1"/>
          <p:cNvSpPr txBox="1"/>
          <p:nvPr/>
        </p:nvSpPr>
        <p:spPr>
          <a:xfrm>
            <a:off x="2189408" y="3384453"/>
            <a:ext cx="1320370" cy="48938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b="1" dirty="0"/>
              <a:t>k</a:t>
            </a:r>
            <a:r>
              <a:rPr lang="cs-CZ" sz="2000" b="1" dirty="0" smtClean="0"/>
              <a:t>yslík 21%</a:t>
            </a:r>
            <a:endParaRPr lang="cs-CZ" sz="2000" b="1" dirty="0"/>
          </a:p>
        </p:txBody>
      </p:sp>
      <p:sp>
        <p:nvSpPr>
          <p:cNvPr id="25" name="TextovéPole 1"/>
          <p:cNvSpPr txBox="1"/>
          <p:nvPr/>
        </p:nvSpPr>
        <p:spPr>
          <a:xfrm>
            <a:off x="2189408" y="4254459"/>
            <a:ext cx="2137892" cy="48938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b="1" dirty="0"/>
              <a:t>n</a:t>
            </a:r>
            <a:r>
              <a:rPr lang="cs-CZ" sz="2000" b="1" dirty="0" smtClean="0"/>
              <a:t>eon, argon, </a:t>
            </a:r>
          </a:p>
          <a:p>
            <a:r>
              <a:rPr lang="cs-CZ" sz="2000" b="1" dirty="0" smtClean="0"/>
              <a:t>oxid uhličitý 1%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360276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-13449" y="-1566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VODA A VZDUCH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400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38705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667557" y="1057275"/>
            <a:ext cx="767451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b="1" dirty="0" smtClean="0"/>
              <a:t>Spoj vhodně druhy vod podle obsahu </a:t>
            </a:r>
          </a:p>
          <a:p>
            <a:pPr algn="ctr"/>
            <a:r>
              <a:rPr lang="cs-CZ" sz="2200" b="1" dirty="0"/>
              <a:t>r</a:t>
            </a:r>
            <a:r>
              <a:rPr lang="cs-CZ" sz="2200" b="1" dirty="0" smtClean="0"/>
              <a:t>ozpuštěných látek.</a:t>
            </a:r>
            <a:endParaRPr lang="cs-CZ" sz="2200" dirty="0"/>
          </a:p>
          <a:p>
            <a:pPr algn="ctr"/>
            <a:endParaRPr lang="sk-SK" sz="2200" dirty="0">
              <a:latin typeface="Ubuntu" panose="020B0504030602030204" pitchFamily="34" charset="0"/>
            </a:endParaRPr>
          </a:p>
        </p:txBody>
      </p:sp>
      <p:sp>
        <p:nvSpPr>
          <p:cNvPr id="2" name="Zaoblený obdélník 1"/>
          <p:cNvSpPr/>
          <p:nvPr/>
        </p:nvSpPr>
        <p:spPr>
          <a:xfrm>
            <a:off x="373487" y="2421228"/>
            <a:ext cx="2962141" cy="566671"/>
          </a:xfrm>
          <a:prstGeom prst="roundRect">
            <a:avLst/>
          </a:prstGeom>
          <a:gradFill flip="none" rotWithShape="1">
            <a:gsLst>
              <a:gs pos="0">
                <a:srgbClr val="EAAAE5">
                  <a:tint val="66000"/>
                  <a:satMod val="160000"/>
                </a:srgbClr>
              </a:gs>
              <a:gs pos="50000">
                <a:srgbClr val="EAAAE5">
                  <a:tint val="44500"/>
                  <a:satMod val="160000"/>
                </a:srgbClr>
              </a:gs>
              <a:gs pos="100000">
                <a:srgbClr val="EAAAE5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8525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Zaoblený obdélník 11"/>
          <p:cNvSpPr/>
          <p:nvPr/>
        </p:nvSpPr>
        <p:spPr>
          <a:xfrm>
            <a:off x="373487" y="3269087"/>
            <a:ext cx="2962141" cy="566671"/>
          </a:xfrm>
          <a:prstGeom prst="roundRect">
            <a:avLst/>
          </a:prstGeom>
          <a:gradFill flip="none" rotWithShape="1">
            <a:gsLst>
              <a:gs pos="0">
                <a:srgbClr val="EAAAE5">
                  <a:tint val="66000"/>
                  <a:satMod val="160000"/>
                </a:srgbClr>
              </a:gs>
              <a:gs pos="50000">
                <a:srgbClr val="EAAAE5">
                  <a:tint val="44500"/>
                  <a:satMod val="160000"/>
                </a:srgbClr>
              </a:gs>
              <a:gs pos="100000">
                <a:srgbClr val="EAAAE5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8525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Zaoblený obdélník 12"/>
          <p:cNvSpPr/>
          <p:nvPr/>
        </p:nvSpPr>
        <p:spPr>
          <a:xfrm>
            <a:off x="373486" y="4125530"/>
            <a:ext cx="2962141" cy="566671"/>
          </a:xfrm>
          <a:prstGeom prst="roundRect">
            <a:avLst/>
          </a:prstGeom>
          <a:gradFill flip="none" rotWithShape="1">
            <a:gsLst>
              <a:gs pos="0">
                <a:srgbClr val="EAAAE5">
                  <a:tint val="66000"/>
                  <a:satMod val="160000"/>
                </a:srgbClr>
              </a:gs>
              <a:gs pos="50000">
                <a:srgbClr val="EAAAE5">
                  <a:tint val="44500"/>
                  <a:satMod val="160000"/>
                </a:srgbClr>
              </a:gs>
              <a:gs pos="100000">
                <a:srgbClr val="EAAAE5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8525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Zaoblený obdélník 13"/>
          <p:cNvSpPr/>
          <p:nvPr/>
        </p:nvSpPr>
        <p:spPr>
          <a:xfrm>
            <a:off x="373485" y="4900410"/>
            <a:ext cx="2962141" cy="566671"/>
          </a:xfrm>
          <a:prstGeom prst="roundRect">
            <a:avLst/>
          </a:prstGeom>
          <a:gradFill flip="none" rotWithShape="1">
            <a:gsLst>
              <a:gs pos="0">
                <a:srgbClr val="EAAAE5">
                  <a:tint val="66000"/>
                  <a:satMod val="160000"/>
                </a:srgbClr>
              </a:gs>
              <a:gs pos="50000">
                <a:srgbClr val="EAAAE5">
                  <a:tint val="44500"/>
                  <a:satMod val="160000"/>
                </a:srgbClr>
              </a:gs>
              <a:gs pos="100000">
                <a:srgbClr val="EAAAE5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8525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373488" y="2494346"/>
            <a:ext cx="2962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voda tvrdá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73488" y="3367756"/>
            <a:ext cx="2962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voda destilovaná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373488" y="4224199"/>
            <a:ext cx="2962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voda měkká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74057" y="4999079"/>
            <a:ext cx="2962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voda slaná</a:t>
            </a:r>
            <a:endParaRPr lang="cs-CZ" b="1" dirty="0"/>
          </a:p>
        </p:txBody>
      </p:sp>
      <p:sp>
        <p:nvSpPr>
          <p:cNvPr id="5" name="Obdélník s odříznutým jedním rohem 4"/>
          <p:cNvSpPr/>
          <p:nvPr/>
        </p:nvSpPr>
        <p:spPr>
          <a:xfrm>
            <a:off x="4237656" y="2331282"/>
            <a:ext cx="4417454" cy="695459"/>
          </a:xfrm>
          <a:prstGeom prst="snip1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Obdélník s odříznutým jedním rohem 18"/>
          <p:cNvSpPr/>
          <p:nvPr/>
        </p:nvSpPr>
        <p:spPr>
          <a:xfrm>
            <a:off x="4237656" y="3204692"/>
            <a:ext cx="4417454" cy="695459"/>
          </a:xfrm>
          <a:prstGeom prst="snip1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Obdélník s odříznutým jedním rohem 19"/>
          <p:cNvSpPr/>
          <p:nvPr/>
        </p:nvSpPr>
        <p:spPr>
          <a:xfrm>
            <a:off x="4237656" y="4061135"/>
            <a:ext cx="4417454" cy="695459"/>
          </a:xfrm>
          <a:prstGeom prst="snip1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Obdélník s odříznutým jedním rohem 20"/>
          <p:cNvSpPr/>
          <p:nvPr/>
        </p:nvSpPr>
        <p:spPr>
          <a:xfrm>
            <a:off x="4237656" y="4900410"/>
            <a:ext cx="4417454" cy="695459"/>
          </a:xfrm>
          <a:prstGeom prst="snip1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4251695" y="2331282"/>
            <a:ext cx="4185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Voda moří a oceánů, má průměrně 3,5% rozpuštěných látek.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302731" y="3229256"/>
            <a:ext cx="4185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Voda potoků a řek s malým množstvím rozpuštěných látek.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302731" y="4085699"/>
            <a:ext cx="4185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Voda bez příměsí, která neobsahuje žádné rozpuštěné látky. 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303919" y="4887978"/>
            <a:ext cx="4185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Voda s velkým množstvím rozpuštěných látek, podzemní voda. 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0897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-13449" y="-1566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6338705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aoblený obdélník 9"/>
          <p:cNvSpPr/>
          <p:nvPr/>
        </p:nvSpPr>
        <p:spPr>
          <a:xfrm>
            <a:off x="373487" y="2421228"/>
            <a:ext cx="2962141" cy="566671"/>
          </a:xfrm>
          <a:prstGeom prst="roundRect">
            <a:avLst/>
          </a:prstGeom>
          <a:gradFill flip="none" rotWithShape="1">
            <a:gsLst>
              <a:gs pos="0">
                <a:srgbClr val="EAAAE5">
                  <a:tint val="66000"/>
                  <a:satMod val="160000"/>
                </a:srgbClr>
              </a:gs>
              <a:gs pos="50000">
                <a:srgbClr val="EAAAE5">
                  <a:tint val="44500"/>
                  <a:satMod val="160000"/>
                </a:srgbClr>
              </a:gs>
              <a:gs pos="100000">
                <a:srgbClr val="EAAAE5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8525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Zaoblený obdélník 11"/>
          <p:cNvSpPr/>
          <p:nvPr/>
        </p:nvSpPr>
        <p:spPr>
          <a:xfrm>
            <a:off x="373487" y="3269087"/>
            <a:ext cx="2962141" cy="566671"/>
          </a:xfrm>
          <a:prstGeom prst="roundRect">
            <a:avLst/>
          </a:prstGeom>
          <a:gradFill flip="none" rotWithShape="1">
            <a:gsLst>
              <a:gs pos="0">
                <a:srgbClr val="EAAAE5">
                  <a:tint val="66000"/>
                  <a:satMod val="160000"/>
                </a:srgbClr>
              </a:gs>
              <a:gs pos="50000">
                <a:srgbClr val="EAAAE5">
                  <a:tint val="44500"/>
                  <a:satMod val="160000"/>
                </a:srgbClr>
              </a:gs>
              <a:gs pos="100000">
                <a:srgbClr val="EAAAE5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8525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Zaoblený obdélník 13"/>
          <p:cNvSpPr/>
          <p:nvPr/>
        </p:nvSpPr>
        <p:spPr>
          <a:xfrm>
            <a:off x="373486" y="4125530"/>
            <a:ext cx="2962141" cy="566671"/>
          </a:xfrm>
          <a:prstGeom prst="roundRect">
            <a:avLst/>
          </a:prstGeom>
          <a:gradFill flip="none" rotWithShape="1">
            <a:gsLst>
              <a:gs pos="0">
                <a:srgbClr val="EAAAE5">
                  <a:tint val="66000"/>
                  <a:satMod val="160000"/>
                </a:srgbClr>
              </a:gs>
              <a:gs pos="50000">
                <a:srgbClr val="EAAAE5">
                  <a:tint val="44500"/>
                  <a:satMod val="160000"/>
                </a:srgbClr>
              </a:gs>
              <a:gs pos="100000">
                <a:srgbClr val="EAAAE5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8525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Zaoblený obdélník 14"/>
          <p:cNvSpPr/>
          <p:nvPr/>
        </p:nvSpPr>
        <p:spPr>
          <a:xfrm>
            <a:off x="373485" y="4900410"/>
            <a:ext cx="2962141" cy="566671"/>
          </a:xfrm>
          <a:prstGeom prst="roundRect">
            <a:avLst/>
          </a:prstGeom>
          <a:gradFill flip="none" rotWithShape="1">
            <a:gsLst>
              <a:gs pos="0">
                <a:srgbClr val="EAAAE5">
                  <a:tint val="66000"/>
                  <a:satMod val="160000"/>
                </a:srgbClr>
              </a:gs>
              <a:gs pos="50000">
                <a:srgbClr val="EAAAE5">
                  <a:tint val="44500"/>
                  <a:satMod val="160000"/>
                </a:srgbClr>
              </a:gs>
              <a:gs pos="100000">
                <a:srgbClr val="EAAAE5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8525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TextovéPole 15"/>
          <p:cNvSpPr txBox="1"/>
          <p:nvPr/>
        </p:nvSpPr>
        <p:spPr>
          <a:xfrm>
            <a:off x="373488" y="2494346"/>
            <a:ext cx="2962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voda tvrdá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73488" y="3367756"/>
            <a:ext cx="2962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voda destilovaná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373488" y="4224199"/>
            <a:ext cx="2962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voda měkká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374057" y="4999079"/>
            <a:ext cx="2962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voda slaná</a:t>
            </a:r>
            <a:endParaRPr lang="cs-CZ" b="1" dirty="0"/>
          </a:p>
        </p:txBody>
      </p:sp>
      <p:sp>
        <p:nvSpPr>
          <p:cNvPr id="20" name="Obdélník s odříznutým jedním rohem 19"/>
          <p:cNvSpPr/>
          <p:nvPr/>
        </p:nvSpPr>
        <p:spPr>
          <a:xfrm>
            <a:off x="4237656" y="2331282"/>
            <a:ext cx="4417454" cy="695459"/>
          </a:xfrm>
          <a:prstGeom prst="snip1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Obdélník s odříznutým jedním rohem 20"/>
          <p:cNvSpPr/>
          <p:nvPr/>
        </p:nvSpPr>
        <p:spPr>
          <a:xfrm>
            <a:off x="4237656" y="3204692"/>
            <a:ext cx="4417454" cy="695459"/>
          </a:xfrm>
          <a:prstGeom prst="snip1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Obdélník s odříznutým jedním rohem 21"/>
          <p:cNvSpPr/>
          <p:nvPr/>
        </p:nvSpPr>
        <p:spPr>
          <a:xfrm>
            <a:off x="4237656" y="4061135"/>
            <a:ext cx="4417454" cy="695459"/>
          </a:xfrm>
          <a:prstGeom prst="snip1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Obdélník s odříznutým jedním rohem 22"/>
          <p:cNvSpPr/>
          <p:nvPr/>
        </p:nvSpPr>
        <p:spPr>
          <a:xfrm>
            <a:off x="4237656" y="4900410"/>
            <a:ext cx="4417454" cy="695459"/>
          </a:xfrm>
          <a:prstGeom prst="snip1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TextovéPole 23"/>
          <p:cNvSpPr txBox="1"/>
          <p:nvPr/>
        </p:nvSpPr>
        <p:spPr>
          <a:xfrm>
            <a:off x="4251695" y="2331282"/>
            <a:ext cx="4185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Voda moří a oceánů, má průměrně 3,5% rozpuštěných látek.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302731" y="3229256"/>
            <a:ext cx="4185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Voda potoků a řek s malým množstvím rozpuštěných látek.</a:t>
            </a:r>
            <a:endParaRPr lang="cs-CZ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302731" y="4085699"/>
            <a:ext cx="4185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Voda bez příměsí, která neobsahuje žádné rozpuštěné látky. 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303919" y="4887978"/>
            <a:ext cx="4185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Voda s velkým množstvím rozpuštěných látek, podzemní voda. </a:t>
            </a:r>
            <a:endParaRPr lang="cs-CZ" b="1" dirty="0"/>
          </a:p>
        </p:txBody>
      </p:sp>
      <p:cxnSp>
        <p:nvCxnSpPr>
          <p:cNvPr id="3" name="Přímá spojnice se šipkou 2"/>
          <p:cNvCxnSpPr>
            <a:stCxn id="15" idx="3"/>
            <a:endCxn id="20" idx="2"/>
          </p:cNvCxnSpPr>
          <p:nvPr/>
        </p:nvCxnSpPr>
        <p:spPr>
          <a:xfrm flipV="1">
            <a:off x="3335626" y="2679012"/>
            <a:ext cx="902030" cy="25047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Přímá spojnice se šipkou 4"/>
          <p:cNvCxnSpPr>
            <a:stCxn id="17" idx="3"/>
            <a:endCxn id="22" idx="2"/>
          </p:cNvCxnSpPr>
          <p:nvPr/>
        </p:nvCxnSpPr>
        <p:spPr>
          <a:xfrm>
            <a:off x="3335628" y="3552422"/>
            <a:ext cx="902028" cy="85644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římá spojnice se šipkou 27"/>
          <p:cNvCxnSpPr>
            <a:stCxn id="14" idx="3"/>
            <a:endCxn id="21" idx="2"/>
          </p:cNvCxnSpPr>
          <p:nvPr/>
        </p:nvCxnSpPr>
        <p:spPr>
          <a:xfrm flipV="1">
            <a:off x="3335627" y="3552422"/>
            <a:ext cx="902029" cy="8564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Přímá spojnice se šipkou 29"/>
          <p:cNvCxnSpPr>
            <a:stCxn id="16" idx="3"/>
            <a:endCxn id="23" idx="2"/>
          </p:cNvCxnSpPr>
          <p:nvPr/>
        </p:nvCxnSpPr>
        <p:spPr>
          <a:xfrm>
            <a:off x="3335628" y="2679012"/>
            <a:ext cx="902028" cy="25691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9952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élník 7"/>
          <p:cNvSpPr/>
          <p:nvPr/>
        </p:nvSpPr>
        <p:spPr>
          <a:xfrm>
            <a:off x="0" y="6333565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Obdélník 8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5122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6" descr="http://www.ekobydleni.eu/obrazky/more-vlny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75" y="902985"/>
            <a:ext cx="3319488" cy="2381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Obrázek 10" descr="http://img.ihned.cz/attachment.php/950/48052950/IAnJVD9mEkPxHqhl0615jRCt2aQM4W3f/102-01-otvir-zlato-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687" y="1115485"/>
            <a:ext cx="3384162" cy="195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Obrázek 11" descr="http://www.bajopa.cz/mat/zula_zlutoseda_stred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319" y="3658032"/>
            <a:ext cx="2834826" cy="2321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Obrázek 12" descr="http://canadianhonker.com/wp-content/uploads/lg-gallery/corporate-social/vegetarian-1200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7341" y="3856419"/>
            <a:ext cx="3229153" cy="21233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Pole 1"/>
          <p:cNvSpPr txBox="1"/>
          <p:nvPr/>
        </p:nvSpPr>
        <p:spPr>
          <a:xfrm>
            <a:off x="578075" y="902983"/>
            <a:ext cx="2923505" cy="372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s</a:t>
            </a:r>
            <a:r>
              <a:rPr lang="cs-CZ" b="1" dirty="0" smtClean="0"/>
              <a:t>tejnorodá směs</a:t>
            </a:r>
            <a:endParaRPr lang="cs-CZ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4932839" y="931667"/>
            <a:ext cx="2923505" cy="372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s</a:t>
            </a:r>
            <a:r>
              <a:rPr lang="cs-CZ" b="1" dirty="0" smtClean="0"/>
              <a:t>tejnorodá směs</a:t>
            </a:r>
            <a:endParaRPr lang="cs-CZ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316979" y="3356961"/>
            <a:ext cx="2923505" cy="372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r</a:t>
            </a:r>
            <a:r>
              <a:rPr lang="cs-CZ" b="1" dirty="0" smtClean="0"/>
              <a:t>ůznorodá směs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027341" y="3509360"/>
            <a:ext cx="2923505" cy="372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r</a:t>
            </a:r>
            <a:r>
              <a:rPr lang="cs-CZ" b="1" dirty="0" smtClean="0"/>
              <a:t>ůznorodá směs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23850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-13449" y="-1566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VODA A VZDUCH  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500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38705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667557" y="1057275"/>
            <a:ext cx="767451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b="1" dirty="0" smtClean="0"/>
              <a:t>V bublinách jsou přesmyčky ukrývající názvy hasebních prostředků, vyjmenuj je. </a:t>
            </a:r>
            <a:endParaRPr lang="cs-CZ" sz="2200" dirty="0"/>
          </a:p>
          <a:p>
            <a:pPr algn="ctr"/>
            <a:endParaRPr lang="sk-SK" sz="2200" dirty="0">
              <a:latin typeface="Ubuntu" panose="020B0504030602030204" pitchFamily="34" charset="0"/>
            </a:endParaRPr>
          </a:p>
        </p:txBody>
      </p:sp>
      <p:sp>
        <p:nvSpPr>
          <p:cNvPr id="2" name="Ovál 1"/>
          <p:cNvSpPr/>
          <p:nvPr/>
        </p:nvSpPr>
        <p:spPr>
          <a:xfrm>
            <a:off x="1068947" y="2446986"/>
            <a:ext cx="1687702" cy="1416676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1240445" y="2755214"/>
            <a:ext cx="134470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300" dirty="0" smtClean="0"/>
              <a:t>IČITÝUHL</a:t>
            </a:r>
          </a:p>
          <a:p>
            <a:pPr algn="ctr"/>
            <a:r>
              <a:rPr lang="cs-CZ" sz="2300" dirty="0" smtClean="0"/>
              <a:t>IDOX</a:t>
            </a:r>
            <a:endParaRPr lang="cs-CZ" sz="2300" dirty="0"/>
          </a:p>
        </p:txBody>
      </p:sp>
      <p:sp>
        <p:nvSpPr>
          <p:cNvPr id="12" name="Ovál 11"/>
          <p:cNvSpPr/>
          <p:nvPr/>
        </p:nvSpPr>
        <p:spPr>
          <a:xfrm>
            <a:off x="4056845" y="2165271"/>
            <a:ext cx="1352282" cy="1302912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4064421" y="2532076"/>
            <a:ext cx="134470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300" dirty="0" smtClean="0"/>
              <a:t>SEKPÍ</a:t>
            </a:r>
            <a:endParaRPr lang="cs-CZ" sz="2300" dirty="0"/>
          </a:p>
        </p:txBody>
      </p:sp>
      <p:sp>
        <p:nvSpPr>
          <p:cNvPr id="14" name="Ovál 13"/>
          <p:cNvSpPr/>
          <p:nvPr/>
        </p:nvSpPr>
        <p:spPr>
          <a:xfrm>
            <a:off x="3387144" y="4157730"/>
            <a:ext cx="1349630" cy="1109729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3392068" y="4450068"/>
            <a:ext cx="134470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300" dirty="0" smtClean="0"/>
              <a:t>ŠEKPRÁ</a:t>
            </a:r>
            <a:endParaRPr lang="cs-CZ" sz="2300" dirty="0"/>
          </a:p>
        </p:txBody>
      </p:sp>
      <p:sp>
        <p:nvSpPr>
          <p:cNvPr id="16" name="Ovál 15"/>
          <p:cNvSpPr/>
          <p:nvPr/>
        </p:nvSpPr>
        <p:spPr>
          <a:xfrm>
            <a:off x="4934250" y="3750972"/>
            <a:ext cx="1349630" cy="1109729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TextovéPole 16"/>
          <p:cNvSpPr txBox="1"/>
          <p:nvPr/>
        </p:nvSpPr>
        <p:spPr>
          <a:xfrm>
            <a:off x="4934250" y="4082698"/>
            <a:ext cx="134470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300" dirty="0" smtClean="0"/>
              <a:t>DAVO</a:t>
            </a:r>
            <a:endParaRPr lang="cs-CZ" sz="2300" dirty="0"/>
          </a:p>
        </p:txBody>
      </p:sp>
      <p:sp>
        <p:nvSpPr>
          <p:cNvPr id="18" name="Ovál 17"/>
          <p:cNvSpPr/>
          <p:nvPr/>
        </p:nvSpPr>
        <p:spPr>
          <a:xfrm>
            <a:off x="6436280" y="2544956"/>
            <a:ext cx="1097861" cy="923228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TextovéPole 18"/>
          <p:cNvSpPr txBox="1"/>
          <p:nvPr/>
        </p:nvSpPr>
        <p:spPr>
          <a:xfrm>
            <a:off x="6436280" y="2792565"/>
            <a:ext cx="109571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300" dirty="0" smtClean="0"/>
              <a:t>NAPĚ</a:t>
            </a:r>
            <a:endParaRPr lang="cs-CZ" sz="2300" dirty="0"/>
          </a:p>
        </p:txBody>
      </p:sp>
    </p:spTree>
    <p:extLst>
      <p:ext uri="{BB962C8B-B14F-4D97-AF65-F5344CB8AC3E}">
        <p14:creationId xmlns:p14="http://schemas.microsoft.com/office/powerpoint/2010/main" val="52212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-13449" y="-1566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6338705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ál 9"/>
          <p:cNvSpPr/>
          <p:nvPr/>
        </p:nvSpPr>
        <p:spPr>
          <a:xfrm>
            <a:off x="1068947" y="2446986"/>
            <a:ext cx="1687702" cy="1416676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ovéPole 11"/>
          <p:cNvSpPr txBox="1"/>
          <p:nvPr/>
        </p:nvSpPr>
        <p:spPr>
          <a:xfrm>
            <a:off x="1240445" y="2755214"/>
            <a:ext cx="134470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300" dirty="0" smtClean="0"/>
              <a:t>IČITÝUHL</a:t>
            </a:r>
          </a:p>
          <a:p>
            <a:pPr algn="ctr"/>
            <a:r>
              <a:rPr lang="cs-CZ" sz="2300" dirty="0" smtClean="0"/>
              <a:t>IDOX</a:t>
            </a:r>
            <a:endParaRPr lang="cs-CZ" sz="2300" dirty="0"/>
          </a:p>
        </p:txBody>
      </p:sp>
      <p:sp>
        <p:nvSpPr>
          <p:cNvPr id="14" name="Ovál 13"/>
          <p:cNvSpPr/>
          <p:nvPr/>
        </p:nvSpPr>
        <p:spPr>
          <a:xfrm>
            <a:off x="4056845" y="2165271"/>
            <a:ext cx="1352282" cy="1302912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4064421" y="2532076"/>
            <a:ext cx="134470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300" dirty="0" smtClean="0"/>
              <a:t>SEKPÍ</a:t>
            </a:r>
            <a:endParaRPr lang="cs-CZ" sz="2300" dirty="0"/>
          </a:p>
        </p:txBody>
      </p:sp>
      <p:sp>
        <p:nvSpPr>
          <p:cNvPr id="16" name="Ovál 15"/>
          <p:cNvSpPr/>
          <p:nvPr/>
        </p:nvSpPr>
        <p:spPr>
          <a:xfrm>
            <a:off x="3387144" y="4157730"/>
            <a:ext cx="1349630" cy="1109729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TextovéPole 16"/>
          <p:cNvSpPr txBox="1"/>
          <p:nvPr/>
        </p:nvSpPr>
        <p:spPr>
          <a:xfrm>
            <a:off x="3392068" y="4450068"/>
            <a:ext cx="134470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300" dirty="0" smtClean="0"/>
              <a:t>ŠEKPRÁ</a:t>
            </a:r>
            <a:endParaRPr lang="cs-CZ" sz="2300" dirty="0"/>
          </a:p>
        </p:txBody>
      </p:sp>
      <p:sp>
        <p:nvSpPr>
          <p:cNvPr id="18" name="Ovál 17"/>
          <p:cNvSpPr/>
          <p:nvPr/>
        </p:nvSpPr>
        <p:spPr>
          <a:xfrm>
            <a:off x="4934250" y="3750972"/>
            <a:ext cx="1349630" cy="1109729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TextovéPole 18"/>
          <p:cNvSpPr txBox="1"/>
          <p:nvPr/>
        </p:nvSpPr>
        <p:spPr>
          <a:xfrm>
            <a:off x="4934250" y="4082698"/>
            <a:ext cx="134470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300" dirty="0" smtClean="0"/>
              <a:t>DAVO</a:t>
            </a:r>
            <a:endParaRPr lang="cs-CZ" sz="2300" dirty="0"/>
          </a:p>
        </p:txBody>
      </p:sp>
      <p:sp>
        <p:nvSpPr>
          <p:cNvPr id="20" name="Ovál 19"/>
          <p:cNvSpPr/>
          <p:nvPr/>
        </p:nvSpPr>
        <p:spPr>
          <a:xfrm>
            <a:off x="6436280" y="2544956"/>
            <a:ext cx="1097861" cy="923228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TextovéPole 20"/>
          <p:cNvSpPr txBox="1"/>
          <p:nvPr/>
        </p:nvSpPr>
        <p:spPr>
          <a:xfrm>
            <a:off x="6436280" y="2792565"/>
            <a:ext cx="109571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300" dirty="0" smtClean="0"/>
              <a:t>NAPĚ</a:t>
            </a:r>
            <a:endParaRPr lang="cs-CZ" sz="23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1240445" y="3863662"/>
            <a:ext cx="1687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o</a:t>
            </a:r>
            <a:r>
              <a:rPr lang="cs-CZ" dirty="0" smtClean="0"/>
              <a:t>xid uhličitý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4404575" y="1828800"/>
            <a:ext cx="1300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písek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645499" y="2165271"/>
            <a:ext cx="886495" cy="36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pěna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5287283" y="4860701"/>
            <a:ext cx="1075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voda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3695952" y="5267459"/>
            <a:ext cx="1024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prášek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028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9" y="0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CHEMICKÉ REAKCE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100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0" y="6338705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816011" y="1300766"/>
            <a:ext cx="72508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Doplň chybějící slova v textu, využij nápovědu.</a:t>
            </a:r>
            <a:endParaRPr lang="cs-CZ" sz="2200" b="1" dirty="0"/>
          </a:p>
        </p:txBody>
      </p:sp>
      <p:sp>
        <p:nvSpPr>
          <p:cNvPr id="10" name="Zaoblený obdélník 9"/>
          <p:cNvSpPr/>
          <p:nvPr/>
        </p:nvSpPr>
        <p:spPr>
          <a:xfrm>
            <a:off x="1412512" y="1923238"/>
            <a:ext cx="6057804" cy="71263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543098" y="2041028"/>
            <a:ext cx="5769735" cy="4770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sz="2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stejné, produkty, reaktanty</a:t>
            </a:r>
            <a:endParaRPr lang="cs-CZ" sz="25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146220" y="3322749"/>
            <a:ext cx="6645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1146220" y="3052293"/>
            <a:ext cx="655534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s-CZ" sz="2500" i="1" dirty="0" smtClean="0"/>
              <a:t>Pokud zvážíme všechny 			před</a:t>
            </a:r>
          </a:p>
          <a:p>
            <a:pPr algn="just">
              <a:lnSpc>
                <a:spcPct val="150000"/>
              </a:lnSpc>
            </a:pPr>
            <a:r>
              <a:rPr lang="cs-CZ" sz="2500" i="1" dirty="0"/>
              <a:t>c</a:t>
            </a:r>
            <a:r>
              <a:rPr lang="cs-CZ" sz="2500" i="1" dirty="0" smtClean="0"/>
              <a:t>hemickou reakcí a všechny                           po</a:t>
            </a:r>
          </a:p>
          <a:p>
            <a:pPr algn="just">
              <a:lnSpc>
                <a:spcPct val="150000"/>
              </a:lnSpc>
            </a:pPr>
            <a:r>
              <a:rPr lang="cs-CZ" sz="2500" i="1" dirty="0" smtClean="0"/>
              <a:t>chemické reakci, jejich hmotnost</a:t>
            </a:r>
          </a:p>
          <a:p>
            <a:pPr algn="just">
              <a:lnSpc>
                <a:spcPct val="150000"/>
              </a:lnSpc>
            </a:pPr>
            <a:r>
              <a:rPr lang="cs-CZ" sz="2500" i="1" dirty="0" smtClean="0"/>
              <a:t>budou                                 .</a:t>
            </a:r>
            <a:endParaRPr lang="cs-CZ" sz="2500" i="1" dirty="0"/>
          </a:p>
        </p:txBody>
      </p:sp>
      <p:sp>
        <p:nvSpPr>
          <p:cNvPr id="6" name="Zaoblený obdélník 5"/>
          <p:cNvSpPr/>
          <p:nvPr/>
        </p:nvSpPr>
        <p:spPr>
          <a:xfrm>
            <a:off x="4441414" y="3181082"/>
            <a:ext cx="2088175" cy="510999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Zaoblený obdélník 12"/>
          <p:cNvSpPr/>
          <p:nvPr/>
        </p:nvSpPr>
        <p:spPr>
          <a:xfrm>
            <a:off x="2198343" y="4840310"/>
            <a:ext cx="2088175" cy="510999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Zaoblený obdélník 13"/>
          <p:cNvSpPr/>
          <p:nvPr/>
        </p:nvSpPr>
        <p:spPr>
          <a:xfrm>
            <a:off x="4864270" y="3754501"/>
            <a:ext cx="1665319" cy="510999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042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/>
          <p:cNvSpPr/>
          <p:nvPr/>
        </p:nvSpPr>
        <p:spPr>
          <a:xfrm>
            <a:off x="0" y="6338705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Obdélník 9"/>
          <p:cNvSpPr/>
          <p:nvPr/>
        </p:nvSpPr>
        <p:spPr>
          <a:xfrm>
            <a:off x="-13449" y="0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816011" y="1300766"/>
            <a:ext cx="72508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Doplň chybějící slova v textu, využij nápovědu.</a:t>
            </a:r>
            <a:endParaRPr lang="cs-CZ" sz="2200" b="1" dirty="0"/>
          </a:p>
        </p:txBody>
      </p:sp>
      <p:sp>
        <p:nvSpPr>
          <p:cNvPr id="7" name="Zaoblený obdélník 6"/>
          <p:cNvSpPr/>
          <p:nvPr/>
        </p:nvSpPr>
        <p:spPr>
          <a:xfrm>
            <a:off x="1412512" y="1923238"/>
            <a:ext cx="6057804" cy="71263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543098" y="2041028"/>
            <a:ext cx="5769735" cy="4770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sz="2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stejné, produkty, reaktanty</a:t>
            </a:r>
            <a:endParaRPr lang="cs-CZ" sz="25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1146220" y="3322749"/>
            <a:ext cx="6645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146220" y="3052293"/>
            <a:ext cx="655534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s-CZ" sz="2500" i="1" dirty="0" smtClean="0"/>
              <a:t>Pokud zvážíme všechny 			před</a:t>
            </a:r>
          </a:p>
          <a:p>
            <a:pPr algn="just">
              <a:lnSpc>
                <a:spcPct val="150000"/>
              </a:lnSpc>
            </a:pPr>
            <a:r>
              <a:rPr lang="cs-CZ" sz="2500" i="1" dirty="0"/>
              <a:t>c</a:t>
            </a:r>
            <a:r>
              <a:rPr lang="cs-CZ" sz="2500" i="1" dirty="0" smtClean="0"/>
              <a:t>hemickou reakcí a všechny                           po</a:t>
            </a:r>
          </a:p>
          <a:p>
            <a:pPr algn="just">
              <a:lnSpc>
                <a:spcPct val="150000"/>
              </a:lnSpc>
            </a:pPr>
            <a:r>
              <a:rPr lang="cs-CZ" sz="2500" i="1" dirty="0" smtClean="0"/>
              <a:t>chemické reakci, jejich hmotnost</a:t>
            </a:r>
          </a:p>
          <a:p>
            <a:pPr algn="just">
              <a:lnSpc>
                <a:spcPct val="150000"/>
              </a:lnSpc>
            </a:pPr>
            <a:r>
              <a:rPr lang="cs-CZ" sz="2500" i="1" dirty="0" smtClean="0"/>
              <a:t>budou                                 .</a:t>
            </a:r>
            <a:endParaRPr lang="cs-CZ" sz="2500" i="1" dirty="0"/>
          </a:p>
        </p:txBody>
      </p:sp>
      <p:sp>
        <p:nvSpPr>
          <p:cNvPr id="15" name="Zaoblený obdélník 14"/>
          <p:cNvSpPr/>
          <p:nvPr/>
        </p:nvSpPr>
        <p:spPr>
          <a:xfrm>
            <a:off x="4441414" y="3181082"/>
            <a:ext cx="2088175" cy="510999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Zaoblený obdélník 15"/>
          <p:cNvSpPr/>
          <p:nvPr/>
        </p:nvSpPr>
        <p:spPr>
          <a:xfrm>
            <a:off x="2198343" y="4840310"/>
            <a:ext cx="2088175" cy="510999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Zaoblený obdélník 16"/>
          <p:cNvSpPr/>
          <p:nvPr/>
        </p:nvSpPr>
        <p:spPr>
          <a:xfrm>
            <a:off x="4864270" y="3754501"/>
            <a:ext cx="1665319" cy="510999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4864270" y="3251915"/>
            <a:ext cx="15969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reaktanty</a:t>
            </a:r>
            <a:endParaRPr lang="cs-CZ" sz="20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5087156" y="3807744"/>
            <a:ext cx="15969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produkty</a:t>
            </a:r>
            <a:endParaRPr lang="cs-CZ" sz="20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2826913" y="4895754"/>
            <a:ext cx="15969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stejné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4222098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9" y="0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CHEMICKÉ REAKCE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200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0" y="6338705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901521" y="1107583"/>
            <a:ext cx="72508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Z nabídnutých útržků vět sestav dvě smysluplné definice.</a:t>
            </a:r>
            <a:endParaRPr lang="cs-CZ" sz="2200" b="1" dirty="0"/>
          </a:p>
        </p:txBody>
      </p:sp>
      <p:sp>
        <p:nvSpPr>
          <p:cNvPr id="4" name="Zaoblený obdélník 3"/>
          <p:cNvSpPr/>
          <p:nvPr/>
        </p:nvSpPr>
        <p:spPr>
          <a:xfrm>
            <a:off x="515155" y="1828800"/>
            <a:ext cx="2241493" cy="5151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715061" y="1901711"/>
            <a:ext cx="1841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teplo se uvolňuje</a:t>
            </a:r>
            <a:endParaRPr lang="cs-CZ" dirty="0"/>
          </a:p>
        </p:txBody>
      </p:sp>
      <p:sp>
        <p:nvSpPr>
          <p:cNvPr id="10" name="Zaoblený obdélník 9"/>
          <p:cNvSpPr/>
          <p:nvPr/>
        </p:nvSpPr>
        <p:spPr>
          <a:xfrm>
            <a:off x="3334838" y="1828800"/>
            <a:ext cx="1853549" cy="5151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3334838" y="1901709"/>
            <a:ext cx="1841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p</a:t>
            </a:r>
            <a:r>
              <a:rPr lang="cs-CZ" dirty="0" smtClean="0"/>
              <a:t>ři které</a:t>
            </a:r>
            <a:endParaRPr lang="cs-CZ" dirty="0"/>
          </a:p>
        </p:txBody>
      </p:sp>
      <p:sp>
        <p:nvSpPr>
          <p:cNvPr id="13" name="Zaoblený obdélník 12"/>
          <p:cNvSpPr/>
          <p:nvPr/>
        </p:nvSpPr>
        <p:spPr>
          <a:xfrm>
            <a:off x="515155" y="3060875"/>
            <a:ext cx="2241493" cy="5151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Zaoblený obdélník 13"/>
          <p:cNvSpPr/>
          <p:nvPr/>
        </p:nvSpPr>
        <p:spPr>
          <a:xfrm>
            <a:off x="4526924" y="2431960"/>
            <a:ext cx="2241493" cy="5151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Zaoblený obdélník 14"/>
          <p:cNvSpPr/>
          <p:nvPr/>
        </p:nvSpPr>
        <p:spPr>
          <a:xfrm>
            <a:off x="5723016" y="1828798"/>
            <a:ext cx="2241493" cy="5151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Zaoblený obdélník 15"/>
          <p:cNvSpPr/>
          <p:nvPr/>
        </p:nvSpPr>
        <p:spPr>
          <a:xfrm>
            <a:off x="3140867" y="3060875"/>
            <a:ext cx="2241493" cy="5151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Zaoblený obdélník 16"/>
          <p:cNvSpPr/>
          <p:nvPr/>
        </p:nvSpPr>
        <p:spPr>
          <a:xfrm>
            <a:off x="1861137" y="2431959"/>
            <a:ext cx="1791016" cy="5151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Zaoblený obdélník 17"/>
          <p:cNvSpPr/>
          <p:nvPr/>
        </p:nvSpPr>
        <p:spPr>
          <a:xfrm>
            <a:off x="5787126" y="3060875"/>
            <a:ext cx="2241493" cy="5151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TextovéPole 18"/>
          <p:cNvSpPr txBox="1"/>
          <p:nvPr/>
        </p:nvSpPr>
        <p:spPr>
          <a:xfrm>
            <a:off x="5787126" y="1901709"/>
            <a:ext cx="2041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Exotermická reakce</a:t>
            </a:r>
            <a:endParaRPr lang="cs-CZ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835806" y="2504871"/>
            <a:ext cx="1841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při které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726830" y="2504871"/>
            <a:ext cx="1841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je taková reakce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140867" y="3133786"/>
            <a:ext cx="2241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se teplo spotřebovává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715060" y="3150888"/>
            <a:ext cx="1841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je taková reakce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5837101" y="3150888"/>
            <a:ext cx="2141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Endotermická reakce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5553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/>
          <p:cNvSpPr/>
          <p:nvPr/>
        </p:nvSpPr>
        <p:spPr>
          <a:xfrm>
            <a:off x="0" y="6338705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Obdélník 9"/>
          <p:cNvSpPr/>
          <p:nvPr/>
        </p:nvSpPr>
        <p:spPr>
          <a:xfrm>
            <a:off x="-13449" y="0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901521" y="1107583"/>
            <a:ext cx="72508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Z nabídnutých útržků vět sestav dvě smysluplné definice.</a:t>
            </a:r>
            <a:endParaRPr lang="cs-CZ" sz="2200" b="1" dirty="0"/>
          </a:p>
        </p:txBody>
      </p:sp>
      <p:sp>
        <p:nvSpPr>
          <p:cNvPr id="7" name="Zaoblený obdélník 6"/>
          <p:cNvSpPr/>
          <p:nvPr/>
        </p:nvSpPr>
        <p:spPr>
          <a:xfrm>
            <a:off x="515155" y="1828800"/>
            <a:ext cx="2241493" cy="5151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715061" y="1901711"/>
            <a:ext cx="1841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teplo se uvolňuje</a:t>
            </a:r>
            <a:endParaRPr lang="cs-CZ" dirty="0"/>
          </a:p>
        </p:txBody>
      </p:sp>
      <p:sp>
        <p:nvSpPr>
          <p:cNvPr id="11" name="Zaoblený obdélník 10"/>
          <p:cNvSpPr/>
          <p:nvPr/>
        </p:nvSpPr>
        <p:spPr>
          <a:xfrm>
            <a:off x="3334838" y="1828800"/>
            <a:ext cx="1853549" cy="5151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TextovéPole 13"/>
          <p:cNvSpPr txBox="1"/>
          <p:nvPr/>
        </p:nvSpPr>
        <p:spPr>
          <a:xfrm>
            <a:off x="3334838" y="1901709"/>
            <a:ext cx="1841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p</a:t>
            </a:r>
            <a:r>
              <a:rPr lang="cs-CZ" dirty="0" smtClean="0"/>
              <a:t>ři které</a:t>
            </a:r>
            <a:endParaRPr lang="cs-CZ" dirty="0"/>
          </a:p>
        </p:txBody>
      </p:sp>
      <p:sp>
        <p:nvSpPr>
          <p:cNvPr id="15" name="Zaoblený obdélník 14"/>
          <p:cNvSpPr/>
          <p:nvPr/>
        </p:nvSpPr>
        <p:spPr>
          <a:xfrm>
            <a:off x="515155" y="3060875"/>
            <a:ext cx="2241493" cy="5151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Zaoblený obdélník 15"/>
          <p:cNvSpPr/>
          <p:nvPr/>
        </p:nvSpPr>
        <p:spPr>
          <a:xfrm>
            <a:off x="4526924" y="2431960"/>
            <a:ext cx="2241493" cy="5151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Zaoblený obdélník 16"/>
          <p:cNvSpPr/>
          <p:nvPr/>
        </p:nvSpPr>
        <p:spPr>
          <a:xfrm>
            <a:off x="5723016" y="1828798"/>
            <a:ext cx="2241493" cy="5151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Zaoblený obdélník 17"/>
          <p:cNvSpPr/>
          <p:nvPr/>
        </p:nvSpPr>
        <p:spPr>
          <a:xfrm>
            <a:off x="3140867" y="3060875"/>
            <a:ext cx="2241493" cy="5151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Zaoblený obdélník 18"/>
          <p:cNvSpPr/>
          <p:nvPr/>
        </p:nvSpPr>
        <p:spPr>
          <a:xfrm>
            <a:off x="1861137" y="2431959"/>
            <a:ext cx="1791016" cy="5151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Zaoblený obdélník 19"/>
          <p:cNvSpPr/>
          <p:nvPr/>
        </p:nvSpPr>
        <p:spPr>
          <a:xfrm>
            <a:off x="5787126" y="3060875"/>
            <a:ext cx="2241493" cy="5151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TextovéPole 20"/>
          <p:cNvSpPr txBox="1"/>
          <p:nvPr/>
        </p:nvSpPr>
        <p:spPr>
          <a:xfrm>
            <a:off x="5787126" y="1901709"/>
            <a:ext cx="2041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Exotermická reakce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1835806" y="2504871"/>
            <a:ext cx="1841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při které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4726830" y="2504871"/>
            <a:ext cx="1841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je taková reakce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140867" y="3133786"/>
            <a:ext cx="2241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se teplo spotřebovává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715060" y="3150888"/>
            <a:ext cx="1841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je taková reakce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5837101" y="3150888"/>
            <a:ext cx="2141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Endotermická reakce</a:t>
            </a:r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515155" y="4095482"/>
            <a:ext cx="7637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Endotermická reakce je taková reakce, při které se teplo spotřebovává.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515155" y="4659590"/>
            <a:ext cx="7637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Exotermická reakce je taková reakce, při které se teplo uvolňuje.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740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9" y="0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CHEMICKÉ REAKCE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300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0" y="6338705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803855" y="939538"/>
            <a:ext cx="71606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200" b="1" dirty="0" smtClean="0"/>
              <a:t>Použitím symbolů M, m, n vytvoř vzorec na výpočet molární hmotnosti. </a:t>
            </a:r>
          </a:p>
          <a:p>
            <a:pPr algn="just"/>
            <a:r>
              <a:rPr lang="cs-CZ" sz="2200" b="1" dirty="0" smtClean="0"/>
              <a:t>Poté vyjádři jednotku molární hmotnosti:</a:t>
            </a:r>
            <a:endParaRPr lang="cs-CZ" sz="2200" b="1" dirty="0"/>
          </a:p>
        </p:txBody>
      </p:sp>
      <p:sp>
        <p:nvSpPr>
          <p:cNvPr id="6" name="Zaoblený obdélník 5"/>
          <p:cNvSpPr/>
          <p:nvPr/>
        </p:nvSpPr>
        <p:spPr>
          <a:xfrm>
            <a:off x="940158" y="2359154"/>
            <a:ext cx="2060619" cy="1266625"/>
          </a:xfrm>
          <a:prstGeom prst="roundRect">
            <a:avLst/>
          </a:prstGeom>
          <a:noFill/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ovéPole 7"/>
          <p:cNvSpPr txBox="1"/>
          <p:nvPr/>
        </p:nvSpPr>
        <p:spPr>
          <a:xfrm>
            <a:off x="1229932" y="2378230"/>
            <a:ext cx="1481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vzorec</a:t>
            </a:r>
            <a:endParaRPr lang="cs-CZ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3348507" y="2253803"/>
            <a:ext cx="42242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M …………………………………….</a:t>
            </a:r>
          </a:p>
          <a:p>
            <a:endParaRPr lang="cs-CZ" b="1" dirty="0"/>
          </a:p>
          <a:p>
            <a:r>
              <a:rPr lang="cs-CZ" b="1" dirty="0" smtClean="0"/>
              <a:t>n   ……………………………………</a:t>
            </a:r>
          </a:p>
          <a:p>
            <a:endParaRPr lang="cs-CZ" b="1" dirty="0"/>
          </a:p>
          <a:p>
            <a:r>
              <a:rPr lang="cs-CZ" b="1" dirty="0" smtClean="0"/>
              <a:t>m  ……………………………………</a:t>
            </a:r>
            <a:endParaRPr lang="cs-CZ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953606" y="3903847"/>
            <a:ext cx="517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Jednotka molární hmotnosti:</a:t>
            </a:r>
          </a:p>
          <a:p>
            <a:r>
              <a:rPr lang="cs-CZ" b="1" dirty="0" smtClean="0"/>
              <a:t>……………………………………………</a:t>
            </a:r>
            <a:endParaRPr lang="cs-CZ" b="1" dirty="0"/>
          </a:p>
        </p:txBody>
      </p:sp>
      <p:pic>
        <p:nvPicPr>
          <p:cNvPr id="24" name="Picture 2" descr="http://obrazky.superia.cz/1280/kadink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997" y="3887225"/>
            <a:ext cx="2297845" cy="239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ovéPole 24"/>
          <p:cNvSpPr txBox="1"/>
          <p:nvPr/>
        </p:nvSpPr>
        <p:spPr>
          <a:xfrm>
            <a:off x="4931066" y="4701982"/>
            <a:ext cx="759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18 ml</a:t>
            </a:r>
          </a:p>
          <a:p>
            <a:pPr algn="ctr"/>
            <a:r>
              <a:rPr lang="cs-CZ" b="1" dirty="0" smtClean="0"/>
              <a:t>vody</a:t>
            </a:r>
            <a:endParaRPr lang="cs-CZ" b="1" dirty="0"/>
          </a:p>
        </p:txBody>
      </p:sp>
      <p:sp>
        <p:nvSpPr>
          <p:cNvPr id="26" name="Zaoblený obdélník 25"/>
          <p:cNvSpPr/>
          <p:nvPr/>
        </p:nvSpPr>
        <p:spPr>
          <a:xfrm>
            <a:off x="7234623" y="3844582"/>
            <a:ext cx="1459771" cy="764860"/>
          </a:xfrm>
          <a:prstGeom prst="roundRect">
            <a:avLst/>
          </a:prstGeom>
          <a:solidFill>
            <a:srgbClr val="EAAAE5"/>
          </a:solidFill>
          <a:ln>
            <a:solidFill>
              <a:srgbClr val="8525AB"/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TextovéPole 26"/>
          <p:cNvSpPr txBox="1"/>
          <p:nvPr/>
        </p:nvSpPr>
        <p:spPr>
          <a:xfrm>
            <a:off x="7337654" y="3887224"/>
            <a:ext cx="1481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18 ml vody</a:t>
            </a:r>
          </a:p>
          <a:p>
            <a:r>
              <a:rPr lang="cs-CZ" b="1" dirty="0" smtClean="0"/>
              <a:t>= 1 mol vody</a:t>
            </a:r>
            <a:endParaRPr lang="cs-CZ" b="1" dirty="0"/>
          </a:p>
        </p:txBody>
      </p:sp>
      <p:sp>
        <p:nvSpPr>
          <p:cNvPr id="29" name="Obdélník 28"/>
          <p:cNvSpPr/>
          <p:nvPr/>
        </p:nvSpPr>
        <p:spPr>
          <a:xfrm>
            <a:off x="7791718" y="4609442"/>
            <a:ext cx="286471" cy="1669036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3649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/>
          <p:cNvSpPr/>
          <p:nvPr/>
        </p:nvSpPr>
        <p:spPr>
          <a:xfrm>
            <a:off x="0" y="6338705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Obdélník 9"/>
          <p:cNvSpPr/>
          <p:nvPr/>
        </p:nvSpPr>
        <p:spPr>
          <a:xfrm>
            <a:off x="-13449" y="0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803855" y="939538"/>
            <a:ext cx="71606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200" b="1" dirty="0" smtClean="0"/>
              <a:t>Použitím symbolů M, m, n vytvoř vzorec na výpočet molární hmotnosti. </a:t>
            </a:r>
          </a:p>
          <a:p>
            <a:pPr algn="just"/>
            <a:r>
              <a:rPr lang="cs-CZ" sz="2200" b="1" dirty="0" smtClean="0"/>
              <a:t>Poté vyjádři jednotku molární hmotnosti:</a:t>
            </a:r>
            <a:endParaRPr lang="cs-CZ" sz="2200" b="1" dirty="0"/>
          </a:p>
        </p:txBody>
      </p:sp>
      <p:sp>
        <p:nvSpPr>
          <p:cNvPr id="7" name="Zaoblený obdélník 6"/>
          <p:cNvSpPr/>
          <p:nvPr/>
        </p:nvSpPr>
        <p:spPr>
          <a:xfrm>
            <a:off x="940158" y="2359154"/>
            <a:ext cx="2060619" cy="1266625"/>
          </a:xfrm>
          <a:prstGeom prst="roundRect">
            <a:avLst/>
          </a:prstGeom>
          <a:noFill/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1229932" y="2378230"/>
            <a:ext cx="1481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vzorec</a:t>
            </a:r>
            <a:endParaRPr lang="cs-CZ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3348507" y="2253803"/>
            <a:ext cx="42242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M … </a:t>
            </a:r>
            <a:r>
              <a:rPr lang="cs-CZ" i="1" dirty="0" smtClean="0"/>
              <a:t>molární hmotnost</a:t>
            </a:r>
          </a:p>
          <a:p>
            <a:endParaRPr lang="cs-CZ" b="1" dirty="0"/>
          </a:p>
          <a:p>
            <a:r>
              <a:rPr lang="cs-CZ" b="1" dirty="0" smtClean="0"/>
              <a:t>n   … </a:t>
            </a:r>
            <a:r>
              <a:rPr lang="cs-CZ" i="1" dirty="0" smtClean="0"/>
              <a:t>látkové množství</a:t>
            </a:r>
          </a:p>
          <a:p>
            <a:endParaRPr lang="cs-CZ" b="1" dirty="0"/>
          </a:p>
          <a:p>
            <a:r>
              <a:rPr lang="cs-CZ" b="1" dirty="0" smtClean="0"/>
              <a:t>m  … </a:t>
            </a:r>
            <a:r>
              <a:rPr lang="cs-CZ" i="1" dirty="0" smtClean="0"/>
              <a:t>hmotnost</a:t>
            </a:r>
            <a:endParaRPr lang="cs-CZ" i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953606" y="3903847"/>
            <a:ext cx="517730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Jednotka molární hmotnosti:</a:t>
            </a:r>
          </a:p>
          <a:p>
            <a:r>
              <a:rPr lang="cs-CZ" b="1" dirty="0"/>
              <a:t>	</a:t>
            </a:r>
            <a:r>
              <a:rPr lang="cs-CZ" sz="2000" b="1" dirty="0" smtClean="0"/>
              <a:t>     </a:t>
            </a:r>
            <a:r>
              <a:rPr lang="cs-CZ" sz="2000" i="1" dirty="0" smtClean="0"/>
              <a:t>g/mol</a:t>
            </a:r>
            <a:endParaRPr lang="cs-CZ" sz="2000" b="1" dirty="0" smtClean="0"/>
          </a:p>
        </p:txBody>
      </p:sp>
      <p:pic>
        <p:nvPicPr>
          <p:cNvPr id="15" name="Picture 2" descr="http://obrazky.superia.cz/1280/kadink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997" y="3887225"/>
            <a:ext cx="2297845" cy="239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ovéPole 15"/>
          <p:cNvSpPr txBox="1"/>
          <p:nvPr/>
        </p:nvSpPr>
        <p:spPr>
          <a:xfrm>
            <a:off x="4931066" y="4701982"/>
            <a:ext cx="759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18 ml</a:t>
            </a:r>
          </a:p>
          <a:p>
            <a:pPr algn="ctr"/>
            <a:r>
              <a:rPr lang="cs-CZ" b="1" dirty="0" smtClean="0"/>
              <a:t>vody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7337654" y="3887224"/>
            <a:ext cx="1481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18 ml vody</a:t>
            </a:r>
          </a:p>
          <a:p>
            <a:r>
              <a:rPr lang="cs-CZ" b="1" dirty="0" smtClean="0"/>
              <a:t>= 1 mol vody</a:t>
            </a:r>
            <a:endParaRPr lang="cs-CZ" b="1" dirty="0"/>
          </a:p>
        </p:txBody>
      </p:sp>
      <p:sp>
        <p:nvSpPr>
          <p:cNvPr id="18" name="Obdélník 17"/>
          <p:cNvSpPr/>
          <p:nvPr/>
        </p:nvSpPr>
        <p:spPr>
          <a:xfrm>
            <a:off x="7791718" y="4609442"/>
            <a:ext cx="286471" cy="1669036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Zaoblený obdélník 19"/>
          <p:cNvSpPr/>
          <p:nvPr/>
        </p:nvSpPr>
        <p:spPr>
          <a:xfrm>
            <a:off x="7234623" y="3844582"/>
            <a:ext cx="1459771" cy="764860"/>
          </a:xfrm>
          <a:prstGeom prst="roundRect">
            <a:avLst/>
          </a:prstGeom>
          <a:solidFill>
            <a:srgbClr val="EAAAE5"/>
          </a:solidFill>
          <a:ln>
            <a:solidFill>
              <a:srgbClr val="8525AB"/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TextovéPole 20"/>
          <p:cNvSpPr txBox="1"/>
          <p:nvPr/>
        </p:nvSpPr>
        <p:spPr>
          <a:xfrm>
            <a:off x="7337654" y="3885028"/>
            <a:ext cx="1481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18 ml vody</a:t>
            </a:r>
          </a:p>
          <a:p>
            <a:r>
              <a:rPr lang="cs-CZ" b="1" dirty="0" smtClean="0"/>
              <a:t>= 1 mol vody</a:t>
            </a:r>
            <a:endParaRPr lang="cs-CZ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1382686" y="2762986"/>
                <a:ext cx="1328316" cy="7101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3000" i="1" dirty="0" smtClean="0"/>
                  <a:t>M=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𝑚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endParaRPr lang="cs-CZ" sz="3000" i="1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2686" y="2762986"/>
                <a:ext cx="1328316" cy="710131"/>
              </a:xfrm>
              <a:prstGeom prst="rect">
                <a:avLst/>
              </a:prstGeom>
              <a:blipFill rotWithShape="1">
                <a:blip r:embed="rId4"/>
                <a:stretch>
                  <a:fillRect l="-11009" t="-1709" b="-128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735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9" y="0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CHEMICKÉ REAKCE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400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0" y="6338705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803853" y="887403"/>
            <a:ext cx="716065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s-CZ" sz="2200" b="1" dirty="0" smtClean="0"/>
              <a:t>Sestav chemickou rovnici.</a:t>
            </a:r>
          </a:p>
          <a:p>
            <a:pPr algn="just">
              <a:lnSpc>
                <a:spcPct val="150000"/>
              </a:lnSpc>
            </a:pPr>
            <a:r>
              <a:rPr lang="cs-CZ" sz="2200" b="1" dirty="0" smtClean="0"/>
              <a:t>Při sestavování rovnice využij následující znázornění látek:</a:t>
            </a:r>
          </a:p>
          <a:p>
            <a:pPr algn="just">
              <a:lnSpc>
                <a:spcPct val="200000"/>
              </a:lnSpc>
            </a:pPr>
            <a:r>
              <a:rPr lang="cs-CZ" sz="2500" b="1" i="1" dirty="0" smtClean="0"/>
              <a:t>2Al, 3H</a:t>
            </a:r>
            <a:r>
              <a:rPr lang="cs-CZ" sz="2500" b="1" i="1" baseline="-25000" dirty="0" smtClean="0"/>
              <a:t>2,</a:t>
            </a:r>
            <a:r>
              <a:rPr lang="cs-CZ" sz="2500" b="1" i="1" dirty="0" smtClean="0"/>
              <a:t> 2AlCl</a:t>
            </a:r>
            <a:r>
              <a:rPr lang="cs-CZ" sz="2500" b="1" i="1" baseline="-25000" dirty="0" smtClean="0"/>
              <a:t>3,</a:t>
            </a:r>
            <a:r>
              <a:rPr lang="cs-CZ" sz="2500" b="1" i="1" dirty="0" smtClean="0"/>
              <a:t> 6HCl</a:t>
            </a:r>
            <a:endParaRPr lang="cs-CZ" sz="2500" b="1" i="1" dirty="0"/>
          </a:p>
          <a:p>
            <a:pPr algn="just"/>
            <a:endParaRPr lang="cs-CZ" sz="2200" b="1" dirty="0"/>
          </a:p>
          <a:p>
            <a:pPr algn="just"/>
            <a:endParaRPr lang="cs-CZ" sz="2200" b="1" dirty="0"/>
          </a:p>
        </p:txBody>
      </p:sp>
      <p:pic>
        <p:nvPicPr>
          <p:cNvPr id="3" name="Picture 2" descr="http://www.vyukovematerialy.cz/chemie/rocnik8/foto/reakm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905" y="4369045"/>
            <a:ext cx="5781675" cy="118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57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/>
          <p:cNvSpPr/>
          <p:nvPr/>
        </p:nvSpPr>
        <p:spPr>
          <a:xfrm>
            <a:off x="0" y="6338705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Obdélník 9"/>
          <p:cNvSpPr/>
          <p:nvPr/>
        </p:nvSpPr>
        <p:spPr>
          <a:xfrm>
            <a:off x="-13449" y="0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</a:t>
            </a:r>
            <a:r>
              <a:rPr lang="sk-SK" b="1" dirty="0" err="1">
                <a:solidFill>
                  <a:schemeClr val="bg1"/>
                </a:solidFill>
                <a:latin typeface="Ubuntu" panose="020B0504030602030204" pitchFamily="34" charset="0"/>
              </a:rPr>
              <a:t>ě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803853" y="887403"/>
            <a:ext cx="716065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s-CZ" sz="2200" b="1" dirty="0" smtClean="0"/>
              <a:t>Sestav chemickou rovnici.</a:t>
            </a:r>
          </a:p>
          <a:p>
            <a:pPr algn="just">
              <a:lnSpc>
                <a:spcPct val="150000"/>
              </a:lnSpc>
            </a:pPr>
            <a:r>
              <a:rPr lang="cs-CZ" sz="2200" b="1" dirty="0" smtClean="0"/>
              <a:t>Při sestavování rovnice využij následující znázornění látek:</a:t>
            </a:r>
          </a:p>
          <a:p>
            <a:pPr algn="just">
              <a:lnSpc>
                <a:spcPct val="200000"/>
              </a:lnSpc>
            </a:pPr>
            <a:r>
              <a:rPr lang="cs-CZ" sz="2500" b="1" i="1" dirty="0" smtClean="0"/>
              <a:t>2 Al, 3 H</a:t>
            </a:r>
            <a:r>
              <a:rPr lang="cs-CZ" sz="2500" b="1" i="1" baseline="-25000" dirty="0" smtClean="0"/>
              <a:t>2,</a:t>
            </a:r>
            <a:r>
              <a:rPr lang="cs-CZ" sz="2500" b="1" i="1" dirty="0" smtClean="0"/>
              <a:t> 2 AlCl</a:t>
            </a:r>
            <a:r>
              <a:rPr lang="cs-CZ" sz="2500" b="1" i="1" baseline="-25000" dirty="0" smtClean="0"/>
              <a:t>3,</a:t>
            </a:r>
            <a:r>
              <a:rPr lang="cs-CZ" sz="2500" b="1" i="1" dirty="0" smtClean="0"/>
              <a:t> 6 </a:t>
            </a:r>
            <a:r>
              <a:rPr lang="cs-CZ" sz="2500" b="1" i="1" dirty="0" err="1" smtClean="0"/>
              <a:t>HCl</a:t>
            </a:r>
            <a:endParaRPr lang="cs-CZ" sz="2500" b="1" i="1" dirty="0"/>
          </a:p>
          <a:p>
            <a:pPr algn="just"/>
            <a:endParaRPr lang="cs-CZ" sz="2200" b="1" dirty="0"/>
          </a:p>
          <a:p>
            <a:pPr algn="just"/>
            <a:endParaRPr lang="cs-CZ" sz="2200" b="1" dirty="0"/>
          </a:p>
        </p:txBody>
      </p:sp>
      <p:pic>
        <p:nvPicPr>
          <p:cNvPr id="7" name="Picture 2" descr="http://www.vyukovematerialy.cz/chemie/rocnik8/foto/reakm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905" y="4369045"/>
            <a:ext cx="5781675" cy="118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1725483" y="3348507"/>
            <a:ext cx="567958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i="1" dirty="0" smtClean="0">
                <a:solidFill>
                  <a:srgbClr val="FF0000"/>
                </a:solidFill>
              </a:rPr>
              <a:t>2 Al + 6 </a:t>
            </a:r>
            <a:r>
              <a:rPr lang="cs-CZ" sz="2500" b="1" i="1" dirty="0" err="1" smtClean="0">
                <a:solidFill>
                  <a:srgbClr val="FF0000"/>
                </a:solidFill>
              </a:rPr>
              <a:t>HCl</a:t>
            </a:r>
            <a:r>
              <a:rPr lang="cs-CZ" sz="2500" b="1" i="1" dirty="0" smtClean="0">
                <a:solidFill>
                  <a:srgbClr val="FF0000"/>
                </a:solidFill>
              </a:rPr>
              <a:t> -&gt; 2 AlCl</a:t>
            </a:r>
            <a:r>
              <a:rPr lang="cs-CZ" sz="2500" b="1" i="1" baseline="-25000" dirty="0" smtClean="0">
                <a:solidFill>
                  <a:srgbClr val="FF0000"/>
                </a:solidFill>
              </a:rPr>
              <a:t>3</a:t>
            </a:r>
            <a:r>
              <a:rPr lang="cs-CZ" sz="2500" b="1" i="1" dirty="0" smtClean="0">
                <a:solidFill>
                  <a:srgbClr val="FF0000"/>
                </a:solidFill>
              </a:rPr>
              <a:t> + 3 H</a:t>
            </a:r>
            <a:r>
              <a:rPr lang="cs-CZ" sz="2500" b="1" i="1" baseline="-25000" dirty="0" smtClean="0">
                <a:solidFill>
                  <a:srgbClr val="FF0000"/>
                </a:solidFill>
              </a:rPr>
              <a:t>2</a:t>
            </a:r>
            <a:r>
              <a:rPr lang="cs-CZ" sz="2500" b="1" i="1" dirty="0" smtClean="0">
                <a:solidFill>
                  <a:srgbClr val="FF0000"/>
                </a:solidFill>
              </a:rPr>
              <a:t>  </a:t>
            </a:r>
            <a:endParaRPr lang="cs-CZ" sz="25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106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élník 7"/>
          <p:cNvSpPr/>
          <p:nvPr/>
        </p:nvSpPr>
        <p:spPr>
          <a:xfrm>
            <a:off x="0" y="6333565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chemeClr val="bg1"/>
                </a:solidFill>
                <a:latin typeface="Ubuntu" panose="020B0504030602030204" pitchFamily="34" charset="0"/>
              </a:rPr>
              <a:t>SMĚSI</a:t>
            </a: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200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667557" y="747770"/>
            <a:ext cx="767451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b="1" dirty="0"/>
              <a:t>Na obrázku jsou tři roztoky. Jaké jsou procentuální hodnoty jednotlivých roztoků, pak hodnoty přepočítej do podoby hmotnostních zlomků.</a:t>
            </a:r>
            <a:endParaRPr lang="cs-CZ" sz="2200" dirty="0"/>
          </a:p>
        </p:txBody>
      </p:sp>
      <p:pic>
        <p:nvPicPr>
          <p:cNvPr id="10" name="Obrázek 9" descr="https://foodfetepress.files.wordpress.com/2011/11/lindt_exc_70_smoothdark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6" y="2207636"/>
            <a:ext cx="1619897" cy="307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Obrázek 10" descr="http://www.napojovyservis.cz/7342-215-thickbox/dzus-relax-jablko-100-1l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5" t="11182" r="32908" b="9265"/>
          <a:stretch/>
        </p:blipFill>
        <p:spPr bwMode="auto">
          <a:xfrm>
            <a:off x="1687133" y="2207636"/>
            <a:ext cx="1571221" cy="30278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Obrázek 11" descr="http://jpg.lekarna.cz/images/products/z/12911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99" r="13559"/>
          <a:stretch/>
        </p:blipFill>
        <p:spPr bwMode="auto">
          <a:xfrm>
            <a:off x="3129565" y="2321375"/>
            <a:ext cx="1674253" cy="28505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775778"/>
              </p:ext>
            </p:extLst>
          </p:nvPr>
        </p:nvGraphicFramePr>
        <p:xfrm>
          <a:off x="5434884" y="2321375"/>
          <a:ext cx="900361" cy="285882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00361"/>
              </a:tblGrid>
              <a:tr h="9498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 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2"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9587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 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2"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9502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 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2"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13" name="Šipka doprava 12"/>
          <p:cNvSpPr/>
          <p:nvPr/>
        </p:nvSpPr>
        <p:spPr>
          <a:xfrm>
            <a:off x="6507561" y="2609156"/>
            <a:ext cx="680007" cy="3451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14" name="Šipka doprava 13"/>
          <p:cNvSpPr/>
          <p:nvPr/>
        </p:nvSpPr>
        <p:spPr>
          <a:xfrm>
            <a:off x="6507561" y="3574095"/>
            <a:ext cx="680007" cy="3451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15" name="Šipka doprava 14"/>
          <p:cNvSpPr/>
          <p:nvPr/>
        </p:nvSpPr>
        <p:spPr>
          <a:xfrm>
            <a:off x="6499837" y="4496940"/>
            <a:ext cx="680007" cy="3451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graphicFrame>
        <p:nvGraphicFramePr>
          <p:cNvPr id="16" name="Tabulk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490278"/>
              </p:ext>
            </p:extLst>
          </p:nvPr>
        </p:nvGraphicFramePr>
        <p:xfrm>
          <a:off x="7441706" y="2321375"/>
          <a:ext cx="900361" cy="287388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00361"/>
              </a:tblGrid>
              <a:tr h="9498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 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9587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 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9652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 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5705338" y="1926162"/>
            <a:ext cx="502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%</a:t>
            </a:r>
            <a:endParaRPr lang="cs-CZ" sz="20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7713370" y="1910970"/>
            <a:ext cx="502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w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667557" y="5285686"/>
            <a:ext cx="465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</a:t>
            </a:r>
            <a:endParaRPr lang="cs-CZ" sz="20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2239349" y="5280326"/>
            <a:ext cx="465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3603940" y="5272783"/>
            <a:ext cx="465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3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4803818" y="2554178"/>
            <a:ext cx="465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804889" y="3551522"/>
            <a:ext cx="465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804889" y="4496940"/>
            <a:ext cx="465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3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357907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9" y="0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CHEMICKÉ REAKCE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500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0" y="6338705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326238" y="1390917"/>
            <a:ext cx="647807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b="1" dirty="0" smtClean="0"/>
              <a:t>Jak se nazývá látka, která ovlivňuje rychlost chemické reakce</a:t>
            </a:r>
          </a:p>
          <a:p>
            <a:pPr algn="just"/>
            <a:r>
              <a:rPr lang="cs-CZ" sz="2500" b="1" dirty="0"/>
              <a:t>a</a:t>
            </a:r>
            <a:r>
              <a:rPr lang="cs-CZ" sz="2500" b="1" dirty="0" smtClean="0"/>
              <a:t> po jejím ukončení zůstává látka nezměněna? </a:t>
            </a:r>
            <a:endParaRPr lang="cs-CZ" sz="2500" b="1" dirty="0"/>
          </a:p>
        </p:txBody>
      </p:sp>
      <p:pic>
        <p:nvPicPr>
          <p:cNvPr id="2052" name="Picture 4" descr="https://upload.wikimedia.org/wikipedia/commons/thumb/2/22/Oxid_mangani%C4%8Dit%C3%BD.JPG/220px-Oxid_mangani%C4%8Dit%C3%B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828" y="3303810"/>
            <a:ext cx="2095500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oskole.sk/userfiles/image/ch%C3%A9mia/kyselina%20sirova%20a%20siricita/kyseliny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850" y="3137123"/>
            <a:ext cx="1905000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5286052" y="4347108"/>
            <a:ext cx="8567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68252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/>
          <p:cNvSpPr/>
          <p:nvPr/>
        </p:nvSpPr>
        <p:spPr>
          <a:xfrm>
            <a:off x="0" y="6338705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Obdélník 9"/>
          <p:cNvSpPr/>
          <p:nvPr/>
        </p:nvSpPr>
        <p:spPr>
          <a:xfrm>
            <a:off x="-13449" y="0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1326238" y="1390917"/>
            <a:ext cx="647807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500" b="1" dirty="0" smtClean="0"/>
              <a:t>Jak se nazývá látka, která ovlivňuje rychlost chemické reakce</a:t>
            </a:r>
          </a:p>
          <a:p>
            <a:pPr algn="just"/>
            <a:r>
              <a:rPr lang="cs-CZ" sz="2500" b="1" dirty="0"/>
              <a:t>a</a:t>
            </a:r>
            <a:r>
              <a:rPr lang="cs-CZ" sz="2500" b="1" dirty="0" smtClean="0"/>
              <a:t> po jejím ukončení zůstává látka nezměněna? </a:t>
            </a:r>
            <a:endParaRPr lang="cs-CZ" sz="2500" b="1" dirty="0"/>
          </a:p>
        </p:txBody>
      </p:sp>
      <p:pic>
        <p:nvPicPr>
          <p:cNvPr id="7" name="Picture 4" descr="https://upload.wikimedia.org/wikipedia/commons/thumb/2/22/Oxid_mangani%C4%8Dit%C3%BD.JPG/220px-Oxid_mangani%C4%8Dit%C3%B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828" y="3947753"/>
            <a:ext cx="2095500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www.oskole.sk/userfiles/image/ch%C3%A9mia/kyselina%20sirova%20a%20siricita/kyseliny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850" y="3781066"/>
            <a:ext cx="1905000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aoblený obdélník 1"/>
          <p:cNvSpPr/>
          <p:nvPr/>
        </p:nvSpPr>
        <p:spPr>
          <a:xfrm>
            <a:off x="2472744" y="2781837"/>
            <a:ext cx="3747752" cy="772732"/>
          </a:xfrm>
          <a:prstGeom prst="roundRect">
            <a:avLst/>
          </a:prstGeom>
          <a:noFill/>
          <a:ln w="28575">
            <a:solidFill>
              <a:schemeClr val="tx1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TextovéPole 2"/>
          <p:cNvSpPr txBox="1"/>
          <p:nvPr/>
        </p:nvSpPr>
        <p:spPr>
          <a:xfrm>
            <a:off x="3190914" y="2891204"/>
            <a:ext cx="330987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000" b="1" dirty="0" smtClean="0"/>
              <a:t>KATALYZÁTOR</a:t>
            </a:r>
            <a:endParaRPr lang="cs-CZ" sz="3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1829826" y="5203065"/>
            <a:ext cx="836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MnO</a:t>
            </a:r>
            <a:r>
              <a:rPr lang="cs-CZ" b="1" baseline="-25000" dirty="0"/>
              <a:t>2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6964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0" y="0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SOLI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100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-13449" y="6333565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-685768" y="1555418"/>
            <a:ext cx="688483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b="1" dirty="0" smtClean="0"/>
              <a:t>Ke skupině látek přiřaď jejího zástupce.</a:t>
            </a:r>
            <a:endParaRPr lang="sk-SK" sz="2200" dirty="0">
              <a:latin typeface="Ubuntu" panose="020B0504030602030204" pitchFamily="34" charset="0"/>
            </a:endParaRPr>
          </a:p>
        </p:txBody>
      </p:sp>
      <p:pic>
        <p:nvPicPr>
          <p:cNvPr id="29698" name="Picture 2" descr="http://fresh.iprima.cz/sites/default/files/image_crops/image_620/0/913231_netradicni-druhy-soli-4_image_6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396" y="757007"/>
            <a:ext cx="3755757" cy="2501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aoblený obdélník 1"/>
          <p:cNvSpPr/>
          <p:nvPr/>
        </p:nvSpPr>
        <p:spPr>
          <a:xfrm>
            <a:off x="413829" y="3258826"/>
            <a:ext cx="1996226" cy="45076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Zaoblený obdélník 11"/>
          <p:cNvSpPr/>
          <p:nvPr/>
        </p:nvSpPr>
        <p:spPr>
          <a:xfrm>
            <a:off x="413829" y="2576245"/>
            <a:ext cx="1996226" cy="45076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Zaoblený obdélník 13"/>
          <p:cNvSpPr/>
          <p:nvPr/>
        </p:nvSpPr>
        <p:spPr>
          <a:xfrm>
            <a:off x="413829" y="3968838"/>
            <a:ext cx="1996226" cy="45076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Zaoblený obdélník 14"/>
          <p:cNvSpPr/>
          <p:nvPr/>
        </p:nvSpPr>
        <p:spPr>
          <a:xfrm>
            <a:off x="413829" y="4644980"/>
            <a:ext cx="1996226" cy="45076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Zaoblený obdélník 15"/>
          <p:cNvSpPr/>
          <p:nvPr/>
        </p:nvSpPr>
        <p:spPr>
          <a:xfrm>
            <a:off x="413829" y="5343081"/>
            <a:ext cx="1996226" cy="45076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813074" y="2576244"/>
            <a:ext cx="11977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H</a:t>
            </a:r>
            <a:r>
              <a:rPr lang="cs-CZ" sz="2000" b="1" baseline="-25000" dirty="0"/>
              <a:t>2</a:t>
            </a:r>
            <a:r>
              <a:rPr lang="cs-CZ" sz="2000" b="1" dirty="0"/>
              <a:t>SO</a:t>
            </a:r>
            <a:r>
              <a:rPr lang="cs-CZ" sz="2000" b="1" baseline="-25000" dirty="0"/>
              <a:t>4</a:t>
            </a:r>
            <a:endParaRPr lang="cs-CZ" sz="2000" b="1" dirty="0"/>
          </a:p>
          <a:p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813074" y="3258826"/>
            <a:ext cx="11977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err="1" smtClean="0"/>
              <a:t>CaO</a:t>
            </a:r>
            <a:endParaRPr lang="cs-CZ" sz="2000" b="1" dirty="0"/>
          </a:p>
          <a:p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813074" y="3996741"/>
            <a:ext cx="1197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err="1" smtClean="0"/>
              <a:t>CuS</a:t>
            </a:r>
            <a:endParaRPr lang="cs-CZ" sz="20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813074" y="4644980"/>
            <a:ext cx="1197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err="1" smtClean="0"/>
              <a:t>NaOH</a:t>
            </a:r>
            <a:endParaRPr lang="cs-CZ" sz="20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813074" y="5343081"/>
            <a:ext cx="1197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err="1" smtClean="0"/>
              <a:t>KCl</a:t>
            </a:r>
            <a:endParaRPr lang="cs-CZ" sz="2000" b="1" dirty="0"/>
          </a:p>
        </p:txBody>
      </p:sp>
      <p:sp>
        <p:nvSpPr>
          <p:cNvPr id="21" name="Zaoblený obdélník 20"/>
          <p:cNvSpPr/>
          <p:nvPr/>
        </p:nvSpPr>
        <p:spPr>
          <a:xfrm>
            <a:off x="2756648" y="2576245"/>
            <a:ext cx="1996226" cy="45076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Zaoblený obdélník 21"/>
          <p:cNvSpPr/>
          <p:nvPr/>
        </p:nvSpPr>
        <p:spPr>
          <a:xfrm>
            <a:off x="2756646" y="3290194"/>
            <a:ext cx="1996226" cy="45076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Zaoblený obdélník 22"/>
          <p:cNvSpPr/>
          <p:nvPr/>
        </p:nvSpPr>
        <p:spPr>
          <a:xfrm>
            <a:off x="2758068" y="3996741"/>
            <a:ext cx="1996226" cy="45076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Zaoblený obdélník 23"/>
          <p:cNvSpPr/>
          <p:nvPr/>
        </p:nvSpPr>
        <p:spPr>
          <a:xfrm>
            <a:off x="2756646" y="4706536"/>
            <a:ext cx="1996226" cy="45076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Zaoblený obdélník 24"/>
          <p:cNvSpPr/>
          <p:nvPr/>
        </p:nvSpPr>
        <p:spPr>
          <a:xfrm>
            <a:off x="2756648" y="5343081"/>
            <a:ext cx="1996226" cy="45076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TextovéPole 25"/>
          <p:cNvSpPr txBox="1"/>
          <p:nvPr/>
        </p:nvSpPr>
        <p:spPr>
          <a:xfrm>
            <a:off x="3155893" y="2581718"/>
            <a:ext cx="11977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oxidy </a:t>
            </a:r>
            <a:endParaRPr lang="cs-CZ" sz="2000" b="1" dirty="0"/>
          </a:p>
          <a:p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3091213" y="3327724"/>
            <a:ext cx="132709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hydroxidy</a:t>
            </a:r>
            <a:endParaRPr lang="cs-CZ" sz="2000" b="1" dirty="0"/>
          </a:p>
          <a:p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155893" y="4004832"/>
            <a:ext cx="11977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soli</a:t>
            </a:r>
            <a:endParaRPr lang="cs-CZ" sz="2000" b="1" dirty="0"/>
          </a:p>
          <a:p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3157313" y="4706536"/>
            <a:ext cx="11977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sulfidy</a:t>
            </a:r>
            <a:endParaRPr lang="cs-CZ" sz="2000" b="1" dirty="0"/>
          </a:p>
          <a:p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3220570" y="5348554"/>
            <a:ext cx="11977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kyseliny</a:t>
            </a:r>
            <a:endParaRPr lang="cs-CZ" sz="2000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8119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-13449" y="6333565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aoblený obdélník 9"/>
          <p:cNvSpPr/>
          <p:nvPr/>
        </p:nvSpPr>
        <p:spPr>
          <a:xfrm>
            <a:off x="1012697" y="2689888"/>
            <a:ext cx="1996226" cy="45076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Zaoblený obdélník 11"/>
          <p:cNvSpPr/>
          <p:nvPr/>
        </p:nvSpPr>
        <p:spPr>
          <a:xfrm>
            <a:off x="1012697" y="1867907"/>
            <a:ext cx="1996226" cy="45076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Zaoblený obdélník 13"/>
          <p:cNvSpPr/>
          <p:nvPr/>
        </p:nvSpPr>
        <p:spPr>
          <a:xfrm>
            <a:off x="1012697" y="3519688"/>
            <a:ext cx="1996226" cy="45076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Zaoblený obdélník 14"/>
          <p:cNvSpPr/>
          <p:nvPr/>
        </p:nvSpPr>
        <p:spPr>
          <a:xfrm>
            <a:off x="1012697" y="4403919"/>
            <a:ext cx="1996226" cy="45076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Zaoblený obdélník 15"/>
          <p:cNvSpPr/>
          <p:nvPr/>
        </p:nvSpPr>
        <p:spPr>
          <a:xfrm>
            <a:off x="954741" y="5175655"/>
            <a:ext cx="1996226" cy="45076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TextovéPole 16"/>
          <p:cNvSpPr txBox="1"/>
          <p:nvPr/>
        </p:nvSpPr>
        <p:spPr>
          <a:xfrm>
            <a:off x="1411942" y="1867907"/>
            <a:ext cx="11977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H</a:t>
            </a:r>
            <a:r>
              <a:rPr lang="cs-CZ" sz="2000" b="1" baseline="-25000" dirty="0"/>
              <a:t>2</a:t>
            </a:r>
            <a:r>
              <a:rPr lang="cs-CZ" sz="2000" b="1" dirty="0"/>
              <a:t>SO</a:t>
            </a:r>
            <a:r>
              <a:rPr lang="cs-CZ" sz="2000" b="1" baseline="-25000" dirty="0"/>
              <a:t>4</a:t>
            </a:r>
            <a:endParaRPr lang="cs-CZ" sz="2000" b="1" dirty="0"/>
          </a:p>
          <a:p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411942" y="2690359"/>
            <a:ext cx="11977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err="1" smtClean="0"/>
              <a:t>CaO</a:t>
            </a:r>
            <a:endParaRPr lang="cs-CZ" sz="2000" b="1" dirty="0"/>
          </a:p>
          <a:p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411942" y="3533100"/>
            <a:ext cx="1197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err="1" smtClean="0"/>
              <a:t>CuS</a:t>
            </a:r>
            <a:endParaRPr lang="cs-CZ" sz="20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315350" y="4415933"/>
            <a:ext cx="1197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err="1" smtClean="0"/>
              <a:t>NaOH</a:t>
            </a:r>
            <a:endParaRPr lang="cs-CZ" sz="20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411942" y="5232611"/>
            <a:ext cx="1197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err="1" smtClean="0"/>
              <a:t>KCl</a:t>
            </a:r>
            <a:endParaRPr lang="cs-CZ" sz="2000" b="1" dirty="0"/>
          </a:p>
        </p:txBody>
      </p:sp>
      <p:sp>
        <p:nvSpPr>
          <p:cNvPr id="22" name="Zaoblený obdélník 21"/>
          <p:cNvSpPr/>
          <p:nvPr/>
        </p:nvSpPr>
        <p:spPr>
          <a:xfrm>
            <a:off x="4353629" y="1867907"/>
            <a:ext cx="1996226" cy="45076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Zaoblený obdélník 22"/>
          <p:cNvSpPr/>
          <p:nvPr/>
        </p:nvSpPr>
        <p:spPr>
          <a:xfrm>
            <a:off x="4368780" y="2689417"/>
            <a:ext cx="1996226" cy="45076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Zaoblený obdélník 23"/>
          <p:cNvSpPr/>
          <p:nvPr/>
        </p:nvSpPr>
        <p:spPr>
          <a:xfrm>
            <a:off x="4368780" y="3518077"/>
            <a:ext cx="1996226" cy="45076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Zaoblený obdélník 24"/>
          <p:cNvSpPr/>
          <p:nvPr/>
        </p:nvSpPr>
        <p:spPr>
          <a:xfrm>
            <a:off x="4353629" y="4343386"/>
            <a:ext cx="1996226" cy="45076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Zaoblený obdélník 25"/>
          <p:cNvSpPr/>
          <p:nvPr/>
        </p:nvSpPr>
        <p:spPr>
          <a:xfrm>
            <a:off x="4368780" y="5112779"/>
            <a:ext cx="1996226" cy="45076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TextovéPole 26"/>
          <p:cNvSpPr txBox="1"/>
          <p:nvPr/>
        </p:nvSpPr>
        <p:spPr>
          <a:xfrm>
            <a:off x="4768025" y="1867907"/>
            <a:ext cx="11977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oxidy </a:t>
            </a:r>
            <a:endParaRPr lang="cs-CZ" sz="2000" b="1" dirty="0"/>
          </a:p>
          <a:p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688195" y="2688452"/>
            <a:ext cx="132709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hydroxidy</a:t>
            </a:r>
            <a:endParaRPr lang="cs-CZ" sz="2000" b="1" dirty="0"/>
          </a:p>
          <a:p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768025" y="3519688"/>
            <a:ext cx="11977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soli</a:t>
            </a:r>
            <a:endParaRPr lang="cs-CZ" sz="2000" b="1" dirty="0"/>
          </a:p>
          <a:p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4688195" y="4343386"/>
            <a:ext cx="11977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sulfidy</a:t>
            </a:r>
            <a:endParaRPr lang="cs-CZ" sz="2000" b="1" dirty="0"/>
          </a:p>
          <a:p>
            <a:endParaRPr lang="cs-CZ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4817552" y="5116734"/>
            <a:ext cx="11977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kyseliny</a:t>
            </a:r>
            <a:endParaRPr lang="cs-CZ" sz="2000" b="1" dirty="0"/>
          </a:p>
          <a:p>
            <a:endParaRPr lang="cs-CZ" dirty="0"/>
          </a:p>
        </p:txBody>
      </p:sp>
      <p:cxnSp>
        <p:nvCxnSpPr>
          <p:cNvPr id="3" name="Přímá spojnice se šipkou 2"/>
          <p:cNvCxnSpPr>
            <a:stCxn id="12" idx="3"/>
            <a:endCxn id="26" idx="1"/>
          </p:cNvCxnSpPr>
          <p:nvPr/>
        </p:nvCxnSpPr>
        <p:spPr>
          <a:xfrm>
            <a:off x="3008923" y="2093288"/>
            <a:ext cx="1359857" cy="32448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Přímá spojnice se šipkou 4"/>
          <p:cNvCxnSpPr>
            <a:stCxn id="15" idx="3"/>
            <a:endCxn id="23" idx="1"/>
          </p:cNvCxnSpPr>
          <p:nvPr/>
        </p:nvCxnSpPr>
        <p:spPr>
          <a:xfrm flipV="1">
            <a:off x="3008923" y="2914798"/>
            <a:ext cx="1359857" cy="17145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Přímá spojnice se šipkou 41"/>
          <p:cNvCxnSpPr>
            <a:stCxn id="10" idx="3"/>
            <a:endCxn id="22" idx="1"/>
          </p:cNvCxnSpPr>
          <p:nvPr/>
        </p:nvCxnSpPr>
        <p:spPr>
          <a:xfrm flipV="1">
            <a:off x="3008923" y="2093288"/>
            <a:ext cx="1344706" cy="8219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Přímá spojnice se šipkou 43"/>
          <p:cNvCxnSpPr>
            <a:stCxn id="14" idx="3"/>
            <a:endCxn id="25" idx="1"/>
          </p:cNvCxnSpPr>
          <p:nvPr/>
        </p:nvCxnSpPr>
        <p:spPr>
          <a:xfrm>
            <a:off x="3008923" y="3745069"/>
            <a:ext cx="1344706" cy="8236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Přímá spojnice se šipkou 45"/>
          <p:cNvCxnSpPr>
            <a:stCxn id="16" idx="3"/>
            <a:endCxn id="24" idx="1"/>
          </p:cNvCxnSpPr>
          <p:nvPr/>
        </p:nvCxnSpPr>
        <p:spPr>
          <a:xfrm flipV="1">
            <a:off x="2950967" y="3743458"/>
            <a:ext cx="1417813" cy="16575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0037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0" y="0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SOLI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200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-13449" y="6333565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-396404" y="1675178"/>
            <a:ext cx="688483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b="1" dirty="0" smtClean="0"/>
              <a:t>Vyber správná tvrzení o chloridu sodném.</a:t>
            </a:r>
            <a:endParaRPr lang="sk-SK" sz="2200" dirty="0">
              <a:latin typeface="Ubuntu" panose="020B0504030602030204" pitchFamily="34" charset="0"/>
            </a:endParaRPr>
          </a:p>
        </p:txBody>
      </p:sp>
      <p:pic>
        <p:nvPicPr>
          <p:cNvPr id="31746" name="Picture 2" descr="http://img.blesk.cz/img/1/gallery/1568809_su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744" y="905406"/>
            <a:ext cx="3236906" cy="2157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aoblený obdélník 1"/>
          <p:cNvSpPr/>
          <p:nvPr/>
        </p:nvSpPr>
        <p:spPr>
          <a:xfrm>
            <a:off x="488974" y="2498501"/>
            <a:ext cx="5114074" cy="3308220"/>
          </a:xfrm>
          <a:prstGeom prst="roundRect">
            <a:avLst/>
          </a:prstGeom>
          <a:noFill/>
          <a:ln w="19050">
            <a:solidFill>
              <a:srgbClr val="2712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656980" y="2813783"/>
            <a:ext cx="47780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100" b="1" dirty="0" smtClean="0"/>
              <a:t>V koncentraci 0,9% je obsažen ve fyziologickém roztoků.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100" b="1" dirty="0" smtClean="0"/>
              <a:t>Nepoužívá se v kuchyni pro přípravu pokrmů.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100" b="1" dirty="0" smtClean="0"/>
              <a:t>Získává se odpařováním mořské vody.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100" b="1" dirty="0" smtClean="0"/>
              <a:t>Používá se k výrobě sodíku a chloru.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100" b="1" dirty="0" smtClean="0"/>
              <a:t>Nadměrná konzumace soli vede ke zvyšování krevního tlaku. </a:t>
            </a:r>
          </a:p>
        </p:txBody>
      </p:sp>
    </p:spTree>
    <p:extLst>
      <p:ext uri="{BB962C8B-B14F-4D97-AF65-F5344CB8AC3E}">
        <p14:creationId xmlns:p14="http://schemas.microsoft.com/office/powerpoint/2010/main" val="38845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-13449" y="6333565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aoblený obdélník 9"/>
          <p:cNvSpPr/>
          <p:nvPr/>
        </p:nvSpPr>
        <p:spPr>
          <a:xfrm>
            <a:off x="1879893" y="1751527"/>
            <a:ext cx="5114074" cy="3308220"/>
          </a:xfrm>
          <a:prstGeom prst="roundRect">
            <a:avLst/>
          </a:prstGeom>
          <a:noFill/>
          <a:ln w="19050">
            <a:solidFill>
              <a:srgbClr val="2712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ovéPole 11"/>
          <p:cNvSpPr txBox="1"/>
          <p:nvPr/>
        </p:nvSpPr>
        <p:spPr>
          <a:xfrm>
            <a:off x="2047899" y="2066809"/>
            <a:ext cx="4778062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100" b="1" dirty="0" smtClean="0"/>
              <a:t>V koncentraci 0,9% je obsažen ve fyziologickém roztoků.</a:t>
            </a:r>
          </a:p>
          <a:p>
            <a:endParaRPr lang="cs-CZ" sz="21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100" b="1" dirty="0" smtClean="0"/>
              <a:t>Získává se odpařováním mořské vody.</a:t>
            </a:r>
          </a:p>
          <a:p>
            <a:endParaRPr lang="cs-CZ" sz="21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100" b="1" dirty="0" smtClean="0"/>
              <a:t>Nadměrná konzumace soli vede ke zvyšování krevního tlaku. </a:t>
            </a:r>
          </a:p>
        </p:txBody>
      </p:sp>
    </p:spTree>
    <p:extLst>
      <p:ext uri="{BB962C8B-B14F-4D97-AF65-F5344CB8AC3E}">
        <p14:creationId xmlns:p14="http://schemas.microsoft.com/office/powerpoint/2010/main" val="197743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0" y="0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SOLI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300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-13449" y="6333565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782424" y="1565371"/>
            <a:ext cx="688483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b="1" dirty="0" smtClean="0"/>
              <a:t>Do políček doplň obecné schéma neutralizace.</a:t>
            </a:r>
            <a:endParaRPr lang="sk-SK" sz="2200" dirty="0">
              <a:latin typeface="Ubuntu" panose="020B0504030602030204" pitchFamily="34" charset="0"/>
            </a:endParaRPr>
          </a:p>
        </p:txBody>
      </p:sp>
      <p:sp>
        <p:nvSpPr>
          <p:cNvPr id="2" name="Zaoblený obdélník 1"/>
          <p:cNvSpPr/>
          <p:nvPr/>
        </p:nvSpPr>
        <p:spPr>
          <a:xfrm>
            <a:off x="334851" y="3129566"/>
            <a:ext cx="1584101" cy="676141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Plus 3"/>
          <p:cNvSpPr/>
          <p:nvPr/>
        </p:nvSpPr>
        <p:spPr>
          <a:xfrm>
            <a:off x="1918952" y="3245476"/>
            <a:ext cx="411555" cy="367048"/>
          </a:xfrm>
          <a:prstGeom prst="mathPl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Zaoblený obdélník 12"/>
          <p:cNvSpPr/>
          <p:nvPr/>
        </p:nvSpPr>
        <p:spPr>
          <a:xfrm>
            <a:off x="2330507" y="3129566"/>
            <a:ext cx="1584101" cy="676141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4121239" y="3279282"/>
            <a:ext cx="656823" cy="333241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Zaoblený obdélník 13"/>
          <p:cNvSpPr/>
          <p:nvPr/>
        </p:nvSpPr>
        <p:spPr>
          <a:xfrm>
            <a:off x="6875204" y="3132785"/>
            <a:ext cx="1584101" cy="676141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Zaoblený obdélník 14"/>
          <p:cNvSpPr/>
          <p:nvPr/>
        </p:nvSpPr>
        <p:spPr>
          <a:xfrm>
            <a:off x="4901989" y="3132785"/>
            <a:ext cx="1584101" cy="676141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Plus 15"/>
          <p:cNvSpPr/>
          <p:nvPr/>
        </p:nvSpPr>
        <p:spPr>
          <a:xfrm>
            <a:off x="6486090" y="3281966"/>
            <a:ext cx="411555" cy="367048"/>
          </a:xfrm>
          <a:prstGeom prst="mathPl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09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-13449" y="6333565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aoblený obdélník 9"/>
          <p:cNvSpPr/>
          <p:nvPr/>
        </p:nvSpPr>
        <p:spPr>
          <a:xfrm>
            <a:off x="334851" y="3129566"/>
            <a:ext cx="1584101" cy="676141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Plus 11"/>
          <p:cNvSpPr/>
          <p:nvPr/>
        </p:nvSpPr>
        <p:spPr>
          <a:xfrm>
            <a:off x="1918952" y="3245476"/>
            <a:ext cx="411555" cy="367048"/>
          </a:xfrm>
          <a:prstGeom prst="mathPl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Zaoblený obdélník 13"/>
          <p:cNvSpPr/>
          <p:nvPr/>
        </p:nvSpPr>
        <p:spPr>
          <a:xfrm>
            <a:off x="2330507" y="3129566"/>
            <a:ext cx="1584101" cy="676141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Šipka doprava 14"/>
          <p:cNvSpPr/>
          <p:nvPr/>
        </p:nvSpPr>
        <p:spPr>
          <a:xfrm>
            <a:off x="4121239" y="3279282"/>
            <a:ext cx="656823" cy="333241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Zaoblený obdélník 15"/>
          <p:cNvSpPr/>
          <p:nvPr/>
        </p:nvSpPr>
        <p:spPr>
          <a:xfrm>
            <a:off x="6875204" y="3132785"/>
            <a:ext cx="1584101" cy="676141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Zaoblený obdélník 16"/>
          <p:cNvSpPr/>
          <p:nvPr/>
        </p:nvSpPr>
        <p:spPr>
          <a:xfrm>
            <a:off x="4901989" y="3132785"/>
            <a:ext cx="1584101" cy="676141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Plus 17"/>
          <p:cNvSpPr/>
          <p:nvPr/>
        </p:nvSpPr>
        <p:spPr>
          <a:xfrm>
            <a:off x="6486090" y="3281966"/>
            <a:ext cx="411555" cy="367048"/>
          </a:xfrm>
          <a:prstGeom prst="mathPl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450761" y="3245476"/>
            <a:ext cx="133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kyselina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2452856" y="3243192"/>
            <a:ext cx="133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zásada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5024338" y="3261236"/>
            <a:ext cx="133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sůl kyseliny</a:t>
            </a:r>
            <a:endParaRPr lang="cs-CZ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6997553" y="3292698"/>
            <a:ext cx="133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voda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34371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0" y="0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SOLI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400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-13449" y="6333565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1215980" y="965205"/>
            <a:ext cx="68848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b="1" dirty="0" smtClean="0"/>
              <a:t>Kypřící prášek do pečiva – chemický vzorec NaHCO</a:t>
            </a:r>
            <a:r>
              <a:rPr lang="cs-CZ" sz="2200" b="1" baseline="-25000" dirty="0" smtClean="0"/>
              <a:t>3 </a:t>
            </a:r>
            <a:r>
              <a:rPr lang="cs-CZ" sz="2200" b="1" dirty="0" smtClean="0"/>
              <a:t> - patří látce s názvem:</a:t>
            </a:r>
            <a:endParaRPr lang="sk-SK" sz="2200" b="1" dirty="0">
              <a:latin typeface="Ubuntu" panose="020B0504030602030204" pitchFamily="34" charset="0"/>
            </a:endParaRPr>
          </a:p>
        </p:txBody>
      </p:sp>
      <p:sp>
        <p:nvSpPr>
          <p:cNvPr id="10" name="Ovál 9"/>
          <p:cNvSpPr/>
          <p:nvPr/>
        </p:nvSpPr>
        <p:spPr>
          <a:xfrm>
            <a:off x="667557" y="2562896"/>
            <a:ext cx="646088" cy="643943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ovéPole 11"/>
          <p:cNvSpPr txBox="1"/>
          <p:nvPr/>
        </p:nvSpPr>
        <p:spPr>
          <a:xfrm>
            <a:off x="772732" y="2691685"/>
            <a:ext cx="4507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/>
              <a:t>A</a:t>
            </a:r>
          </a:p>
        </p:txBody>
      </p:sp>
      <p:sp>
        <p:nvSpPr>
          <p:cNvPr id="13" name="Ovál 12"/>
          <p:cNvSpPr/>
          <p:nvPr/>
        </p:nvSpPr>
        <p:spPr>
          <a:xfrm>
            <a:off x="667557" y="3513786"/>
            <a:ext cx="646088" cy="643943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vál 13"/>
          <p:cNvSpPr/>
          <p:nvPr/>
        </p:nvSpPr>
        <p:spPr>
          <a:xfrm>
            <a:off x="667556" y="4554825"/>
            <a:ext cx="646088" cy="643943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765220" y="3620313"/>
            <a:ext cx="4507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/>
              <a:t>B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765219" y="4661351"/>
            <a:ext cx="4507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/>
              <a:t>C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1313644" y="2691685"/>
            <a:ext cx="3039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u</a:t>
            </a:r>
            <a:r>
              <a:rPr lang="cs-CZ" b="1" dirty="0" smtClean="0"/>
              <a:t>hličitan sodný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313645" y="3605288"/>
            <a:ext cx="3515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/>
              <a:t>h</a:t>
            </a:r>
            <a:r>
              <a:rPr lang="cs-CZ" b="1" dirty="0" err="1" smtClean="0"/>
              <a:t>ydrogenfosforečnan</a:t>
            </a:r>
            <a:r>
              <a:rPr lang="cs-CZ" b="1" dirty="0" smtClean="0"/>
              <a:t> draselný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313644" y="4697045"/>
            <a:ext cx="3515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hydrogenuhličitan sodný</a:t>
            </a:r>
            <a:endParaRPr lang="cs-CZ" b="1" dirty="0"/>
          </a:p>
        </p:txBody>
      </p:sp>
      <p:pic>
        <p:nvPicPr>
          <p:cNvPr id="4" name="Picture 2" descr="http://www.jenzeny.cz/tinymce/jscripts/tiny_mce/plugins/imagemanager/soubory/shutterstock_138442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508" y="1792167"/>
            <a:ext cx="3099193" cy="206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az721488.vo.msecnd.net/image/495611/636x380/0/kypic-praek-do-peiv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66" y="620508"/>
            <a:ext cx="1341894" cy="186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667556" y="5591547"/>
            <a:ext cx="3683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Proč se přidává do těsta při pečení?</a:t>
            </a:r>
          </a:p>
        </p:txBody>
      </p:sp>
    </p:spTree>
    <p:extLst>
      <p:ext uri="{BB962C8B-B14F-4D97-AF65-F5344CB8AC3E}">
        <p14:creationId xmlns:p14="http://schemas.microsoft.com/office/powerpoint/2010/main" val="274247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-13449" y="6333565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ál 5"/>
          <p:cNvSpPr/>
          <p:nvPr/>
        </p:nvSpPr>
        <p:spPr>
          <a:xfrm>
            <a:off x="667556" y="2352538"/>
            <a:ext cx="646088" cy="643943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765219" y="2459064"/>
            <a:ext cx="4507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/>
              <a:t>C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667556" y="3389260"/>
            <a:ext cx="3683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Proč se přidává do těsta při pečení?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1313644" y="2520619"/>
            <a:ext cx="3515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hydrogenuhličitan sodný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84010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élník 7"/>
          <p:cNvSpPr/>
          <p:nvPr/>
        </p:nvSpPr>
        <p:spPr>
          <a:xfrm>
            <a:off x="0" y="6333565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Obdélník 8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5122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Obrázek 10" descr="https://foodfetepress.files.wordpress.com/2011/11/lindt_exc_70_smoothdark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6" y="2207636"/>
            <a:ext cx="1619897" cy="307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Obrázek 11" descr="http://www.napojovyservis.cz/7342-215-thickbox/dzus-relax-jablko-100-1l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5" t="11182" r="32908" b="9265"/>
          <a:stretch/>
        </p:blipFill>
        <p:spPr bwMode="auto">
          <a:xfrm>
            <a:off x="1687133" y="2207636"/>
            <a:ext cx="1571221" cy="30278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Obrázek 12" descr="http://jpg.lekarna.cz/images/products/z/12911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99" r="13559"/>
          <a:stretch/>
        </p:blipFill>
        <p:spPr bwMode="auto">
          <a:xfrm>
            <a:off x="3129565" y="2321375"/>
            <a:ext cx="1674253" cy="28505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14" name="Tabulk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151734"/>
              </p:ext>
            </p:extLst>
          </p:nvPr>
        </p:nvGraphicFramePr>
        <p:xfrm>
          <a:off x="5434884" y="2321375"/>
          <a:ext cx="900361" cy="285882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00361"/>
              </a:tblGrid>
              <a:tr h="9498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 </a:t>
                      </a:r>
                      <a:r>
                        <a:rPr lang="cs-CZ" sz="2000" b="1" dirty="0" smtClean="0">
                          <a:effectLst/>
                        </a:rPr>
                        <a:t>70</a:t>
                      </a:r>
                      <a:r>
                        <a:rPr lang="cs-CZ" sz="2000" b="1" baseline="0" dirty="0" smtClean="0">
                          <a:effectLst/>
                        </a:rPr>
                        <a:t> %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chemeClr val="accent2"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9587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 </a:t>
                      </a:r>
                      <a:r>
                        <a:rPr lang="cs-CZ" sz="2000" b="1" dirty="0" smtClean="0">
                          <a:effectLst/>
                        </a:rPr>
                        <a:t>100</a:t>
                      </a:r>
                      <a:r>
                        <a:rPr lang="cs-CZ" sz="2000" b="1" baseline="0" dirty="0" smtClean="0">
                          <a:effectLst/>
                        </a:rPr>
                        <a:t> %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chemeClr val="accent2"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9502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</a:rPr>
                        <a:t> </a:t>
                      </a:r>
                      <a:r>
                        <a:rPr lang="cs-CZ" sz="2000" b="1" dirty="0" smtClean="0">
                          <a:effectLst/>
                        </a:rPr>
                        <a:t>3 %</a:t>
                      </a:r>
                      <a:endParaRPr lang="cs-CZ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chemeClr val="accent2"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15" name="Šipka doprava 14"/>
          <p:cNvSpPr/>
          <p:nvPr/>
        </p:nvSpPr>
        <p:spPr>
          <a:xfrm>
            <a:off x="6507561" y="2609156"/>
            <a:ext cx="680007" cy="3451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16" name="Šipka doprava 15"/>
          <p:cNvSpPr/>
          <p:nvPr/>
        </p:nvSpPr>
        <p:spPr>
          <a:xfrm>
            <a:off x="6507561" y="3574095"/>
            <a:ext cx="680007" cy="3451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17" name="Šipka doprava 16"/>
          <p:cNvSpPr/>
          <p:nvPr/>
        </p:nvSpPr>
        <p:spPr>
          <a:xfrm>
            <a:off x="6499837" y="4496940"/>
            <a:ext cx="680007" cy="3451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graphicFrame>
        <p:nvGraphicFramePr>
          <p:cNvPr id="18" name="Tabulk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926528"/>
              </p:ext>
            </p:extLst>
          </p:nvPr>
        </p:nvGraphicFramePr>
        <p:xfrm>
          <a:off x="7441706" y="2321375"/>
          <a:ext cx="900361" cy="287388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00361"/>
              </a:tblGrid>
              <a:tr h="9498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</a:rPr>
                        <a:t> </a:t>
                      </a:r>
                      <a:r>
                        <a:rPr lang="cs-CZ" sz="2000" b="1" dirty="0" smtClean="0">
                          <a:effectLst/>
                        </a:rPr>
                        <a:t>0, 70</a:t>
                      </a:r>
                      <a:endParaRPr lang="cs-CZ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9587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</a:rPr>
                        <a:t> </a:t>
                      </a:r>
                      <a:r>
                        <a:rPr lang="cs-CZ" sz="2000" b="1" dirty="0" smtClean="0">
                          <a:effectLst/>
                        </a:rPr>
                        <a:t>1,00</a:t>
                      </a:r>
                      <a:endParaRPr lang="cs-CZ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965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</a:rPr>
                        <a:t> </a:t>
                      </a:r>
                      <a:r>
                        <a:rPr lang="cs-CZ" sz="2000" b="1" dirty="0" smtClean="0">
                          <a:effectLst/>
                        </a:rPr>
                        <a:t>0,</a:t>
                      </a:r>
                      <a:r>
                        <a:rPr lang="cs-CZ" sz="2000" b="1" baseline="0" dirty="0" smtClean="0">
                          <a:effectLst/>
                        </a:rPr>
                        <a:t> 03</a:t>
                      </a:r>
                      <a:endParaRPr lang="cs-CZ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19" name="TextovéPole 18"/>
          <p:cNvSpPr txBox="1"/>
          <p:nvPr/>
        </p:nvSpPr>
        <p:spPr>
          <a:xfrm>
            <a:off x="5705338" y="1926162"/>
            <a:ext cx="502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%</a:t>
            </a:r>
            <a:endParaRPr lang="cs-CZ" sz="20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7713370" y="1910970"/>
            <a:ext cx="502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w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667557" y="5285686"/>
            <a:ext cx="465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</a:t>
            </a:r>
            <a:endParaRPr lang="cs-CZ" sz="20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239349" y="5280326"/>
            <a:ext cx="465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3603940" y="5272783"/>
            <a:ext cx="465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3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803818" y="2554178"/>
            <a:ext cx="465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</a:t>
            </a:r>
            <a:endParaRPr lang="cs-CZ" sz="20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804889" y="3551522"/>
            <a:ext cx="465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804889" y="4496940"/>
            <a:ext cx="465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3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1447334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0" y="0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SOLI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500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-13449" y="6333565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924092" y="1294914"/>
            <a:ext cx="68848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200" b="1" dirty="0" smtClean="0"/>
              <a:t>Červenou barvu uzenin způsobuje </a:t>
            </a:r>
          </a:p>
          <a:p>
            <a:r>
              <a:rPr lang="cs-CZ" sz="2200" b="1" dirty="0" smtClean="0"/>
              <a:t>sodná sůl kyseliny dusité.</a:t>
            </a:r>
            <a:endParaRPr lang="sk-SK" sz="2200" dirty="0">
              <a:latin typeface="Ubuntu" panose="020B0504030602030204" pitchFamily="34" charset="0"/>
            </a:endParaRPr>
          </a:p>
        </p:txBody>
      </p:sp>
      <p:sp>
        <p:nvSpPr>
          <p:cNvPr id="12" name="Ovál 11"/>
          <p:cNvSpPr/>
          <p:nvPr/>
        </p:nvSpPr>
        <p:spPr>
          <a:xfrm>
            <a:off x="667557" y="2562896"/>
            <a:ext cx="646088" cy="643943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vál 12"/>
          <p:cNvSpPr/>
          <p:nvPr/>
        </p:nvSpPr>
        <p:spPr>
          <a:xfrm>
            <a:off x="654678" y="3563157"/>
            <a:ext cx="646088" cy="643943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vál 13"/>
          <p:cNvSpPr/>
          <p:nvPr/>
        </p:nvSpPr>
        <p:spPr>
          <a:xfrm>
            <a:off x="654678" y="4627808"/>
            <a:ext cx="646088" cy="643943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824248" y="2653048"/>
            <a:ext cx="360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796344" y="3685073"/>
            <a:ext cx="360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B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810297" y="4749724"/>
            <a:ext cx="360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C</a:t>
            </a:r>
          </a:p>
        </p:txBody>
      </p:sp>
      <p:pic>
        <p:nvPicPr>
          <p:cNvPr id="35842" name="Picture 2" descr="http://img.ihned.cz/attachment.php/590/36053590/stv358BCDEFIJLMOjklWbcfgqry0SRVm/shutterstock_7417038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066" y="619134"/>
            <a:ext cx="3765088" cy="212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313645" y="2653048"/>
            <a:ext cx="2923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v</a:t>
            </a:r>
            <a:r>
              <a:rPr lang="cs-CZ" b="1" dirty="0" smtClean="0"/>
              <a:t>zorec kyseliny dusité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294896" y="3700462"/>
            <a:ext cx="2923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v</a:t>
            </a:r>
            <a:r>
              <a:rPr lang="cs-CZ" b="1" dirty="0" smtClean="0"/>
              <a:t>ytvoř její aniont</a:t>
            </a:r>
            <a:endParaRPr lang="cs-CZ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313645" y="4749724"/>
            <a:ext cx="2923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n</a:t>
            </a:r>
            <a:r>
              <a:rPr lang="cs-CZ" b="1" dirty="0" smtClean="0"/>
              <a:t>ázev soli</a:t>
            </a:r>
            <a:endParaRPr lang="cs-CZ" b="1" dirty="0"/>
          </a:p>
        </p:txBody>
      </p:sp>
      <p:sp>
        <p:nvSpPr>
          <p:cNvPr id="5" name="Zaoblený obdélník 4"/>
          <p:cNvSpPr/>
          <p:nvPr/>
        </p:nvSpPr>
        <p:spPr>
          <a:xfrm>
            <a:off x="3709115" y="2562896"/>
            <a:ext cx="1300767" cy="64394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Zaoblený obdélník 19"/>
          <p:cNvSpPr/>
          <p:nvPr/>
        </p:nvSpPr>
        <p:spPr>
          <a:xfrm>
            <a:off x="3709114" y="3563156"/>
            <a:ext cx="1300767" cy="64394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Zaoblený obdélník 20"/>
          <p:cNvSpPr/>
          <p:nvPr/>
        </p:nvSpPr>
        <p:spPr>
          <a:xfrm>
            <a:off x="3709115" y="4612418"/>
            <a:ext cx="1300767" cy="64394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925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-13449" y="6333565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ál 9"/>
          <p:cNvSpPr/>
          <p:nvPr/>
        </p:nvSpPr>
        <p:spPr>
          <a:xfrm>
            <a:off x="757707" y="1944712"/>
            <a:ext cx="646088" cy="643943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vál 11"/>
          <p:cNvSpPr/>
          <p:nvPr/>
        </p:nvSpPr>
        <p:spPr>
          <a:xfrm>
            <a:off x="730877" y="3222227"/>
            <a:ext cx="646088" cy="643943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vál 13"/>
          <p:cNvSpPr/>
          <p:nvPr/>
        </p:nvSpPr>
        <p:spPr>
          <a:xfrm>
            <a:off x="757707" y="4427752"/>
            <a:ext cx="646088" cy="643943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900447" y="2125013"/>
            <a:ext cx="360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873617" y="3328755"/>
            <a:ext cx="360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B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900447" y="4597030"/>
            <a:ext cx="360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C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1455313" y="2064774"/>
            <a:ext cx="2923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v</a:t>
            </a:r>
            <a:r>
              <a:rPr lang="cs-CZ" b="1" dirty="0" smtClean="0"/>
              <a:t>zorec kyseliny dusité</a:t>
            </a:r>
            <a:endParaRPr lang="cs-CZ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376965" y="3359533"/>
            <a:ext cx="2923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v</a:t>
            </a:r>
            <a:r>
              <a:rPr lang="cs-CZ" b="1" dirty="0" smtClean="0"/>
              <a:t>ytvoř její aniont</a:t>
            </a:r>
            <a:endParaRPr lang="cs-CZ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376965" y="4565057"/>
            <a:ext cx="2923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n</a:t>
            </a:r>
            <a:r>
              <a:rPr lang="cs-CZ" b="1" dirty="0" smtClean="0"/>
              <a:t>ázev soli</a:t>
            </a:r>
            <a:endParaRPr lang="cs-CZ" b="1" dirty="0"/>
          </a:p>
        </p:txBody>
      </p:sp>
      <p:sp>
        <p:nvSpPr>
          <p:cNvPr id="21" name="Zaoblený obdélník 20"/>
          <p:cNvSpPr/>
          <p:nvPr/>
        </p:nvSpPr>
        <p:spPr>
          <a:xfrm>
            <a:off x="4185633" y="1944712"/>
            <a:ext cx="1867437" cy="64394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Zaoblený obdélník 21"/>
          <p:cNvSpPr/>
          <p:nvPr/>
        </p:nvSpPr>
        <p:spPr>
          <a:xfrm>
            <a:off x="4172754" y="3206838"/>
            <a:ext cx="1880316" cy="64394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Zaoblený obdélník 22"/>
          <p:cNvSpPr/>
          <p:nvPr/>
        </p:nvSpPr>
        <p:spPr>
          <a:xfrm>
            <a:off x="4185633" y="4475113"/>
            <a:ext cx="1867437" cy="64394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4378817" y="2028156"/>
            <a:ext cx="148107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500" b="1" dirty="0"/>
              <a:t>HNO</a:t>
            </a:r>
            <a:r>
              <a:rPr lang="cs-CZ" sz="2500" b="1" baseline="-25000" dirty="0"/>
              <a:t>2</a:t>
            </a:r>
            <a:endParaRPr lang="cs-CZ" sz="25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4378817" y="3222227"/>
            <a:ext cx="1390918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500" b="1" dirty="0"/>
              <a:t>(NO</a:t>
            </a:r>
            <a:r>
              <a:rPr lang="cs-CZ" sz="2500" b="1" baseline="-25000" dirty="0"/>
              <a:t>2</a:t>
            </a:r>
            <a:r>
              <a:rPr lang="cs-CZ" sz="2500" b="1" dirty="0"/>
              <a:t>)</a:t>
            </a:r>
            <a:r>
              <a:rPr lang="cs-CZ" sz="2500" b="1" baseline="30000" dirty="0"/>
              <a:t>-I</a:t>
            </a:r>
            <a:endParaRPr lang="cs-CZ" sz="2500" b="1" dirty="0"/>
          </a:p>
          <a:p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4468969" y="4575355"/>
            <a:ext cx="139091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/>
              <a:t>dusitan</a:t>
            </a:r>
            <a:endParaRPr lang="cs-CZ" sz="2500" b="1" dirty="0"/>
          </a:p>
        </p:txBody>
      </p:sp>
    </p:spTree>
    <p:extLst>
      <p:ext uri="{BB962C8B-B14F-4D97-AF65-F5344CB8AC3E}">
        <p14:creationId xmlns:p14="http://schemas.microsoft.com/office/powerpoint/2010/main" val="277836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4"/>
          <p:cNvSpPr>
            <a:spLocks noGrp="1"/>
          </p:cNvSpPr>
          <p:nvPr>
            <p:ph idx="1"/>
          </p:nvPr>
        </p:nvSpPr>
        <p:spPr>
          <a:xfrm>
            <a:off x="615950" y="1685924"/>
            <a:ext cx="7886700" cy="4994275"/>
          </a:xfrm>
        </p:spPr>
        <p:txBody>
          <a:bodyPr>
            <a:noAutofit/>
          </a:bodyPr>
          <a:lstStyle/>
          <a:p>
            <a:pPr algn="just"/>
            <a:r>
              <a:rPr lang="cs-CZ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Hrají dvě skupiny proti sobě</a:t>
            </a:r>
          </a:p>
          <a:p>
            <a:pPr marL="0" indent="0" algn="just">
              <a:buNone/>
            </a:pPr>
            <a:endParaRPr lang="cs-CZ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Hra má stejná pravidla jako televizní soutěž Riskuj. Mluvčí skupiny si vybere otázku s určitým tématem a počtem bodů. Pokud otázka je zodpovězena, skupina získává příslušný počet bodů. </a:t>
            </a:r>
          </a:p>
          <a:p>
            <a:pPr marL="0" indent="0" algn="just">
              <a:buNone/>
            </a:pPr>
            <a:endParaRPr lang="cs-CZ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Vyhrává skupina, která získá nejvíce bodů. </a:t>
            </a:r>
            <a:endParaRPr lang="cs-CZ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Nadpis 3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Pravidla hry </a:t>
            </a:r>
            <a:r>
              <a:rPr lang="cs-CZ" sz="4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„Riskuj“</a:t>
            </a:r>
            <a:endParaRPr lang="cs-CZ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570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Použité zdroje</a:t>
            </a:r>
            <a:r>
              <a:rPr lang="cs-CZ" b="1" i="1" dirty="0" smtClean="0"/>
              <a:t>: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i="1" dirty="0"/>
              <a:t>Moře</a:t>
            </a:r>
            <a:r>
              <a:rPr lang="cs-CZ" dirty="0"/>
              <a:t> [online]. [cit. 2015-07-12]. Dostupné z: </a:t>
            </a:r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www.ekobydleni.eu/obrazky/more-vlny.jpg</a:t>
            </a:r>
            <a:endParaRPr lang="cs-CZ" dirty="0" smtClean="0"/>
          </a:p>
          <a:p>
            <a:r>
              <a:rPr lang="cs-CZ" i="1" dirty="0"/>
              <a:t>Žula</a:t>
            </a:r>
            <a:r>
              <a:rPr lang="cs-CZ" dirty="0"/>
              <a:t> [online]. [cit. 2015-07-12]. Dostupné z: </a:t>
            </a:r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www.bajopa.cz/mat/zula_zlutoseda_stred.JPG</a:t>
            </a:r>
            <a:r>
              <a:rPr lang="cs-CZ" dirty="0" smtClean="0"/>
              <a:t>  </a:t>
            </a:r>
          </a:p>
          <a:p>
            <a:r>
              <a:rPr lang="it-IT" i="1" dirty="0"/>
              <a:t>Zlato</a:t>
            </a:r>
            <a:r>
              <a:rPr lang="it-IT" dirty="0"/>
              <a:t> [online]. [cit. 2015-07-12]. Dostupné z: </a:t>
            </a:r>
            <a:r>
              <a:rPr lang="it-IT" dirty="0">
                <a:hlinkClick r:id="rId4"/>
              </a:rPr>
              <a:t>http://</a:t>
            </a:r>
            <a:r>
              <a:rPr lang="it-IT" dirty="0" smtClean="0">
                <a:hlinkClick r:id="rId4"/>
              </a:rPr>
              <a:t>img.ihned.cz/attachment.php/950/48052950/IAnJVD9mEkPxHqhl0615jRCt2aQM4W3f/102-01-otvir-zlato-1.jpg</a:t>
            </a:r>
            <a:r>
              <a:rPr lang="cs-CZ" dirty="0" smtClean="0"/>
              <a:t> </a:t>
            </a:r>
          </a:p>
          <a:p>
            <a:r>
              <a:rPr lang="pl-PL" i="1" dirty="0"/>
              <a:t>Polévka</a:t>
            </a:r>
            <a:r>
              <a:rPr lang="pl-PL" dirty="0"/>
              <a:t> [online]. [cit. 2015-07-12]. Dostupné z: </a:t>
            </a:r>
            <a:r>
              <a:rPr lang="pl-PL" dirty="0">
                <a:hlinkClick r:id="rId5"/>
              </a:rPr>
              <a:t>http://</a:t>
            </a:r>
            <a:r>
              <a:rPr lang="pl-PL" dirty="0" smtClean="0">
                <a:hlinkClick r:id="rId5"/>
              </a:rPr>
              <a:t>canadianhonker.com/wp-content/uploads/lg-gallery/corporate-social/vegetarian-1200.jpg</a:t>
            </a:r>
            <a:r>
              <a:rPr lang="pl-PL" dirty="0" smtClean="0"/>
              <a:t> </a:t>
            </a:r>
          </a:p>
          <a:p>
            <a:r>
              <a:rPr lang="cs-CZ" i="1" dirty="0"/>
              <a:t>Peroxid vodíku</a:t>
            </a:r>
            <a:r>
              <a:rPr lang="cs-CZ" dirty="0"/>
              <a:t> [online]. [cit. 2015-07-12]. Dostupné z: </a:t>
            </a:r>
            <a:r>
              <a:rPr lang="cs-CZ" dirty="0">
                <a:hlinkClick r:id="rId6"/>
              </a:rPr>
              <a:t>http://</a:t>
            </a:r>
            <a:r>
              <a:rPr lang="cs-CZ" dirty="0" smtClean="0">
                <a:hlinkClick r:id="rId6"/>
              </a:rPr>
              <a:t>jpg.lekarna.cz/images/products/z/12911.jpg</a:t>
            </a:r>
            <a:r>
              <a:rPr lang="cs-CZ" dirty="0" smtClean="0"/>
              <a:t> </a:t>
            </a:r>
          </a:p>
          <a:p>
            <a:r>
              <a:rPr lang="cs-CZ" i="1" dirty="0"/>
              <a:t>Džus</a:t>
            </a:r>
            <a:r>
              <a:rPr lang="cs-CZ" dirty="0"/>
              <a:t> [online]. [cit. 2015-07-12]. Dostupné z: </a:t>
            </a:r>
            <a:r>
              <a:rPr lang="cs-CZ" dirty="0">
                <a:hlinkClick r:id="rId7"/>
              </a:rPr>
              <a:t>http://</a:t>
            </a:r>
            <a:r>
              <a:rPr lang="cs-CZ" dirty="0" smtClean="0">
                <a:hlinkClick r:id="rId7"/>
              </a:rPr>
              <a:t>www.napojovyservis.cz/7342-215-thickbox/dzus-relax-jablko-100-1l.jpg</a:t>
            </a:r>
            <a:r>
              <a:rPr lang="cs-CZ" dirty="0" smtClean="0"/>
              <a:t> </a:t>
            </a:r>
          </a:p>
          <a:p>
            <a:r>
              <a:rPr lang="cs-CZ" i="1" dirty="0"/>
              <a:t>Čokoláda</a:t>
            </a:r>
            <a:r>
              <a:rPr lang="cs-CZ" dirty="0"/>
              <a:t> [online]. [cit. 2015-07-12]. Dostupné z: </a:t>
            </a:r>
            <a:r>
              <a:rPr lang="cs-CZ" dirty="0">
                <a:hlinkClick r:id="rId8"/>
              </a:rPr>
              <a:t>https://</a:t>
            </a:r>
            <a:r>
              <a:rPr lang="cs-CZ" dirty="0" smtClean="0">
                <a:hlinkClick r:id="rId8"/>
              </a:rPr>
              <a:t>foodfetepress.files.wordpress.com/2011/11/lindt_exc_70_smoothdark.jpg</a:t>
            </a:r>
            <a:r>
              <a:rPr lang="cs-CZ" dirty="0" smtClean="0"/>
              <a:t> </a:t>
            </a:r>
          </a:p>
          <a:p>
            <a:r>
              <a:rPr lang="cs-CZ" i="1" dirty="0"/>
              <a:t>Dým</a:t>
            </a:r>
            <a:r>
              <a:rPr lang="cs-CZ" dirty="0"/>
              <a:t> [online]. [cit. 2015-07-12]. Dostupné z: </a:t>
            </a:r>
            <a:r>
              <a:rPr lang="cs-CZ" dirty="0">
                <a:hlinkClick r:id="rId9"/>
              </a:rPr>
              <a:t>http://</a:t>
            </a:r>
            <a:r>
              <a:rPr lang="cs-CZ" dirty="0" smtClean="0">
                <a:hlinkClick r:id="rId9"/>
              </a:rPr>
              <a:t>www.tyden.cz/obrazek/kour-48e1eea3e678d.jpg</a:t>
            </a:r>
            <a:r>
              <a:rPr lang="cs-CZ" dirty="0" smtClean="0"/>
              <a:t> </a:t>
            </a:r>
          </a:p>
          <a:p>
            <a:r>
              <a:rPr lang="cs-CZ" i="1" dirty="0"/>
              <a:t>Čaj</a:t>
            </a:r>
            <a:r>
              <a:rPr lang="cs-CZ" dirty="0"/>
              <a:t> [online]. [cit. 2015-07-12]. Dostupné z: </a:t>
            </a:r>
            <a:r>
              <a:rPr lang="cs-CZ" dirty="0">
                <a:hlinkClick r:id="rId10"/>
              </a:rPr>
              <a:t>http://</a:t>
            </a:r>
            <a:r>
              <a:rPr lang="cs-CZ" dirty="0" smtClean="0">
                <a:hlinkClick r:id="rId10"/>
              </a:rPr>
              <a:t>cajovykoutek.cz/public/galerie/cajiky/alternativa-rakovina-jidlo.jpg</a:t>
            </a:r>
            <a:r>
              <a:rPr lang="cs-CZ" dirty="0" smtClean="0"/>
              <a:t> </a:t>
            </a:r>
          </a:p>
          <a:p>
            <a:r>
              <a:rPr lang="pl-PL" i="1" dirty="0"/>
              <a:t>Kádinka</a:t>
            </a:r>
            <a:r>
              <a:rPr lang="pl-PL" dirty="0"/>
              <a:t> [online]. [cit. 2015-07-12]. Dostupné z: </a:t>
            </a:r>
            <a:r>
              <a:rPr lang="pl-PL" dirty="0">
                <a:hlinkClick r:id="rId11"/>
              </a:rPr>
              <a:t>http://</a:t>
            </a:r>
            <a:r>
              <a:rPr lang="pl-PL" dirty="0" smtClean="0">
                <a:hlinkClick r:id="rId11"/>
              </a:rPr>
              <a:t>obrazky.superia.cz/1280/kadinka.png</a:t>
            </a:r>
            <a:r>
              <a:rPr lang="pl-PL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6290012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262130"/>
            <a:ext cx="7886700" cy="5087155"/>
          </a:xfrm>
        </p:spPr>
        <p:txBody>
          <a:bodyPr>
            <a:normAutofit fontScale="55000" lnSpcReduction="20000"/>
          </a:bodyPr>
          <a:lstStyle/>
          <a:p>
            <a:r>
              <a:rPr lang="cs-CZ" i="1" dirty="0"/>
              <a:t>Molekuly</a:t>
            </a:r>
            <a:r>
              <a:rPr lang="cs-CZ" dirty="0"/>
              <a:t> [online]. [cit. 2015-07-12]. Dostupné z: </a:t>
            </a:r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www.vyukovematerialy.cz/chemie/rocnik8/foto/reakm.gif</a:t>
            </a:r>
            <a:r>
              <a:rPr lang="cs-CZ" dirty="0" smtClean="0"/>
              <a:t> </a:t>
            </a:r>
          </a:p>
          <a:p>
            <a:r>
              <a:rPr lang="it-IT" i="1" dirty="0"/>
              <a:t>Oxid manganičitý</a:t>
            </a:r>
            <a:r>
              <a:rPr lang="it-IT" dirty="0"/>
              <a:t> [online]. [cit. 2015-07-12]. Dostupné z: </a:t>
            </a:r>
            <a:r>
              <a:rPr lang="it-IT" dirty="0">
                <a:hlinkClick r:id="rId3"/>
              </a:rPr>
              <a:t>https://</a:t>
            </a:r>
            <a:r>
              <a:rPr lang="it-IT" dirty="0" smtClean="0">
                <a:hlinkClick r:id="rId3"/>
              </a:rPr>
              <a:t>upload.wikimedia.org/wikipedia/commons/thumb/2/22/Oxid_mangani%C4%8Dit%C3%BD.JPG/220px-Oxid_mangani%C4%8Dit%C3%BD.JPG</a:t>
            </a:r>
            <a:r>
              <a:rPr lang="cs-CZ" dirty="0" smtClean="0"/>
              <a:t> </a:t>
            </a:r>
          </a:p>
          <a:p>
            <a:r>
              <a:rPr lang="it-IT" i="1" dirty="0"/>
              <a:t>Kyselina sírová</a:t>
            </a:r>
            <a:r>
              <a:rPr lang="it-IT" dirty="0"/>
              <a:t> [online]. [cit. 2015-07-13]. Dostupné z: </a:t>
            </a:r>
            <a:r>
              <a:rPr lang="it-IT" dirty="0">
                <a:hlinkClick r:id="rId4"/>
              </a:rPr>
              <a:t>http://</a:t>
            </a:r>
            <a:r>
              <a:rPr lang="it-IT" dirty="0" smtClean="0">
                <a:hlinkClick r:id="rId4"/>
              </a:rPr>
              <a:t>www.oskole.sk/userfiles/image/ch%C3%A9mia/kyselina%20sirova%20a%20siricita/kyseliny2.jpg</a:t>
            </a:r>
            <a:r>
              <a:rPr lang="cs-CZ" dirty="0" smtClean="0"/>
              <a:t> </a:t>
            </a:r>
          </a:p>
          <a:p>
            <a:r>
              <a:rPr lang="pl-PL" i="1" dirty="0"/>
              <a:t>Chemická symbolika</a:t>
            </a:r>
            <a:r>
              <a:rPr lang="pl-PL" dirty="0"/>
              <a:t> [online]. [cit. 2015-07-13]. Dostupné z: </a:t>
            </a:r>
            <a:r>
              <a:rPr lang="pl-PL" dirty="0">
                <a:hlinkClick r:id="rId5"/>
              </a:rPr>
              <a:t>http://</a:t>
            </a:r>
            <a:r>
              <a:rPr lang="pl-PL" dirty="0" smtClean="0">
                <a:hlinkClick r:id="rId5"/>
              </a:rPr>
              <a:t>files.sdh-pisnice.webnode.cz/200000219-7da3a7e999/stare_symboly.jpeg</a:t>
            </a:r>
            <a:r>
              <a:rPr lang="pl-PL" dirty="0" smtClean="0"/>
              <a:t> </a:t>
            </a:r>
          </a:p>
          <a:p>
            <a:r>
              <a:rPr lang="pl-PL" i="1" dirty="0"/>
              <a:t>Komiks</a:t>
            </a:r>
            <a:r>
              <a:rPr lang="pl-PL" dirty="0"/>
              <a:t> [online]. [cit. 2015-07-13]. Dostupné z: </a:t>
            </a:r>
            <a:r>
              <a:rPr lang="pl-PL" dirty="0">
                <a:hlinkClick r:id="rId6"/>
              </a:rPr>
              <a:t>http://</a:t>
            </a:r>
            <a:r>
              <a:rPr lang="pl-PL" dirty="0" smtClean="0">
                <a:hlinkClick r:id="rId6"/>
              </a:rPr>
              <a:t>www.vychytane.sk/filesystem/image/201206/12838-0-preco-neliat-vodu-do-kyseliny.jpg</a:t>
            </a:r>
            <a:r>
              <a:rPr lang="pl-PL" dirty="0" smtClean="0"/>
              <a:t> </a:t>
            </a:r>
          </a:p>
          <a:p>
            <a:r>
              <a:rPr lang="cs-CZ" i="1" dirty="0"/>
              <a:t>p</a:t>
            </a:r>
            <a:r>
              <a:rPr lang="cs-CZ" i="1" dirty="0" smtClean="0"/>
              <a:t>H</a:t>
            </a:r>
            <a:r>
              <a:rPr lang="cs-CZ" dirty="0"/>
              <a:t> [online]. [cit. 2015-07-13]. Dostupné z: </a:t>
            </a:r>
            <a:r>
              <a:rPr lang="cs-CZ" dirty="0">
                <a:hlinkClick r:id="rId7"/>
              </a:rPr>
              <a:t>http://</a:t>
            </a:r>
            <a:r>
              <a:rPr lang="cs-CZ" dirty="0" smtClean="0">
                <a:hlinkClick r:id="rId7"/>
              </a:rPr>
              <a:t>www.zschemie.euweb.cz/kyseliny/naoh3.jpg</a:t>
            </a:r>
            <a:r>
              <a:rPr lang="cs-CZ" dirty="0" smtClean="0"/>
              <a:t> </a:t>
            </a:r>
          </a:p>
          <a:p>
            <a:r>
              <a:rPr lang="pl-PL" i="1" dirty="0"/>
              <a:t>p</a:t>
            </a:r>
            <a:r>
              <a:rPr lang="pl-PL" i="1" dirty="0" smtClean="0"/>
              <a:t>H </a:t>
            </a:r>
            <a:r>
              <a:rPr lang="pl-PL" i="1" dirty="0"/>
              <a:t>stupnice</a:t>
            </a:r>
            <a:r>
              <a:rPr lang="pl-PL" dirty="0"/>
              <a:t> [online]. [cit. 2015-07-13]. Dostupné z: </a:t>
            </a:r>
            <a:r>
              <a:rPr lang="pl-PL" dirty="0">
                <a:hlinkClick r:id="rId8"/>
              </a:rPr>
              <a:t>http://</a:t>
            </a:r>
            <a:r>
              <a:rPr lang="pl-PL" dirty="0" smtClean="0">
                <a:hlinkClick r:id="rId8"/>
              </a:rPr>
              <a:t>euroclean.cz/wp-content/uploads/2014/05/ph_vody.jpg</a:t>
            </a:r>
            <a:r>
              <a:rPr lang="pl-PL" dirty="0" smtClean="0"/>
              <a:t> </a:t>
            </a:r>
          </a:p>
          <a:p>
            <a:r>
              <a:rPr lang="cs-CZ" i="1" dirty="0"/>
              <a:t>Sůl kamenná</a:t>
            </a:r>
            <a:r>
              <a:rPr lang="cs-CZ" dirty="0"/>
              <a:t> [online]. [cit. 2015-07-13]. Dostupné z: </a:t>
            </a:r>
            <a:r>
              <a:rPr lang="cs-CZ" dirty="0">
                <a:hlinkClick r:id="rId9"/>
              </a:rPr>
              <a:t>http://</a:t>
            </a:r>
            <a:r>
              <a:rPr lang="cs-CZ" dirty="0" smtClean="0">
                <a:hlinkClick r:id="rId9"/>
              </a:rPr>
              <a:t>fresh.iprima.cz/sites/default/files/image_crops/image_620/0/913231_netradicni-druhy-soli-4_image_620.jpg</a:t>
            </a:r>
            <a:r>
              <a:rPr lang="cs-CZ" dirty="0" smtClean="0"/>
              <a:t> </a:t>
            </a:r>
          </a:p>
          <a:p>
            <a:r>
              <a:rPr lang="cs-CZ" i="1" dirty="0"/>
              <a:t>Sůl kamenná</a:t>
            </a:r>
            <a:r>
              <a:rPr lang="cs-CZ" dirty="0"/>
              <a:t> [online]. [cit. 2015-07-13]. Dostupné z: </a:t>
            </a:r>
            <a:r>
              <a:rPr lang="cs-CZ" dirty="0">
                <a:hlinkClick r:id="rId10"/>
              </a:rPr>
              <a:t>http://</a:t>
            </a:r>
            <a:r>
              <a:rPr lang="cs-CZ" dirty="0" smtClean="0">
                <a:hlinkClick r:id="rId10"/>
              </a:rPr>
              <a:t>img.blesk.cz/img/1/gallery/1568809_sul.jpg</a:t>
            </a:r>
            <a:r>
              <a:rPr lang="cs-CZ" dirty="0" smtClean="0"/>
              <a:t> </a:t>
            </a:r>
          </a:p>
          <a:p>
            <a:r>
              <a:rPr lang="pl-PL" i="1" dirty="0"/>
              <a:t>Uzeniny</a:t>
            </a:r>
            <a:r>
              <a:rPr lang="pl-PL" dirty="0"/>
              <a:t> [online]. [cit. 2015-07-13]. Dostupné z: </a:t>
            </a:r>
            <a:r>
              <a:rPr lang="pl-PL" dirty="0">
                <a:hlinkClick r:id="rId11"/>
              </a:rPr>
              <a:t>http://</a:t>
            </a:r>
            <a:r>
              <a:rPr lang="pl-PL" dirty="0" smtClean="0">
                <a:hlinkClick r:id="rId11"/>
              </a:rPr>
              <a:t>img.ihned.cz/attachment.php/590/36053590/stv358BCDEFIJLMOjklWbcfgqry0SRVm/shutterstock_74170387.jpg</a:t>
            </a:r>
            <a:r>
              <a:rPr lang="pl-PL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260026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l-PL" i="1" dirty="0"/>
              <a:t>Muffiny</a:t>
            </a:r>
            <a:r>
              <a:rPr lang="pl-PL" dirty="0"/>
              <a:t> [online]. [cit. 2015-07-13]. Dostupné z: </a:t>
            </a:r>
            <a:r>
              <a:rPr lang="pl-PL" dirty="0">
                <a:hlinkClick r:id="rId2"/>
              </a:rPr>
              <a:t>http://www.jenzeny.cz/tinymce/jscripts/tiny_mce/plugins/imagemanager/soubory/shutterstock_13844218.jpg</a:t>
            </a:r>
            <a:r>
              <a:rPr lang="pl-PL" dirty="0"/>
              <a:t> </a:t>
            </a:r>
          </a:p>
          <a:p>
            <a:r>
              <a:rPr lang="cs-CZ" i="1" dirty="0"/>
              <a:t>Kypřicí prášek</a:t>
            </a:r>
            <a:r>
              <a:rPr lang="cs-CZ" dirty="0"/>
              <a:t> [online]. [cit. 2015-07-13]. Dostupné z: </a:t>
            </a:r>
            <a:r>
              <a:rPr lang="cs-CZ" dirty="0">
                <a:hlinkClick r:id="rId3"/>
              </a:rPr>
              <a:t>http://az721488.vo.msecnd.net/image/495611/636x380/0/kypic-praek-do-peiva.png</a:t>
            </a:r>
            <a:r>
              <a:rPr lang="cs-CZ" dirty="0"/>
              <a:t> </a:t>
            </a:r>
          </a:p>
          <a:p>
            <a:r>
              <a:rPr lang="cs-CZ" i="1" dirty="0"/>
              <a:t>Mlha</a:t>
            </a:r>
            <a:r>
              <a:rPr lang="cs-CZ" dirty="0"/>
              <a:t> [online]. [cit. 2015-07-13]. Dostupné z: </a:t>
            </a:r>
            <a:r>
              <a:rPr lang="cs-CZ" dirty="0">
                <a:hlinkClick r:id="rId4"/>
              </a:rPr>
              <a:t>http://www.martinrak.cz/photos/valici-se-mlha-108.jpg</a:t>
            </a:r>
            <a:r>
              <a:rPr lang="cs-CZ" dirty="0"/>
              <a:t> </a:t>
            </a:r>
          </a:p>
          <a:p>
            <a:r>
              <a:rPr lang="fr-FR" i="1" dirty="0"/>
              <a:t>Filtrace</a:t>
            </a:r>
            <a:r>
              <a:rPr lang="fr-FR" dirty="0"/>
              <a:t> [online]. [cit. 2015-07-13]. Dostupné z: </a:t>
            </a:r>
            <a:r>
              <a:rPr lang="fr-FR" dirty="0">
                <a:hlinkClick r:id="rId5"/>
              </a:rPr>
              <a:t>http://home.tiscali.cz/chemie/images/filtrace.gif</a:t>
            </a:r>
            <a:r>
              <a:rPr lang="cs-CZ" dirty="0"/>
              <a:t> </a:t>
            </a:r>
          </a:p>
          <a:p>
            <a:r>
              <a:rPr lang="pl-PL" i="1" dirty="0"/>
              <a:t>Mléko</a:t>
            </a:r>
            <a:r>
              <a:rPr lang="pl-PL" dirty="0"/>
              <a:t> [online]. [cit. 2015-07-13]. Dostupné z: </a:t>
            </a:r>
            <a:r>
              <a:rPr lang="pl-PL" dirty="0">
                <a:hlinkClick r:id="rId6"/>
              </a:rPr>
              <a:t>http://www.hopinghealth.com/wp-content/uploads/2013/08/milk-and-honey-in-glass.jpg</a:t>
            </a:r>
            <a:r>
              <a:rPr lang="pl-PL" dirty="0"/>
              <a:t> 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92952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élník 7"/>
          <p:cNvSpPr/>
          <p:nvPr/>
        </p:nvSpPr>
        <p:spPr>
          <a:xfrm>
            <a:off x="0" y="6333565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SMĚSI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300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667557" y="838335"/>
            <a:ext cx="76745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b="1" dirty="0"/>
              <a:t>S pomocí obrázku rozhodni, o který druh směsi se jedná. Poté danou směs charakterizuj.</a:t>
            </a:r>
            <a:endParaRPr lang="sk-SK" sz="2200" dirty="0">
              <a:latin typeface="Ubuntu" panose="020B0504030602030204" pitchFamily="34" charset="0"/>
            </a:endParaRPr>
          </a:p>
        </p:txBody>
      </p:sp>
      <p:pic>
        <p:nvPicPr>
          <p:cNvPr id="11" name="Obrázek 10" descr="http://www.tyden.cz/obrazek/kour-48e1eea3e678d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75" y="1746885"/>
            <a:ext cx="3456000" cy="230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Obrázek 11" descr="http://cajovykoutek.cz/public/galerie/cajiky/alternativa-rakovina-jidlo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265" y="4137056"/>
            <a:ext cx="3456000" cy="230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Obrázek 12" descr="http://www.martinrak.cz/photos/valici-se-mlha-108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183" y="1746885"/>
            <a:ext cx="3457226" cy="23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ovéPole 13"/>
          <p:cNvSpPr txBox="1"/>
          <p:nvPr/>
        </p:nvSpPr>
        <p:spPr>
          <a:xfrm>
            <a:off x="502275" y="1768001"/>
            <a:ext cx="465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4765183" y="1746885"/>
            <a:ext cx="465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2622265" y="4306867"/>
            <a:ext cx="465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3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4221076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élník 7"/>
          <p:cNvSpPr/>
          <p:nvPr/>
        </p:nvSpPr>
        <p:spPr>
          <a:xfrm>
            <a:off x="0" y="6333565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Obdélník 8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5122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Obrázek 9" descr="http://www.tyden.cz/obrazek/kour-48e1eea3e678d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34" y="602848"/>
            <a:ext cx="2880000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Obrázek 10" descr="http://cajovykoutek.cz/public/galerie/cajiky/alternativa-rakovina-jidlo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34" y="4533565"/>
            <a:ext cx="2880000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Obrázek 11" descr="http://www.martinrak.cz/photos/valici-se-mlha-108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34" y="2584577"/>
            <a:ext cx="2880000" cy="18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ovéPole 12"/>
          <p:cNvSpPr txBox="1"/>
          <p:nvPr/>
        </p:nvSpPr>
        <p:spPr>
          <a:xfrm>
            <a:off x="283334" y="627332"/>
            <a:ext cx="465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1.</a:t>
            </a:r>
            <a:endParaRPr lang="cs-CZ" sz="20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283334" y="2567622"/>
            <a:ext cx="465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2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83334" y="4533565"/>
            <a:ext cx="465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3</a:t>
            </a:r>
            <a:r>
              <a:rPr lang="cs-CZ" sz="2000" b="1" dirty="0" smtClean="0"/>
              <a:t>.</a:t>
            </a:r>
            <a:endParaRPr lang="cs-CZ" sz="2000" b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3812145" y="4933675"/>
            <a:ext cx="5228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Suspenze – směs pevné látky rozptýlené v kapalině</a:t>
            </a:r>
            <a:endParaRPr lang="cs-CZ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3812146" y="2967732"/>
            <a:ext cx="478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Mlha – směs kapaliny rozptýlené v plynu</a:t>
            </a:r>
            <a:endParaRPr lang="cs-CZ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812145" y="1079679"/>
            <a:ext cx="4782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Dým – směs pevných částic rozptýlených v plynu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14901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élník 7"/>
          <p:cNvSpPr/>
          <p:nvPr/>
        </p:nvSpPr>
        <p:spPr>
          <a:xfrm>
            <a:off x="0" y="6333565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SMĚSI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400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667557" y="862050"/>
            <a:ext cx="767451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b="1" dirty="0"/>
              <a:t>Pojmenuj typ aparatury nacházející se na obrázku. Uveď příklad směsi, kterou můžeme použít na tento typ oddělovací metody. </a:t>
            </a:r>
            <a:endParaRPr lang="cs-CZ" sz="2200" dirty="0"/>
          </a:p>
          <a:p>
            <a:pPr algn="ctr"/>
            <a:endParaRPr lang="sk-SK" dirty="0">
              <a:latin typeface="Ubuntu" panose="020B0504030602030204" pitchFamily="34" charset="0"/>
            </a:endParaRPr>
          </a:p>
        </p:txBody>
      </p:sp>
      <p:pic>
        <p:nvPicPr>
          <p:cNvPr id="11" name="Obrázek 10" descr="http://home.tiscali.cz/chemie/images/filtrace.gif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68"/>
          <a:stretch/>
        </p:blipFill>
        <p:spPr bwMode="auto">
          <a:xfrm>
            <a:off x="2571041" y="1833565"/>
            <a:ext cx="3312000" cy="450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60516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élník 7"/>
          <p:cNvSpPr/>
          <p:nvPr/>
        </p:nvSpPr>
        <p:spPr>
          <a:xfrm>
            <a:off x="0" y="6333565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Obdélník 8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5122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Obrázek 9" descr="http://home.tiscali.cz/chemie/images/filtrace.gif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68"/>
          <a:stretch/>
        </p:blipFill>
        <p:spPr bwMode="auto">
          <a:xfrm>
            <a:off x="2815740" y="867650"/>
            <a:ext cx="3312000" cy="450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2614412" y="5610451"/>
            <a:ext cx="4752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 – písek s vodou, hlína s vodou apod.</a:t>
            </a:r>
            <a:endPara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99245" y="2581551"/>
            <a:ext cx="19575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FILTRACE</a:t>
            </a:r>
            <a:endParaRPr lang="cs-CZ" sz="2800" b="1" dirty="0">
              <a:ln w="1841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969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0dda3d6d3981786f3748c20d45d11a07438cf25"/>
</p:tagLst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1167</TotalTime>
  <Words>1404</Words>
  <Application>Microsoft Office PowerPoint</Application>
  <PresentationFormat>Předvádění na obrazovce (4:3)</PresentationFormat>
  <Paragraphs>469</Paragraphs>
  <Slides>55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55</vt:i4>
      </vt:variant>
    </vt:vector>
  </HeadingPairs>
  <TitlesOfParts>
    <vt:vector size="56" baseType="lpstr"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Pravidla hry „Riskuj“</vt:lpstr>
      <vt:lpstr>Použité zdroje: 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Peter Farárik</dc:creator>
  <cp:lastModifiedBy>Lucka</cp:lastModifiedBy>
  <cp:revision>91</cp:revision>
  <dcterms:created xsi:type="dcterms:W3CDTF">2014-11-27T10:15:47Z</dcterms:created>
  <dcterms:modified xsi:type="dcterms:W3CDTF">2015-07-16T10:20:44Z</dcterms:modified>
</cp:coreProperties>
</file>