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344" r:id="rId5"/>
    <p:sldId id="345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32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330" r:id="rId32"/>
    <p:sldId id="289" r:id="rId33"/>
    <p:sldId id="331" r:id="rId34"/>
    <p:sldId id="291" r:id="rId35"/>
    <p:sldId id="332" r:id="rId36"/>
    <p:sldId id="293" r:id="rId37"/>
    <p:sldId id="333" r:id="rId38"/>
    <p:sldId id="295" r:id="rId39"/>
    <p:sldId id="334" r:id="rId40"/>
    <p:sldId id="297" r:id="rId41"/>
    <p:sldId id="335" r:id="rId42"/>
    <p:sldId id="299" r:id="rId43"/>
    <p:sldId id="336" r:id="rId44"/>
    <p:sldId id="301" r:id="rId45"/>
    <p:sldId id="337" r:id="rId46"/>
    <p:sldId id="303" r:id="rId47"/>
    <p:sldId id="338" r:id="rId48"/>
    <p:sldId id="305" r:id="rId49"/>
    <p:sldId id="339" r:id="rId50"/>
    <p:sldId id="307" r:id="rId51"/>
    <p:sldId id="340" r:id="rId52"/>
    <p:sldId id="309" r:id="rId53"/>
    <p:sldId id="341" r:id="rId54"/>
    <p:sldId id="311" r:id="rId55"/>
    <p:sldId id="342" r:id="rId56"/>
    <p:sldId id="313" r:id="rId57"/>
    <p:sldId id="343" r:id="rId58"/>
    <p:sldId id="346" r:id="rId59"/>
    <p:sldId id="347" r:id="rId60"/>
  </p:sldIdLst>
  <p:sldSz cx="9144000" cy="6858000" type="screen4x3"/>
  <p:notesSz cx="6858000" cy="9144000"/>
  <p:custDataLst>
    <p:tags r:id="rId61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5CC"/>
    <a:srgbClr val="E5F26E"/>
    <a:srgbClr val="E5E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 autoAdjust="0"/>
    <p:restoredTop sz="94162" autoAdjust="0"/>
  </p:normalViewPr>
  <p:slideViewPr>
    <p:cSldViewPr snapToGrid="0">
      <p:cViewPr>
        <p:scale>
          <a:sx n="76" d="100"/>
          <a:sy n="76" d="100"/>
        </p:scale>
        <p:origin x="-135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147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3966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274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609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069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38809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532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750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7875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774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56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1525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5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29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28" Type="http://schemas.openxmlformats.org/officeDocument/2006/relationships/slide" Target="slide5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menskeho66.cz/materialy/chemie/WEB-CHEMIE8/priklady1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stiúhelník 238">
            <a:hlinkClick r:id="rId2" action="ppaction://hlinksldjump"/>
          </p:cNvPr>
          <p:cNvSpPr>
            <a:spLocks noChangeAspect="1"/>
          </p:cNvSpPr>
          <p:nvPr/>
        </p:nvSpPr>
        <p:spPr bwMode="auto">
          <a:xfrm rot="16200000">
            <a:off x="4177101" y="60644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3754149" y="136312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6" name="Šestiúhelník 238">
            <a:hlinkClick r:id="rId4" action="ppaction://hlinksldjump"/>
          </p:cNvPr>
          <p:cNvSpPr>
            <a:spLocks noChangeAspect="1"/>
          </p:cNvSpPr>
          <p:nvPr/>
        </p:nvSpPr>
        <p:spPr bwMode="auto">
          <a:xfrm rot="16200000">
            <a:off x="4600053" y="136312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7" name="Šestiúhelník 238">
            <a:hlinkClick r:id="rId5" action="ppaction://hlinksldjump"/>
          </p:cNvPr>
          <p:cNvSpPr>
            <a:spLocks noChangeAspect="1"/>
          </p:cNvSpPr>
          <p:nvPr/>
        </p:nvSpPr>
        <p:spPr bwMode="auto">
          <a:xfrm rot="16200000">
            <a:off x="3331197" y="212064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Šestiúhelník 238">
            <a:hlinkClick r:id="rId6" action="ppaction://hlinksldjump"/>
          </p:cNvPr>
          <p:cNvSpPr>
            <a:spLocks noChangeAspect="1"/>
          </p:cNvSpPr>
          <p:nvPr/>
        </p:nvSpPr>
        <p:spPr bwMode="auto">
          <a:xfrm rot="16200000">
            <a:off x="4177101" y="212148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9" name="Šestiúhelník 238">
            <a:hlinkClick r:id="rId7" action="ppaction://hlinksldjump"/>
          </p:cNvPr>
          <p:cNvSpPr>
            <a:spLocks noChangeAspect="1"/>
          </p:cNvSpPr>
          <p:nvPr/>
        </p:nvSpPr>
        <p:spPr bwMode="auto">
          <a:xfrm rot="16200000">
            <a:off x="5023005" y="212064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Šestiúhelník 238">
            <a:hlinkClick r:id="rId8" action="ppaction://hlinksldjump"/>
          </p:cNvPr>
          <p:cNvSpPr>
            <a:spLocks noChangeAspect="1"/>
          </p:cNvSpPr>
          <p:nvPr/>
        </p:nvSpPr>
        <p:spPr bwMode="auto">
          <a:xfrm rot="16200000">
            <a:off x="2930494" y="287816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1" name="Šestiúhelník 238">
            <a:hlinkClick r:id="rId9" action="ppaction://hlinksldjump"/>
          </p:cNvPr>
          <p:cNvSpPr>
            <a:spLocks noChangeAspect="1"/>
          </p:cNvSpPr>
          <p:nvPr/>
        </p:nvSpPr>
        <p:spPr bwMode="auto">
          <a:xfrm rot="16200000">
            <a:off x="3749504" y="2863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2" name="Šestiúhelník 238">
            <a:hlinkClick r:id="rId10" action="ppaction://hlinksldjump"/>
          </p:cNvPr>
          <p:cNvSpPr>
            <a:spLocks noChangeAspect="1"/>
          </p:cNvSpPr>
          <p:nvPr/>
        </p:nvSpPr>
        <p:spPr bwMode="auto">
          <a:xfrm rot="16200000">
            <a:off x="4586606" y="286387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3" name="Šestiúhelník 238">
            <a:hlinkClick r:id="rId11" action="ppaction://hlinksldjump"/>
          </p:cNvPr>
          <p:cNvSpPr>
            <a:spLocks noChangeAspect="1"/>
          </p:cNvSpPr>
          <p:nvPr/>
        </p:nvSpPr>
        <p:spPr bwMode="auto">
          <a:xfrm rot="16200000">
            <a:off x="5433621" y="286387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4" name="Šestiúhelník 238">
            <a:hlinkClick r:id="rId12" action="ppaction://hlinksldjump"/>
          </p:cNvPr>
          <p:cNvSpPr>
            <a:spLocks noChangeAspect="1"/>
          </p:cNvSpPr>
          <p:nvPr/>
        </p:nvSpPr>
        <p:spPr bwMode="auto">
          <a:xfrm rot="16200000">
            <a:off x="2489450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5" name="Šestiúhelník 238">
            <a:hlinkClick r:id="rId13" action="ppaction://hlinksldjump"/>
          </p:cNvPr>
          <p:cNvSpPr>
            <a:spLocks noChangeAspect="1"/>
          </p:cNvSpPr>
          <p:nvPr/>
        </p:nvSpPr>
        <p:spPr bwMode="auto">
          <a:xfrm rot="16200000">
            <a:off x="3325997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6" name="Šestiúhelník 238">
            <a:hlinkClick r:id="rId14" action="ppaction://hlinksldjump"/>
          </p:cNvPr>
          <p:cNvSpPr>
            <a:spLocks noChangeAspect="1"/>
          </p:cNvSpPr>
          <p:nvPr/>
        </p:nvSpPr>
        <p:spPr bwMode="auto">
          <a:xfrm rot="16200000">
            <a:off x="4158454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7" name="Šestiúhelník 238">
            <a:hlinkClick r:id="rId15" action="ppaction://hlinksldjump"/>
          </p:cNvPr>
          <p:cNvSpPr>
            <a:spLocks noChangeAspect="1"/>
          </p:cNvSpPr>
          <p:nvPr/>
        </p:nvSpPr>
        <p:spPr bwMode="auto">
          <a:xfrm rot="16200000">
            <a:off x="5004358" y="3621389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8" name="Šestiúhelník 238">
            <a:hlinkClick r:id="rId16" action="ppaction://hlinksldjump"/>
          </p:cNvPr>
          <p:cNvSpPr>
            <a:spLocks noChangeAspect="1"/>
          </p:cNvSpPr>
          <p:nvPr/>
        </p:nvSpPr>
        <p:spPr bwMode="auto">
          <a:xfrm rot="16200000">
            <a:off x="5844723" y="3621389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9" name="Šestiúhelník 238">
            <a:hlinkClick r:id="rId17" action="ppaction://hlinksldjump"/>
          </p:cNvPr>
          <p:cNvSpPr>
            <a:spLocks noChangeAspect="1"/>
          </p:cNvSpPr>
          <p:nvPr/>
        </p:nvSpPr>
        <p:spPr bwMode="auto">
          <a:xfrm rot="16200000">
            <a:off x="2066498" y="4393196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0" name="Šestiúhelník 238">
            <a:hlinkClick r:id="rId18" action="ppaction://hlinksldjump"/>
          </p:cNvPr>
          <p:cNvSpPr>
            <a:spLocks noChangeAspect="1"/>
          </p:cNvSpPr>
          <p:nvPr/>
        </p:nvSpPr>
        <p:spPr bwMode="auto">
          <a:xfrm rot="16200000">
            <a:off x="2903045" y="437890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1" name="Šestiúhelník 238">
            <a:hlinkClick r:id="rId19" action="ppaction://hlinksldjump"/>
          </p:cNvPr>
          <p:cNvSpPr>
            <a:spLocks noChangeAspect="1"/>
          </p:cNvSpPr>
          <p:nvPr/>
        </p:nvSpPr>
        <p:spPr bwMode="auto">
          <a:xfrm rot="16200000">
            <a:off x="3735502" y="437890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2" name="Šestiúhelník 238">
            <a:hlinkClick r:id="rId20" action="ppaction://hlinksldjump"/>
          </p:cNvPr>
          <p:cNvSpPr>
            <a:spLocks noChangeAspect="1"/>
          </p:cNvSpPr>
          <p:nvPr/>
        </p:nvSpPr>
        <p:spPr bwMode="auto">
          <a:xfrm rot="16200000">
            <a:off x="4581406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3" name="Šestiúhelník 238">
            <a:hlinkClick r:id="rId21" action="ppaction://hlinksldjump"/>
          </p:cNvPr>
          <p:cNvSpPr>
            <a:spLocks noChangeAspect="1"/>
          </p:cNvSpPr>
          <p:nvPr/>
        </p:nvSpPr>
        <p:spPr bwMode="auto">
          <a:xfrm rot="16200000">
            <a:off x="5421771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4" name="Šestiúhelník 238">
            <a:hlinkClick r:id="rId22" action="ppaction://hlinksldjump"/>
          </p:cNvPr>
          <p:cNvSpPr>
            <a:spLocks noChangeAspect="1"/>
          </p:cNvSpPr>
          <p:nvPr/>
        </p:nvSpPr>
        <p:spPr bwMode="auto">
          <a:xfrm rot="16200000">
            <a:off x="6266078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6" name="Šestiúhelník 238">
            <a:hlinkClick r:id="rId23" action="ppaction://hlinksldjump"/>
          </p:cNvPr>
          <p:cNvSpPr>
            <a:spLocks noChangeAspect="1"/>
          </p:cNvSpPr>
          <p:nvPr/>
        </p:nvSpPr>
        <p:spPr bwMode="auto">
          <a:xfrm rot="16200000">
            <a:off x="1643546" y="5149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7" name="Šestiúhelník 238">
            <a:hlinkClick r:id="rId24" action="ppaction://hlinksldjump"/>
          </p:cNvPr>
          <p:cNvSpPr>
            <a:spLocks noChangeAspect="1"/>
          </p:cNvSpPr>
          <p:nvPr/>
        </p:nvSpPr>
        <p:spPr bwMode="auto">
          <a:xfrm rot="16200000">
            <a:off x="2480093" y="5149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8" name="Šestiúhelník 238">
            <a:hlinkClick r:id="rId25" action="ppaction://hlinksldjump"/>
          </p:cNvPr>
          <p:cNvSpPr>
            <a:spLocks noChangeAspect="1"/>
          </p:cNvSpPr>
          <p:nvPr/>
        </p:nvSpPr>
        <p:spPr bwMode="auto">
          <a:xfrm rot="16200000">
            <a:off x="3312550" y="513558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9" name="Šestiúhelník 238">
            <a:hlinkClick r:id="rId26" action="ppaction://hlinksldjump"/>
          </p:cNvPr>
          <p:cNvSpPr>
            <a:spLocks noChangeAspect="1"/>
          </p:cNvSpPr>
          <p:nvPr/>
        </p:nvSpPr>
        <p:spPr bwMode="auto">
          <a:xfrm rot="16200000">
            <a:off x="4158454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0" name="Šestiúhelník 238">
            <a:hlinkClick r:id="rId27" action="ppaction://hlinksldjump"/>
          </p:cNvPr>
          <p:cNvSpPr>
            <a:spLocks noChangeAspect="1"/>
          </p:cNvSpPr>
          <p:nvPr/>
        </p:nvSpPr>
        <p:spPr bwMode="auto">
          <a:xfrm rot="16200000">
            <a:off x="4998819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1" name="Šestiúhelník 238">
            <a:hlinkClick r:id="rId28" action="ppaction://hlinksldjump"/>
          </p:cNvPr>
          <p:cNvSpPr>
            <a:spLocks noChangeAspect="1"/>
          </p:cNvSpPr>
          <p:nvPr/>
        </p:nvSpPr>
        <p:spPr bwMode="auto">
          <a:xfrm rot="16200000">
            <a:off x="5843126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2" name="Šestiúhelník 238">
            <a:hlinkClick r:id="rId29" action="ppaction://hlinksldjump"/>
          </p:cNvPr>
          <p:cNvSpPr>
            <a:spLocks noChangeAspect="1"/>
          </p:cNvSpPr>
          <p:nvPr/>
        </p:nvSpPr>
        <p:spPr bwMode="auto">
          <a:xfrm rot="16200000">
            <a:off x="6690627" y="5136424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 dirty="0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9" name="Ovál 38"/>
          <p:cNvSpPr/>
          <p:nvPr/>
        </p:nvSpPr>
        <p:spPr>
          <a:xfrm>
            <a:off x="4191942" y="209036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0" name="Ovál 39"/>
          <p:cNvSpPr/>
          <p:nvPr/>
        </p:nvSpPr>
        <p:spPr>
          <a:xfrm>
            <a:off x="4519677" y="151165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1" name="Ovál 40"/>
          <p:cNvSpPr/>
          <p:nvPr/>
        </p:nvSpPr>
        <p:spPr>
          <a:xfrm>
            <a:off x="3856927" y="151165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2" name="Ovál 41"/>
          <p:cNvSpPr/>
          <p:nvPr/>
        </p:nvSpPr>
        <p:spPr>
          <a:xfrm>
            <a:off x="4617217" y="1341811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3" name="Ovál 42"/>
          <p:cNvSpPr/>
          <p:nvPr/>
        </p:nvSpPr>
        <p:spPr>
          <a:xfrm>
            <a:off x="4944952" y="763099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4" name="Ovál 43"/>
          <p:cNvSpPr/>
          <p:nvPr/>
        </p:nvSpPr>
        <p:spPr>
          <a:xfrm>
            <a:off x="4282202" y="763099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5" name="Ovál 44"/>
          <p:cNvSpPr/>
          <p:nvPr/>
        </p:nvSpPr>
        <p:spPr>
          <a:xfrm>
            <a:off x="5040363" y="208896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6" name="Ovál 45"/>
          <p:cNvSpPr/>
          <p:nvPr/>
        </p:nvSpPr>
        <p:spPr>
          <a:xfrm>
            <a:off x="5368098" y="151025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7" name="Ovál 46"/>
          <p:cNvSpPr/>
          <p:nvPr/>
        </p:nvSpPr>
        <p:spPr>
          <a:xfrm>
            <a:off x="4705348" y="151025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8" name="Ovál 47"/>
          <p:cNvSpPr/>
          <p:nvPr/>
        </p:nvSpPr>
        <p:spPr>
          <a:xfrm>
            <a:off x="3767430" y="2847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9" name="Ovál 48"/>
          <p:cNvSpPr/>
          <p:nvPr/>
        </p:nvSpPr>
        <p:spPr>
          <a:xfrm>
            <a:off x="4095165" y="226917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0" name="Ovál 49"/>
          <p:cNvSpPr/>
          <p:nvPr/>
        </p:nvSpPr>
        <p:spPr>
          <a:xfrm>
            <a:off x="3432415" y="226917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1" name="Ovál 50"/>
          <p:cNvSpPr/>
          <p:nvPr/>
        </p:nvSpPr>
        <p:spPr>
          <a:xfrm>
            <a:off x="4608685" y="2847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2" name="Ovál 51"/>
          <p:cNvSpPr/>
          <p:nvPr/>
        </p:nvSpPr>
        <p:spPr>
          <a:xfrm>
            <a:off x="4941183" y="226917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3" name="Ovál 52"/>
          <p:cNvSpPr/>
          <p:nvPr/>
        </p:nvSpPr>
        <p:spPr>
          <a:xfrm>
            <a:off x="4278433" y="226917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4" name="Ovál 53"/>
          <p:cNvSpPr/>
          <p:nvPr/>
        </p:nvSpPr>
        <p:spPr>
          <a:xfrm>
            <a:off x="5451965" y="285014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5" name="Ovál 54"/>
          <p:cNvSpPr/>
          <p:nvPr/>
        </p:nvSpPr>
        <p:spPr>
          <a:xfrm>
            <a:off x="5774938" y="227143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6" name="Ovál 55"/>
          <p:cNvSpPr/>
          <p:nvPr/>
        </p:nvSpPr>
        <p:spPr>
          <a:xfrm>
            <a:off x="5126476" y="227143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7" name="Ovál 56"/>
          <p:cNvSpPr/>
          <p:nvPr/>
        </p:nvSpPr>
        <p:spPr>
          <a:xfrm>
            <a:off x="3350499" y="3593371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8" name="Ovál 57"/>
          <p:cNvSpPr/>
          <p:nvPr/>
        </p:nvSpPr>
        <p:spPr>
          <a:xfrm>
            <a:off x="3668709" y="302894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9" name="Ovál 58"/>
          <p:cNvSpPr/>
          <p:nvPr/>
        </p:nvSpPr>
        <p:spPr>
          <a:xfrm>
            <a:off x="3039298" y="302894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4" name="Ovál 63"/>
          <p:cNvSpPr/>
          <p:nvPr/>
        </p:nvSpPr>
        <p:spPr>
          <a:xfrm>
            <a:off x="4179570" y="3601468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5" name="Ovál 64"/>
          <p:cNvSpPr/>
          <p:nvPr/>
        </p:nvSpPr>
        <p:spPr>
          <a:xfrm>
            <a:off x="4512069" y="3017992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6" name="Ovál 65"/>
          <p:cNvSpPr/>
          <p:nvPr/>
        </p:nvSpPr>
        <p:spPr>
          <a:xfrm>
            <a:off x="3854080" y="3022755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7" name="Ovál 66"/>
          <p:cNvSpPr/>
          <p:nvPr/>
        </p:nvSpPr>
        <p:spPr>
          <a:xfrm>
            <a:off x="5019763" y="360302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8" name="Ovál 67"/>
          <p:cNvSpPr/>
          <p:nvPr/>
        </p:nvSpPr>
        <p:spPr>
          <a:xfrm>
            <a:off x="5352262" y="301954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9" name="Ovál 68"/>
          <p:cNvSpPr/>
          <p:nvPr/>
        </p:nvSpPr>
        <p:spPr>
          <a:xfrm>
            <a:off x="4699036" y="301954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0" name="Ovál 69"/>
          <p:cNvSpPr/>
          <p:nvPr/>
        </p:nvSpPr>
        <p:spPr>
          <a:xfrm>
            <a:off x="5868133" y="360390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1" name="Ovál 70"/>
          <p:cNvSpPr/>
          <p:nvPr/>
        </p:nvSpPr>
        <p:spPr>
          <a:xfrm>
            <a:off x="6191107" y="302042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2" name="Ovál 71"/>
          <p:cNvSpPr/>
          <p:nvPr/>
        </p:nvSpPr>
        <p:spPr>
          <a:xfrm>
            <a:off x="5542643" y="302042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3" name="Ovál 72"/>
          <p:cNvSpPr/>
          <p:nvPr/>
        </p:nvSpPr>
        <p:spPr>
          <a:xfrm>
            <a:off x="2914086" y="436142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4" name="Ovál 73"/>
          <p:cNvSpPr/>
          <p:nvPr/>
        </p:nvSpPr>
        <p:spPr>
          <a:xfrm>
            <a:off x="3241823" y="377318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5" name="Ovál 74"/>
          <p:cNvSpPr/>
          <p:nvPr/>
        </p:nvSpPr>
        <p:spPr>
          <a:xfrm>
            <a:off x="2583833" y="377318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6" name="Ovál 75"/>
          <p:cNvSpPr/>
          <p:nvPr/>
        </p:nvSpPr>
        <p:spPr>
          <a:xfrm>
            <a:off x="3762546" y="435581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7" name="Ovál 76"/>
          <p:cNvSpPr/>
          <p:nvPr/>
        </p:nvSpPr>
        <p:spPr>
          <a:xfrm>
            <a:off x="4085520" y="376757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8" name="Ovál 77"/>
          <p:cNvSpPr/>
          <p:nvPr/>
        </p:nvSpPr>
        <p:spPr>
          <a:xfrm>
            <a:off x="3432293" y="377233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9" name="Ovál 78"/>
          <p:cNvSpPr/>
          <p:nvPr/>
        </p:nvSpPr>
        <p:spPr>
          <a:xfrm>
            <a:off x="4600576" y="435072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0" name="Ovál 79"/>
          <p:cNvSpPr/>
          <p:nvPr/>
        </p:nvSpPr>
        <p:spPr>
          <a:xfrm>
            <a:off x="4928313" y="377201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1" name="Ovál 80"/>
          <p:cNvSpPr/>
          <p:nvPr/>
        </p:nvSpPr>
        <p:spPr>
          <a:xfrm>
            <a:off x="4265560" y="376724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2" name="Ovál 81"/>
          <p:cNvSpPr/>
          <p:nvPr/>
        </p:nvSpPr>
        <p:spPr>
          <a:xfrm>
            <a:off x="5443592" y="435072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3" name="Ovál 82"/>
          <p:cNvSpPr/>
          <p:nvPr/>
        </p:nvSpPr>
        <p:spPr>
          <a:xfrm>
            <a:off x="5766566" y="377201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4" name="Ovál 83"/>
          <p:cNvSpPr/>
          <p:nvPr/>
        </p:nvSpPr>
        <p:spPr>
          <a:xfrm>
            <a:off x="5103813" y="377201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5" name="Ovál 84"/>
          <p:cNvSpPr/>
          <p:nvPr/>
        </p:nvSpPr>
        <p:spPr>
          <a:xfrm>
            <a:off x="6283869" y="435717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6" name="Ovál 85"/>
          <p:cNvSpPr/>
          <p:nvPr/>
        </p:nvSpPr>
        <p:spPr>
          <a:xfrm>
            <a:off x="6606843" y="377846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87" name="Ovál 86"/>
          <p:cNvSpPr/>
          <p:nvPr/>
        </p:nvSpPr>
        <p:spPr>
          <a:xfrm>
            <a:off x="5944090" y="377370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2" name="Ovál 91"/>
          <p:cNvSpPr/>
          <p:nvPr/>
        </p:nvSpPr>
        <p:spPr>
          <a:xfrm>
            <a:off x="2498150" y="5128463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3" name="Ovál 92"/>
          <p:cNvSpPr/>
          <p:nvPr/>
        </p:nvSpPr>
        <p:spPr>
          <a:xfrm>
            <a:off x="2830650" y="454498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4" name="Ovál 93"/>
          <p:cNvSpPr/>
          <p:nvPr/>
        </p:nvSpPr>
        <p:spPr>
          <a:xfrm>
            <a:off x="2167897" y="454022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5" name="Ovál 94"/>
          <p:cNvSpPr/>
          <p:nvPr/>
        </p:nvSpPr>
        <p:spPr>
          <a:xfrm>
            <a:off x="3321920" y="512370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6" name="Ovál 95"/>
          <p:cNvSpPr/>
          <p:nvPr/>
        </p:nvSpPr>
        <p:spPr>
          <a:xfrm>
            <a:off x="3668709" y="454498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7" name="Ovál 96"/>
          <p:cNvSpPr/>
          <p:nvPr/>
        </p:nvSpPr>
        <p:spPr>
          <a:xfrm>
            <a:off x="3005956" y="454498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8" name="Ovál 97"/>
          <p:cNvSpPr/>
          <p:nvPr/>
        </p:nvSpPr>
        <p:spPr>
          <a:xfrm>
            <a:off x="4174911" y="511889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9" name="Ovál 98"/>
          <p:cNvSpPr/>
          <p:nvPr/>
        </p:nvSpPr>
        <p:spPr>
          <a:xfrm>
            <a:off x="4502648" y="454018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0" name="Ovál 99"/>
          <p:cNvSpPr/>
          <p:nvPr/>
        </p:nvSpPr>
        <p:spPr>
          <a:xfrm>
            <a:off x="3839894" y="454018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1" name="Ovál 100"/>
          <p:cNvSpPr/>
          <p:nvPr/>
        </p:nvSpPr>
        <p:spPr>
          <a:xfrm>
            <a:off x="5013679" y="511316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2" name="Ovál 101"/>
          <p:cNvSpPr/>
          <p:nvPr/>
        </p:nvSpPr>
        <p:spPr>
          <a:xfrm>
            <a:off x="5341416" y="453445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3" name="Ovál 102"/>
          <p:cNvSpPr/>
          <p:nvPr/>
        </p:nvSpPr>
        <p:spPr>
          <a:xfrm>
            <a:off x="4688188" y="453445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4" name="Ovál 103"/>
          <p:cNvSpPr/>
          <p:nvPr/>
        </p:nvSpPr>
        <p:spPr>
          <a:xfrm>
            <a:off x="5858807" y="5110635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5" name="Ovál 104"/>
          <p:cNvSpPr/>
          <p:nvPr/>
        </p:nvSpPr>
        <p:spPr>
          <a:xfrm>
            <a:off x="6181781" y="452239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6" name="Ovál 105"/>
          <p:cNvSpPr/>
          <p:nvPr/>
        </p:nvSpPr>
        <p:spPr>
          <a:xfrm>
            <a:off x="5528553" y="4527159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7" name="Ovál 106"/>
          <p:cNvSpPr/>
          <p:nvPr/>
        </p:nvSpPr>
        <p:spPr>
          <a:xfrm>
            <a:off x="6708562" y="511793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8" name="Ovál 107"/>
          <p:cNvSpPr/>
          <p:nvPr/>
        </p:nvSpPr>
        <p:spPr>
          <a:xfrm>
            <a:off x="7031536" y="452969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09" name="Ovál 108"/>
          <p:cNvSpPr/>
          <p:nvPr/>
        </p:nvSpPr>
        <p:spPr>
          <a:xfrm>
            <a:off x="6368782" y="452969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0" name="Ovál 109"/>
          <p:cNvSpPr/>
          <p:nvPr/>
        </p:nvSpPr>
        <p:spPr>
          <a:xfrm>
            <a:off x="2077597" y="590118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1" name="Ovál 110"/>
          <p:cNvSpPr/>
          <p:nvPr/>
        </p:nvSpPr>
        <p:spPr>
          <a:xfrm>
            <a:off x="2381521" y="530818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2" name="Ovál 111"/>
          <p:cNvSpPr/>
          <p:nvPr/>
        </p:nvSpPr>
        <p:spPr>
          <a:xfrm>
            <a:off x="1737817" y="530818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3" name="Ovál 112"/>
          <p:cNvSpPr/>
          <p:nvPr/>
        </p:nvSpPr>
        <p:spPr>
          <a:xfrm>
            <a:off x="2911937" y="588317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4" name="Ovál 113"/>
          <p:cNvSpPr/>
          <p:nvPr/>
        </p:nvSpPr>
        <p:spPr>
          <a:xfrm>
            <a:off x="3211098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5" name="Ovál 114"/>
          <p:cNvSpPr/>
          <p:nvPr/>
        </p:nvSpPr>
        <p:spPr>
          <a:xfrm>
            <a:off x="2581683" y="530446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6" name="Ovál 115"/>
          <p:cNvSpPr/>
          <p:nvPr/>
        </p:nvSpPr>
        <p:spPr>
          <a:xfrm>
            <a:off x="3757485" y="5868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7" name="Ovál 116"/>
          <p:cNvSpPr/>
          <p:nvPr/>
        </p:nvSpPr>
        <p:spPr>
          <a:xfrm>
            <a:off x="4085222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8" name="Ovál 117"/>
          <p:cNvSpPr/>
          <p:nvPr/>
        </p:nvSpPr>
        <p:spPr>
          <a:xfrm>
            <a:off x="3417705" y="529969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9" name="Ovál 118"/>
          <p:cNvSpPr/>
          <p:nvPr/>
        </p:nvSpPr>
        <p:spPr>
          <a:xfrm>
            <a:off x="4595444" y="587068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0" name="Ovál 119"/>
          <p:cNvSpPr/>
          <p:nvPr/>
        </p:nvSpPr>
        <p:spPr>
          <a:xfrm>
            <a:off x="4927944" y="530150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1" name="Ovál 120"/>
          <p:cNvSpPr/>
          <p:nvPr/>
        </p:nvSpPr>
        <p:spPr>
          <a:xfrm>
            <a:off x="4255664" y="530150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2" name="Ovál 121"/>
          <p:cNvSpPr/>
          <p:nvPr/>
        </p:nvSpPr>
        <p:spPr>
          <a:xfrm>
            <a:off x="5437526" y="5883175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3" name="Ovál 122"/>
          <p:cNvSpPr/>
          <p:nvPr/>
        </p:nvSpPr>
        <p:spPr>
          <a:xfrm>
            <a:off x="5760501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4" name="Ovál 123"/>
          <p:cNvSpPr/>
          <p:nvPr/>
        </p:nvSpPr>
        <p:spPr>
          <a:xfrm>
            <a:off x="5102509" y="530922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5" name="Ovál 124"/>
          <p:cNvSpPr/>
          <p:nvPr/>
        </p:nvSpPr>
        <p:spPr>
          <a:xfrm>
            <a:off x="6280297" y="5881328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6" name="Ovál 125"/>
          <p:cNvSpPr/>
          <p:nvPr/>
        </p:nvSpPr>
        <p:spPr>
          <a:xfrm>
            <a:off x="6617560" y="530261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7" name="Ovál 126"/>
          <p:cNvSpPr/>
          <p:nvPr/>
        </p:nvSpPr>
        <p:spPr>
          <a:xfrm>
            <a:off x="5945280" y="530261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8" name="Ovál 127"/>
          <p:cNvSpPr/>
          <p:nvPr/>
        </p:nvSpPr>
        <p:spPr>
          <a:xfrm>
            <a:off x="7133263" y="588768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9" name="Ovál 128"/>
          <p:cNvSpPr/>
          <p:nvPr/>
        </p:nvSpPr>
        <p:spPr>
          <a:xfrm>
            <a:off x="7465763" y="529467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30" name="Ovál 129"/>
          <p:cNvSpPr/>
          <p:nvPr/>
        </p:nvSpPr>
        <p:spPr>
          <a:xfrm>
            <a:off x="6793483" y="529467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6558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7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8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3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5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40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0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1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6" fill="hold">
                      <p:stCondLst>
                        <p:cond delay="0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44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7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47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9" fill="hold">
                      <p:stCondLst>
                        <p:cond delay="0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8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9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0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>
                      <p:stCondLst>
                        <p:cond delay="0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2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8" fill="hold">
                      <p:stCondLst>
                        <p:cond delay="0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534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5" fill="hold">
                      <p:stCondLst>
                        <p:cond delay="0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541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2" fill="hold">
                      <p:stCondLst>
                        <p:cond delay="0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48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9" fill="hold">
                      <p:stCondLst>
                        <p:cond delay="0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5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555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6" fill="hold">
                      <p:stCondLst>
                        <p:cond delay="0"/>
                      </p:stCondLst>
                      <p:childTnLst>
                        <p:par>
                          <p:cTn id="557" fill="hold">
                            <p:stCondLst>
                              <p:cond delay="0"/>
                            </p:stCondLst>
                            <p:childTnLst>
                              <p:par>
                                <p:cTn id="5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6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69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0" fill="hold">
                      <p:stCondLst>
                        <p:cond delay="0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76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7" fill="hold">
                      <p:stCondLst>
                        <p:cond delay="0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583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4" fill="hold">
                      <p:stCondLst>
                        <p:cond delay="0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226063" y="2522733"/>
            <a:ext cx="4597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52 g obsahuje 30 % určité látky. </a:t>
            </a:r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její hmotnost.</a:t>
            </a:r>
          </a:p>
        </p:txBody>
      </p:sp>
    </p:spTree>
    <p:extLst>
      <p:ext uri="{BB962C8B-B14F-4D97-AF65-F5344CB8AC3E}">
        <p14:creationId xmlns:p14="http://schemas.microsoft.com/office/powerpoint/2010/main" val="265244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93095" y="1880472"/>
            <a:ext cx="37703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52 g obsahuje 30 % určité látky. </a:t>
            </a: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její hmotnost.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0,30 * 52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15,6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564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226063" y="2522733"/>
            <a:ext cx="4597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kuchyňské soli je rozpuštěno v 400 g jejího 20% vodného roztoku ? </a:t>
            </a:r>
          </a:p>
        </p:txBody>
      </p:sp>
    </p:spTree>
    <p:extLst>
      <p:ext uri="{BB962C8B-B14F-4D97-AF65-F5344CB8AC3E}">
        <p14:creationId xmlns:p14="http://schemas.microsoft.com/office/powerpoint/2010/main" val="360622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2" y="2149204"/>
            <a:ext cx="37703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kuchyňské soli je rozpuštěno v 400 g jejího 20% vodného roztoku ? 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0,20 * 400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80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3503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603228" y="1971065"/>
            <a:ext cx="6187961" cy="1832815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398682" y="1971065"/>
            <a:ext cx="4597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Rozpuštěním 20 g hydroxidu ve 100 g vody vznikne 17% vodný roztok hydroxidu sodného.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188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273308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5159" y="481070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 panose="020B0504030602030204" pitchFamily="34" charset="0"/>
            </a:endParaRPr>
          </a:p>
        </p:txBody>
      </p:sp>
      <p:sp>
        <p:nvSpPr>
          <p:cNvPr id="12" name="Vývojový diagram: předdefinovaný postup 11"/>
          <p:cNvSpPr/>
          <p:nvPr/>
        </p:nvSpPr>
        <p:spPr>
          <a:xfrm>
            <a:off x="1603228" y="1095233"/>
            <a:ext cx="6187961" cy="1832815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398682" y="1095233"/>
            <a:ext cx="4597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Rozpuštěním 20 g hydroxidu ve 100 g vody vznikne 17% vodný roztok hydroxidu sodného.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433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432550"/>
            <a:ext cx="47437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Roztok vznikl rozpuštěním 30g </a:t>
            </a:r>
            <a:r>
              <a:rPr lang="cs-CZ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 90 g vody. </a:t>
            </a:r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procent </a:t>
            </a:r>
            <a:r>
              <a:rPr lang="cs-CZ" sz="2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 v jeho vodném roztoku. </a:t>
            </a:r>
          </a:p>
        </p:txBody>
      </p:sp>
    </p:spTree>
    <p:extLst>
      <p:ext uri="{BB962C8B-B14F-4D97-AF65-F5344CB8AC3E}">
        <p14:creationId xmlns:p14="http://schemas.microsoft.com/office/powerpoint/2010/main" val="243771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3" y="1780264"/>
            <a:ext cx="3770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Roztok vznikl rozpuštěním 30g </a:t>
            </a:r>
            <a:r>
              <a:rPr lang="cs-CZ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 90 g vody. </a:t>
            </a: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 kolik procent </a:t>
            </a:r>
            <a:r>
              <a:rPr lang="cs-CZ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je v jeho vodném roztoku. 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30 </a:t>
            </a:r>
            <a:r>
              <a:rPr lang="cs-CZ" sz="2300" i="1" dirty="0"/>
              <a:t>/</a:t>
            </a:r>
            <a:r>
              <a:rPr lang="cs-CZ" sz="2300" i="1" dirty="0" smtClean="0"/>
              <a:t> 120</a:t>
            </a:r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0,25 * 100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w= 25% 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4708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432550"/>
            <a:ext cx="474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hydroxidu draselného je třeba k přípravě 250 g jeho 20% vodného </a:t>
            </a:r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roztoku? 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897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2" y="2149204"/>
            <a:ext cx="37703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hydroxidu draselného je třeba k přípravě 250 g jeho 20% vodného roztoku? 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0,20 * 250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50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8823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8370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Vývojový diagram: předdefinovaný postup 1"/>
          <p:cNvSpPr/>
          <p:nvPr/>
        </p:nvSpPr>
        <p:spPr>
          <a:xfrm>
            <a:off x="1032521" y="2217107"/>
            <a:ext cx="6984137" cy="2417523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226063" y="2434139"/>
            <a:ext cx="45970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55 g obsahuje 17% určité látky</a:t>
            </a:r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 algn="just"/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její hmotnost.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884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745701"/>
            <a:ext cx="47437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Jaké množství sody bylo nutno rozpustit ve vodě, aby vzniklo 500g jeho 35% </a:t>
            </a:r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roztoku? 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084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2" y="2149204"/>
            <a:ext cx="37703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Jaké množství sody bylo nutno rozpustit ve vodě, aby vzniklo 500g jeho 35% roztoku? 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</a:t>
            </a:r>
            <a:r>
              <a:rPr lang="cs-CZ" sz="2300" i="1" dirty="0" smtClean="0"/>
              <a:t>= 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0,35 * 500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175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1561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647994"/>
            <a:ext cx="474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 hmotnostní zlomek chloridu sodného , víte-li, že obsahuje 30 g chloridu sodného ve 150 g vody. </a:t>
            </a:r>
          </a:p>
        </p:txBody>
      </p:sp>
    </p:spTree>
    <p:extLst>
      <p:ext uri="{BB962C8B-B14F-4D97-AF65-F5344CB8AC3E}">
        <p14:creationId xmlns:p14="http://schemas.microsoft.com/office/powerpoint/2010/main" val="251706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3" y="1968154"/>
            <a:ext cx="37703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 hmotnostní zlomek chloridu sodného , víte-li, že obsahuje 30 g chloridu sodného ve 150 g vody. 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30 </a:t>
            </a:r>
            <a:r>
              <a:rPr lang="cs-CZ" sz="2300" i="1" dirty="0"/>
              <a:t>/</a:t>
            </a:r>
            <a:r>
              <a:rPr lang="cs-CZ" sz="2300" i="1" dirty="0" smtClean="0"/>
              <a:t> 180</a:t>
            </a:r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0,166 * 100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w= 16,6 % 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6275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647994"/>
            <a:ext cx="47437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cukru je třeba k přípravě 250 g jeho 15% </a:t>
            </a:r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roztoku?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102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2" y="2249412"/>
            <a:ext cx="377033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Kolik gramů cukru je třeba k přípravě 250 g jeho 15% roztoku?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</a:t>
            </a:r>
            <a:r>
              <a:rPr lang="cs-CZ" sz="2300" i="1" dirty="0" smtClean="0"/>
              <a:t>= 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0,15 * 250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37,5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1818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9321" y="2647994"/>
            <a:ext cx="474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Vypočti hmotnost cukru, kterým byla oslazena káva. Šálek tohoto nápoje obsahoval 80 g 5% roztoku cukru.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07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86832" y="2036469"/>
            <a:ext cx="3770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Vypočti hmotnost cukru, kterým byla oslazena káva. Šálek tohoto nápoje obsahoval 80 g 5% roztoku cukru.</a:t>
            </a: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</a:t>
            </a:r>
            <a:r>
              <a:rPr lang="cs-CZ" sz="2300" i="1" dirty="0" smtClean="0"/>
              <a:t>= 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w * </a:t>
            </a:r>
            <a:r>
              <a:rPr lang="cs-CZ" sz="2300" i="1" dirty="0" err="1" smtClean="0"/>
              <a:t>mS</a:t>
            </a:r>
            <a:endParaRPr lang="cs-CZ" sz="2300" i="1" dirty="0" smtClean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mA= 0,05 * 80 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4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06460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1490597"/>
            <a:ext cx="6984137" cy="3544432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152692" y="1495599"/>
            <a:ext cx="47437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Včelaři používají k dokrmování včel vodný roztok řepného cukru. Při přípravě tohoto cukru míchají např. 6 kg řepného cukru a 4 kg vody. Vypočti, kolik procent řepného cukru takto získaný roztok obsahuje.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3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277655"/>
            <a:ext cx="5280596" cy="2318099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733367" y="1299793"/>
            <a:ext cx="37703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Včelaři používají k dokrmování včel vodný roztok řepného cukru. Při přípravě tohoto cukru míchají např. 6 kg řepného cukru a 4 kg vody. Vypočti, kolik procent řepného cukru takto získaný roztok obsahuje.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6 </a:t>
            </a:r>
            <a:r>
              <a:rPr lang="cs-CZ" sz="2300" i="1" dirty="0"/>
              <a:t>/</a:t>
            </a:r>
            <a:r>
              <a:rPr lang="cs-CZ" sz="2300" i="1" dirty="0" smtClean="0"/>
              <a:t> 10</a:t>
            </a:r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0,6 * 100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w= 60 % 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7050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834122" y="1988346"/>
            <a:ext cx="34757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55 g obsahuje 17% určité látky. </a:t>
            </a:r>
            <a:endParaRPr lang="cs-CZ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</a:t>
            </a:r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její hmotnost.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</a:t>
            </a:r>
            <a:r>
              <a:rPr lang="cs-CZ" sz="2300" i="1" dirty="0" smtClean="0"/>
              <a:t>= </a:t>
            </a:r>
            <a:r>
              <a:rPr lang="cs-CZ" sz="2300" i="1" dirty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/>
              <a:t>0,17= mA / 55</a:t>
            </a:r>
          </a:p>
          <a:p>
            <a:pPr>
              <a:lnSpc>
                <a:spcPct val="150000"/>
              </a:lnSpc>
            </a:pPr>
            <a:r>
              <a:rPr lang="cs-CZ" sz="2300" i="1" dirty="0"/>
              <a:t>mA= 0,17 * 55</a:t>
            </a:r>
          </a:p>
          <a:p>
            <a:pPr>
              <a:lnSpc>
                <a:spcPct val="150000"/>
              </a:lnSpc>
            </a:pPr>
            <a:r>
              <a:rPr lang="cs-CZ" sz="2300" i="1" u="sng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mA= 9,35</a:t>
            </a:r>
            <a:endParaRPr lang="cs-CZ" sz="2300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7734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ámeček 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7" name="Obdélník 6"/>
          <p:cNvSpPr/>
          <p:nvPr/>
        </p:nvSpPr>
        <p:spPr>
          <a:xfrm>
            <a:off x="2878945" y="2968853"/>
            <a:ext cx="347723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501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845490"/>
            <a:ext cx="1907843" cy="127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-1" y="5440775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1507912" y="1242657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1568333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878945" y="2482918"/>
            <a:ext cx="347723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5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878945" y="2968853"/>
            <a:ext cx="35253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O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Ag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866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8" y="3716806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  <p:sp>
        <p:nvSpPr>
          <p:cNvPr id="12" name="Rámeček 11"/>
          <p:cNvSpPr/>
          <p:nvPr/>
        </p:nvSpPr>
        <p:spPr>
          <a:xfrm>
            <a:off x="150791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878945" y="2335494"/>
            <a:ext cx="35253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O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Ag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607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60731" y="2981194"/>
            <a:ext cx="375923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Fe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478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8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60731" y="2347835"/>
            <a:ext cx="375923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Fe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4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768969" y="2956141"/>
            <a:ext cx="54056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Mg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MgSO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768969" y="2322782"/>
            <a:ext cx="54056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Mg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MgSO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8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430209" y="2956141"/>
            <a:ext cx="40831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→   H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ZnCl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01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23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9946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9592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521759" y="2322782"/>
            <a:ext cx="40831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→   H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ZnCl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417523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226063" y="2217107"/>
            <a:ext cx="45970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g látky smícháme s 77 g rozpouštědla.</a:t>
            </a:r>
          </a:p>
          <a:p>
            <a:pPr lvl="0" algn="just"/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Jaký bude hmotnostní zlomek roztoku?</a:t>
            </a:r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766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793464" y="2956141"/>
            <a:ext cx="361349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Al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88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8" y="3781426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9946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9592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885014" y="2322782"/>
            <a:ext cx="361349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Al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7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592536" y="2956142"/>
            <a:ext cx="42466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39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23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9946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9592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684086" y="2322783"/>
            <a:ext cx="42466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02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ámeček 14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592536" y="2956142"/>
            <a:ext cx="27077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 + Cl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82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237" y="3855146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9946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9592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684086" y="2322783"/>
            <a:ext cx="27077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 + Cl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1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282355" y="2956142"/>
            <a:ext cx="30139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96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52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282355" y="2322783"/>
            <a:ext cx="30139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04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2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3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056333" y="2956142"/>
            <a:ext cx="346601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Mg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065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23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499255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095716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047676" y="2322783"/>
            <a:ext cx="346601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Mg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29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93095" y="1867162"/>
            <a:ext cx="3770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g látky smícháme s 77 g rozpouštědla.</a:t>
            </a:r>
          </a:p>
          <a:p>
            <a:pPr lvl="0" algn="just"/>
            <a:endParaRPr lang="cs-CZ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Jaký bude hmotnostní zlomek roztoku?</a:t>
            </a:r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12 / 89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/>
              <a:t>w= 0,13</a:t>
            </a:r>
          </a:p>
          <a:p>
            <a:pPr>
              <a:lnSpc>
                <a:spcPct val="150000"/>
              </a:lnSpc>
            </a:pPr>
            <a:r>
              <a:rPr lang="cs-CZ" sz="2300" i="1" u="sng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w= 13,5%</a:t>
            </a:r>
          </a:p>
        </p:txBody>
      </p:sp>
    </p:spTree>
    <p:extLst>
      <p:ext uri="{BB962C8B-B14F-4D97-AF65-F5344CB8AC3E}">
        <p14:creationId xmlns:p14="http://schemas.microsoft.com/office/powerpoint/2010/main" val="38692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19600" y="2956142"/>
            <a:ext cx="430438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ZnCl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045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19600" y="2322783"/>
            <a:ext cx="430438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ZnCl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40365" y="2956142"/>
            <a:ext cx="248978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O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727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40365" y="2322783"/>
            <a:ext cx="248978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O</a:t>
            </a:r>
            <a:r>
              <a:rPr lang="cs-CZ" sz="25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HgO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NE</a:t>
            </a:r>
            <a:endParaRPr lang="sk-SK" sz="3000" dirty="0">
              <a:solidFill>
                <a:srgbClr val="C0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87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82541" y="2956142"/>
            <a:ext cx="44566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875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095233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1420909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382541" y="2322783"/>
            <a:ext cx="44566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H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</a:t>
            </a:r>
            <a:r>
              <a:rPr lang="cs-CZ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 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AlCl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82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728592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2054268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176830" y="2956142"/>
            <a:ext cx="28680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+   S   →   Cu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463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428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r>
              <a:rPr lang="sk-SK" sz="2400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 ANO/ NE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10" name="Picture 2" descr="https://openclipart.org/image/300px/svg_to_png/194060/thumb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77" y="3737843"/>
            <a:ext cx="1907843" cy="13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ámeček 11"/>
          <p:cNvSpPr/>
          <p:nvPr/>
        </p:nvSpPr>
        <p:spPr>
          <a:xfrm>
            <a:off x="1507911" y="1065244"/>
            <a:ext cx="5945074" cy="2455101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04372" y="1390920"/>
            <a:ext cx="47348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tato rovnice správně vyčíslena</a:t>
            </a:r>
            <a:r>
              <a:rPr lang="cs-CZ" sz="2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176830" y="2292794"/>
            <a:ext cx="28680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cs-CZ" sz="25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+   S   →   Cu</a:t>
            </a:r>
            <a:r>
              <a:rPr lang="cs-CZ" sz="25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cs-CZ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cs-CZ" sz="2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5159" y="524911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buntu" panose="020B0504030602030204" pitchFamily="34" charset="0"/>
              </a:rPr>
              <a:t>ANO</a:t>
            </a:r>
            <a:endParaRPr lang="sk-SK" sz="30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9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Pravidla hry „AZ-kvíz“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15950" y="1685924"/>
            <a:ext cx="7886700" cy="4994275"/>
          </a:xfrm>
        </p:spPr>
        <p:txBody>
          <a:bodyPr>
            <a:noAutofit/>
          </a:bodyPr>
          <a:lstStyle/>
          <a:p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Hrají dvě skupiny proti sobě</a:t>
            </a:r>
          </a:p>
          <a:p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 má stejná pravidla jako televizní soutěž AZ-kvíz. Mluvčí skupiny odpovídá na otázku, pokud ji nezodpoví, má možnost odpovídat druhá skupina. Pokud není otázka odpovězena a nějaká skupina chce přesto políčko získat, je možnost vyvolat souboj. Každá skupina hodí kostkou. Ta co hodila  vyšší číslo, získává pole. Druhá skupina je na řadě. </a:t>
            </a:r>
          </a:p>
          <a:p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Vyhrává skupina, která spojí alespoň tři strany hracího objektu. </a:t>
            </a: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4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Použité zdroje: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BENEŠ, Pavel, Václav PUMPR a Jiří BANÝR. </a:t>
            </a:r>
            <a:r>
              <a:rPr lang="cs-CZ" i="1" dirty="0"/>
              <a:t>Základy chemie pro 2. stupeň základní školy, nižší ročníky víceletých gymnázií a střední školy</a:t>
            </a:r>
            <a:r>
              <a:rPr lang="cs-CZ" dirty="0"/>
              <a:t>. 3. vyd. Praha: Fortuna, 2000, 143 s. ISBN </a:t>
            </a:r>
            <a:r>
              <a:rPr lang="cs-CZ" dirty="0" smtClean="0"/>
              <a:t>80-716-8720-0 </a:t>
            </a:r>
            <a:endParaRPr lang="cs-CZ" i="1" dirty="0" smtClean="0"/>
          </a:p>
          <a:p>
            <a:endParaRPr lang="cs-CZ" i="1" dirty="0"/>
          </a:p>
          <a:p>
            <a:r>
              <a:rPr lang="cs-CZ" i="1" dirty="0" smtClean="0"/>
              <a:t>Příklady</a:t>
            </a:r>
            <a:r>
              <a:rPr lang="cs-CZ" i="1" dirty="0"/>
              <a:t>: složení roztoků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www.komenskeho66.cz/materialy/chemie/WEB-CHEMIE8/priklady1.html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13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417523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226063" y="2354893"/>
            <a:ext cx="4597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94 g obsahuje 20 % určité látky. </a:t>
            </a:r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její hmotnost.</a:t>
            </a:r>
          </a:p>
        </p:txBody>
      </p:sp>
    </p:spTree>
    <p:extLst>
      <p:ext uri="{BB962C8B-B14F-4D97-AF65-F5344CB8AC3E}">
        <p14:creationId xmlns:p14="http://schemas.microsoft.com/office/powerpoint/2010/main" val="180054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34745" y="2485353"/>
            <a:ext cx="767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k-SK" dirty="0"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93095" y="1867162"/>
            <a:ext cx="37703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Směs o hmotnosti 94 g obsahuje 20 % určité látky. </a:t>
            </a: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Vypočítejte její hmotnost.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0,20 = mA / 94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mA = 18,8 g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8305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vojový diagram: předdefinovaný postup 11"/>
          <p:cNvSpPr/>
          <p:nvPr/>
        </p:nvSpPr>
        <p:spPr>
          <a:xfrm>
            <a:off x="1032521" y="2217107"/>
            <a:ext cx="6984137" cy="2677656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226063" y="2217107"/>
            <a:ext cx="45970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g látky smícháme s 39 g rozpouštědla. Jaký bude hmotnostní zlomek roztoku? </a:t>
            </a:r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Výsledek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vyjádřete v procentech.</a:t>
            </a:r>
          </a:p>
        </p:txBody>
      </p:sp>
    </p:spTree>
    <p:extLst>
      <p:ext uri="{BB962C8B-B14F-4D97-AF65-F5344CB8AC3E}">
        <p14:creationId xmlns:p14="http://schemas.microsoft.com/office/powerpoint/2010/main" val="279433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Vývojový diagram: předdefinovaný postup 9"/>
          <p:cNvSpPr/>
          <p:nvPr/>
        </p:nvSpPr>
        <p:spPr>
          <a:xfrm>
            <a:off x="1931703" y="1766954"/>
            <a:ext cx="5280596" cy="1828800"/>
          </a:xfrm>
          <a:prstGeom prst="flowChartPredefinedProcess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93095" y="1867162"/>
            <a:ext cx="3770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g látky smícháme s 39 g rozpouštědla. Jaký bude hmotnostní zlomek roztoku? </a:t>
            </a:r>
          </a:p>
          <a:p>
            <a:pPr lvl="0" algn="just"/>
            <a:endParaRPr lang="cs-CZ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cs-CZ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Výsledek vyjádřete v procentech.</a:t>
            </a:r>
          </a:p>
          <a:p>
            <a:pPr algn="just"/>
            <a:endParaRPr lang="cs-CZ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1703" y="359575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2300" i="1" dirty="0"/>
              <a:t>w= </a:t>
            </a:r>
            <a:r>
              <a:rPr lang="cs-CZ" sz="2300" i="1" dirty="0" smtClean="0"/>
              <a:t>mA / </a:t>
            </a:r>
            <a:r>
              <a:rPr lang="cs-CZ" sz="2300" i="1" dirty="0" err="1" smtClean="0"/>
              <a:t>mS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20 / 59</a:t>
            </a:r>
          </a:p>
          <a:p>
            <a:pPr>
              <a:lnSpc>
                <a:spcPct val="150000"/>
              </a:lnSpc>
            </a:pPr>
            <a:r>
              <a:rPr lang="cs-CZ" sz="2300" i="1" dirty="0" smtClean="0"/>
              <a:t>w= 0,338 * 100</a:t>
            </a:r>
            <a:endParaRPr lang="cs-CZ" sz="2300" i="1" dirty="0"/>
          </a:p>
          <a:p>
            <a:pPr>
              <a:lnSpc>
                <a:spcPct val="150000"/>
              </a:lnSpc>
            </a:pPr>
            <a:r>
              <a:rPr lang="cs-CZ" sz="2300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w= 34 %</a:t>
            </a:r>
            <a:endParaRPr lang="cs-CZ" sz="2300" i="1" u="sng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2910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1"/>
  <p:tag name="ARTICULATE_PRESENTER_VERSION" val="7"/>
  <p:tag name="ARTICULATE_SLIDE_COUNT" val="86"/>
  <p:tag name="ISPRING_RESOURCE_PATHS_HASH_PRESENTER" val="e75120bf8ae3a674d7bc99f7528bde6c819732f"/>
</p:tagLst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1582</TotalTime>
  <Words>1482</Words>
  <Application>Microsoft Office PowerPoint</Application>
  <PresentationFormat>Předvádění na obrazovce (4:3)</PresentationFormat>
  <Paragraphs>324</Paragraphs>
  <Slides>59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59</vt:i4>
      </vt:variant>
    </vt:vector>
  </HeadingPairs>
  <TitlesOfParts>
    <vt:vector size="60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Pravidla hry „AZ-kvíz“</vt:lpstr>
      <vt:lpstr>Použité zdroje: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 Farárik</dc:creator>
  <cp:lastModifiedBy>Lucka</cp:lastModifiedBy>
  <cp:revision>74</cp:revision>
  <dcterms:created xsi:type="dcterms:W3CDTF">2014-11-27T15:21:56Z</dcterms:created>
  <dcterms:modified xsi:type="dcterms:W3CDTF">2015-07-12T14:53:47Z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rojectFull">
    <vt:lpwstr>C:\Users\user\Desktop\AZ kvíz prázdna šablóna.ppta</vt:lpwstr>
  </property>
  <property fmtid="{D5CDD505-2E9C-101B-9397-08002B2CF9AE}" pid="4" name="ArticulateGUID">
    <vt:lpwstr>E8F0F5C9-F39F-4800-BC70-34A48E1B44FD</vt:lpwstr>
  </property>
  <property fmtid="{D5CDD505-2E9C-101B-9397-08002B2CF9AE}" pid="5" name="ArticulatePath">
    <vt:lpwstr>AZ kvíz prázdna šablóna</vt:lpwstr>
  </property>
  <property fmtid="{D5CDD505-2E9C-101B-9397-08002B2CF9AE}" pid="6" name="ArticulateProjectVersion">
    <vt:lpwstr>7</vt:lpwstr>
  </property>
</Properties>
</file>