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3"/>
  </p:notesMasterIdLst>
  <p:sldIdLst>
    <p:sldId id="257" r:id="rId2"/>
    <p:sldId id="259" r:id="rId3"/>
    <p:sldId id="260" r:id="rId4"/>
    <p:sldId id="344" r:id="rId5"/>
    <p:sldId id="345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49" r:id="rId59"/>
    <p:sldId id="350" r:id="rId60"/>
    <p:sldId id="351" r:id="rId61"/>
    <p:sldId id="352" r:id="rId62"/>
  </p:sldIdLst>
  <p:sldSz cx="9144000" cy="6858000" type="screen4x3"/>
  <p:notesSz cx="6858000" cy="9144000"/>
  <p:custDataLst>
    <p:tags r:id="rId64"/>
  </p:custDataLst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C5CC"/>
    <a:srgbClr val="E5F26E"/>
    <a:srgbClr val="E5E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1" autoAdjust="0"/>
    <p:restoredTop sz="94162" autoAdjust="0"/>
  </p:normalViewPr>
  <p:slideViewPr>
    <p:cSldViewPr snapToGrid="0">
      <p:cViewPr>
        <p:scale>
          <a:sx n="75" d="100"/>
          <a:sy n="75" d="100"/>
        </p:scale>
        <p:origin x="-138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AA49D-4202-4BCA-B6EF-095DE90F9540}" type="datetimeFigureOut">
              <a:rPr lang="cs-CZ" smtClean="0"/>
              <a:t>12.7.2015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E2C83-E719-4E0E-AB07-32C5269D78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6352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E2C83-E719-4E0E-AB07-32C5269D787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1481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1147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3966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2743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56096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069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38809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45327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3750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7875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7748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56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71678">
              <a:srgbClr val="CFE0F9"/>
            </a:gs>
            <a:gs pos="68320">
              <a:srgbClr val="CDDFF9"/>
            </a:gs>
            <a:gs pos="60400">
              <a:srgbClr val="C8DCF9"/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0F6C3-7808-4821-ADC2-F599F7BF9646}" type="datetimeFigureOut">
              <a:rPr lang="sk-SK" smtClean="0"/>
              <a:t>12. 7. 2015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F69C4-4F2F-42D7-ADB6-B8FBA6E00BA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1525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5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29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28" Type="http://schemas.openxmlformats.org/officeDocument/2006/relationships/slide" Target="slide5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5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3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4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5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5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5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s://upload.wikimedia.org/wikipedia/commons/thumb/0/09/Calcium_1.jpg/255px-Calcium_1.jpg" TargetMode="External"/><Relationship Id="rId3" Type="http://schemas.openxmlformats.org/officeDocument/2006/relationships/hyperlink" Target="http://i.lidovky.cz/13/083/lngal/MC4d7c3a_shutterstock_63559273.jpg" TargetMode="External"/><Relationship Id="rId7" Type="http://schemas.openxmlformats.org/officeDocument/2006/relationships/hyperlink" Target="http://i.livescience.com/images/i/000/055/920/i02/helium-shortage.jpg?1376944609" TargetMode="External"/><Relationship Id="rId2" Type="http://schemas.openxmlformats.org/officeDocument/2006/relationships/hyperlink" Target="https://upload.wikimedia.org/wikipedia/commons/thumb/9/99/Pouring_liquid_mercury_bionerd.jpg/255px-Pouring_liquid_mercury_bioner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dorbit.com/media/uploads/2013/11/helium_SS_127296965_110413-617x416.jpg" TargetMode="External"/><Relationship Id="rId11" Type="http://schemas.openxmlformats.org/officeDocument/2006/relationships/hyperlink" Target="http://demel.wz.cz/sodik.jpg" TargetMode="External"/><Relationship Id="rId5" Type="http://schemas.openxmlformats.org/officeDocument/2006/relationships/hyperlink" Target="http://diit.cz/data/images/thumb/65604_2b9e5e4fbd.jpg?1297265314" TargetMode="External"/><Relationship Id="rId10" Type="http://schemas.openxmlformats.org/officeDocument/2006/relationships/hyperlink" Target="http://images-of-elements.com/germanium-4.jpg" TargetMode="External"/><Relationship Id="rId4" Type="http://schemas.openxmlformats.org/officeDocument/2006/relationships/hyperlink" Target="http://www.povrchove-technologie.cz/technologie/kremik2.jpg" TargetMode="External"/><Relationship Id="rId9" Type="http://schemas.openxmlformats.org/officeDocument/2006/relationships/hyperlink" Target="http://img.ulekarecdn.cz/dbpic/syr_a_mleko-f590_290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th.se/polopoly_fs/1.181914!/image/platinum_small.jpg" TargetMode="External"/><Relationship Id="rId3" Type="http://schemas.openxmlformats.org/officeDocument/2006/relationships/hyperlink" Target="http://nd04.jxs.cz/831/100/3aa3aad5df_76068703_o2.jpg" TargetMode="External"/><Relationship Id="rId7" Type="http://schemas.openxmlformats.org/officeDocument/2006/relationships/hyperlink" Target="http://img.ihned.cz/attachment.php/950/48052950/IAnJVD9mEkPxHqhl0615jRCt2aQM4W3f/102-01-otvir-zlato-1.jpg" TargetMode="External"/><Relationship Id="rId2" Type="http://schemas.openxmlformats.org/officeDocument/2006/relationships/hyperlink" Target="http://21stoleti.cz/wp-content/images/127948914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.ihned.cz/attachment.php/390/48135390/VxoFWnD0T154suJrL9H68zA2cSmyIOvM/valoun_-_otvirak.jpg" TargetMode="External"/><Relationship Id="rId11" Type="http://schemas.openxmlformats.org/officeDocument/2006/relationships/hyperlink" Target="http://media.investicniweb.cz/photos/2013/08/15/67-23965-stribro-ilustracni-foto.jpg" TargetMode="External"/><Relationship Id="rId5" Type="http://schemas.openxmlformats.org/officeDocument/2006/relationships/hyperlink" Target="http://mail.zsebenese.opava.cz/tabulka/as_1.jpg" TargetMode="External"/><Relationship Id="rId10" Type="http://schemas.openxmlformats.org/officeDocument/2006/relationships/hyperlink" Target="http://upload.wikimedia.org/wikipedia/commons/thumb/f/f9/Zinc_fragment_sublimed_and_1cm3_cube.jpg/255px-Zinc_fragment_sublimed_and_1cm3_cube.jpg" TargetMode="External"/><Relationship Id="rId4" Type="http://schemas.openxmlformats.org/officeDocument/2006/relationships/hyperlink" Target="http://upload.wikimedia.org/wikipedia/commons/thumb/5/5d/Aluminium-4.jpg/255px-Aluminium-4.jpg" TargetMode="External"/><Relationship Id="rId9" Type="http://schemas.openxmlformats.org/officeDocument/2006/relationships/hyperlink" Target="http://h2shop.cz/images/lahvesklad.png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5/5a/C%C3%ADn.png" TargetMode="External"/><Relationship Id="rId13" Type="http://schemas.openxmlformats.org/officeDocument/2006/relationships/hyperlink" Target="http://www.coleman.cz/ImgGalery/Img6/Clanky/radon_prvek.JPG" TargetMode="External"/><Relationship Id="rId3" Type="http://schemas.openxmlformats.org/officeDocument/2006/relationships/hyperlink" Target="http://cornellchem.wikispaces.com/file/view/Chlorine_gas.jpg/188562177/Chlorine_gas.jpg" TargetMode="External"/><Relationship Id="rId7" Type="http://schemas.openxmlformats.org/officeDocument/2006/relationships/hyperlink" Target="http://upload.wikimedia.org/wikipedia/commons/thumb/d/d2/Liquidnitrogen.jpg/255px-Liquidnitrogen.jpg" TargetMode="External"/><Relationship Id="rId12" Type="http://schemas.openxmlformats.org/officeDocument/2006/relationships/hyperlink" Target="http://upload.wikimedia.org/wikipedia/commons/0/0d/Jod.jpg" TargetMode="External"/><Relationship Id="rId2" Type="http://schemas.openxmlformats.org/officeDocument/2006/relationships/hyperlink" Target="http://geologie.vsb.cz/loziska/loziska/rudy/st%C5%99%C3%ADbro%2001_resiz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hemickeprvky.euweb.cz/obrazky/Fosfor.jpg" TargetMode="External"/><Relationship Id="rId11" Type="http://schemas.openxmlformats.org/officeDocument/2006/relationships/hyperlink" Target="http://upload.wikimedia.org/wikipedia/commons/b/bd/Brom_amp.jpg" TargetMode="External"/><Relationship Id="rId5" Type="http://schemas.openxmlformats.org/officeDocument/2006/relationships/hyperlink" Target="http://m1.aimg.sk/tahaky/d_19491_4537.jpg" TargetMode="External"/><Relationship Id="rId10" Type="http://schemas.openxmlformats.org/officeDocument/2006/relationships/hyperlink" Target="http://svarecskepotreby.cz/images/lahev%20kyslik%205l.jpg" TargetMode="External"/><Relationship Id="rId4" Type="http://schemas.openxmlformats.org/officeDocument/2006/relationships/hyperlink" Target="http://upload.wikimedia.org/wikipedia/commons/thumb/4/44/Sulfur-sample.jpg/255px-Sulfur-sample.jpg" TargetMode="External"/><Relationship Id="rId9" Type="http://schemas.openxmlformats.org/officeDocument/2006/relationships/hyperlink" Target="http://www.formybrno.cz/user/shop/big/191(1)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Šestiúhelník 238">
            <a:hlinkClick r:id="rId2" action="ppaction://hlinksldjump"/>
          </p:cNvPr>
          <p:cNvSpPr>
            <a:spLocks noChangeAspect="1"/>
          </p:cNvSpPr>
          <p:nvPr/>
        </p:nvSpPr>
        <p:spPr bwMode="auto">
          <a:xfrm rot="16200000">
            <a:off x="4177101" y="606448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1</a:t>
            </a:r>
          </a:p>
        </p:txBody>
      </p:sp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3754149" y="136312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6" name="Šestiúhelník 238">
            <a:hlinkClick r:id="rId4" action="ppaction://hlinksldjump"/>
          </p:cNvPr>
          <p:cNvSpPr>
            <a:spLocks noChangeAspect="1"/>
          </p:cNvSpPr>
          <p:nvPr/>
        </p:nvSpPr>
        <p:spPr bwMode="auto">
          <a:xfrm rot="16200000">
            <a:off x="4600053" y="136312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7" name="Šestiúhelník 238">
            <a:hlinkClick r:id="rId5" action="ppaction://hlinksldjump"/>
          </p:cNvPr>
          <p:cNvSpPr>
            <a:spLocks noChangeAspect="1"/>
          </p:cNvSpPr>
          <p:nvPr/>
        </p:nvSpPr>
        <p:spPr bwMode="auto">
          <a:xfrm rot="16200000">
            <a:off x="3331197" y="2120643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Šestiúhelník 238">
            <a:hlinkClick r:id="rId6" action="ppaction://hlinksldjump"/>
          </p:cNvPr>
          <p:cNvSpPr>
            <a:spLocks noChangeAspect="1"/>
          </p:cNvSpPr>
          <p:nvPr/>
        </p:nvSpPr>
        <p:spPr bwMode="auto">
          <a:xfrm rot="16200000">
            <a:off x="4177101" y="2121483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9" name="Šestiúhelník 238">
            <a:hlinkClick r:id="rId7" action="ppaction://hlinksldjump"/>
          </p:cNvPr>
          <p:cNvSpPr>
            <a:spLocks noChangeAspect="1"/>
          </p:cNvSpPr>
          <p:nvPr/>
        </p:nvSpPr>
        <p:spPr bwMode="auto">
          <a:xfrm rot="16200000">
            <a:off x="5023005" y="2120641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Šestiúhelník 238">
            <a:hlinkClick r:id="rId8" action="ppaction://hlinksldjump"/>
          </p:cNvPr>
          <p:cNvSpPr>
            <a:spLocks noChangeAspect="1"/>
          </p:cNvSpPr>
          <p:nvPr/>
        </p:nvSpPr>
        <p:spPr bwMode="auto">
          <a:xfrm rot="16200000">
            <a:off x="2930494" y="287816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1" name="Šestiúhelník 238">
            <a:hlinkClick r:id="rId9" action="ppaction://hlinksldjump"/>
          </p:cNvPr>
          <p:cNvSpPr>
            <a:spLocks noChangeAspect="1"/>
          </p:cNvSpPr>
          <p:nvPr/>
        </p:nvSpPr>
        <p:spPr bwMode="auto">
          <a:xfrm rot="16200000">
            <a:off x="3749504" y="2863871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2" name="Šestiúhelník 238">
            <a:hlinkClick r:id="rId10" action="ppaction://hlinksldjump"/>
          </p:cNvPr>
          <p:cNvSpPr>
            <a:spLocks noChangeAspect="1"/>
          </p:cNvSpPr>
          <p:nvPr/>
        </p:nvSpPr>
        <p:spPr bwMode="auto">
          <a:xfrm rot="16200000">
            <a:off x="4586606" y="286387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9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3" name="Šestiúhelník 238">
            <a:hlinkClick r:id="rId11" action="ppaction://hlinksldjump"/>
          </p:cNvPr>
          <p:cNvSpPr>
            <a:spLocks noChangeAspect="1"/>
          </p:cNvSpPr>
          <p:nvPr/>
        </p:nvSpPr>
        <p:spPr bwMode="auto">
          <a:xfrm rot="16200000">
            <a:off x="5433621" y="286387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4" name="Šestiúhelník 238">
            <a:hlinkClick r:id="rId12" action="ppaction://hlinksldjump"/>
          </p:cNvPr>
          <p:cNvSpPr>
            <a:spLocks noChangeAspect="1"/>
          </p:cNvSpPr>
          <p:nvPr/>
        </p:nvSpPr>
        <p:spPr bwMode="auto">
          <a:xfrm rot="16200000">
            <a:off x="2489450" y="362139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5" name="Šestiúhelník 238">
            <a:hlinkClick r:id="rId13" action="ppaction://hlinksldjump"/>
          </p:cNvPr>
          <p:cNvSpPr>
            <a:spLocks noChangeAspect="1"/>
          </p:cNvSpPr>
          <p:nvPr/>
        </p:nvSpPr>
        <p:spPr bwMode="auto">
          <a:xfrm rot="16200000">
            <a:off x="3325997" y="362139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6" name="Šestiúhelník 238">
            <a:hlinkClick r:id="rId14" action="ppaction://hlinksldjump"/>
          </p:cNvPr>
          <p:cNvSpPr>
            <a:spLocks noChangeAspect="1"/>
          </p:cNvSpPr>
          <p:nvPr/>
        </p:nvSpPr>
        <p:spPr bwMode="auto">
          <a:xfrm rot="16200000">
            <a:off x="4158454" y="3621390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7" name="Šestiúhelník 238">
            <a:hlinkClick r:id="rId15" action="ppaction://hlinksldjump"/>
          </p:cNvPr>
          <p:cNvSpPr>
            <a:spLocks noChangeAspect="1"/>
          </p:cNvSpPr>
          <p:nvPr/>
        </p:nvSpPr>
        <p:spPr bwMode="auto">
          <a:xfrm rot="16200000">
            <a:off x="5004358" y="3621389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8" name="Šestiúhelník 238">
            <a:hlinkClick r:id="rId16" action="ppaction://hlinksldjump"/>
          </p:cNvPr>
          <p:cNvSpPr>
            <a:spLocks noChangeAspect="1"/>
          </p:cNvSpPr>
          <p:nvPr/>
        </p:nvSpPr>
        <p:spPr bwMode="auto">
          <a:xfrm rot="16200000">
            <a:off x="5844723" y="3621389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9" name="Šestiúhelník 238">
            <a:hlinkClick r:id="rId17" action="ppaction://hlinksldjump"/>
          </p:cNvPr>
          <p:cNvSpPr>
            <a:spLocks noChangeAspect="1"/>
          </p:cNvSpPr>
          <p:nvPr/>
        </p:nvSpPr>
        <p:spPr bwMode="auto">
          <a:xfrm rot="16200000">
            <a:off x="2066498" y="4393196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0" name="Šestiúhelník 238">
            <a:hlinkClick r:id="rId18" action="ppaction://hlinksldjump"/>
          </p:cNvPr>
          <p:cNvSpPr>
            <a:spLocks noChangeAspect="1"/>
          </p:cNvSpPr>
          <p:nvPr/>
        </p:nvSpPr>
        <p:spPr bwMode="auto">
          <a:xfrm rot="16200000">
            <a:off x="2903045" y="4378908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1" name="Šestiúhelník 238">
            <a:hlinkClick r:id="rId19" action="ppaction://hlinksldjump"/>
          </p:cNvPr>
          <p:cNvSpPr>
            <a:spLocks noChangeAspect="1"/>
          </p:cNvSpPr>
          <p:nvPr/>
        </p:nvSpPr>
        <p:spPr bwMode="auto">
          <a:xfrm rot="16200000">
            <a:off x="3735502" y="4378908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2" name="Šestiúhelník 238">
            <a:hlinkClick r:id="rId20" action="ppaction://hlinksldjump"/>
          </p:cNvPr>
          <p:cNvSpPr>
            <a:spLocks noChangeAspect="1"/>
          </p:cNvSpPr>
          <p:nvPr/>
        </p:nvSpPr>
        <p:spPr bwMode="auto">
          <a:xfrm rot="16200000">
            <a:off x="4581406" y="4378907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19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3" name="Šestiúhelník 238">
            <a:hlinkClick r:id="rId21" action="ppaction://hlinksldjump"/>
          </p:cNvPr>
          <p:cNvSpPr>
            <a:spLocks noChangeAspect="1"/>
          </p:cNvSpPr>
          <p:nvPr/>
        </p:nvSpPr>
        <p:spPr bwMode="auto">
          <a:xfrm rot="16200000">
            <a:off x="5421771" y="4378907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4" name="Šestiúhelník 238">
            <a:hlinkClick r:id="rId22" action="ppaction://hlinksldjump"/>
          </p:cNvPr>
          <p:cNvSpPr>
            <a:spLocks noChangeAspect="1"/>
          </p:cNvSpPr>
          <p:nvPr/>
        </p:nvSpPr>
        <p:spPr bwMode="auto">
          <a:xfrm rot="16200000">
            <a:off x="6266078" y="4378907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6" name="Šestiúhelník 238">
            <a:hlinkClick r:id="rId23" action="ppaction://hlinksldjump"/>
          </p:cNvPr>
          <p:cNvSpPr>
            <a:spLocks noChangeAspect="1"/>
          </p:cNvSpPr>
          <p:nvPr/>
        </p:nvSpPr>
        <p:spPr bwMode="auto">
          <a:xfrm rot="16200000">
            <a:off x="1643546" y="5149871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7" name="Šestiúhelník 238">
            <a:hlinkClick r:id="rId24" action="ppaction://hlinksldjump"/>
          </p:cNvPr>
          <p:cNvSpPr>
            <a:spLocks noChangeAspect="1"/>
          </p:cNvSpPr>
          <p:nvPr/>
        </p:nvSpPr>
        <p:spPr bwMode="auto">
          <a:xfrm rot="16200000">
            <a:off x="2480093" y="5149871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8" name="Šestiúhelník 238">
            <a:hlinkClick r:id="rId25" action="ppaction://hlinksldjump"/>
          </p:cNvPr>
          <p:cNvSpPr>
            <a:spLocks noChangeAspect="1"/>
          </p:cNvSpPr>
          <p:nvPr/>
        </p:nvSpPr>
        <p:spPr bwMode="auto">
          <a:xfrm rot="16200000">
            <a:off x="3312550" y="5135583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29" name="Šestiúhelník 238">
            <a:hlinkClick r:id="rId26" action="ppaction://hlinksldjump"/>
          </p:cNvPr>
          <p:cNvSpPr>
            <a:spLocks noChangeAspect="1"/>
          </p:cNvSpPr>
          <p:nvPr/>
        </p:nvSpPr>
        <p:spPr bwMode="auto">
          <a:xfrm rot="16200000">
            <a:off x="4158454" y="5135582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30" name="Šestiúhelník 238">
            <a:hlinkClick r:id="rId27" action="ppaction://hlinksldjump"/>
          </p:cNvPr>
          <p:cNvSpPr>
            <a:spLocks noChangeAspect="1"/>
          </p:cNvSpPr>
          <p:nvPr/>
        </p:nvSpPr>
        <p:spPr bwMode="auto">
          <a:xfrm rot="16200000">
            <a:off x="4998819" y="5135582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31" name="Šestiúhelník 238">
            <a:hlinkClick r:id="rId28" action="ppaction://hlinksldjump"/>
          </p:cNvPr>
          <p:cNvSpPr>
            <a:spLocks noChangeAspect="1"/>
          </p:cNvSpPr>
          <p:nvPr/>
        </p:nvSpPr>
        <p:spPr bwMode="auto">
          <a:xfrm rot="16200000">
            <a:off x="5843126" y="5135582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32" name="Šestiúhelník 238">
            <a:hlinkClick r:id="rId29" action="ppaction://hlinksldjump"/>
          </p:cNvPr>
          <p:cNvSpPr>
            <a:spLocks noChangeAspect="1"/>
          </p:cNvSpPr>
          <p:nvPr/>
        </p:nvSpPr>
        <p:spPr bwMode="auto">
          <a:xfrm rot="16200000">
            <a:off x="6690627" y="5136424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39" name="Ovál 38"/>
          <p:cNvSpPr/>
          <p:nvPr/>
        </p:nvSpPr>
        <p:spPr>
          <a:xfrm>
            <a:off x="4191942" y="2090369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0" name="Ovál 39"/>
          <p:cNvSpPr/>
          <p:nvPr/>
        </p:nvSpPr>
        <p:spPr>
          <a:xfrm>
            <a:off x="4519677" y="1511657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1" name="Ovál 40"/>
          <p:cNvSpPr/>
          <p:nvPr/>
        </p:nvSpPr>
        <p:spPr>
          <a:xfrm>
            <a:off x="3856927" y="1511657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2" name="Ovál 41"/>
          <p:cNvSpPr/>
          <p:nvPr/>
        </p:nvSpPr>
        <p:spPr>
          <a:xfrm>
            <a:off x="4617217" y="1341811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3" name="Ovál 42"/>
          <p:cNvSpPr/>
          <p:nvPr/>
        </p:nvSpPr>
        <p:spPr>
          <a:xfrm>
            <a:off x="4944952" y="763099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4" name="Ovál 43"/>
          <p:cNvSpPr/>
          <p:nvPr/>
        </p:nvSpPr>
        <p:spPr>
          <a:xfrm>
            <a:off x="4282202" y="763099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5" name="Ovál 44"/>
          <p:cNvSpPr/>
          <p:nvPr/>
        </p:nvSpPr>
        <p:spPr>
          <a:xfrm>
            <a:off x="5040363" y="208896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6" name="Ovál 45"/>
          <p:cNvSpPr/>
          <p:nvPr/>
        </p:nvSpPr>
        <p:spPr>
          <a:xfrm>
            <a:off x="5368098" y="1510250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7" name="Ovál 46"/>
          <p:cNvSpPr/>
          <p:nvPr/>
        </p:nvSpPr>
        <p:spPr>
          <a:xfrm>
            <a:off x="4705348" y="1510250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8" name="Ovál 47"/>
          <p:cNvSpPr/>
          <p:nvPr/>
        </p:nvSpPr>
        <p:spPr>
          <a:xfrm>
            <a:off x="3767430" y="284788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9" name="Ovál 48"/>
          <p:cNvSpPr/>
          <p:nvPr/>
        </p:nvSpPr>
        <p:spPr>
          <a:xfrm>
            <a:off x="4095165" y="2269174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0" name="Ovál 49"/>
          <p:cNvSpPr/>
          <p:nvPr/>
        </p:nvSpPr>
        <p:spPr>
          <a:xfrm>
            <a:off x="3432415" y="226917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1" name="Ovál 50"/>
          <p:cNvSpPr/>
          <p:nvPr/>
        </p:nvSpPr>
        <p:spPr>
          <a:xfrm>
            <a:off x="4608685" y="284788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2" name="Ovál 51"/>
          <p:cNvSpPr/>
          <p:nvPr/>
        </p:nvSpPr>
        <p:spPr>
          <a:xfrm>
            <a:off x="4941183" y="2269174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3" name="Ovál 52"/>
          <p:cNvSpPr/>
          <p:nvPr/>
        </p:nvSpPr>
        <p:spPr>
          <a:xfrm>
            <a:off x="4278433" y="226917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4" name="Ovál 53"/>
          <p:cNvSpPr/>
          <p:nvPr/>
        </p:nvSpPr>
        <p:spPr>
          <a:xfrm>
            <a:off x="5451965" y="285014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5" name="Ovál 54"/>
          <p:cNvSpPr/>
          <p:nvPr/>
        </p:nvSpPr>
        <p:spPr>
          <a:xfrm>
            <a:off x="5774938" y="2271430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6" name="Ovál 55"/>
          <p:cNvSpPr/>
          <p:nvPr/>
        </p:nvSpPr>
        <p:spPr>
          <a:xfrm>
            <a:off x="5126476" y="2271430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7" name="Ovál 56"/>
          <p:cNvSpPr/>
          <p:nvPr/>
        </p:nvSpPr>
        <p:spPr>
          <a:xfrm>
            <a:off x="3350499" y="3593371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8" name="Ovál 57"/>
          <p:cNvSpPr/>
          <p:nvPr/>
        </p:nvSpPr>
        <p:spPr>
          <a:xfrm>
            <a:off x="3668709" y="3028947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9" name="Ovál 58"/>
          <p:cNvSpPr/>
          <p:nvPr/>
        </p:nvSpPr>
        <p:spPr>
          <a:xfrm>
            <a:off x="3039298" y="3028947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4" name="Ovál 63"/>
          <p:cNvSpPr/>
          <p:nvPr/>
        </p:nvSpPr>
        <p:spPr>
          <a:xfrm>
            <a:off x="4179570" y="3601468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5" name="Ovál 64"/>
          <p:cNvSpPr/>
          <p:nvPr/>
        </p:nvSpPr>
        <p:spPr>
          <a:xfrm>
            <a:off x="4512069" y="3017992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6" name="Ovál 65"/>
          <p:cNvSpPr/>
          <p:nvPr/>
        </p:nvSpPr>
        <p:spPr>
          <a:xfrm>
            <a:off x="3854080" y="3022755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7" name="Ovál 66"/>
          <p:cNvSpPr/>
          <p:nvPr/>
        </p:nvSpPr>
        <p:spPr>
          <a:xfrm>
            <a:off x="5019763" y="3603020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8" name="Ovál 67"/>
          <p:cNvSpPr/>
          <p:nvPr/>
        </p:nvSpPr>
        <p:spPr>
          <a:xfrm>
            <a:off x="5352262" y="3019544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9" name="Ovál 68"/>
          <p:cNvSpPr/>
          <p:nvPr/>
        </p:nvSpPr>
        <p:spPr>
          <a:xfrm>
            <a:off x="4699036" y="301954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0" name="Ovál 69"/>
          <p:cNvSpPr/>
          <p:nvPr/>
        </p:nvSpPr>
        <p:spPr>
          <a:xfrm>
            <a:off x="5868133" y="360390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1" name="Ovál 70"/>
          <p:cNvSpPr/>
          <p:nvPr/>
        </p:nvSpPr>
        <p:spPr>
          <a:xfrm>
            <a:off x="6191107" y="3020426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2" name="Ovál 71"/>
          <p:cNvSpPr/>
          <p:nvPr/>
        </p:nvSpPr>
        <p:spPr>
          <a:xfrm>
            <a:off x="5542643" y="3020426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3" name="Ovál 72"/>
          <p:cNvSpPr/>
          <p:nvPr/>
        </p:nvSpPr>
        <p:spPr>
          <a:xfrm>
            <a:off x="2914086" y="4361420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4" name="Ovál 73"/>
          <p:cNvSpPr/>
          <p:nvPr/>
        </p:nvSpPr>
        <p:spPr>
          <a:xfrm>
            <a:off x="3241823" y="3773181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5" name="Ovál 74"/>
          <p:cNvSpPr/>
          <p:nvPr/>
        </p:nvSpPr>
        <p:spPr>
          <a:xfrm>
            <a:off x="2583833" y="3773181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6" name="Ovál 75"/>
          <p:cNvSpPr/>
          <p:nvPr/>
        </p:nvSpPr>
        <p:spPr>
          <a:xfrm>
            <a:off x="3762546" y="435581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7" name="Ovál 76"/>
          <p:cNvSpPr/>
          <p:nvPr/>
        </p:nvSpPr>
        <p:spPr>
          <a:xfrm>
            <a:off x="4085520" y="3767573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8" name="Ovál 77"/>
          <p:cNvSpPr/>
          <p:nvPr/>
        </p:nvSpPr>
        <p:spPr>
          <a:xfrm>
            <a:off x="3432293" y="3772336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9" name="Ovál 78"/>
          <p:cNvSpPr/>
          <p:nvPr/>
        </p:nvSpPr>
        <p:spPr>
          <a:xfrm>
            <a:off x="4600576" y="4350724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0" name="Ovál 79"/>
          <p:cNvSpPr/>
          <p:nvPr/>
        </p:nvSpPr>
        <p:spPr>
          <a:xfrm>
            <a:off x="4928313" y="3772011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1" name="Ovál 80"/>
          <p:cNvSpPr/>
          <p:nvPr/>
        </p:nvSpPr>
        <p:spPr>
          <a:xfrm>
            <a:off x="4265560" y="3767248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2" name="Ovál 81"/>
          <p:cNvSpPr/>
          <p:nvPr/>
        </p:nvSpPr>
        <p:spPr>
          <a:xfrm>
            <a:off x="5443592" y="4350724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3" name="Ovál 82"/>
          <p:cNvSpPr/>
          <p:nvPr/>
        </p:nvSpPr>
        <p:spPr>
          <a:xfrm>
            <a:off x="5766566" y="3772011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4" name="Ovál 83"/>
          <p:cNvSpPr/>
          <p:nvPr/>
        </p:nvSpPr>
        <p:spPr>
          <a:xfrm>
            <a:off x="5103813" y="3772011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5" name="Ovál 84"/>
          <p:cNvSpPr/>
          <p:nvPr/>
        </p:nvSpPr>
        <p:spPr>
          <a:xfrm>
            <a:off x="6283869" y="435717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6" name="Ovál 85"/>
          <p:cNvSpPr/>
          <p:nvPr/>
        </p:nvSpPr>
        <p:spPr>
          <a:xfrm>
            <a:off x="6606843" y="3778463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7" name="Ovál 86"/>
          <p:cNvSpPr/>
          <p:nvPr/>
        </p:nvSpPr>
        <p:spPr>
          <a:xfrm>
            <a:off x="5944090" y="3773700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2" name="Ovál 91"/>
          <p:cNvSpPr/>
          <p:nvPr/>
        </p:nvSpPr>
        <p:spPr>
          <a:xfrm>
            <a:off x="2498150" y="5128463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3" name="Ovál 92"/>
          <p:cNvSpPr/>
          <p:nvPr/>
        </p:nvSpPr>
        <p:spPr>
          <a:xfrm>
            <a:off x="2830650" y="4544987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4" name="Ovál 93"/>
          <p:cNvSpPr/>
          <p:nvPr/>
        </p:nvSpPr>
        <p:spPr>
          <a:xfrm>
            <a:off x="2167897" y="454022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5" name="Ovál 94"/>
          <p:cNvSpPr/>
          <p:nvPr/>
        </p:nvSpPr>
        <p:spPr>
          <a:xfrm>
            <a:off x="3321920" y="5123700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6" name="Ovál 95"/>
          <p:cNvSpPr/>
          <p:nvPr/>
        </p:nvSpPr>
        <p:spPr>
          <a:xfrm>
            <a:off x="3668709" y="4544987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7" name="Ovál 96"/>
          <p:cNvSpPr/>
          <p:nvPr/>
        </p:nvSpPr>
        <p:spPr>
          <a:xfrm>
            <a:off x="3005956" y="4544987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8" name="Ovál 97"/>
          <p:cNvSpPr/>
          <p:nvPr/>
        </p:nvSpPr>
        <p:spPr>
          <a:xfrm>
            <a:off x="4174911" y="511889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9" name="Ovál 98"/>
          <p:cNvSpPr/>
          <p:nvPr/>
        </p:nvSpPr>
        <p:spPr>
          <a:xfrm>
            <a:off x="4502648" y="4540183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0" name="Ovál 99"/>
          <p:cNvSpPr/>
          <p:nvPr/>
        </p:nvSpPr>
        <p:spPr>
          <a:xfrm>
            <a:off x="3839894" y="4540183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1" name="Ovál 100"/>
          <p:cNvSpPr/>
          <p:nvPr/>
        </p:nvSpPr>
        <p:spPr>
          <a:xfrm>
            <a:off x="5013679" y="5113169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2" name="Ovál 101"/>
          <p:cNvSpPr/>
          <p:nvPr/>
        </p:nvSpPr>
        <p:spPr>
          <a:xfrm>
            <a:off x="5341416" y="4534456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3" name="Ovál 102"/>
          <p:cNvSpPr/>
          <p:nvPr/>
        </p:nvSpPr>
        <p:spPr>
          <a:xfrm>
            <a:off x="4688188" y="4534456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4" name="Ovál 103"/>
          <p:cNvSpPr/>
          <p:nvPr/>
        </p:nvSpPr>
        <p:spPr>
          <a:xfrm>
            <a:off x="5858807" y="5110635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5" name="Ovál 104"/>
          <p:cNvSpPr/>
          <p:nvPr/>
        </p:nvSpPr>
        <p:spPr>
          <a:xfrm>
            <a:off x="6181781" y="4522396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6" name="Ovál 105"/>
          <p:cNvSpPr/>
          <p:nvPr/>
        </p:nvSpPr>
        <p:spPr>
          <a:xfrm>
            <a:off x="5528553" y="4527159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7" name="Ovál 106"/>
          <p:cNvSpPr/>
          <p:nvPr/>
        </p:nvSpPr>
        <p:spPr>
          <a:xfrm>
            <a:off x="6708562" y="511793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8" name="Ovál 107"/>
          <p:cNvSpPr/>
          <p:nvPr/>
        </p:nvSpPr>
        <p:spPr>
          <a:xfrm>
            <a:off x="7031536" y="4529693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9" name="Ovál 108"/>
          <p:cNvSpPr/>
          <p:nvPr/>
        </p:nvSpPr>
        <p:spPr>
          <a:xfrm>
            <a:off x="6368782" y="4529693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0" name="Ovál 109"/>
          <p:cNvSpPr/>
          <p:nvPr/>
        </p:nvSpPr>
        <p:spPr>
          <a:xfrm>
            <a:off x="2077597" y="5901182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1" name="Ovál 110"/>
          <p:cNvSpPr/>
          <p:nvPr/>
        </p:nvSpPr>
        <p:spPr>
          <a:xfrm>
            <a:off x="2381521" y="5308180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2" name="Ovál 111"/>
          <p:cNvSpPr/>
          <p:nvPr/>
        </p:nvSpPr>
        <p:spPr>
          <a:xfrm>
            <a:off x="1737817" y="5308180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3" name="Ovál 112"/>
          <p:cNvSpPr/>
          <p:nvPr/>
        </p:nvSpPr>
        <p:spPr>
          <a:xfrm>
            <a:off x="2911937" y="5883174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4" name="Ovál 113"/>
          <p:cNvSpPr/>
          <p:nvPr/>
        </p:nvSpPr>
        <p:spPr>
          <a:xfrm>
            <a:off x="3211098" y="5299698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5" name="Ovál 114"/>
          <p:cNvSpPr/>
          <p:nvPr/>
        </p:nvSpPr>
        <p:spPr>
          <a:xfrm>
            <a:off x="2581683" y="5304461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6" name="Ovál 115"/>
          <p:cNvSpPr/>
          <p:nvPr/>
        </p:nvSpPr>
        <p:spPr>
          <a:xfrm>
            <a:off x="3757485" y="5868886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7" name="Ovál 116"/>
          <p:cNvSpPr/>
          <p:nvPr/>
        </p:nvSpPr>
        <p:spPr>
          <a:xfrm>
            <a:off x="4085222" y="5299698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8" name="Ovál 117"/>
          <p:cNvSpPr/>
          <p:nvPr/>
        </p:nvSpPr>
        <p:spPr>
          <a:xfrm>
            <a:off x="3417705" y="5299698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9" name="Ovál 118"/>
          <p:cNvSpPr/>
          <p:nvPr/>
        </p:nvSpPr>
        <p:spPr>
          <a:xfrm>
            <a:off x="4595444" y="5870689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0" name="Ovál 119"/>
          <p:cNvSpPr/>
          <p:nvPr/>
        </p:nvSpPr>
        <p:spPr>
          <a:xfrm>
            <a:off x="4927944" y="5301501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Ovál 120"/>
          <p:cNvSpPr/>
          <p:nvPr/>
        </p:nvSpPr>
        <p:spPr>
          <a:xfrm>
            <a:off x="4255664" y="5301501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2" name="Ovál 121"/>
          <p:cNvSpPr/>
          <p:nvPr/>
        </p:nvSpPr>
        <p:spPr>
          <a:xfrm>
            <a:off x="5437526" y="5883175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3" name="Ovál 122"/>
          <p:cNvSpPr/>
          <p:nvPr/>
        </p:nvSpPr>
        <p:spPr>
          <a:xfrm>
            <a:off x="5760501" y="5299698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4" name="Ovál 123"/>
          <p:cNvSpPr/>
          <p:nvPr/>
        </p:nvSpPr>
        <p:spPr>
          <a:xfrm>
            <a:off x="5102509" y="5309223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5" name="Ovál 124"/>
          <p:cNvSpPr/>
          <p:nvPr/>
        </p:nvSpPr>
        <p:spPr>
          <a:xfrm>
            <a:off x="6280297" y="5881328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6" name="Ovál 125"/>
          <p:cNvSpPr/>
          <p:nvPr/>
        </p:nvSpPr>
        <p:spPr>
          <a:xfrm>
            <a:off x="6617560" y="5302614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7" name="Ovál 126"/>
          <p:cNvSpPr/>
          <p:nvPr/>
        </p:nvSpPr>
        <p:spPr>
          <a:xfrm>
            <a:off x="5945280" y="5302614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8" name="Ovál 127"/>
          <p:cNvSpPr/>
          <p:nvPr/>
        </p:nvSpPr>
        <p:spPr>
          <a:xfrm>
            <a:off x="7133263" y="5887680"/>
            <a:ext cx="104646" cy="10464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9" name="Ovál 128"/>
          <p:cNvSpPr/>
          <p:nvPr/>
        </p:nvSpPr>
        <p:spPr>
          <a:xfrm>
            <a:off x="7465763" y="5294678"/>
            <a:ext cx="104646" cy="1046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0" name="Ovál 129"/>
          <p:cNvSpPr/>
          <p:nvPr/>
        </p:nvSpPr>
        <p:spPr>
          <a:xfrm>
            <a:off x="6793483" y="5294678"/>
            <a:ext cx="104646" cy="1046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558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121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121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121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7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28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89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0" fill="hold">
                      <p:stCondLst>
                        <p:cond delay="0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29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0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0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3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31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2" fill="hold">
                      <p:stCondLst>
                        <p:cond delay="0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121"/>
                                      </p:to>
                                    </p:animClr>
                                    <p:set>
                                      <p:cBhvr>
                                        <p:cTn id="3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345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6" fill="hold">
                      <p:stCondLst>
                        <p:cond delay="0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35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36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36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7" fill="hold">
                      <p:stCondLst>
                        <p:cond delay="0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373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4" fill="hold">
                      <p:stCondLst>
                        <p:cond delay="0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38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8" fill="hold">
                      <p:stCondLst>
                        <p:cond delay="0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39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94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5" fill="hold">
                      <p:stCondLst>
                        <p:cond delay="0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39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401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2" fill="hold">
                      <p:stCondLst>
                        <p:cond delay="0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0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41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6" fill="hold">
                      <p:stCondLst>
                        <p:cond delay="0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4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>
                      <p:stCondLst>
                        <p:cond delay="0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429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0" fill="hold">
                      <p:stCondLst>
                        <p:cond delay="0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436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7" fill="hold">
                      <p:stCondLst>
                        <p:cond delay="0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4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44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4" fill="hold">
                      <p:stCondLst>
                        <p:cond delay="0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450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1" fill="hold">
                      <p:stCondLst>
                        <p:cond delay="0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46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464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5" fill="hold">
                      <p:stCondLst>
                        <p:cond delay="0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6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471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2" fill="hold">
                      <p:stCondLst>
                        <p:cond delay="0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7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478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9" fill="hold">
                      <p:stCondLst>
                        <p:cond delay="0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48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485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6" fill="hold">
                      <p:stCondLst>
                        <p:cond delay="0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9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49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3" fill="hold">
                      <p:stCondLst>
                        <p:cond delay="0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49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0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506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7" fill="hold">
                      <p:stCondLst>
                        <p:cond delay="0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13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4" fill="hold">
                      <p:stCondLst>
                        <p:cond delay="0"/>
                      </p:stCondLst>
                      <p:childTnLst>
                        <p:par>
                          <p:cTn id="515" fill="hold">
                            <p:stCondLst>
                              <p:cond delay="0"/>
                            </p:stCondLst>
                            <p:childTnLst>
                              <p:par>
                                <p:cTn id="5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520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1" fill="hold">
                      <p:stCondLst>
                        <p:cond delay="0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2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527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8" fill="hold">
                      <p:stCondLst>
                        <p:cond delay="0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534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5" fill="hold">
                      <p:stCondLst>
                        <p:cond delay="0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3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541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2" fill="hold">
                      <p:stCondLst>
                        <p:cond delay="0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548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9" fill="hold">
                      <p:stCondLst>
                        <p:cond delay="0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5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555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6" fill="hold">
                      <p:stCondLst>
                        <p:cond delay="0"/>
                      </p:stCondLst>
                      <p:childTnLst>
                        <p:par>
                          <p:cTn id="557" fill="hold">
                            <p:stCondLst>
                              <p:cond delay="0"/>
                            </p:stCondLst>
                            <p:childTnLst>
                              <p:par>
                                <p:cTn id="5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6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6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569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0" fill="hold">
                      <p:stCondLst>
                        <p:cond delay="0"/>
                      </p:stCondLst>
                      <p:childTnLst>
                        <p:par>
                          <p:cTn id="571" fill="hold">
                            <p:stCondLst>
                              <p:cond delay="0"/>
                            </p:stCondLst>
                            <p:childTnLst>
                              <p:par>
                                <p:cTn id="5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7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576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7" fill="hold">
                      <p:stCondLst>
                        <p:cond delay="0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DC51"/>
                                      </p:to>
                                    </p:animClr>
                                    <p:set>
                                      <p:cBhvr>
                                        <p:cTn id="58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583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4" fill="hold">
                      <p:stCondLst>
                        <p:cond delay="0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3621"/>
                                      </p:to>
                                    </p:animClr>
                                    <p:set>
                                      <p:cBhvr>
                                        <p:cTn id="58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5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Pevný vysoce hořlavý, lehký kov. Velice významný pro živé organismy. Používá se jako součást slitiny dural při výrobě letadel, aut, lodí, jízdních kol atd.</a:t>
            </a: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265244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5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HOŘČÍK – Mg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12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http://21stoleti.cz/wp-content/images/12794891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998" y="1756251"/>
            <a:ext cx="3585062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48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Nejdůležitější a nejpoužívanější kov na Zemi. Obsaženo v lidském organismu. Při výrobě tohoto prvku vzniká nejdříve litina. Používá se k výrobě kotlů, radiátorů a součástí těžkých strojů.  </a:t>
            </a:r>
          </a:p>
          <a:p>
            <a:pPr algn="ctr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360622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ŽELEZO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26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://nd04.jxs.cz/831/100/3aa3aad5df_76068703_o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122" y="1768713"/>
            <a:ext cx="4692305" cy="292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03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Významný kov, dobře vede teplo a elektřinu. Použití v elektronice. Vyrábí se z něj také střešní krytina a okapy. Obsažena i v živých organismech.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276188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7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MĚĎ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29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://www.mineral-blaha.com/data/fotky/5/p-4419-fu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571" y="1777477"/>
            <a:ext cx="3884189" cy="290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74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8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Prvek, který je dobrým vodičem elektrického proudu. Používá se jako záznamové médium v CD a DVD discích. Používá se na výrobu lehkých a pevných slitin (např. dural), mincí atd.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771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HLINÍK – Al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13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http://upload.wikimedia.org/wikipedia/commons/thumb/5/5d/Aluminium-4.jpg/255px-Aluminium-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266" y="1489119"/>
            <a:ext cx="3382027" cy="338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08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9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Těžký, měkký, žlutý kov, silně lesklý. Jedním z nejlepších vodičů elektrického proudu. Chemicky mimořádně odolné. Používá se převážně na výrobu mincí, zubů a šperků.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897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9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ZLATO – Au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79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img.ihned.cz/attachment.php/390/48135390/VxoFWnD0T154suJrL9H68zA2cSmyIOvM/valoun_-_otvira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846" y="1095233"/>
            <a:ext cx="4153846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.ihned.cz/attachment.php/950/48052950/IAnJVD9mEkPxHqhl0615jRCt2aQM4W3f/102-01-otvir-zlato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846" y="3526231"/>
            <a:ext cx="4153852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23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8370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032521" y="2192055"/>
            <a:ext cx="667098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Jedovatý kapalný kov, který byl používán na výrobu teploměrů.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325884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Jeden z kovů budoucnosti. Velmi těžký, stříbřitě bílý kov, chemicky odolný. Slouží k výrobě automobilových katalyzátorů. Léky obsahující tento prvek se uplatňují při léčbě rakoviny.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084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PLATINA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78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www.kth.se/polopoly_fs/1.181914!/image/platinum_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687958"/>
            <a:ext cx="3382028" cy="260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61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Vzácný, lesklý a šedobílý polokov, který je nezbytnou součástí optických vláken a optických kabelů.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251706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GERMANIUM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32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images-of-elements.com/germanium-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263" y="1429193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5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Velmi reaktivní kov. Musí se uchovávat pod vrstvou petroleje. Používá se jako chladící médium v jaderných reaktorech.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251102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SODÍK – Na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11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demel.wz.cz/sodi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01" y="1969193"/>
            <a:ext cx="35406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18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Nejjednodušší prvek. Má menší hustotu než vzduch a se vzduchem vytváří výbušnou směs. Používá se ke svařování a řezání kovů, v chemické a potravinářské výrobě, k plnění meteorologických balonů.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072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VODÍK – H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1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h2shop.cz/images/lahveskla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95" y="1760258"/>
            <a:ext cx="4462920" cy="288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60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Šedobílý kov, snadno tavitelný, na vzduchu stálý. Využívá se jako povrchová ochrana železa proti korozi, k výrobě baterií a slitin, např. mosazi.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23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ZINEK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30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upload.wikimedia.org/wikipedia/commons/thumb/f/f9/Zinc_fragment_sublimed_and_1cm3_cube.jpg/255px-Zinc_fragment_sublimed_and_1cm3_cub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693" y="2094788"/>
            <a:ext cx="3832965" cy="234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50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4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1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RTUŤ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Hg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80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upload.wikimedia.org/wikipedia/commons/thumb/9/99/Pouring_liquid_mercury_bionerd.jpg/255px-Pouring_liquid_mercury_bioner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620" y="1048206"/>
            <a:ext cx="231985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.lidovky.cz/13/083/lngal/MC4d7c3a_shutterstock_6355927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219" y="3571741"/>
            <a:ext cx="380065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34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Stříbrolesklý, na vzduchu stálý kov. Je nejlepším vodičem elektrického proudu. Uplatňuje se při výrobě elektrických kontaktů a šperků.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501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STŘÍBRO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47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media.investicniweb.cz/photos/2013/08/15/67-23965-stribro-ilustracni-fo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507287"/>
            <a:ext cx="3049522" cy="214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geologie.vsb.cz/loziska/loziska/rudy/st%C5%99%C3%ADbro%2001_resiz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05494"/>
            <a:ext cx="3049523" cy="235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9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Žlutozelený, nepříjemně zapáchající plyn. Je rozpustný ve vodě a ničí v ní bakterie a choroboplodné zárodky. Využívá se proto k dezinfekci pitné vody a vody v plaveckých bazénech.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866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CHLOR – Cl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</a:t>
            </a:r>
            <a:r>
              <a:rPr lang="cs-CZ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cornellchem.wikispaces.com/file/view/Chlorine_gas.jpg/188562177/Chlorine_g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298" y="1590806"/>
            <a:ext cx="3245746" cy="349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07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Pevná, křehká látka. Dříve se tento nekov používal k výrobě zápalek. Používá se převážně k výrobě kyseliny jejího názvu, k výrobě pryže.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478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7170" name="Picture 2" descr="http://upload.wikimedia.org/wikipedia/commons/thumb/4/44/Sulfur-sample.jpg/255px-Sulfur-samp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151" y="1862311"/>
            <a:ext cx="4119343" cy="308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SÍRA – S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1</a:t>
            </a:r>
            <a:r>
              <a:rPr lang="cs-CZ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9848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Nekov vyskytující se v přírodě ve dvou modifikacích, diamant a grafit. Je vázán v tělech organismů, v ropě, v zemním plynu aj.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78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UHLÍK – </a:t>
            </a:r>
            <a:r>
              <a:rPr lang="cs-CZ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6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6" name="Picture 4" descr="http://m1.aimg.sk/tahaky/d_19491_45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829" y="1548646"/>
            <a:ext cx="4689736" cy="349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39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19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Nekov používající se v dnešní době k výrobě zápalek. Vyskytuje se ve dvou modifikacích, a to v červené a bílé podobě.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101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19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218" name="Picture 2" descr="http://chemickeprvky.euweb.cz/obrazky/Fosf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846" y="2046554"/>
            <a:ext cx="4341269" cy="271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FOSFOR – P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15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15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>
                <a:solidFill>
                  <a:srgbClr val="FFFFFF"/>
                </a:solidFill>
                <a:latin typeface="Ubuntu" panose="020B0504030602030204" pitchFamily="34" charset="0"/>
              </a:rPr>
              <a:t>2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Polokov, který slouží jako základní materiál pro výrobu mikroprocesorů počítače a pro výrobu skla.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355766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Nekov tvořící asi 78% vzduchu. Používá se k výrobě průmyslových hnojiv, amoniaku. Součástí základních staveních jednotek živých organismů – bílkovin.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881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20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DUSÍK – </a:t>
            </a:r>
            <a:r>
              <a:rPr lang="cs-CZ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</a:t>
            </a:r>
            <a:r>
              <a:rPr lang="cs-CZ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pic>
        <p:nvPicPr>
          <p:cNvPr id="10242" name="Picture 2" descr="http://upload.wikimedia.org/wikipedia/commons/thumb/d/d2/Liquidnitrogen.jpg/255px-Liquidnitrog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743" y="1607117"/>
            <a:ext cx="3376764" cy="337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1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Stříbrolesklý kov, snadno tavitelný, na vzduchu stálý. Jeho povlak se uplatňuje jako ochrana proti korozi. Vyrábějí se z něj slitiny jako bronz nebo pájka.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394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21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CÍN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50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http://upload.wikimedia.org/wikipedia/commons/5/5a/C%C3%AD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797" y="1624372"/>
            <a:ext cx="4022697" cy="292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1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Významný </a:t>
            </a:r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polokov. Je to šedá, lesklá, krystalická látka. Nalezneme ji v procesoru každého počítače. </a:t>
            </a:r>
          </a:p>
          <a:p>
            <a:pPr algn="just"/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14582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22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ARSEN – As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33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http://mail.zsebenese.opava.cz/tabulka/as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473" y="1947078"/>
            <a:ext cx="3825613" cy="293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16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Šedobílý, měkký, snadno tavitelný kov. Je součástí akumulátorů (zdrojů elektrické energie), sloučenin  přidávaných do benzinu pro automobily, slitin (pájek) a barev. </a:t>
            </a:r>
          </a:p>
          <a:p>
            <a:pPr algn="just"/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354996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23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OLOVO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Pb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82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http://www.formybrno.cz/user/shop/big/191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519" y="1842868"/>
            <a:ext cx="4022975" cy="301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21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Nejrozšířenější prvek na Zemi. Bezbarvý plyn, bez chuti a bez zápachu, podporuje hoření. Jako plyn obsažen ve vzduchu (asi 21%). Významný biogenní prvek. </a:t>
            </a:r>
          </a:p>
          <a:p>
            <a:pPr algn="just"/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203065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KYSLÍK – O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</a:t>
            </a:r>
            <a:r>
              <a:rPr lang="cs-CZ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</p:txBody>
      </p:sp>
      <p:pic>
        <p:nvPicPr>
          <p:cNvPr id="13314" name="Picture 2" descr="http://svarecskepotreby.cz/images/lahev%20kyslik%205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746" y="1095233"/>
            <a:ext cx="3231714" cy="430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90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dirty="0">
                <a:solidFill>
                  <a:srgbClr val="FFFFFF"/>
                </a:solidFill>
                <a:latin typeface="Ubuntu" panose="020B0504030602030204" pitchFamily="34" charset="0"/>
              </a:rPr>
              <a:t>2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KŘEMÍK – Si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14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povrchove-technologie.cz/technologie/kremik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234" y="1095233"/>
            <a:ext cx="377999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iit.cz/data/images/thumb/65604_2b9e5e4fbd.jpg?12972653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840" y="3615233"/>
            <a:ext cx="366278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23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Červenohnědá těkavá, těžká kapalina, která se rychle vypařuje. Prudce jedovatý, nepříjemně zapáchá. Poškozuje pokožku a oči. </a:t>
            </a:r>
          </a:p>
          <a:p>
            <a:pPr algn="just"/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56045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25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BROM – Br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35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http://upload.wikimedia.org/wikipedia/commons/b/bd/Brom_am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498" y="1277654"/>
            <a:ext cx="2540213" cy="419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Prvek tvořící sloučeniny, které se vyskytují v mořské vodě. Prvek nezbytný pro správný růst a vývoj organismu. Jeho nedostatek může negativně ovlivnit inteligenci. </a:t>
            </a:r>
          </a:p>
          <a:p>
            <a:pPr algn="just"/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379727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26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JOD – </a:t>
            </a:r>
            <a:r>
              <a:rPr lang="cs-CZ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53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http://upload.wikimedia.org/wikipedia/commons/0/0d/Jo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466" y="1805347"/>
            <a:ext cx="4306649" cy="315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70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Nazelenalý plyn. Ze všech prvků má nejvyšší hodnotu elektronegativity. Je značně jedovatý. Sloučeniny tohoto prvku jsou součástí zubních past.</a:t>
            </a:r>
          </a:p>
          <a:p>
            <a:pPr algn="just"/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406875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27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FLUOR – F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</a:t>
            </a:r>
            <a:r>
              <a:rPr lang="cs-CZ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</p:txBody>
      </p:sp>
      <p:pic>
        <p:nvPicPr>
          <p:cNvPr id="16386" name="Picture 2" descr="http://mail.zsebenese.opava.cz/tabulka/f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908" y="1528917"/>
            <a:ext cx="3419605" cy="341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47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Radioaktivní prvek patřící do skupiny vzácných plynů. V oblasti výskytu tohoto prvku může dojít ke značným zdravotním potížím. </a:t>
            </a:r>
          </a:p>
          <a:p>
            <a:pPr algn="just"/>
            <a:endParaRPr lang="cs-CZ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300463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28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RADON – </a:t>
            </a:r>
            <a:r>
              <a:rPr lang="cs-CZ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Rn</a:t>
            </a:r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86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http://www.coleman.cz/ImgGalery/Img6/Clanky/radon_prve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632365"/>
            <a:ext cx="3277838" cy="327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06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Pravidla hry „AZ-kvíz“</a:t>
            </a:r>
            <a:endParaRPr lang="cs-CZ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15950" y="1685924"/>
            <a:ext cx="7886700" cy="4994275"/>
          </a:xfrm>
        </p:spPr>
        <p:txBody>
          <a:bodyPr>
            <a:noAutofit/>
          </a:bodyPr>
          <a:lstStyle/>
          <a:p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Hrají dvě skupiny proti sobě</a:t>
            </a:r>
          </a:p>
          <a:p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 má stejná pravidla jako televizní soutěž AZ-kvíz. Mluvčí skupiny odpovídá na otázku, pokud ji nezodpoví, má možnost odpovídat druhá skupina. Pokud není otázka odpovězena a nějaká skupina chce přesto políčko získat, je možnost vyvolat souboj. Každá skupina hodí kostkou. Ta co hodila  vyšší číslo, získává pole. Druhá skupina je na řadě. </a:t>
            </a:r>
          </a:p>
          <a:p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Vyhrává skupina, která spojí alespoň tři strany hracího objektu. </a:t>
            </a:r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151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Použité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zdroje: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29175"/>
          </a:xfrm>
        </p:spPr>
        <p:txBody>
          <a:bodyPr>
            <a:normAutofit fontScale="55000" lnSpcReduction="20000"/>
          </a:bodyPr>
          <a:lstStyle/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Rtuť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upload.wikimedia.org/wikipedia/commons/thumb/9/99/Pouring_liquid_mercury_bionerd.jpg/255px-Pouring_liquid_mercury_bionerd.jpg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Rtuť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i.lidovky.cz/13/083/lngal/MC4d7c3a_shutterstock_63559273.jpg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Křemík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www.povrchove-technologie.cz/technologie/kremik2.jpg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Křemík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diit.cz/data/images/thumb/65604_2b9e5e4fbd.jpg?1297265314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Helium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www.redorbit.com/media/uploads/2013/11/helium_SS_127296965_110413-617x416.jpg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Helium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i.livescience.com/images/i/000/055/920/i02/helium-shortage.jpg?1376944609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Vápník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upload.wikimedia.org/wikipedia/commons/thumb/0/09/Calcium_1.jpg/255px-Calcium_1.jpg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Sýr a mléko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img.ulekarecdn.cz/dbpic/syr_a_mleko-f590_290.jpg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Germanium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images-of-elements.com/germanium-4.jpg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Sodík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demel.wz.cz/sodik.jpg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6353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3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1032521" y="2192055"/>
            <a:ext cx="667098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Plynný nekov, který se používá k plnění balónků a způsobuje při nadýchání změnu hlasu.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180054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066800"/>
            <a:ext cx="7886700" cy="5689600"/>
          </a:xfrm>
        </p:spPr>
        <p:txBody>
          <a:bodyPr>
            <a:normAutofit fontScale="55000" lnSpcReduction="20000"/>
          </a:bodyPr>
          <a:lstStyle/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Hořčík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21stoleti.cz/wp-content/images/1279489148.jpg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Železo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nd04.jxs.cz/831/100/3aa3aad5df_76068703_o2.jpg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Hliník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upload.wikimedia.org/wikipedia/commons/thumb/5/5d/Aluminium-4.jpg/255px-Aluminium-4.jpg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Arsen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mail.zsebenese.opava.cz/tabulka/as_1.jpg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Zlato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http://img.ihned.cz/attachment.php/390/48135390/VxoFWnD0T154suJrL9H68zA2cSmyIOvM/valoun_-_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otvirak.jpg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Zlato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img.ihned.cz/attachment.php/950/48052950/IAnJVD9mEkPxHqhl0615jRCt2aQM4W3f/102-01-otvir-zlato-1.jpg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Platina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https://www.kth.se/polopoly_fs/1.181914!/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image/platinum_small.jpg</a:t>
            </a:r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Vodík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h2shop.cz/images/lahvesklad.png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Zinek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upload.wikimedia.org/wikipedia/commons/thumb/f/f9/Zinc_fragment_sublimed_and_1cm3_cube.jpg/255px-Zinc_fragment_sublimed_and_1cm3_cube.jpg</a:t>
            </a:r>
            <a:endParaRPr lang="pl-P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Stříbro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media.investicniweb.cz/photos/2013/08/15/67-23965-stribro-ilustracni-foto.jpg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065555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04900"/>
            <a:ext cx="7886700" cy="6057900"/>
          </a:xfrm>
        </p:spPr>
        <p:txBody>
          <a:bodyPr>
            <a:normAutofit fontScale="55000" lnSpcReduction="20000"/>
          </a:bodyPr>
          <a:lstStyle/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Stříbro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geologie.vsb.cz/loziska/loziska/rudy/st%C5%99%C3%ADbro%2001_resize.jpg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Chlor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cornellchem.wikispaces.com/file/view/Chlorine_gas.jpg/188562177/Chlorine_gas.jpg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Síra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upload.wikimedia.org/wikipedia/commons/thumb/4/44/Sulfur-sample.jpg/255px-Sulfur-sample.jpg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Uhlík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m1.aimg.sk/tahaky/d_19491_4537.jpg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Fosfor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chemickeprvky.euweb.cz/obrazky/Fosfor.jpg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Dusík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upload.wikimedia.org/wikipedia/commons/thumb/d/d2/Liquidnitrogen.jpg/255px-Liquidnitrogen.jpg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upload.wikimedia.org/wikipedia/commons/5/5a/C%C3%ADn.png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Olovo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http://www.formybrno.cz/user/shop/big/191(1).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Kyslík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svarecskepotreby.cz/images/lahev%20kyslik%205l.jpg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Brom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upload.wikimedia.org/wikipedia/commons/b/bd/Brom_amp.jpg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Jod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upload.wikimedia.org/wikipedia/commons/0/0d/Jod.jpg</a:t>
            </a:r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Radon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[online]. [cit. 2015-07-12]. Dostupné z: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http://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www.coleman.cz/ImgGalery/Img6/Clanky/radon_prvek.JPG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0990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>
                <a:solidFill>
                  <a:srgbClr val="FFFFFF"/>
                </a:solidFill>
                <a:latin typeface="Ubuntu" panose="020B0504030602030204" pitchFamily="34" charset="0"/>
              </a:rPr>
              <a:t>3</a:t>
            </a: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34745" y="2485353"/>
            <a:ext cx="7674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k-SK" dirty="0"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HELIUM – He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2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www.redorbit.com/media/uploads/2013/11/helium_SS_127296965_110413-617x4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429" y="1095233"/>
            <a:ext cx="373760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.livescience.com/images/i/000/055/920/i02/helium-shortage.jpg?13769446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429" y="3615233"/>
            <a:ext cx="377344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05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8562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smtClean="0">
                <a:solidFill>
                  <a:schemeClr val="bg1"/>
                </a:solidFill>
                <a:latin typeface="Ubuntu" panose="020B0504030602030204" pitchFamily="34" charset="0"/>
              </a:rPr>
              <a:t>Otázka</a:t>
            </a:r>
            <a:endParaRPr lang="sk-SK" sz="2400" b="1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9" name="Picture 2" descr="https://openclipart.org/image/300px/svg_to_png/194060/thumb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3" y="5850957"/>
            <a:ext cx="1189979" cy="86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1032521" y="2192055"/>
            <a:ext cx="66709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Biogenní kov, který je nezbytný pro všechny živé organismy, protože je součástí kostí, zubů, ulit apod. </a:t>
            </a:r>
          </a:p>
          <a:p>
            <a:pPr algn="just"/>
            <a:endParaRPr lang="cs-CZ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název, chemickou značku a protonové číslo prvku. </a:t>
            </a:r>
          </a:p>
        </p:txBody>
      </p:sp>
    </p:spTree>
    <p:extLst>
      <p:ext uri="{BB962C8B-B14F-4D97-AF65-F5344CB8AC3E}">
        <p14:creationId xmlns:p14="http://schemas.microsoft.com/office/powerpoint/2010/main" val="279433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4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9477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343602"/>
            <a:ext cx="9144000" cy="540000"/>
          </a:xfrm>
          <a:prstGeom prst="rect">
            <a:avLst/>
          </a:prstGeom>
          <a:solidFill>
            <a:srgbClr val="94C5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estiúhelník 238">
            <a:hlinkClick r:id="rId3" action="ppaction://hlinksldjump"/>
          </p:cNvPr>
          <p:cNvSpPr>
            <a:spLocks noChangeAspect="1"/>
          </p:cNvSpPr>
          <p:nvPr/>
        </p:nvSpPr>
        <p:spPr bwMode="auto">
          <a:xfrm rot="16200000">
            <a:off x="119452" y="182165"/>
            <a:ext cx="980232" cy="845904"/>
          </a:xfrm>
          <a:prstGeom prst="hexagon">
            <a:avLst>
              <a:gd name="adj" fmla="val 24973"/>
              <a:gd name="vf" fmla="val 115470"/>
            </a:avLst>
          </a:prstGeom>
          <a:solidFill>
            <a:srgbClr val="94C5CC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sk-SK" sz="2400" b="1" smtClean="0">
                <a:solidFill>
                  <a:srgbClr val="FFFFFF"/>
                </a:solidFill>
                <a:latin typeface="Ubuntu" panose="020B0504030602030204" pitchFamily="34" charset="0"/>
              </a:rPr>
              <a:t>4</a:t>
            </a:r>
            <a:endParaRPr lang="cs-CZ" altLang="sk-SK" sz="2400" b="1">
              <a:solidFill>
                <a:srgbClr val="FFFFFF"/>
              </a:solidFill>
              <a:latin typeface="Ubuntu" panose="020B0504030602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" y="3773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400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sz="24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65129" y="2367419"/>
            <a:ext cx="52358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VÁPNÍK – Ca</a:t>
            </a:r>
          </a:p>
          <a:p>
            <a:endParaRPr lang="cs-CZ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Protonové číslo 20</a:t>
            </a:r>
            <a:endParaRPr lang="cs-CZ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http://img.ulekarecdn.cz/dbpic/syr_a_mleko-f590_29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429" y="3835995"/>
            <a:ext cx="4392000" cy="215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pload.wikimedia.org/wikipedia/commons/thumb/0/09/Calcium_1.jpg/255px-Calcium_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6" b="15874"/>
          <a:stretch/>
        </p:blipFill>
        <p:spPr bwMode="auto">
          <a:xfrm>
            <a:off x="4994275" y="1524000"/>
            <a:ext cx="2428875" cy="231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10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1"/>
  <p:tag name="ARTICULATE_PRESENTER_VERSION" val="7"/>
  <p:tag name="ARTICULATE_SLIDE_COUNT" val="86"/>
  <p:tag name="ISPRING_RESOURCE_PATHS_HASH_PRESENTER" val="e75120bf8ae3a674d7bc99f7528bde6c819732f"/>
</p:tagLst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1722</TotalTime>
  <Words>1391</Words>
  <Application>Microsoft Office PowerPoint</Application>
  <PresentationFormat>Předvádění na obrazovce (4:3)</PresentationFormat>
  <Paragraphs>348</Paragraphs>
  <Slides>61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61</vt:i4>
      </vt:variant>
    </vt:vector>
  </HeadingPairs>
  <TitlesOfParts>
    <vt:vector size="62" baseType="lpstr"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Pravidla hry „AZ-kvíz“</vt:lpstr>
      <vt:lpstr>Použité zdroje: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Peter Farárik</dc:creator>
  <cp:lastModifiedBy>Lucka</cp:lastModifiedBy>
  <cp:revision>91</cp:revision>
  <dcterms:created xsi:type="dcterms:W3CDTF">2014-11-27T15:21:56Z</dcterms:created>
  <dcterms:modified xsi:type="dcterms:W3CDTF">2015-07-12T14:44:45Z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rojectFull">
    <vt:lpwstr>C:\Users\user\Desktop\AZ kvíz prázdna šablóna.ppta</vt:lpwstr>
  </property>
  <property fmtid="{D5CDD505-2E9C-101B-9397-08002B2CF9AE}" pid="4" name="ArticulateGUID">
    <vt:lpwstr>E8F0F5C9-F39F-4800-BC70-34A48E1B44FD</vt:lpwstr>
  </property>
  <property fmtid="{D5CDD505-2E9C-101B-9397-08002B2CF9AE}" pid="5" name="ArticulatePath">
    <vt:lpwstr>AZ kvíz prázdna šablóna</vt:lpwstr>
  </property>
  <property fmtid="{D5CDD505-2E9C-101B-9397-08002B2CF9AE}" pid="6" name="ArticulateProjectVersion">
    <vt:lpwstr>7</vt:lpwstr>
  </property>
</Properties>
</file>