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6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309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310" r:id="rId41"/>
    <p:sldId id="311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12" r:id="rId53"/>
    <p:sldId id="313" r:id="rId54"/>
    <p:sldId id="314" r:id="rId55"/>
  </p:sldIdLst>
  <p:sldSz cx="9144000" cy="6858000" type="screen4x3"/>
  <p:notesSz cx="6858000" cy="9144000"/>
  <p:custDataLst>
    <p:tags r:id="rId57"/>
  </p:custDataLst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8D2"/>
    <a:srgbClr val="EAAAE5"/>
    <a:srgbClr val="FF0000"/>
    <a:srgbClr val="8525AB"/>
    <a:srgbClr val="8C24AC"/>
    <a:srgbClr val="271203"/>
    <a:srgbClr val="CC9900"/>
    <a:srgbClr val="562606"/>
    <a:srgbClr val="C45A12"/>
    <a:srgbClr val="F258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Bez stylu, bez mřížky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Styl s motivem 1 – zvýraznění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Bez stylu, mřížka tabulky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33" autoAdjust="0"/>
    <p:restoredTop sz="94660"/>
  </p:normalViewPr>
  <p:slideViewPr>
    <p:cSldViewPr snapToGrid="0">
      <p:cViewPr varScale="1">
        <p:scale>
          <a:sx n="74" d="100"/>
          <a:sy n="74" d="100"/>
        </p:scale>
        <p:origin x="-120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gs" Target="tags/tag1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D883F6-204D-417B-B8DA-D1060E3F598F}" type="datetimeFigureOut">
              <a:rPr lang="cs-CZ" smtClean="0"/>
              <a:t>16.7.2015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ED70B0-23C6-4611-BB28-7A980435F7C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2759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C847E-06D0-4377-9C58-B9750A57CA82}" type="datetimeFigureOut">
              <a:rPr lang="sk-SK" smtClean="0"/>
              <a:t>16. 7. 2015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B0077-4317-490E-A234-4A735A6B598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9976126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C847E-06D0-4377-9C58-B9750A57CA82}" type="datetimeFigureOut">
              <a:rPr lang="sk-SK" smtClean="0"/>
              <a:t>16. 7. 2015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B0077-4317-490E-A234-4A735A6B598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061233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C847E-06D0-4377-9C58-B9750A57CA82}" type="datetimeFigureOut">
              <a:rPr lang="sk-SK" smtClean="0"/>
              <a:t>16. 7. 2015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B0077-4317-490E-A234-4A735A6B598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1991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C847E-06D0-4377-9C58-B9750A57CA82}" type="datetimeFigureOut">
              <a:rPr lang="sk-SK" smtClean="0"/>
              <a:t>16. 7. 2015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B0077-4317-490E-A234-4A735A6B598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4568610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C847E-06D0-4377-9C58-B9750A57CA82}" type="datetimeFigureOut">
              <a:rPr lang="sk-SK" smtClean="0"/>
              <a:t>16. 7. 2015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B0077-4317-490E-A234-4A735A6B598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149612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C847E-06D0-4377-9C58-B9750A57CA82}" type="datetimeFigureOut">
              <a:rPr lang="sk-SK" smtClean="0"/>
              <a:t>16. 7. 2015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B0077-4317-490E-A234-4A735A6B598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98253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C847E-06D0-4377-9C58-B9750A57CA82}" type="datetimeFigureOut">
              <a:rPr lang="sk-SK" smtClean="0"/>
              <a:t>16. 7. 2015</a:t>
            </a:fld>
            <a:endParaRPr lang="sk-S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B0077-4317-490E-A234-4A735A6B598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2333328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C847E-06D0-4377-9C58-B9750A57CA82}" type="datetimeFigureOut">
              <a:rPr lang="sk-SK" smtClean="0"/>
              <a:t>16. 7. 2015</a:t>
            </a:fld>
            <a:endParaRPr lang="sk-S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B0077-4317-490E-A234-4A735A6B598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8513675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C847E-06D0-4377-9C58-B9750A57CA82}" type="datetimeFigureOut">
              <a:rPr lang="sk-SK" smtClean="0"/>
              <a:t>16. 7. 2015</a:t>
            </a:fld>
            <a:endParaRPr lang="sk-S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B0077-4317-490E-A234-4A735A6B598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8626699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C847E-06D0-4377-9C58-B9750A57CA82}" type="datetimeFigureOut">
              <a:rPr lang="sk-SK" smtClean="0"/>
              <a:t>16. 7. 2015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B0077-4317-490E-A234-4A735A6B598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589952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C847E-06D0-4377-9C58-B9750A57CA82}" type="datetimeFigureOut">
              <a:rPr lang="sk-SK" smtClean="0"/>
              <a:t>16. 7. 2015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B0077-4317-490E-A234-4A735A6B598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216755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2C847E-06D0-4377-9C58-B9750A57CA82}" type="datetimeFigureOut">
              <a:rPr lang="sk-SK" smtClean="0"/>
              <a:t>16. 7. 2015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3B0077-4317-490E-A234-4A735A6B598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505659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13" Type="http://schemas.openxmlformats.org/officeDocument/2006/relationships/slide" Target="slide22.xml"/><Relationship Id="rId18" Type="http://schemas.openxmlformats.org/officeDocument/2006/relationships/slide" Target="slide32.xml"/><Relationship Id="rId26" Type="http://schemas.openxmlformats.org/officeDocument/2006/relationships/slide" Target="slide50.xml"/><Relationship Id="rId3" Type="http://schemas.openxmlformats.org/officeDocument/2006/relationships/slide" Target="slide2.xml"/><Relationship Id="rId21" Type="http://schemas.openxmlformats.org/officeDocument/2006/relationships/slide" Target="slide40.xml"/><Relationship Id="rId7" Type="http://schemas.openxmlformats.org/officeDocument/2006/relationships/slide" Target="slide14.xml"/><Relationship Id="rId12" Type="http://schemas.openxmlformats.org/officeDocument/2006/relationships/slide" Target="slide24.xml"/><Relationship Id="rId17" Type="http://schemas.openxmlformats.org/officeDocument/2006/relationships/slide" Target="slide34.xml"/><Relationship Id="rId25" Type="http://schemas.openxmlformats.org/officeDocument/2006/relationships/slide" Target="slide48.xml"/><Relationship Id="rId2" Type="http://schemas.openxmlformats.org/officeDocument/2006/relationships/slide" Target="slide4.xml"/><Relationship Id="rId16" Type="http://schemas.openxmlformats.org/officeDocument/2006/relationships/slide" Target="slide30.xml"/><Relationship Id="rId20" Type="http://schemas.openxmlformats.org/officeDocument/2006/relationships/slide" Target="slide38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0.xml"/><Relationship Id="rId11" Type="http://schemas.openxmlformats.org/officeDocument/2006/relationships/slide" Target="slide20.xml"/><Relationship Id="rId24" Type="http://schemas.openxmlformats.org/officeDocument/2006/relationships/slide" Target="slide46.xml"/><Relationship Id="rId5" Type="http://schemas.openxmlformats.org/officeDocument/2006/relationships/slide" Target="slide8.xml"/><Relationship Id="rId15" Type="http://schemas.openxmlformats.org/officeDocument/2006/relationships/slide" Target="slide28.xml"/><Relationship Id="rId23" Type="http://schemas.openxmlformats.org/officeDocument/2006/relationships/slide" Target="slide42.xml"/><Relationship Id="rId10" Type="http://schemas.openxmlformats.org/officeDocument/2006/relationships/slide" Target="slide18.xml"/><Relationship Id="rId19" Type="http://schemas.openxmlformats.org/officeDocument/2006/relationships/slide" Target="slide36.xml"/><Relationship Id="rId4" Type="http://schemas.openxmlformats.org/officeDocument/2006/relationships/slide" Target="slide6.xml"/><Relationship Id="rId9" Type="http://schemas.openxmlformats.org/officeDocument/2006/relationships/slide" Target="slide16.xml"/><Relationship Id="rId14" Type="http://schemas.openxmlformats.org/officeDocument/2006/relationships/slide" Target="slide26.xml"/><Relationship Id="rId22" Type="http://schemas.openxmlformats.org/officeDocument/2006/relationships/slide" Target="slide4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centrumucebnic.cz/docs/obrazky/6521-periodicka-soustava-prvku-format-a4-big.jpg" TargetMode="Externa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hyperlink" Target="https://upload.wikimedia.org/wikipedia/commons/thumb/9/99/Pouring_liquid_mercury_bionerd.jpg/255px-Pouring_liquid_mercury_bionerd.jpg" TargetMode="External"/><Relationship Id="rId3" Type="http://schemas.openxmlformats.org/officeDocument/2006/relationships/hyperlink" Target="https://cdn.myshoptet.com/usr/www.kutilov.cz/user/shop/big/1042.jpg" TargetMode="External"/><Relationship Id="rId7" Type="http://schemas.openxmlformats.org/officeDocument/2006/relationships/hyperlink" Target="http://demel.wz.cz/sodik.jpg" TargetMode="External"/><Relationship Id="rId2" Type="http://schemas.openxmlformats.org/officeDocument/2006/relationships/hyperlink" Target="http://www.aetherwavetheory.info/backup/chemie2/alkalimet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zmeny-skupenstvi.euweb.cz/chex_02.jpg" TargetMode="External"/><Relationship Id="rId11" Type="http://schemas.openxmlformats.org/officeDocument/2006/relationships/hyperlink" Target="https://upload.wikimedia.org/wikipedia/commons/thumb/f/f7/Borax_crystals.jpg/220px-Borax_crystals.jpg" TargetMode="External"/><Relationship Id="rId5" Type="http://schemas.openxmlformats.org/officeDocument/2006/relationships/hyperlink" Target="http://www.komenskeho66.cz/materialy/chemie/WEB-CHEMIE8/obrazky/halogen.jpg" TargetMode="External"/><Relationship Id="rId10" Type="http://schemas.openxmlformats.org/officeDocument/2006/relationships/hyperlink" Target="https://upload.wikimedia.org/wikipedia/commons/b/be/%C4%8Cerven%C3%BD_fosfor.png" TargetMode="External"/><Relationship Id="rId4" Type="http://schemas.openxmlformats.org/officeDocument/2006/relationships/hyperlink" Target="http://www.kavoviny.cz/Images/produkty/48.jpg" TargetMode="External"/><Relationship Id="rId9" Type="http://schemas.openxmlformats.org/officeDocument/2006/relationships/hyperlink" Target="http://img.ihned.cz/attachment.php/390/48135390/VxoFWnD0T154suJrL9H68zA2cSmyIOvM/valoun_-_otvirak.jpg" TargetMode="Externa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hyperlink" Target="http://vykup-zeleza-barevnych-kovu.websnadno.cz/mosaz_lidovka.jpg" TargetMode="External"/><Relationship Id="rId2" Type="http://schemas.openxmlformats.org/officeDocument/2006/relationships/hyperlink" Target="http://www.napos.eu/img/kovy_r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kovtrade.cz/wp-content/uploads/2013/05/circle_mosaz@2x.png" TargetMode="External"/><Relationship Id="rId5" Type="http://schemas.openxmlformats.org/officeDocument/2006/relationships/hyperlink" Target="http://www.rcmicrocars.eu/obchod/img/p/1/5/1/8/1518-large.jpg" TargetMode="External"/><Relationship Id="rId4" Type="http://schemas.openxmlformats.org/officeDocument/2006/relationships/hyperlink" Target="http://www.cemmetal.net/bronz/1.jpg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aoblený obdélník 7">
            <a:hlinkClick r:id="rId2" action="ppaction://hlinksldjump"/>
          </p:cNvPr>
          <p:cNvSpPr/>
          <p:nvPr/>
        </p:nvSpPr>
        <p:spPr>
          <a:xfrm>
            <a:off x="24385" y="2310384"/>
            <a:ext cx="1782000" cy="1098000"/>
          </a:xfrm>
          <a:prstGeom prst="roundRect">
            <a:avLst>
              <a:gd name="adj" fmla="val 11539"/>
            </a:avLst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2400" b="1" smtClean="0">
                <a:latin typeface="Ubuntu" panose="020B0504030602030204" pitchFamily="34" charset="0"/>
              </a:rPr>
              <a:t>200</a:t>
            </a:r>
            <a:endParaRPr lang="sk-SK" sz="2400" b="1">
              <a:latin typeface="Ubuntu" panose="020B0504030602030204" pitchFamily="34" charset="0"/>
            </a:endParaRPr>
          </a:p>
        </p:txBody>
      </p:sp>
      <p:sp>
        <p:nvSpPr>
          <p:cNvPr id="9" name="Zaoblený obdélník 8">
            <a:hlinkClick r:id="rId3" action="ppaction://hlinksldjump"/>
          </p:cNvPr>
          <p:cNvSpPr/>
          <p:nvPr/>
        </p:nvSpPr>
        <p:spPr>
          <a:xfrm>
            <a:off x="24360" y="1167384"/>
            <a:ext cx="1782000" cy="1098000"/>
          </a:xfrm>
          <a:prstGeom prst="roundRect">
            <a:avLst>
              <a:gd name="adj" fmla="val 11539"/>
            </a:avLst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2400" b="1" smtClean="0">
                <a:latin typeface="Ubuntu" panose="020B0504030602030204" pitchFamily="34" charset="0"/>
              </a:rPr>
              <a:t>100</a:t>
            </a:r>
            <a:endParaRPr lang="sk-SK" sz="2400" b="1">
              <a:latin typeface="Ubuntu" panose="020B0504030602030204" pitchFamily="34" charset="0"/>
            </a:endParaRPr>
          </a:p>
        </p:txBody>
      </p:sp>
      <p:sp>
        <p:nvSpPr>
          <p:cNvPr id="10" name="Zaoblený obdélník 9">
            <a:hlinkClick r:id="rId4" action="ppaction://hlinksldjump"/>
          </p:cNvPr>
          <p:cNvSpPr/>
          <p:nvPr/>
        </p:nvSpPr>
        <p:spPr>
          <a:xfrm>
            <a:off x="24383" y="3453384"/>
            <a:ext cx="1782000" cy="1098000"/>
          </a:xfrm>
          <a:prstGeom prst="roundRect">
            <a:avLst>
              <a:gd name="adj" fmla="val 11539"/>
            </a:avLst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2400" b="1" smtClean="0">
                <a:latin typeface="Ubuntu" panose="020B0504030602030204" pitchFamily="34" charset="0"/>
              </a:rPr>
              <a:t>300</a:t>
            </a:r>
            <a:endParaRPr lang="sk-SK" sz="2400" b="1">
              <a:latin typeface="Ubuntu" panose="020B0504030602030204" pitchFamily="34" charset="0"/>
            </a:endParaRPr>
          </a:p>
        </p:txBody>
      </p:sp>
      <p:sp>
        <p:nvSpPr>
          <p:cNvPr id="11" name="Zaoblený obdélník 10">
            <a:hlinkClick r:id="rId5" action="ppaction://hlinksldjump"/>
          </p:cNvPr>
          <p:cNvSpPr/>
          <p:nvPr/>
        </p:nvSpPr>
        <p:spPr>
          <a:xfrm>
            <a:off x="24383" y="4596384"/>
            <a:ext cx="1782000" cy="1098000"/>
          </a:xfrm>
          <a:prstGeom prst="roundRect">
            <a:avLst>
              <a:gd name="adj" fmla="val 11539"/>
            </a:avLst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2400" b="1" smtClean="0">
                <a:latin typeface="Ubuntu" panose="020B0504030602030204" pitchFamily="34" charset="0"/>
              </a:rPr>
              <a:t>400</a:t>
            </a:r>
            <a:endParaRPr lang="sk-SK" sz="2400" b="1">
              <a:latin typeface="Ubuntu" panose="020B0504030602030204" pitchFamily="34" charset="0"/>
            </a:endParaRPr>
          </a:p>
        </p:txBody>
      </p:sp>
      <p:sp>
        <p:nvSpPr>
          <p:cNvPr id="12" name="Zaoblený obdélník 11">
            <a:hlinkClick r:id="rId6" action="ppaction://hlinksldjump"/>
          </p:cNvPr>
          <p:cNvSpPr/>
          <p:nvPr/>
        </p:nvSpPr>
        <p:spPr>
          <a:xfrm>
            <a:off x="24360" y="5737500"/>
            <a:ext cx="1782000" cy="1098000"/>
          </a:xfrm>
          <a:prstGeom prst="roundRect">
            <a:avLst>
              <a:gd name="adj" fmla="val 11539"/>
            </a:avLst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2400" b="1" smtClean="0">
                <a:latin typeface="Ubuntu" panose="020B0504030602030204" pitchFamily="34" charset="0"/>
              </a:rPr>
              <a:t>500</a:t>
            </a:r>
            <a:endParaRPr lang="sk-SK" sz="2400" b="1">
              <a:latin typeface="Ubuntu" panose="020B0504030602030204" pitchFamily="34" charset="0"/>
            </a:endParaRPr>
          </a:p>
        </p:txBody>
      </p:sp>
      <p:sp>
        <p:nvSpPr>
          <p:cNvPr id="13" name="Zaoblený obdélník 12"/>
          <p:cNvSpPr/>
          <p:nvPr/>
        </p:nvSpPr>
        <p:spPr>
          <a:xfrm>
            <a:off x="24383" y="12192"/>
            <a:ext cx="1782000" cy="1098000"/>
          </a:xfrm>
          <a:prstGeom prst="roundRect">
            <a:avLst>
              <a:gd name="adj" fmla="val 11539"/>
            </a:avLst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b="1" dirty="0" smtClean="0">
                <a:latin typeface="Ubuntu" panose="020B0504030602030204" pitchFamily="34" charset="0"/>
              </a:rPr>
              <a:t>ALKALICKÉ KOVY</a:t>
            </a:r>
            <a:endParaRPr lang="sk-SK" b="1" dirty="0">
              <a:latin typeface="Ubuntu" panose="020B0504030602030204" pitchFamily="34" charset="0"/>
            </a:endParaRPr>
          </a:p>
        </p:txBody>
      </p:sp>
      <p:sp>
        <p:nvSpPr>
          <p:cNvPr id="40" name="Zaoblený obdélník 39">
            <a:hlinkClick r:id="rId7" action="ppaction://hlinksldjump"/>
          </p:cNvPr>
          <p:cNvSpPr/>
          <p:nvPr/>
        </p:nvSpPr>
        <p:spPr>
          <a:xfrm>
            <a:off x="1846315" y="2308500"/>
            <a:ext cx="1782000" cy="1098000"/>
          </a:xfrm>
          <a:prstGeom prst="roundRect">
            <a:avLst>
              <a:gd name="adj" fmla="val 11539"/>
            </a:avLst>
          </a:prstGeom>
          <a:gradFill>
            <a:gsLst>
              <a:gs pos="0">
                <a:schemeClr val="accent4">
                  <a:satMod val="103000"/>
                  <a:lumMod val="102000"/>
                  <a:tint val="94000"/>
                </a:schemeClr>
              </a:gs>
              <a:gs pos="50000">
                <a:schemeClr val="accent4">
                  <a:satMod val="110000"/>
                  <a:lumMod val="100000"/>
                  <a:shade val="100000"/>
                </a:schemeClr>
              </a:gs>
              <a:gs pos="100000">
                <a:schemeClr val="accent4">
                  <a:lumMod val="99000"/>
                  <a:satMod val="120000"/>
                  <a:shade val="78000"/>
                </a:schemeClr>
              </a:gs>
            </a:gsLst>
          </a:gra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2400" b="1" smtClean="0">
                <a:latin typeface="Ubuntu" panose="020B0504030602030204" pitchFamily="34" charset="0"/>
              </a:rPr>
              <a:t>200</a:t>
            </a:r>
            <a:endParaRPr lang="sk-SK" sz="2400" b="1">
              <a:latin typeface="Ubuntu" panose="020B0504030602030204" pitchFamily="34" charset="0"/>
            </a:endParaRPr>
          </a:p>
        </p:txBody>
      </p:sp>
      <p:sp>
        <p:nvSpPr>
          <p:cNvPr id="41" name="Zaoblený obdélník 40">
            <a:hlinkClick r:id="rId8" action="ppaction://hlinksldjump"/>
          </p:cNvPr>
          <p:cNvSpPr/>
          <p:nvPr/>
        </p:nvSpPr>
        <p:spPr>
          <a:xfrm>
            <a:off x="1846290" y="1165500"/>
            <a:ext cx="1782000" cy="1098000"/>
          </a:xfrm>
          <a:prstGeom prst="roundRect">
            <a:avLst>
              <a:gd name="adj" fmla="val 11539"/>
            </a:avLst>
          </a:prstGeom>
          <a:gradFill>
            <a:gsLst>
              <a:gs pos="0">
                <a:schemeClr val="accent4">
                  <a:satMod val="103000"/>
                  <a:lumMod val="102000"/>
                  <a:tint val="94000"/>
                </a:schemeClr>
              </a:gs>
              <a:gs pos="50000">
                <a:schemeClr val="accent4">
                  <a:satMod val="110000"/>
                  <a:lumMod val="100000"/>
                  <a:shade val="100000"/>
                </a:schemeClr>
              </a:gs>
              <a:gs pos="100000">
                <a:schemeClr val="accent4">
                  <a:lumMod val="99000"/>
                  <a:satMod val="120000"/>
                  <a:shade val="78000"/>
                </a:schemeClr>
              </a:gs>
            </a:gsLst>
          </a:gra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2400" b="1" smtClean="0">
                <a:latin typeface="Ubuntu" panose="020B0504030602030204" pitchFamily="34" charset="0"/>
              </a:rPr>
              <a:t>100</a:t>
            </a:r>
            <a:endParaRPr lang="sk-SK" sz="2400" b="1">
              <a:latin typeface="Ubuntu" panose="020B0504030602030204" pitchFamily="34" charset="0"/>
            </a:endParaRPr>
          </a:p>
        </p:txBody>
      </p:sp>
      <p:sp>
        <p:nvSpPr>
          <p:cNvPr id="42" name="Zaoblený obdélník 41">
            <a:hlinkClick r:id="rId9" action="ppaction://hlinksldjump"/>
          </p:cNvPr>
          <p:cNvSpPr/>
          <p:nvPr/>
        </p:nvSpPr>
        <p:spPr>
          <a:xfrm>
            <a:off x="1846313" y="3451500"/>
            <a:ext cx="1782000" cy="1098000"/>
          </a:xfrm>
          <a:prstGeom prst="roundRect">
            <a:avLst>
              <a:gd name="adj" fmla="val 11539"/>
            </a:avLst>
          </a:prstGeom>
          <a:gradFill>
            <a:gsLst>
              <a:gs pos="0">
                <a:schemeClr val="accent4">
                  <a:satMod val="103000"/>
                  <a:lumMod val="102000"/>
                  <a:tint val="94000"/>
                </a:schemeClr>
              </a:gs>
              <a:gs pos="50000">
                <a:schemeClr val="accent4">
                  <a:satMod val="110000"/>
                  <a:lumMod val="100000"/>
                  <a:shade val="100000"/>
                </a:schemeClr>
              </a:gs>
              <a:gs pos="100000">
                <a:schemeClr val="accent4">
                  <a:lumMod val="99000"/>
                  <a:satMod val="120000"/>
                  <a:shade val="78000"/>
                </a:schemeClr>
              </a:gs>
            </a:gsLst>
          </a:gra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2400" b="1" smtClean="0">
                <a:latin typeface="Ubuntu" panose="020B0504030602030204" pitchFamily="34" charset="0"/>
              </a:rPr>
              <a:t>300</a:t>
            </a:r>
            <a:endParaRPr lang="sk-SK" sz="2400" b="1">
              <a:latin typeface="Ubuntu" panose="020B0504030602030204" pitchFamily="34" charset="0"/>
            </a:endParaRPr>
          </a:p>
        </p:txBody>
      </p:sp>
      <p:sp>
        <p:nvSpPr>
          <p:cNvPr id="43" name="Zaoblený obdélník 42">
            <a:hlinkClick r:id="rId10" action="ppaction://hlinksldjump"/>
          </p:cNvPr>
          <p:cNvSpPr/>
          <p:nvPr/>
        </p:nvSpPr>
        <p:spPr>
          <a:xfrm>
            <a:off x="1846313" y="4594500"/>
            <a:ext cx="1782000" cy="1098000"/>
          </a:xfrm>
          <a:prstGeom prst="roundRect">
            <a:avLst>
              <a:gd name="adj" fmla="val 11539"/>
            </a:avLst>
          </a:prstGeom>
          <a:gradFill>
            <a:gsLst>
              <a:gs pos="0">
                <a:schemeClr val="accent4">
                  <a:satMod val="103000"/>
                  <a:lumMod val="102000"/>
                  <a:tint val="94000"/>
                </a:schemeClr>
              </a:gs>
              <a:gs pos="50000">
                <a:schemeClr val="accent4">
                  <a:satMod val="110000"/>
                  <a:lumMod val="100000"/>
                  <a:shade val="100000"/>
                </a:schemeClr>
              </a:gs>
              <a:gs pos="100000">
                <a:schemeClr val="accent4">
                  <a:lumMod val="99000"/>
                  <a:satMod val="120000"/>
                  <a:shade val="78000"/>
                </a:schemeClr>
              </a:gs>
            </a:gsLst>
          </a:gra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2400" b="1" smtClean="0">
                <a:latin typeface="Ubuntu" panose="020B0504030602030204" pitchFamily="34" charset="0"/>
              </a:rPr>
              <a:t>400</a:t>
            </a:r>
            <a:endParaRPr lang="sk-SK" sz="2400" b="1">
              <a:latin typeface="Ubuntu" panose="020B0504030602030204" pitchFamily="34" charset="0"/>
            </a:endParaRPr>
          </a:p>
        </p:txBody>
      </p:sp>
      <p:sp>
        <p:nvSpPr>
          <p:cNvPr id="44" name="Zaoblený obdélník 43">
            <a:hlinkClick r:id="rId11" action="ppaction://hlinksldjump"/>
          </p:cNvPr>
          <p:cNvSpPr/>
          <p:nvPr/>
        </p:nvSpPr>
        <p:spPr>
          <a:xfrm>
            <a:off x="1846290" y="5735616"/>
            <a:ext cx="1782000" cy="1098000"/>
          </a:xfrm>
          <a:prstGeom prst="roundRect">
            <a:avLst>
              <a:gd name="adj" fmla="val 11539"/>
            </a:avLst>
          </a:prstGeom>
          <a:gradFill>
            <a:gsLst>
              <a:gs pos="0">
                <a:schemeClr val="accent4">
                  <a:satMod val="103000"/>
                  <a:lumMod val="102000"/>
                  <a:tint val="94000"/>
                </a:schemeClr>
              </a:gs>
              <a:gs pos="50000">
                <a:schemeClr val="accent4">
                  <a:satMod val="110000"/>
                  <a:lumMod val="100000"/>
                  <a:shade val="100000"/>
                </a:schemeClr>
              </a:gs>
              <a:gs pos="100000">
                <a:schemeClr val="accent4">
                  <a:lumMod val="99000"/>
                  <a:satMod val="120000"/>
                  <a:shade val="78000"/>
                </a:schemeClr>
              </a:gs>
            </a:gsLst>
          </a:gra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2400" b="1" smtClean="0">
                <a:latin typeface="Ubuntu" panose="020B0504030602030204" pitchFamily="34" charset="0"/>
              </a:rPr>
              <a:t>500</a:t>
            </a:r>
            <a:endParaRPr lang="sk-SK" sz="2400" b="1">
              <a:latin typeface="Ubuntu" panose="020B0504030602030204" pitchFamily="34" charset="0"/>
            </a:endParaRPr>
          </a:p>
        </p:txBody>
      </p:sp>
      <p:sp>
        <p:nvSpPr>
          <p:cNvPr id="45" name="Zaoblený obdélník 44"/>
          <p:cNvSpPr/>
          <p:nvPr/>
        </p:nvSpPr>
        <p:spPr>
          <a:xfrm>
            <a:off x="1846313" y="10308"/>
            <a:ext cx="1782000" cy="1098000"/>
          </a:xfrm>
          <a:prstGeom prst="roundRect">
            <a:avLst>
              <a:gd name="adj" fmla="val 11539"/>
            </a:avLst>
          </a:prstGeom>
          <a:gradFill>
            <a:gsLst>
              <a:gs pos="0">
                <a:schemeClr val="accent4">
                  <a:satMod val="103000"/>
                  <a:lumMod val="102000"/>
                  <a:tint val="94000"/>
                </a:schemeClr>
              </a:gs>
              <a:gs pos="50000">
                <a:schemeClr val="accent4">
                  <a:satMod val="110000"/>
                  <a:lumMod val="100000"/>
                  <a:shade val="100000"/>
                </a:schemeClr>
              </a:gs>
              <a:gs pos="100000">
                <a:schemeClr val="accent4">
                  <a:lumMod val="99000"/>
                  <a:satMod val="120000"/>
                  <a:shade val="78000"/>
                </a:schemeClr>
              </a:gs>
            </a:gsLst>
          </a:gra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b="1" dirty="0" smtClean="0">
                <a:latin typeface="Ubuntu" panose="020B0504030602030204" pitchFamily="34" charset="0"/>
              </a:rPr>
              <a:t>HALOGENY</a:t>
            </a:r>
            <a:endParaRPr lang="sk-SK" b="1" dirty="0">
              <a:latin typeface="Ubuntu" panose="020B0504030602030204" pitchFamily="34" charset="0"/>
            </a:endParaRPr>
          </a:p>
        </p:txBody>
      </p:sp>
      <p:sp>
        <p:nvSpPr>
          <p:cNvPr id="46" name="Zaoblený obdélník 45">
            <a:hlinkClick r:id="rId12" action="ppaction://hlinksldjump"/>
          </p:cNvPr>
          <p:cNvSpPr/>
          <p:nvPr/>
        </p:nvSpPr>
        <p:spPr>
          <a:xfrm>
            <a:off x="3679499" y="2308500"/>
            <a:ext cx="1782000" cy="1098000"/>
          </a:xfrm>
          <a:prstGeom prst="roundRect">
            <a:avLst>
              <a:gd name="adj" fmla="val 11539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2400" b="1" smtClean="0">
                <a:latin typeface="Ubuntu" panose="020B0504030602030204" pitchFamily="34" charset="0"/>
              </a:rPr>
              <a:t>200</a:t>
            </a:r>
            <a:endParaRPr lang="sk-SK" sz="2400" b="1">
              <a:latin typeface="Ubuntu" panose="020B0504030602030204" pitchFamily="34" charset="0"/>
            </a:endParaRPr>
          </a:p>
        </p:txBody>
      </p:sp>
      <p:sp>
        <p:nvSpPr>
          <p:cNvPr id="47" name="Zaoblený obdélník 46">
            <a:hlinkClick r:id="rId13" action="ppaction://hlinksldjump"/>
          </p:cNvPr>
          <p:cNvSpPr/>
          <p:nvPr/>
        </p:nvSpPr>
        <p:spPr>
          <a:xfrm>
            <a:off x="3679474" y="1165500"/>
            <a:ext cx="1782000" cy="1098000"/>
          </a:xfrm>
          <a:prstGeom prst="roundRect">
            <a:avLst>
              <a:gd name="adj" fmla="val 11539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2400" b="1" smtClean="0">
                <a:latin typeface="Ubuntu" panose="020B0504030602030204" pitchFamily="34" charset="0"/>
              </a:rPr>
              <a:t>100</a:t>
            </a:r>
            <a:endParaRPr lang="sk-SK" sz="2400" b="1">
              <a:latin typeface="Ubuntu" panose="020B0504030602030204" pitchFamily="34" charset="0"/>
            </a:endParaRPr>
          </a:p>
        </p:txBody>
      </p:sp>
      <p:sp>
        <p:nvSpPr>
          <p:cNvPr id="48" name="Zaoblený obdélník 47">
            <a:hlinkClick r:id="rId14" action="ppaction://hlinksldjump"/>
          </p:cNvPr>
          <p:cNvSpPr/>
          <p:nvPr/>
        </p:nvSpPr>
        <p:spPr>
          <a:xfrm>
            <a:off x="3679497" y="3451500"/>
            <a:ext cx="1782000" cy="1098000"/>
          </a:xfrm>
          <a:prstGeom prst="roundRect">
            <a:avLst>
              <a:gd name="adj" fmla="val 11539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2400" b="1" smtClean="0">
                <a:latin typeface="Ubuntu" panose="020B0504030602030204" pitchFamily="34" charset="0"/>
              </a:rPr>
              <a:t>300</a:t>
            </a:r>
            <a:endParaRPr lang="sk-SK" sz="2400" b="1">
              <a:latin typeface="Ubuntu" panose="020B0504030602030204" pitchFamily="34" charset="0"/>
            </a:endParaRPr>
          </a:p>
        </p:txBody>
      </p:sp>
      <p:sp>
        <p:nvSpPr>
          <p:cNvPr id="49" name="Zaoblený obdélník 48">
            <a:hlinkClick r:id="rId15" action="ppaction://hlinksldjump"/>
          </p:cNvPr>
          <p:cNvSpPr/>
          <p:nvPr/>
        </p:nvSpPr>
        <p:spPr>
          <a:xfrm>
            <a:off x="3679497" y="4594500"/>
            <a:ext cx="1782000" cy="1098000"/>
          </a:xfrm>
          <a:prstGeom prst="roundRect">
            <a:avLst>
              <a:gd name="adj" fmla="val 11539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2400" b="1" smtClean="0">
                <a:latin typeface="Ubuntu" panose="020B0504030602030204" pitchFamily="34" charset="0"/>
              </a:rPr>
              <a:t>400</a:t>
            </a:r>
            <a:endParaRPr lang="sk-SK" sz="2400" b="1">
              <a:latin typeface="Ubuntu" panose="020B0504030602030204" pitchFamily="34" charset="0"/>
            </a:endParaRPr>
          </a:p>
        </p:txBody>
      </p:sp>
      <p:sp>
        <p:nvSpPr>
          <p:cNvPr id="50" name="Zaoblený obdélník 49">
            <a:hlinkClick r:id="rId16" action="ppaction://hlinksldjump"/>
          </p:cNvPr>
          <p:cNvSpPr/>
          <p:nvPr/>
        </p:nvSpPr>
        <p:spPr>
          <a:xfrm>
            <a:off x="3679474" y="5735616"/>
            <a:ext cx="1782000" cy="1098000"/>
          </a:xfrm>
          <a:prstGeom prst="roundRect">
            <a:avLst>
              <a:gd name="adj" fmla="val 11539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2400" b="1" smtClean="0">
                <a:latin typeface="Ubuntu" panose="020B0504030602030204" pitchFamily="34" charset="0"/>
              </a:rPr>
              <a:t>500</a:t>
            </a:r>
            <a:endParaRPr lang="sk-SK" sz="2400" b="1">
              <a:latin typeface="Ubuntu" panose="020B0504030602030204" pitchFamily="34" charset="0"/>
            </a:endParaRPr>
          </a:p>
        </p:txBody>
      </p:sp>
      <p:sp>
        <p:nvSpPr>
          <p:cNvPr id="51" name="Zaoblený obdélník 50"/>
          <p:cNvSpPr/>
          <p:nvPr/>
        </p:nvSpPr>
        <p:spPr>
          <a:xfrm>
            <a:off x="3679497" y="10308"/>
            <a:ext cx="1782000" cy="1098000"/>
          </a:xfrm>
          <a:prstGeom prst="roundRect">
            <a:avLst>
              <a:gd name="adj" fmla="val 11539"/>
            </a:avLst>
          </a:prstGeom>
          <a:gradFill>
            <a:gsLst>
              <a:gs pos="0">
                <a:schemeClr val="accent2">
                  <a:satMod val="103000"/>
                  <a:lumMod val="102000"/>
                  <a:tint val="94000"/>
                </a:schemeClr>
              </a:gs>
              <a:gs pos="40000">
                <a:schemeClr val="accent2">
                  <a:satMod val="110000"/>
                  <a:lumMod val="100000"/>
                  <a:shade val="100000"/>
                </a:schemeClr>
              </a:gs>
              <a:gs pos="100000">
                <a:schemeClr val="accent2">
                  <a:lumMod val="99000"/>
                  <a:satMod val="120000"/>
                  <a:shade val="78000"/>
                </a:schemeClr>
              </a:gs>
            </a:gsLst>
          </a:gra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b="1" dirty="0" smtClean="0">
                <a:latin typeface="Ubuntu" panose="020B0504030602030204" pitchFamily="34" charset="0"/>
              </a:rPr>
              <a:t>POZNEJ PRVEK</a:t>
            </a:r>
            <a:endParaRPr lang="sk-SK" b="1" dirty="0">
              <a:latin typeface="Ubuntu" panose="020B0504030602030204" pitchFamily="34" charset="0"/>
            </a:endParaRPr>
          </a:p>
        </p:txBody>
      </p:sp>
      <p:sp>
        <p:nvSpPr>
          <p:cNvPr id="52" name="Zaoblený obdélník 51">
            <a:hlinkClick r:id="rId17" action="ppaction://hlinksldjump"/>
          </p:cNvPr>
          <p:cNvSpPr/>
          <p:nvPr/>
        </p:nvSpPr>
        <p:spPr>
          <a:xfrm>
            <a:off x="5512683" y="2308500"/>
            <a:ext cx="1782000" cy="1098000"/>
          </a:xfrm>
          <a:prstGeom prst="roundRect">
            <a:avLst>
              <a:gd name="adj" fmla="val 11539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2400" b="1" smtClean="0">
                <a:latin typeface="Ubuntu" panose="020B0504030602030204" pitchFamily="34" charset="0"/>
              </a:rPr>
              <a:t>200</a:t>
            </a:r>
            <a:endParaRPr lang="sk-SK" sz="2400" b="1">
              <a:latin typeface="Ubuntu" panose="020B0504030602030204" pitchFamily="34" charset="0"/>
            </a:endParaRPr>
          </a:p>
        </p:txBody>
      </p:sp>
      <p:sp>
        <p:nvSpPr>
          <p:cNvPr id="53" name="Zaoblený obdélník 52">
            <a:hlinkClick r:id="rId18" action="ppaction://hlinksldjump"/>
          </p:cNvPr>
          <p:cNvSpPr/>
          <p:nvPr/>
        </p:nvSpPr>
        <p:spPr>
          <a:xfrm>
            <a:off x="5512658" y="1165500"/>
            <a:ext cx="1782000" cy="1098000"/>
          </a:xfrm>
          <a:prstGeom prst="roundRect">
            <a:avLst>
              <a:gd name="adj" fmla="val 11539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2400" b="1" smtClean="0">
                <a:latin typeface="Ubuntu" panose="020B0504030602030204" pitchFamily="34" charset="0"/>
              </a:rPr>
              <a:t>100</a:t>
            </a:r>
            <a:endParaRPr lang="sk-SK" sz="2400" b="1">
              <a:latin typeface="Ubuntu" panose="020B0504030602030204" pitchFamily="34" charset="0"/>
            </a:endParaRPr>
          </a:p>
        </p:txBody>
      </p:sp>
      <p:sp>
        <p:nvSpPr>
          <p:cNvPr id="54" name="Zaoblený obdélník 53">
            <a:hlinkClick r:id="rId19" action="ppaction://hlinksldjump"/>
          </p:cNvPr>
          <p:cNvSpPr/>
          <p:nvPr/>
        </p:nvSpPr>
        <p:spPr>
          <a:xfrm>
            <a:off x="5512681" y="3451500"/>
            <a:ext cx="1782000" cy="1098000"/>
          </a:xfrm>
          <a:prstGeom prst="roundRect">
            <a:avLst>
              <a:gd name="adj" fmla="val 11539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2400" b="1" smtClean="0">
                <a:latin typeface="Ubuntu" panose="020B0504030602030204" pitchFamily="34" charset="0"/>
              </a:rPr>
              <a:t>300</a:t>
            </a:r>
            <a:endParaRPr lang="sk-SK" sz="2400" b="1">
              <a:latin typeface="Ubuntu" panose="020B0504030602030204" pitchFamily="34" charset="0"/>
            </a:endParaRPr>
          </a:p>
        </p:txBody>
      </p:sp>
      <p:sp>
        <p:nvSpPr>
          <p:cNvPr id="55" name="Zaoblený obdélník 54">
            <a:hlinkClick r:id="rId20" action="ppaction://hlinksldjump"/>
          </p:cNvPr>
          <p:cNvSpPr/>
          <p:nvPr/>
        </p:nvSpPr>
        <p:spPr>
          <a:xfrm>
            <a:off x="5512681" y="4594500"/>
            <a:ext cx="1782000" cy="1098000"/>
          </a:xfrm>
          <a:prstGeom prst="roundRect">
            <a:avLst>
              <a:gd name="adj" fmla="val 11539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2400" b="1" smtClean="0">
                <a:latin typeface="Ubuntu" panose="020B0504030602030204" pitchFamily="34" charset="0"/>
              </a:rPr>
              <a:t>400</a:t>
            </a:r>
            <a:endParaRPr lang="sk-SK" sz="2400" b="1">
              <a:latin typeface="Ubuntu" panose="020B0504030602030204" pitchFamily="34" charset="0"/>
            </a:endParaRPr>
          </a:p>
        </p:txBody>
      </p:sp>
      <p:sp>
        <p:nvSpPr>
          <p:cNvPr id="56" name="Zaoblený obdélník 55">
            <a:hlinkClick r:id="rId21" action="ppaction://hlinksldjump"/>
          </p:cNvPr>
          <p:cNvSpPr/>
          <p:nvPr/>
        </p:nvSpPr>
        <p:spPr>
          <a:xfrm>
            <a:off x="5512658" y="5735616"/>
            <a:ext cx="1782000" cy="1098000"/>
          </a:xfrm>
          <a:prstGeom prst="roundRect">
            <a:avLst>
              <a:gd name="adj" fmla="val 11539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2400" b="1" smtClean="0">
                <a:latin typeface="Ubuntu" panose="020B0504030602030204" pitchFamily="34" charset="0"/>
              </a:rPr>
              <a:t>500</a:t>
            </a:r>
            <a:endParaRPr lang="sk-SK" sz="2400" b="1">
              <a:latin typeface="Ubuntu" panose="020B0504030602030204" pitchFamily="34" charset="0"/>
            </a:endParaRPr>
          </a:p>
        </p:txBody>
      </p:sp>
      <p:sp>
        <p:nvSpPr>
          <p:cNvPr id="57" name="Zaoblený obdélník 56"/>
          <p:cNvSpPr/>
          <p:nvPr/>
        </p:nvSpPr>
        <p:spPr>
          <a:xfrm>
            <a:off x="5512681" y="10308"/>
            <a:ext cx="1782000" cy="1098000"/>
          </a:xfrm>
          <a:prstGeom prst="roundRect">
            <a:avLst>
              <a:gd name="adj" fmla="val 11539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b="1" dirty="0" smtClean="0">
                <a:latin typeface="Ubuntu" panose="020B0504030602030204" pitchFamily="34" charset="0"/>
              </a:rPr>
              <a:t>CHEMICKÉ PRVKY</a:t>
            </a:r>
            <a:endParaRPr lang="sk-SK" b="1" dirty="0">
              <a:latin typeface="Ubuntu" panose="020B0504030602030204" pitchFamily="34" charset="0"/>
            </a:endParaRPr>
          </a:p>
        </p:txBody>
      </p:sp>
      <p:sp>
        <p:nvSpPr>
          <p:cNvPr id="58" name="Zaoblený obdélník 57">
            <a:hlinkClick r:id="rId22" action="ppaction://hlinksldjump"/>
          </p:cNvPr>
          <p:cNvSpPr/>
          <p:nvPr/>
        </p:nvSpPr>
        <p:spPr>
          <a:xfrm>
            <a:off x="7334613" y="2308500"/>
            <a:ext cx="1782000" cy="1098000"/>
          </a:xfrm>
          <a:prstGeom prst="roundRect">
            <a:avLst>
              <a:gd name="adj" fmla="val 11539"/>
            </a:avLst>
          </a:prstGeom>
          <a:gradFill>
            <a:gsLst>
              <a:gs pos="0">
                <a:srgbClr val="8C24AC"/>
              </a:gs>
              <a:gs pos="50000">
                <a:srgbClr val="8525AB"/>
              </a:gs>
              <a:gs pos="100000">
                <a:srgbClr val="7030A0"/>
              </a:gs>
            </a:gsLst>
          </a:gra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2400" b="1" smtClean="0">
                <a:latin typeface="Ubuntu" panose="020B0504030602030204" pitchFamily="34" charset="0"/>
              </a:rPr>
              <a:t>200</a:t>
            </a:r>
            <a:endParaRPr lang="sk-SK" sz="2400" b="1">
              <a:latin typeface="Ubuntu" panose="020B0504030602030204" pitchFamily="34" charset="0"/>
            </a:endParaRPr>
          </a:p>
        </p:txBody>
      </p:sp>
      <p:sp>
        <p:nvSpPr>
          <p:cNvPr id="59" name="Zaoblený obdélník 58">
            <a:hlinkClick r:id="rId23" action="ppaction://hlinksldjump"/>
          </p:cNvPr>
          <p:cNvSpPr/>
          <p:nvPr/>
        </p:nvSpPr>
        <p:spPr>
          <a:xfrm>
            <a:off x="7334588" y="1165500"/>
            <a:ext cx="1782000" cy="1098000"/>
          </a:xfrm>
          <a:prstGeom prst="roundRect">
            <a:avLst>
              <a:gd name="adj" fmla="val 11539"/>
            </a:avLst>
          </a:prstGeom>
          <a:gradFill>
            <a:gsLst>
              <a:gs pos="0">
                <a:srgbClr val="8C24AC"/>
              </a:gs>
              <a:gs pos="50000">
                <a:srgbClr val="8525AB"/>
              </a:gs>
              <a:gs pos="100000">
                <a:srgbClr val="7030A0"/>
              </a:gs>
            </a:gsLst>
          </a:gra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2400" b="1" smtClean="0">
                <a:latin typeface="Ubuntu" panose="020B0504030602030204" pitchFamily="34" charset="0"/>
              </a:rPr>
              <a:t>100</a:t>
            </a:r>
            <a:endParaRPr lang="sk-SK" sz="2400" b="1">
              <a:latin typeface="Ubuntu" panose="020B0504030602030204" pitchFamily="34" charset="0"/>
            </a:endParaRPr>
          </a:p>
        </p:txBody>
      </p:sp>
      <p:sp>
        <p:nvSpPr>
          <p:cNvPr id="60" name="Zaoblený obdélník 59">
            <a:hlinkClick r:id="rId24" action="ppaction://hlinksldjump"/>
          </p:cNvPr>
          <p:cNvSpPr/>
          <p:nvPr/>
        </p:nvSpPr>
        <p:spPr>
          <a:xfrm>
            <a:off x="7334611" y="3451500"/>
            <a:ext cx="1782000" cy="1098000"/>
          </a:xfrm>
          <a:prstGeom prst="roundRect">
            <a:avLst>
              <a:gd name="adj" fmla="val 11539"/>
            </a:avLst>
          </a:prstGeom>
          <a:gradFill>
            <a:gsLst>
              <a:gs pos="0">
                <a:srgbClr val="8C24AC"/>
              </a:gs>
              <a:gs pos="50000">
                <a:srgbClr val="8525AB"/>
              </a:gs>
              <a:gs pos="100000">
                <a:srgbClr val="7030A0"/>
              </a:gs>
            </a:gsLst>
          </a:gra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2400" b="1" smtClean="0">
                <a:latin typeface="Ubuntu" panose="020B0504030602030204" pitchFamily="34" charset="0"/>
              </a:rPr>
              <a:t>300</a:t>
            </a:r>
            <a:endParaRPr lang="sk-SK" sz="2400" b="1">
              <a:latin typeface="Ubuntu" panose="020B0504030602030204" pitchFamily="34" charset="0"/>
            </a:endParaRPr>
          </a:p>
        </p:txBody>
      </p:sp>
      <p:sp>
        <p:nvSpPr>
          <p:cNvPr id="61" name="Zaoblený obdélník 60">
            <a:hlinkClick r:id="rId25" action="ppaction://hlinksldjump"/>
          </p:cNvPr>
          <p:cNvSpPr/>
          <p:nvPr/>
        </p:nvSpPr>
        <p:spPr>
          <a:xfrm>
            <a:off x="7334611" y="4594500"/>
            <a:ext cx="1782000" cy="1098000"/>
          </a:xfrm>
          <a:prstGeom prst="roundRect">
            <a:avLst>
              <a:gd name="adj" fmla="val 11539"/>
            </a:avLst>
          </a:prstGeom>
          <a:gradFill>
            <a:gsLst>
              <a:gs pos="0">
                <a:srgbClr val="8C24AC"/>
              </a:gs>
              <a:gs pos="50000">
                <a:srgbClr val="8525AB"/>
              </a:gs>
              <a:gs pos="100000">
                <a:srgbClr val="7030A0"/>
              </a:gs>
            </a:gsLst>
          </a:gra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2400" b="1" smtClean="0">
                <a:latin typeface="Ubuntu" panose="020B0504030602030204" pitchFamily="34" charset="0"/>
              </a:rPr>
              <a:t>400</a:t>
            </a:r>
            <a:endParaRPr lang="sk-SK" sz="2400" b="1">
              <a:latin typeface="Ubuntu" panose="020B0504030602030204" pitchFamily="34" charset="0"/>
            </a:endParaRPr>
          </a:p>
        </p:txBody>
      </p:sp>
      <p:sp>
        <p:nvSpPr>
          <p:cNvPr id="62" name="Zaoblený obdélník 61">
            <a:hlinkClick r:id="rId26" action="ppaction://hlinksldjump"/>
          </p:cNvPr>
          <p:cNvSpPr/>
          <p:nvPr/>
        </p:nvSpPr>
        <p:spPr>
          <a:xfrm>
            <a:off x="7334588" y="5735616"/>
            <a:ext cx="1782000" cy="1098000"/>
          </a:xfrm>
          <a:prstGeom prst="roundRect">
            <a:avLst>
              <a:gd name="adj" fmla="val 11539"/>
            </a:avLst>
          </a:prstGeom>
          <a:gradFill>
            <a:gsLst>
              <a:gs pos="0">
                <a:srgbClr val="8C24AC"/>
              </a:gs>
              <a:gs pos="50000">
                <a:srgbClr val="8525AB"/>
              </a:gs>
              <a:gs pos="100000">
                <a:srgbClr val="7030A0"/>
              </a:gs>
            </a:gsLst>
          </a:gra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2400" b="1" dirty="0" smtClean="0">
                <a:latin typeface="Ubuntu" panose="020B0504030602030204" pitchFamily="34" charset="0"/>
              </a:rPr>
              <a:t>500</a:t>
            </a:r>
            <a:endParaRPr lang="sk-SK" sz="2400" b="1" dirty="0">
              <a:latin typeface="Ubuntu" panose="020B0504030602030204" pitchFamily="34" charset="0"/>
            </a:endParaRPr>
          </a:p>
        </p:txBody>
      </p:sp>
      <p:sp>
        <p:nvSpPr>
          <p:cNvPr id="63" name="Zaoblený obdélník 62"/>
          <p:cNvSpPr/>
          <p:nvPr/>
        </p:nvSpPr>
        <p:spPr>
          <a:xfrm>
            <a:off x="7334611" y="10308"/>
            <a:ext cx="1782000" cy="1098000"/>
          </a:xfrm>
          <a:prstGeom prst="roundRect">
            <a:avLst>
              <a:gd name="adj" fmla="val 11539"/>
            </a:avLst>
          </a:prstGeom>
          <a:gradFill>
            <a:gsLst>
              <a:gs pos="0">
                <a:srgbClr val="8C24AC"/>
              </a:gs>
              <a:gs pos="50000">
                <a:srgbClr val="8525AB"/>
              </a:gs>
              <a:gs pos="100000">
                <a:srgbClr val="7030A0"/>
              </a:gs>
            </a:gsLst>
          </a:gra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b="1" dirty="0" smtClean="0">
                <a:latin typeface="Ubuntu" panose="020B0504030602030204" pitchFamily="34" charset="0"/>
              </a:rPr>
              <a:t>CHEMIE HROU</a:t>
            </a:r>
            <a:endParaRPr lang="sk-SK" b="1" dirty="0">
              <a:latin typeface="Ubuntu" panose="020B05040306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7198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8" grpId="0" animBg="1"/>
      <p:bldP spid="59" grpId="0" animBg="1"/>
      <p:bldP spid="60" grpId="0" animBg="1"/>
      <p:bldP spid="61" grpId="0" animBg="1"/>
      <p:bldP spid="6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délník 5"/>
          <p:cNvSpPr/>
          <p:nvPr/>
        </p:nvSpPr>
        <p:spPr>
          <a:xfrm>
            <a:off x="0" y="0"/>
            <a:ext cx="9144000" cy="524435"/>
          </a:xfrm>
          <a:prstGeom prst="rect">
            <a:avLst/>
          </a:prstGeom>
          <a:gradFill>
            <a:gsLst>
              <a:gs pos="0">
                <a:schemeClr val="accent1">
                  <a:satMod val="103000"/>
                  <a:lumMod val="102000"/>
                  <a:tint val="94000"/>
                </a:schemeClr>
              </a:gs>
              <a:gs pos="50000">
                <a:schemeClr val="accent1">
                  <a:satMod val="110000"/>
                  <a:lumMod val="100000"/>
                  <a:shade val="100000"/>
                </a:schemeClr>
              </a:gs>
              <a:gs pos="100000">
                <a:schemeClr val="accent1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8" name="Obdélník 7"/>
          <p:cNvSpPr/>
          <p:nvPr/>
        </p:nvSpPr>
        <p:spPr>
          <a:xfrm>
            <a:off x="0" y="6333565"/>
            <a:ext cx="9144000" cy="524435"/>
          </a:xfrm>
          <a:prstGeom prst="rect">
            <a:avLst/>
          </a:prstGeom>
          <a:gradFill>
            <a:gsLst>
              <a:gs pos="0">
                <a:schemeClr val="accent1">
                  <a:satMod val="103000"/>
                  <a:lumMod val="102000"/>
                  <a:tint val="94000"/>
                </a:schemeClr>
              </a:gs>
              <a:gs pos="50000">
                <a:schemeClr val="accent1">
                  <a:satMod val="110000"/>
                  <a:lumMod val="100000"/>
                  <a:shade val="100000"/>
                </a:schemeClr>
              </a:gs>
              <a:gs pos="100000">
                <a:schemeClr val="accent1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1026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2566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67236" y="64104"/>
            <a:ext cx="2689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ALKALICKÉ KOVY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6839842" y="67697"/>
            <a:ext cx="2249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sk-SK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Otázka za 500 </a:t>
            </a:r>
            <a:r>
              <a:rPr lang="sk-SK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bodů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1306131" y="1867437"/>
            <a:ext cx="632352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500" b="1" dirty="0" smtClean="0">
                <a:ln w="12700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Který z alkalických kovů je nejvíce elektropozitivní?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30659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délník 5"/>
          <p:cNvSpPr/>
          <p:nvPr/>
        </p:nvSpPr>
        <p:spPr>
          <a:xfrm>
            <a:off x="0" y="0"/>
            <a:ext cx="9144000" cy="524435"/>
          </a:xfrm>
          <a:prstGeom prst="rect">
            <a:avLst/>
          </a:prstGeom>
          <a:gradFill>
            <a:gsLst>
              <a:gs pos="0">
                <a:schemeClr val="accent1">
                  <a:satMod val="103000"/>
                  <a:lumMod val="102000"/>
                  <a:tint val="94000"/>
                </a:schemeClr>
              </a:gs>
              <a:gs pos="50000">
                <a:schemeClr val="accent1">
                  <a:satMod val="110000"/>
                  <a:lumMod val="100000"/>
                  <a:shade val="100000"/>
                </a:schemeClr>
              </a:gs>
              <a:gs pos="100000">
                <a:schemeClr val="accent1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8" name="Obdélník 7"/>
          <p:cNvSpPr/>
          <p:nvPr/>
        </p:nvSpPr>
        <p:spPr>
          <a:xfrm>
            <a:off x="0" y="6333565"/>
            <a:ext cx="9144000" cy="524435"/>
          </a:xfrm>
          <a:prstGeom prst="rect">
            <a:avLst/>
          </a:prstGeom>
          <a:gradFill>
            <a:gsLst>
              <a:gs pos="0">
                <a:schemeClr val="accent1">
                  <a:satMod val="103000"/>
                  <a:lumMod val="102000"/>
                  <a:tint val="94000"/>
                </a:schemeClr>
              </a:gs>
              <a:gs pos="50000">
                <a:schemeClr val="accent1">
                  <a:satMod val="110000"/>
                  <a:lumMod val="100000"/>
                  <a:shade val="100000"/>
                </a:schemeClr>
              </a:gs>
              <a:gs pos="100000">
                <a:schemeClr val="accent1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9" name="Obdélník 8"/>
          <p:cNvSpPr/>
          <p:nvPr/>
        </p:nvSpPr>
        <p:spPr>
          <a:xfrm>
            <a:off x="1" y="77551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5122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7978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ové pole 17"/>
          <p:cNvSpPr txBox="1"/>
          <p:nvPr/>
        </p:nvSpPr>
        <p:spPr>
          <a:xfrm>
            <a:off x="2595108" y="4643486"/>
            <a:ext cx="1215028" cy="392153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b="1" dirty="0" err="1" smtClean="0">
                <a:solidFill>
                  <a:srgbClr val="FFFFFF"/>
                </a:solidFill>
                <a:effectLst/>
                <a:ea typeface="Calibri"/>
                <a:cs typeface="Times New Roman"/>
              </a:rPr>
              <a:t>m</a:t>
            </a:r>
            <a:r>
              <a:rPr lang="cs-CZ" b="1" baseline="-25000" dirty="0" err="1" smtClean="0">
                <a:solidFill>
                  <a:srgbClr val="FFFFFF"/>
                </a:solidFill>
                <a:effectLst/>
                <a:ea typeface="Calibri"/>
                <a:cs typeface="Times New Roman"/>
              </a:rPr>
              <a:t>s</a:t>
            </a:r>
            <a:r>
              <a:rPr lang="cs-CZ" b="1" dirty="0" smtClean="0">
                <a:solidFill>
                  <a:srgbClr val="FFFFFF"/>
                </a:solidFill>
                <a:effectLst/>
                <a:ea typeface="Calibri"/>
                <a:cs typeface="Times New Roman"/>
              </a:rPr>
              <a:t> = 10 g</a:t>
            </a:r>
            <a:endParaRPr lang="cs-CZ" dirty="0">
              <a:effectLst/>
              <a:ea typeface="Calibri"/>
              <a:cs typeface="Times New Roman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1306131" y="1867437"/>
            <a:ext cx="632352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500" b="1" dirty="0" smtClean="0">
                <a:ln w="12700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Který z alkalických kovů je nejvíce elektropozitivní?</a:t>
            </a:r>
          </a:p>
          <a:p>
            <a:endParaRPr lang="cs-CZ" dirty="0"/>
          </a:p>
        </p:txBody>
      </p:sp>
      <p:sp>
        <p:nvSpPr>
          <p:cNvPr id="2" name="TextovéPole 1"/>
          <p:cNvSpPr txBox="1"/>
          <p:nvPr/>
        </p:nvSpPr>
        <p:spPr>
          <a:xfrm>
            <a:off x="2091743" y="3490175"/>
            <a:ext cx="534473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000" b="1" dirty="0" err="1" smtClean="0">
                <a:solidFill>
                  <a:srgbClr val="FF0000"/>
                </a:solidFill>
              </a:rPr>
              <a:t>Cs</a:t>
            </a:r>
            <a:r>
              <a:rPr lang="cs-CZ" sz="2500" dirty="0" smtClean="0">
                <a:solidFill>
                  <a:srgbClr val="FF0000"/>
                </a:solidFill>
              </a:rPr>
              <a:t> </a:t>
            </a:r>
            <a:r>
              <a:rPr lang="cs-CZ" sz="2000" i="1" dirty="0" smtClean="0">
                <a:solidFill>
                  <a:srgbClr val="FF0000"/>
                </a:solidFill>
              </a:rPr>
              <a:t>(pokud nebereme v úvahu Fr)</a:t>
            </a:r>
            <a:endParaRPr lang="cs-CZ" sz="20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7815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-13448" y="0"/>
            <a:ext cx="9157447" cy="527565"/>
          </a:xfrm>
          <a:prstGeom prst="rect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50000">
                <a:schemeClr val="accent4">
                  <a:lumMod val="60000"/>
                  <a:lumOff val="40000"/>
                </a:schemeClr>
              </a:gs>
              <a:gs pos="100000">
                <a:srgbClr val="FFC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TextovéPole 6"/>
          <p:cNvSpPr txBox="1"/>
          <p:nvPr/>
        </p:nvSpPr>
        <p:spPr>
          <a:xfrm>
            <a:off x="67235" y="64104"/>
            <a:ext cx="33971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HALOGENY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6839842" y="67697"/>
            <a:ext cx="2249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sk-SK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Otázka za 100 </a:t>
            </a:r>
            <a:r>
              <a:rPr lang="sk-SK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bodů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12" name="Obdélník 11"/>
          <p:cNvSpPr/>
          <p:nvPr/>
        </p:nvSpPr>
        <p:spPr>
          <a:xfrm>
            <a:off x="-13449" y="6333565"/>
            <a:ext cx="9157447" cy="527565"/>
          </a:xfrm>
          <a:prstGeom prst="rect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50000">
                <a:schemeClr val="accent4">
                  <a:lumMod val="60000"/>
                  <a:lumOff val="40000"/>
                </a:schemeClr>
              </a:gs>
              <a:gs pos="100000">
                <a:srgbClr val="FFC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1026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2566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ovéPole 2"/>
          <p:cNvSpPr txBox="1"/>
          <p:nvPr/>
        </p:nvSpPr>
        <p:spPr>
          <a:xfrm>
            <a:off x="1765825" y="1777284"/>
            <a:ext cx="507401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000" b="1" i="1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Oxidační číslo halogenu v halogenidech?</a:t>
            </a:r>
            <a:endParaRPr lang="cs-CZ" sz="3000" b="1" i="1" dirty="0">
              <a:ln>
                <a:solidFill>
                  <a:schemeClr val="accent4">
                    <a:lumMod val="75000"/>
                  </a:schemeClr>
                </a:solidFill>
              </a:ln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26442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-13448" y="0"/>
            <a:ext cx="9157447" cy="527565"/>
          </a:xfrm>
          <a:prstGeom prst="rect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50000">
                <a:schemeClr val="accent4">
                  <a:lumMod val="60000"/>
                  <a:lumOff val="40000"/>
                </a:schemeClr>
              </a:gs>
              <a:gs pos="100000">
                <a:srgbClr val="FFC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2" name="Obdélník 11"/>
          <p:cNvSpPr/>
          <p:nvPr/>
        </p:nvSpPr>
        <p:spPr>
          <a:xfrm>
            <a:off x="-13449" y="6333565"/>
            <a:ext cx="9157447" cy="527565"/>
          </a:xfrm>
          <a:prstGeom prst="rect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50000">
                <a:schemeClr val="accent4">
                  <a:lumMod val="60000"/>
                  <a:lumOff val="40000"/>
                </a:schemeClr>
              </a:gs>
              <a:gs pos="100000">
                <a:srgbClr val="FFC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8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7978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Obdélník 12"/>
          <p:cNvSpPr/>
          <p:nvPr/>
        </p:nvSpPr>
        <p:spPr>
          <a:xfrm>
            <a:off x="1" y="77551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1765825" y="1777284"/>
            <a:ext cx="507401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000" b="1" i="1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Oxidační číslo halogenu v halogenidech?</a:t>
            </a:r>
            <a:endParaRPr lang="cs-CZ" sz="3000" b="1" i="1" dirty="0">
              <a:ln>
                <a:solidFill>
                  <a:schemeClr val="accent4">
                    <a:lumMod val="75000"/>
                  </a:schemeClr>
                </a:solidFill>
              </a:ln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Ovál 3"/>
          <p:cNvSpPr/>
          <p:nvPr/>
        </p:nvSpPr>
        <p:spPr>
          <a:xfrm>
            <a:off x="2937803" y="3246029"/>
            <a:ext cx="3013656" cy="1249251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TextovéPole 4"/>
          <p:cNvSpPr txBox="1"/>
          <p:nvPr/>
        </p:nvSpPr>
        <p:spPr>
          <a:xfrm>
            <a:off x="4114800" y="3439767"/>
            <a:ext cx="202198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5000" b="1" dirty="0" smtClean="0">
                <a:solidFill>
                  <a:schemeClr val="accent4">
                    <a:lumMod val="50000"/>
                  </a:schemeClr>
                </a:solidFill>
              </a:rPr>
              <a:t>- I</a:t>
            </a:r>
            <a:endParaRPr lang="cs-CZ" sz="5000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4525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-13448" y="0"/>
            <a:ext cx="9157447" cy="527565"/>
          </a:xfrm>
          <a:prstGeom prst="rect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50000">
                <a:schemeClr val="accent4">
                  <a:lumMod val="60000"/>
                  <a:lumOff val="40000"/>
                </a:schemeClr>
              </a:gs>
              <a:gs pos="100000">
                <a:srgbClr val="FFC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TextovéPole 6"/>
          <p:cNvSpPr txBox="1"/>
          <p:nvPr/>
        </p:nvSpPr>
        <p:spPr>
          <a:xfrm>
            <a:off x="67236" y="64104"/>
            <a:ext cx="3770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dirty="0">
                <a:solidFill>
                  <a:schemeClr val="bg1"/>
                </a:solidFill>
                <a:latin typeface="Ubuntu" panose="020B0504030602030204" pitchFamily="34" charset="0"/>
              </a:rPr>
              <a:t>HALOGENY</a:t>
            </a:r>
          </a:p>
        </p:txBody>
      </p:sp>
      <p:sp>
        <p:nvSpPr>
          <p:cNvPr id="9" name="Obdélník 8"/>
          <p:cNvSpPr/>
          <p:nvPr/>
        </p:nvSpPr>
        <p:spPr>
          <a:xfrm>
            <a:off x="6839842" y="67697"/>
            <a:ext cx="2249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sk-SK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Otázka za 200 </a:t>
            </a:r>
            <a:r>
              <a:rPr lang="sk-SK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bodů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12" name="Obdélník 11"/>
          <p:cNvSpPr/>
          <p:nvPr/>
        </p:nvSpPr>
        <p:spPr>
          <a:xfrm>
            <a:off x="-13449" y="6333565"/>
            <a:ext cx="9157447" cy="527565"/>
          </a:xfrm>
          <a:prstGeom prst="rect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50000">
                <a:schemeClr val="accent4">
                  <a:lumMod val="60000"/>
                  <a:lumOff val="40000"/>
                </a:schemeClr>
              </a:gs>
              <a:gs pos="100000">
                <a:srgbClr val="FFC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1026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2566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Obdélník 7"/>
          <p:cNvSpPr/>
          <p:nvPr/>
        </p:nvSpPr>
        <p:spPr>
          <a:xfrm>
            <a:off x="728019" y="1826716"/>
            <a:ext cx="767451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3000" b="1" i="1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Jmenuj prvky, které patří do halogenů.</a:t>
            </a:r>
            <a:endParaRPr lang="cs-CZ" sz="3000" b="1" i="1" dirty="0">
              <a:ln>
                <a:solidFill>
                  <a:schemeClr val="accent4">
                    <a:lumMod val="75000"/>
                  </a:schemeClr>
                </a:solidFill>
              </a:ln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91482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-13448" y="0"/>
            <a:ext cx="9157447" cy="527565"/>
          </a:xfrm>
          <a:prstGeom prst="rect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50000">
                <a:schemeClr val="accent4">
                  <a:lumMod val="60000"/>
                  <a:lumOff val="40000"/>
                </a:schemeClr>
              </a:gs>
              <a:gs pos="100000">
                <a:srgbClr val="FFC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2" name="Obdélník 11"/>
          <p:cNvSpPr/>
          <p:nvPr/>
        </p:nvSpPr>
        <p:spPr>
          <a:xfrm>
            <a:off x="-13449" y="6333565"/>
            <a:ext cx="9157447" cy="527565"/>
          </a:xfrm>
          <a:prstGeom prst="rect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50000">
                <a:schemeClr val="accent4">
                  <a:lumMod val="60000"/>
                  <a:lumOff val="40000"/>
                </a:schemeClr>
              </a:gs>
              <a:gs pos="100000">
                <a:srgbClr val="FFC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8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7978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Obdélník 12"/>
          <p:cNvSpPr/>
          <p:nvPr/>
        </p:nvSpPr>
        <p:spPr>
          <a:xfrm>
            <a:off x="1" y="77551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6" name="Ovál 5"/>
          <p:cNvSpPr/>
          <p:nvPr/>
        </p:nvSpPr>
        <p:spPr>
          <a:xfrm>
            <a:off x="2419134" y="3103809"/>
            <a:ext cx="4292282" cy="1152099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TextovéPole 6"/>
          <p:cNvSpPr txBox="1"/>
          <p:nvPr/>
        </p:nvSpPr>
        <p:spPr>
          <a:xfrm>
            <a:off x="3475048" y="3347967"/>
            <a:ext cx="3129566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500" b="1" dirty="0">
                <a:solidFill>
                  <a:schemeClr val="accent4">
                    <a:lumMod val="50000"/>
                  </a:schemeClr>
                </a:solidFill>
              </a:rPr>
              <a:t>F</a:t>
            </a:r>
            <a:r>
              <a:rPr lang="cs-CZ" sz="3500" b="1" baseline="30000" dirty="0">
                <a:solidFill>
                  <a:schemeClr val="accent4">
                    <a:lumMod val="50000"/>
                  </a:schemeClr>
                </a:solidFill>
              </a:rPr>
              <a:t>-</a:t>
            </a:r>
            <a:r>
              <a:rPr lang="cs-CZ" sz="3500" b="1" dirty="0">
                <a:solidFill>
                  <a:schemeClr val="accent4">
                    <a:lumMod val="50000"/>
                  </a:schemeClr>
                </a:solidFill>
              </a:rPr>
              <a:t>, Cl</a:t>
            </a:r>
            <a:r>
              <a:rPr lang="cs-CZ" sz="3500" b="1" baseline="30000" dirty="0">
                <a:solidFill>
                  <a:schemeClr val="accent4">
                    <a:lumMod val="50000"/>
                  </a:schemeClr>
                </a:solidFill>
              </a:rPr>
              <a:t>-</a:t>
            </a:r>
            <a:r>
              <a:rPr lang="cs-CZ" sz="3500" b="1" dirty="0">
                <a:solidFill>
                  <a:schemeClr val="accent4">
                    <a:lumMod val="50000"/>
                  </a:schemeClr>
                </a:solidFill>
              </a:rPr>
              <a:t>, Br</a:t>
            </a:r>
            <a:r>
              <a:rPr lang="cs-CZ" sz="3500" b="1" baseline="30000" dirty="0">
                <a:solidFill>
                  <a:schemeClr val="accent4">
                    <a:lumMod val="50000"/>
                  </a:schemeClr>
                </a:solidFill>
              </a:rPr>
              <a:t>-</a:t>
            </a:r>
            <a:r>
              <a:rPr lang="cs-CZ" sz="3500" b="1" dirty="0">
                <a:solidFill>
                  <a:schemeClr val="accent4">
                    <a:lumMod val="50000"/>
                  </a:schemeClr>
                </a:solidFill>
              </a:rPr>
              <a:t>, I</a:t>
            </a:r>
            <a:r>
              <a:rPr lang="cs-CZ" sz="3500" b="1" baseline="30000" dirty="0">
                <a:solidFill>
                  <a:schemeClr val="accent4">
                    <a:lumMod val="50000"/>
                  </a:schemeClr>
                </a:solidFill>
              </a:rPr>
              <a:t>-</a:t>
            </a:r>
            <a:endParaRPr lang="cs-CZ" sz="3500" dirty="0">
              <a:solidFill>
                <a:schemeClr val="accent4">
                  <a:lumMod val="50000"/>
                </a:schemeClr>
              </a:solidFill>
            </a:endParaRPr>
          </a:p>
          <a:p>
            <a:endParaRPr lang="cs-CZ" dirty="0"/>
          </a:p>
        </p:txBody>
      </p:sp>
      <p:sp>
        <p:nvSpPr>
          <p:cNvPr id="9" name="Obdélník 8"/>
          <p:cNvSpPr/>
          <p:nvPr/>
        </p:nvSpPr>
        <p:spPr>
          <a:xfrm>
            <a:off x="728019" y="1826716"/>
            <a:ext cx="767451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3000" b="1" i="1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Jmenuj prvky, které patří do halogenů.</a:t>
            </a:r>
            <a:endParaRPr lang="cs-CZ" sz="3000" b="1" i="1" dirty="0">
              <a:ln>
                <a:solidFill>
                  <a:schemeClr val="accent4">
                    <a:lumMod val="75000"/>
                  </a:schemeClr>
                </a:solidFill>
              </a:ln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94846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-13448" y="0"/>
            <a:ext cx="9157447" cy="527565"/>
          </a:xfrm>
          <a:prstGeom prst="rect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50000">
                <a:schemeClr val="accent4">
                  <a:lumMod val="60000"/>
                  <a:lumOff val="40000"/>
                </a:schemeClr>
              </a:gs>
              <a:gs pos="100000">
                <a:srgbClr val="FFC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TextovéPole 6"/>
          <p:cNvSpPr txBox="1"/>
          <p:nvPr/>
        </p:nvSpPr>
        <p:spPr>
          <a:xfrm>
            <a:off x="67236" y="64104"/>
            <a:ext cx="3950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dirty="0">
                <a:solidFill>
                  <a:schemeClr val="bg1"/>
                </a:solidFill>
                <a:latin typeface="Ubuntu" panose="020B0504030602030204" pitchFamily="34" charset="0"/>
              </a:rPr>
              <a:t>HALOGENY</a:t>
            </a:r>
          </a:p>
        </p:txBody>
      </p:sp>
      <p:sp>
        <p:nvSpPr>
          <p:cNvPr id="9" name="Obdélník 8"/>
          <p:cNvSpPr/>
          <p:nvPr/>
        </p:nvSpPr>
        <p:spPr>
          <a:xfrm>
            <a:off x="6839842" y="67697"/>
            <a:ext cx="2249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sk-SK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Otázka za 300 </a:t>
            </a:r>
            <a:r>
              <a:rPr lang="sk-SK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bod</a:t>
            </a:r>
            <a:r>
              <a:rPr lang="sk-SK" b="1" dirty="0" err="1">
                <a:solidFill>
                  <a:schemeClr val="bg1"/>
                </a:solidFill>
                <a:latin typeface="Ubuntu" panose="020B0504030602030204" pitchFamily="34" charset="0"/>
              </a:rPr>
              <a:t>ů</a:t>
            </a:r>
            <a:endParaRPr lang="sk-SK" b="1" dirty="0" smtClean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12" name="Obdélník 11"/>
          <p:cNvSpPr/>
          <p:nvPr/>
        </p:nvSpPr>
        <p:spPr>
          <a:xfrm>
            <a:off x="-13449" y="6333565"/>
            <a:ext cx="9157447" cy="527565"/>
          </a:xfrm>
          <a:prstGeom prst="rect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50000">
                <a:schemeClr val="accent4">
                  <a:lumMod val="60000"/>
                  <a:lumOff val="40000"/>
                </a:schemeClr>
              </a:gs>
              <a:gs pos="100000">
                <a:srgbClr val="FFC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1026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2566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Obdélník 7"/>
          <p:cNvSpPr/>
          <p:nvPr/>
        </p:nvSpPr>
        <p:spPr>
          <a:xfrm>
            <a:off x="728019" y="1826716"/>
            <a:ext cx="767451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3000" b="1" i="1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Uveď skupenství a barvu halogenu </a:t>
            </a:r>
            <a:r>
              <a:rPr lang="cs-CZ" sz="3000" b="1" i="1" dirty="0" err="1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CHLORu</a:t>
            </a:r>
            <a:r>
              <a:rPr lang="cs-CZ" sz="3000" b="1" i="1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cs-CZ" sz="3000" b="1" i="1" dirty="0" err="1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BROMu</a:t>
            </a:r>
            <a:r>
              <a:rPr lang="cs-CZ" sz="3000" b="1" i="1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cs-CZ" sz="3000" b="1" i="1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</a:t>
            </a:r>
            <a:r>
              <a:rPr lang="cs-CZ" sz="3000" b="1" i="1" dirty="0" err="1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JODu</a:t>
            </a:r>
            <a:r>
              <a:rPr lang="cs-CZ" sz="3000" b="1" i="1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cs-CZ" sz="3000" b="1" i="1" dirty="0">
              <a:ln>
                <a:solidFill>
                  <a:schemeClr val="accent4">
                    <a:lumMod val="75000"/>
                  </a:schemeClr>
                </a:solidFill>
              </a:ln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19125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-13448" y="0"/>
            <a:ext cx="9157447" cy="527565"/>
          </a:xfrm>
          <a:prstGeom prst="rect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50000">
                <a:schemeClr val="accent4">
                  <a:lumMod val="60000"/>
                  <a:lumOff val="40000"/>
                </a:schemeClr>
              </a:gs>
              <a:gs pos="100000">
                <a:srgbClr val="FFC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2" name="Obdélník 11"/>
          <p:cNvSpPr/>
          <p:nvPr/>
        </p:nvSpPr>
        <p:spPr>
          <a:xfrm>
            <a:off x="-13449" y="6333565"/>
            <a:ext cx="9157447" cy="527565"/>
          </a:xfrm>
          <a:prstGeom prst="rect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50000">
                <a:schemeClr val="accent4">
                  <a:lumMod val="60000"/>
                  <a:lumOff val="40000"/>
                </a:schemeClr>
              </a:gs>
              <a:gs pos="100000">
                <a:srgbClr val="FFC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8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7978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Obdélník 12"/>
          <p:cNvSpPr/>
          <p:nvPr/>
        </p:nvSpPr>
        <p:spPr>
          <a:xfrm>
            <a:off x="1" y="77551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3074" name="Picture 2" descr="http://www.komenskeho66.cz/materialy/chemie/WEB-CHEMIE8/obrazky/haloge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5274" y="2472741"/>
            <a:ext cx="4536527" cy="3344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Obdélník 6"/>
          <p:cNvSpPr/>
          <p:nvPr/>
        </p:nvSpPr>
        <p:spPr>
          <a:xfrm>
            <a:off x="728019" y="1318884"/>
            <a:ext cx="767451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3000" b="1" i="1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Uveď skupenství a barvu halogenu CHLOR, BROM a JOD.</a:t>
            </a:r>
            <a:endParaRPr lang="cs-CZ" sz="3000" b="1" i="1" dirty="0">
              <a:ln>
                <a:solidFill>
                  <a:schemeClr val="accent4">
                    <a:lumMod val="75000"/>
                  </a:schemeClr>
                </a:solidFill>
              </a:ln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303016" y="2754937"/>
            <a:ext cx="357931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500" b="1" i="1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CHLOR</a:t>
            </a:r>
            <a:r>
              <a:rPr lang="cs-CZ" sz="2500" b="1" i="1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plyn, žlutozelený</a:t>
            </a:r>
            <a:endParaRPr lang="cs-CZ" sz="2500" dirty="0"/>
          </a:p>
        </p:txBody>
      </p:sp>
      <p:sp>
        <p:nvSpPr>
          <p:cNvPr id="4" name="Obdélník 3"/>
          <p:cNvSpPr/>
          <p:nvPr/>
        </p:nvSpPr>
        <p:spPr>
          <a:xfrm>
            <a:off x="303016" y="3374265"/>
            <a:ext cx="4528227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500" b="1" i="1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BROM</a:t>
            </a:r>
            <a:r>
              <a:rPr lang="cs-CZ" sz="2500" b="1" i="1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kapalina, hnědočervená</a:t>
            </a:r>
            <a:endParaRPr lang="cs-CZ" sz="2500" dirty="0"/>
          </a:p>
        </p:txBody>
      </p:sp>
      <p:sp>
        <p:nvSpPr>
          <p:cNvPr id="5" name="Obdélník 4"/>
          <p:cNvSpPr/>
          <p:nvPr/>
        </p:nvSpPr>
        <p:spPr>
          <a:xfrm>
            <a:off x="303016" y="3996338"/>
            <a:ext cx="3626377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500" b="1" i="1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JOD</a:t>
            </a:r>
            <a:r>
              <a:rPr lang="cs-CZ" sz="2500" b="1" i="1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pevná látka, fialový</a:t>
            </a:r>
            <a:endParaRPr lang="cs-CZ" sz="2500" dirty="0"/>
          </a:p>
        </p:txBody>
      </p:sp>
    </p:spTree>
    <p:extLst>
      <p:ext uri="{BB962C8B-B14F-4D97-AF65-F5344CB8AC3E}">
        <p14:creationId xmlns:p14="http://schemas.microsoft.com/office/powerpoint/2010/main" val="2403196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-13448" y="0"/>
            <a:ext cx="9157447" cy="527565"/>
          </a:xfrm>
          <a:prstGeom prst="rect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50000">
                <a:schemeClr val="accent4">
                  <a:lumMod val="60000"/>
                  <a:lumOff val="40000"/>
                </a:schemeClr>
              </a:gs>
              <a:gs pos="100000">
                <a:srgbClr val="FFC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TextovéPole 6"/>
          <p:cNvSpPr txBox="1"/>
          <p:nvPr/>
        </p:nvSpPr>
        <p:spPr>
          <a:xfrm>
            <a:off x="67236" y="64104"/>
            <a:ext cx="4102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dirty="0">
                <a:solidFill>
                  <a:schemeClr val="bg1"/>
                </a:solidFill>
                <a:latin typeface="Ubuntu" panose="020B0504030602030204" pitchFamily="34" charset="0"/>
              </a:rPr>
              <a:t>HALOGENY</a:t>
            </a:r>
          </a:p>
        </p:txBody>
      </p:sp>
      <p:sp>
        <p:nvSpPr>
          <p:cNvPr id="9" name="Obdélník 8"/>
          <p:cNvSpPr/>
          <p:nvPr/>
        </p:nvSpPr>
        <p:spPr>
          <a:xfrm>
            <a:off x="6839842" y="67697"/>
            <a:ext cx="2249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sk-SK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Otázka za 400 </a:t>
            </a:r>
            <a:r>
              <a:rPr lang="sk-SK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bodů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12" name="Obdélník 11"/>
          <p:cNvSpPr/>
          <p:nvPr/>
        </p:nvSpPr>
        <p:spPr>
          <a:xfrm>
            <a:off x="-13449" y="6333565"/>
            <a:ext cx="9157447" cy="527565"/>
          </a:xfrm>
          <a:prstGeom prst="rect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50000">
                <a:schemeClr val="accent4">
                  <a:lumMod val="60000"/>
                  <a:lumOff val="40000"/>
                </a:schemeClr>
              </a:gs>
              <a:gs pos="100000">
                <a:srgbClr val="FFC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1026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2566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Obdélník 9"/>
          <p:cNvSpPr/>
          <p:nvPr/>
        </p:nvSpPr>
        <p:spPr>
          <a:xfrm>
            <a:off x="728019" y="1318884"/>
            <a:ext cx="767451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3000" b="1" i="1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Sestav rovnici vzniku halogenvodíku – chlorovodíku.</a:t>
            </a:r>
            <a:endParaRPr lang="cs-CZ" sz="3000" b="1" i="1" dirty="0">
              <a:ln>
                <a:solidFill>
                  <a:schemeClr val="accent4">
                    <a:lumMod val="75000"/>
                  </a:schemeClr>
                </a:solidFill>
              </a:ln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97640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-13448" y="0"/>
            <a:ext cx="9157447" cy="527565"/>
          </a:xfrm>
          <a:prstGeom prst="rect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50000">
                <a:schemeClr val="accent4">
                  <a:lumMod val="60000"/>
                  <a:lumOff val="40000"/>
                </a:schemeClr>
              </a:gs>
              <a:gs pos="100000">
                <a:srgbClr val="FFC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2" name="Obdélník 11"/>
          <p:cNvSpPr/>
          <p:nvPr/>
        </p:nvSpPr>
        <p:spPr>
          <a:xfrm>
            <a:off x="-13449" y="6333565"/>
            <a:ext cx="9157447" cy="527565"/>
          </a:xfrm>
          <a:prstGeom prst="rect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50000">
                <a:schemeClr val="accent4">
                  <a:lumMod val="60000"/>
                  <a:lumOff val="40000"/>
                </a:schemeClr>
              </a:gs>
              <a:gs pos="100000">
                <a:srgbClr val="FFC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8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7978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Obdélník 12"/>
          <p:cNvSpPr/>
          <p:nvPr/>
        </p:nvSpPr>
        <p:spPr>
          <a:xfrm>
            <a:off x="1" y="77551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1545465" y="3244334"/>
            <a:ext cx="515154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4000" b="1" dirty="0">
                <a:solidFill>
                  <a:srgbClr val="FF0000"/>
                </a:solidFill>
              </a:rPr>
              <a:t>H</a:t>
            </a:r>
            <a:r>
              <a:rPr lang="cs-CZ" sz="4000" b="1" baseline="-25000" dirty="0">
                <a:solidFill>
                  <a:srgbClr val="FF0000"/>
                </a:solidFill>
              </a:rPr>
              <a:t>2</a:t>
            </a:r>
            <a:r>
              <a:rPr lang="cs-CZ" sz="4000" b="1" dirty="0">
                <a:solidFill>
                  <a:srgbClr val="FF0000"/>
                </a:solidFill>
              </a:rPr>
              <a:t> </a:t>
            </a:r>
            <a:r>
              <a:rPr lang="cs-CZ" sz="4000" b="1" dirty="0" smtClean="0">
                <a:solidFill>
                  <a:srgbClr val="FF0000"/>
                </a:solidFill>
              </a:rPr>
              <a:t>      + </a:t>
            </a:r>
            <a:r>
              <a:rPr lang="cs-CZ" sz="4000" b="1" dirty="0">
                <a:solidFill>
                  <a:srgbClr val="FF0000"/>
                </a:solidFill>
              </a:rPr>
              <a:t>Cl</a:t>
            </a:r>
            <a:r>
              <a:rPr lang="cs-CZ" sz="4000" b="1" baseline="-25000" dirty="0">
                <a:solidFill>
                  <a:srgbClr val="FF0000"/>
                </a:solidFill>
              </a:rPr>
              <a:t>2</a:t>
            </a:r>
            <a:r>
              <a:rPr lang="cs-CZ" sz="4000" b="1" dirty="0">
                <a:solidFill>
                  <a:srgbClr val="FF0000"/>
                </a:solidFill>
              </a:rPr>
              <a:t> </a:t>
            </a:r>
            <a:r>
              <a:rPr lang="cs-CZ" sz="4000" b="1" dirty="0" smtClean="0">
                <a:solidFill>
                  <a:srgbClr val="FF0000"/>
                </a:solidFill>
              </a:rPr>
              <a:t>    -&gt; </a:t>
            </a:r>
            <a:r>
              <a:rPr lang="cs-CZ" sz="4000" b="1" dirty="0">
                <a:solidFill>
                  <a:srgbClr val="FF0000"/>
                </a:solidFill>
              </a:rPr>
              <a:t>2 </a:t>
            </a:r>
            <a:r>
              <a:rPr lang="cs-CZ" sz="4000" b="1" dirty="0" err="1">
                <a:solidFill>
                  <a:srgbClr val="FF0000"/>
                </a:solidFill>
              </a:rPr>
              <a:t>HCl</a:t>
            </a:r>
            <a:endParaRPr lang="cs-CZ" sz="4000" dirty="0">
              <a:solidFill>
                <a:srgbClr val="FF0000"/>
              </a:solidFill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1545465" y="4090147"/>
            <a:ext cx="619473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3000" b="1" dirty="0" smtClean="0">
                <a:solidFill>
                  <a:srgbClr val="FF0000"/>
                </a:solidFill>
              </a:rPr>
              <a:t>vodík     + chlor     -&gt;  chlorovodík</a:t>
            </a:r>
            <a:endParaRPr lang="cs-CZ" sz="3000" dirty="0">
              <a:solidFill>
                <a:srgbClr val="FF0000"/>
              </a:solidFill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728019" y="1318884"/>
            <a:ext cx="767451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3000" b="1" i="1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Sestav rovnici vzniku halogenvodíku – chlorovodíku.</a:t>
            </a:r>
            <a:endParaRPr lang="cs-CZ" sz="3000" b="1" i="1" dirty="0">
              <a:ln>
                <a:solidFill>
                  <a:schemeClr val="accent4">
                    <a:lumMod val="75000"/>
                  </a:schemeClr>
                </a:solidFill>
              </a:ln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85936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délník 5"/>
          <p:cNvSpPr/>
          <p:nvPr/>
        </p:nvSpPr>
        <p:spPr>
          <a:xfrm>
            <a:off x="0" y="0"/>
            <a:ext cx="9144000" cy="524435"/>
          </a:xfrm>
          <a:prstGeom prst="rect">
            <a:avLst/>
          </a:prstGeom>
          <a:gradFill>
            <a:gsLst>
              <a:gs pos="0">
                <a:schemeClr val="accent1">
                  <a:satMod val="103000"/>
                  <a:lumMod val="102000"/>
                  <a:tint val="94000"/>
                </a:schemeClr>
              </a:gs>
              <a:gs pos="50000">
                <a:schemeClr val="accent1">
                  <a:satMod val="110000"/>
                  <a:lumMod val="100000"/>
                  <a:shade val="100000"/>
                </a:schemeClr>
              </a:gs>
              <a:gs pos="100000">
                <a:schemeClr val="accent1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8" name="Obdélník 7"/>
          <p:cNvSpPr/>
          <p:nvPr/>
        </p:nvSpPr>
        <p:spPr>
          <a:xfrm>
            <a:off x="0" y="6333565"/>
            <a:ext cx="9144000" cy="524435"/>
          </a:xfrm>
          <a:prstGeom prst="rect">
            <a:avLst/>
          </a:prstGeom>
          <a:gradFill>
            <a:gsLst>
              <a:gs pos="0">
                <a:schemeClr val="accent1">
                  <a:satMod val="103000"/>
                  <a:lumMod val="102000"/>
                  <a:tint val="94000"/>
                </a:schemeClr>
              </a:gs>
              <a:gs pos="50000">
                <a:schemeClr val="accent1">
                  <a:satMod val="110000"/>
                  <a:lumMod val="100000"/>
                  <a:shade val="100000"/>
                </a:schemeClr>
              </a:gs>
              <a:gs pos="100000">
                <a:schemeClr val="accent1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1026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2566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67236" y="64104"/>
            <a:ext cx="2689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ALKALICKÉ KOVY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6839842" y="67697"/>
            <a:ext cx="2249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sk-SK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Otázka za 100 </a:t>
            </a:r>
            <a:r>
              <a:rPr lang="sk-SK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bodů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438787" y="1080615"/>
            <a:ext cx="833717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200" b="1" dirty="0" smtClean="0"/>
              <a:t>Který z alkalických kovů barví plamen karmínově červeně?</a:t>
            </a:r>
            <a:endParaRPr lang="cs-CZ" sz="2200" dirty="0"/>
          </a:p>
        </p:txBody>
      </p:sp>
      <p:sp>
        <p:nvSpPr>
          <p:cNvPr id="3" name="Zaoblený obdélník 2"/>
          <p:cNvSpPr/>
          <p:nvPr/>
        </p:nvSpPr>
        <p:spPr>
          <a:xfrm>
            <a:off x="811370" y="2305318"/>
            <a:ext cx="600572" cy="540913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9050">
            <a:solidFill>
              <a:srgbClr val="EAAAE5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965255" y="2360330"/>
            <a:ext cx="38636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200" b="1" dirty="0" smtClean="0"/>
              <a:t>A</a:t>
            </a:r>
            <a:endParaRPr lang="cs-CZ" sz="2200" b="1" dirty="0"/>
          </a:p>
        </p:txBody>
      </p:sp>
      <p:sp>
        <p:nvSpPr>
          <p:cNvPr id="18" name="Zaoblený obdélník 17"/>
          <p:cNvSpPr/>
          <p:nvPr/>
        </p:nvSpPr>
        <p:spPr>
          <a:xfrm>
            <a:off x="811370" y="3307723"/>
            <a:ext cx="600572" cy="540913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9050">
            <a:solidFill>
              <a:srgbClr val="EAAAE5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9" name="Zaoblený obdélník 18"/>
          <p:cNvSpPr/>
          <p:nvPr/>
        </p:nvSpPr>
        <p:spPr>
          <a:xfrm>
            <a:off x="811370" y="4350911"/>
            <a:ext cx="600572" cy="540913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9050">
            <a:solidFill>
              <a:srgbClr val="EAAAE5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924472" y="4403776"/>
            <a:ext cx="38636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200" b="1" dirty="0"/>
              <a:t>C</a:t>
            </a:r>
          </a:p>
        </p:txBody>
      </p:sp>
      <p:sp>
        <p:nvSpPr>
          <p:cNvPr id="21" name="TextovéPole 20"/>
          <p:cNvSpPr txBox="1"/>
          <p:nvPr/>
        </p:nvSpPr>
        <p:spPr>
          <a:xfrm>
            <a:off x="924472" y="3362735"/>
            <a:ext cx="38636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200" b="1" dirty="0"/>
              <a:t>B</a:t>
            </a:r>
          </a:p>
        </p:txBody>
      </p:sp>
      <p:sp>
        <p:nvSpPr>
          <p:cNvPr id="5" name="TextovéPole 4"/>
          <p:cNvSpPr txBox="1"/>
          <p:nvPr/>
        </p:nvSpPr>
        <p:spPr>
          <a:xfrm>
            <a:off x="2121753" y="2326507"/>
            <a:ext cx="24856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SODÍK</a:t>
            </a:r>
            <a:endParaRPr lang="cs-CZ" sz="28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23" name="TextovéPole 22"/>
          <p:cNvSpPr txBox="1"/>
          <p:nvPr/>
        </p:nvSpPr>
        <p:spPr>
          <a:xfrm>
            <a:off x="2121753" y="3331579"/>
            <a:ext cx="24856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DRASLÍK</a:t>
            </a:r>
            <a:endParaRPr lang="cs-CZ" sz="28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2121753" y="4359757"/>
            <a:ext cx="24856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LITHIUM</a:t>
            </a:r>
            <a:endParaRPr lang="cs-CZ" sz="28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pic>
        <p:nvPicPr>
          <p:cNvPr id="22" name="Picture 2" descr="http://www.aetherwavetheory.info/backup/chemie2/alkalimet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45" r="78841"/>
          <a:stretch/>
        </p:blipFill>
        <p:spPr bwMode="auto">
          <a:xfrm>
            <a:off x="4990538" y="1673478"/>
            <a:ext cx="1500414" cy="4352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6119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-13448" y="0"/>
            <a:ext cx="9157447" cy="527565"/>
          </a:xfrm>
          <a:prstGeom prst="rect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50000">
                <a:schemeClr val="accent4">
                  <a:lumMod val="60000"/>
                  <a:lumOff val="40000"/>
                </a:schemeClr>
              </a:gs>
              <a:gs pos="100000">
                <a:srgbClr val="FFC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TextovéPole 6"/>
          <p:cNvSpPr txBox="1"/>
          <p:nvPr/>
        </p:nvSpPr>
        <p:spPr>
          <a:xfrm>
            <a:off x="67236" y="64104"/>
            <a:ext cx="4437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dirty="0">
                <a:solidFill>
                  <a:schemeClr val="bg1"/>
                </a:solidFill>
                <a:latin typeface="Ubuntu" panose="020B0504030602030204" pitchFamily="34" charset="0"/>
              </a:rPr>
              <a:t>HALOGENY</a:t>
            </a:r>
          </a:p>
        </p:txBody>
      </p:sp>
      <p:sp>
        <p:nvSpPr>
          <p:cNvPr id="9" name="Obdélník 8"/>
          <p:cNvSpPr/>
          <p:nvPr/>
        </p:nvSpPr>
        <p:spPr>
          <a:xfrm>
            <a:off x="6839842" y="67697"/>
            <a:ext cx="2249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sk-SK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Otázka za 500 </a:t>
            </a:r>
            <a:r>
              <a:rPr lang="sk-SK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bodů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12" name="Obdélník 11"/>
          <p:cNvSpPr/>
          <p:nvPr/>
        </p:nvSpPr>
        <p:spPr>
          <a:xfrm>
            <a:off x="-13449" y="6333565"/>
            <a:ext cx="9157447" cy="527565"/>
          </a:xfrm>
          <a:prstGeom prst="rect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50000">
                <a:schemeClr val="accent4">
                  <a:lumMod val="60000"/>
                  <a:lumOff val="40000"/>
                </a:schemeClr>
              </a:gs>
              <a:gs pos="100000">
                <a:srgbClr val="FFC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1026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2566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Obdélník 7"/>
          <p:cNvSpPr/>
          <p:nvPr/>
        </p:nvSpPr>
        <p:spPr>
          <a:xfrm>
            <a:off x="728019" y="1512067"/>
            <a:ext cx="767451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3000" b="1" i="1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 jod je typická jedna skupenská přeměna, při které se pevná látka mění na plyn.</a:t>
            </a:r>
          </a:p>
          <a:p>
            <a:pPr algn="ctr"/>
            <a:r>
              <a:rPr lang="cs-CZ" sz="3000" b="1" i="1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Jak se tento jev nazývá?</a:t>
            </a:r>
            <a:endParaRPr lang="cs-CZ" sz="3000" b="1" i="1" dirty="0">
              <a:ln>
                <a:solidFill>
                  <a:schemeClr val="accent4">
                    <a:lumMod val="75000"/>
                  </a:schemeClr>
                </a:solidFill>
              </a:ln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39049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-13448" y="0"/>
            <a:ext cx="9157447" cy="527565"/>
          </a:xfrm>
          <a:prstGeom prst="rect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50000">
                <a:schemeClr val="accent4">
                  <a:lumMod val="60000"/>
                  <a:lumOff val="40000"/>
                </a:schemeClr>
              </a:gs>
              <a:gs pos="100000">
                <a:srgbClr val="FFC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2" name="Obdélník 11"/>
          <p:cNvSpPr/>
          <p:nvPr/>
        </p:nvSpPr>
        <p:spPr>
          <a:xfrm>
            <a:off x="-13449" y="6333565"/>
            <a:ext cx="9157447" cy="527565"/>
          </a:xfrm>
          <a:prstGeom prst="rect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50000">
                <a:schemeClr val="accent4">
                  <a:lumMod val="60000"/>
                  <a:lumOff val="40000"/>
                </a:schemeClr>
              </a:gs>
              <a:gs pos="100000">
                <a:srgbClr val="FFC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8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7978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Obdélník 12"/>
          <p:cNvSpPr/>
          <p:nvPr/>
        </p:nvSpPr>
        <p:spPr>
          <a:xfrm>
            <a:off x="1" y="77551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6146" name="Picture 2" descr="http://www.zmeny-skupenstvi.euweb.cz/chex_0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3835" y="2712623"/>
            <a:ext cx="3752659" cy="3061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Ovál 6"/>
          <p:cNvSpPr/>
          <p:nvPr/>
        </p:nvSpPr>
        <p:spPr>
          <a:xfrm>
            <a:off x="566670" y="3298096"/>
            <a:ext cx="3568867" cy="1462857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TextovéPole 8"/>
          <p:cNvSpPr txBox="1"/>
          <p:nvPr/>
        </p:nvSpPr>
        <p:spPr>
          <a:xfrm>
            <a:off x="1043190" y="3598637"/>
            <a:ext cx="291706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5000" b="1" dirty="0" smtClean="0">
                <a:solidFill>
                  <a:schemeClr val="accent4">
                    <a:lumMod val="50000"/>
                  </a:schemeClr>
                </a:solidFill>
              </a:rPr>
              <a:t>sublimace</a:t>
            </a:r>
            <a:endParaRPr lang="cs-CZ" sz="50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728019" y="982537"/>
            <a:ext cx="767451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3000" b="1" i="1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 jod je typická jedna skupenská přeměna, při které se pevná látka mění na plyn.</a:t>
            </a:r>
          </a:p>
          <a:p>
            <a:pPr algn="ctr"/>
            <a:r>
              <a:rPr lang="cs-CZ" sz="3000" b="1" i="1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Jak se tento jev nazývá?</a:t>
            </a:r>
            <a:endParaRPr lang="cs-CZ" sz="3000" b="1" i="1" dirty="0">
              <a:ln>
                <a:solidFill>
                  <a:schemeClr val="accent4">
                    <a:lumMod val="75000"/>
                  </a:schemeClr>
                </a:solidFill>
              </a:ln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3670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-13449" y="-1566"/>
            <a:ext cx="9157449" cy="527565"/>
          </a:xfrm>
          <a:prstGeom prst="rect">
            <a:avLst/>
          </a:prstGeom>
          <a:gradFill>
            <a:gsLst>
              <a:gs pos="0">
                <a:schemeClr val="accent2">
                  <a:satMod val="103000"/>
                  <a:lumMod val="102000"/>
                  <a:tint val="94000"/>
                </a:schemeClr>
              </a:gs>
              <a:gs pos="40000">
                <a:schemeClr val="accent2">
                  <a:satMod val="110000"/>
                  <a:lumMod val="100000"/>
                  <a:shade val="100000"/>
                </a:schemeClr>
              </a:gs>
              <a:gs pos="100000">
                <a:schemeClr val="accent2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TextovéPole 6"/>
          <p:cNvSpPr txBox="1"/>
          <p:nvPr/>
        </p:nvSpPr>
        <p:spPr>
          <a:xfrm>
            <a:off x="67236" y="64104"/>
            <a:ext cx="2689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POZNEJ PRVEK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6839842" y="67697"/>
            <a:ext cx="2249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sk-SK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Otázka za 100 </a:t>
            </a:r>
            <a:r>
              <a:rPr lang="sk-SK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bodů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0" y="6338705"/>
            <a:ext cx="9157449" cy="527565"/>
          </a:xfrm>
          <a:prstGeom prst="rect">
            <a:avLst/>
          </a:prstGeom>
          <a:gradFill>
            <a:gsLst>
              <a:gs pos="0">
                <a:schemeClr val="accent2">
                  <a:satMod val="103000"/>
                  <a:lumMod val="102000"/>
                  <a:tint val="94000"/>
                </a:schemeClr>
              </a:gs>
              <a:gs pos="40000">
                <a:schemeClr val="accent2">
                  <a:satMod val="110000"/>
                  <a:lumMod val="100000"/>
                  <a:shade val="100000"/>
                </a:schemeClr>
              </a:gs>
              <a:gs pos="100000">
                <a:schemeClr val="accent2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1026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2566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Obdélník 7"/>
          <p:cNvSpPr/>
          <p:nvPr/>
        </p:nvSpPr>
        <p:spPr>
          <a:xfrm>
            <a:off x="667557" y="1379247"/>
            <a:ext cx="7674510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cs-CZ" sz="2800" b="1" dirty="0">
                <a:ln w="180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Měkký kov, lze krájet nožem. Bouřlivě reaguje s vodou za vzniku hydroxidu. Je lehčí než voda. Jeho halogenid je nezbytnou součástí potravy živočichů a je ve velké míře obsažen v mořské vodě.</a:t>
            </a:r>
          </a:p>
          <a:p>
            <a:pPr algn="ctr"/>
            <a:endParaRPr lang="sk-SK" sz="2200" dirty="0">
              <a:latin typeface="Ubuntu" panose="020B05040306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7253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8"/>
          <p:cNvSpPr/>
          <p:nvPr/>
        </p:nvSpPr>
        <p:spPr>
          <a:xfrm>
            <a:off x="-13449" y="-1566"/>
            <a:ext cx="9157449" cy="527565"/>
          </a:xfrm>
          <a:prstGeom prst="rect">
            <a:avLst/>
          </a:prstGeom>
          <a:gradFill>
            <a:gsLst>
              <a:gs pos="0">
                <a:schemeClr val="accent2">
                  <a:satMod val="103000"/>
                  <a:lumMod val="102000"/>
                  <a:tint val="94000"/>
                </a:schemeClr>
              </a:gs>
              <a:gs pos="40000">
                <a:schemeClr val="accent2">
                  <a:satMod val="110000"/>
                  <a:lumMod val="100000"/>
                  <a:shade val="100000"/>
                </a:schemeClr>
              </a:gs>
              <a:gs pos="100000">
                <a:schemeClr val="accent2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3" name="Obdélník 12"/>
          <p:cNvSpPr/>
          <p:nvPr/>
        </p:nvSpPr>
        <p:spPr>
          <a:xfrm>
            <a:off x="1" y="77551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0" y="6338705"/>
            <a:ext cx="9157449" cy="527565"/>
          </a:xfrm>
          <a:prstGeom prst="rect">
            <a:avLst/>
          </a:prstGeom>
          <a:gradFill>
            <a:gsLst>
              <a:gs pos="0">
                <a:schemeClr val="accent2">
                  <a:satMod val="103000"/>
                  <a:lumMod val="102000"/>
                  <a:tint val="94000"/>
                </a:schemeClr>
              </a:gs>
              <a:gs pos="40000">
                <a:schemeClr val="accent2">
                  <a:satMod val="110000"/>
                  <a:lumMod val="100000"/>
                  <a:shade val="100000"/>
                </a:schemeClr>
              </a:gs>
              <a:gs pos="100000">
                <a:schemeClr val="accent2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8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7978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Obdélník 9"/>
          <p:cNvSpPr/>
          <p:nvPr/>
        </p:nvSpPr>
        <p:spPr>
          <a:xfrm>
            <a:off x="667557" y="1379247"/>
            <a:ext cx="7674510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cs-CZ" sz="2800" b="1" dirty="0">
                <a:ln w="180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Měkký kov, lze krájet nožem. Bouřlivě reaguje s vodou za vzniku hydroxidu. Je lehčí než voda. Jeho halogenid je nezbytnou součástí potravy živočichů a je ve velké míře obsažen v mořské vodě.</a:t>
            </a:r>
          </a:p>
          <a:p>
            <a:pPr algn="ctr"/>
            <a:endParaRPr lang="sk-SK" sz="2200" dirty="0">
              <a:latin typeface="Ubuntu" panose="020B0504030602030204" pitchFamily="34" charset="0"/>
            </a:endParaRPr>
          </a:p>
        </p:txBody>
      </p:sp>
      <p:pic>
        <p:nvPicPr>
          <p:cNvPr id="9218" name="Picture 2" descr="http://demel.wz.cz/sodik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0180" y="3322123"/>
            <a:ext cx="3411649" cy="2428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Vývojový diagram: alternativní postup 2"/>
          <p:cNvSpPr/>
          <p:nvPr/>
        </p:nvSpPr>
        <p:spPr>
          <a:xfrm>
            <a:off x="1171977" y="3730244"/>
            <a:ext cx="2537138" cy="1102817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" name="TextovéPole 3"/>
          <p:cNvSpPr txBox="1"/>
          <p:nvPr/>
        </p:nvSpPr>
        <p:spPr>
          <a:xfrm>
            <a:off x="1661373" y="3927710"/>
            <a:ext cx="24985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i="1" dirty="0" smtClean="0"/>
              <a:t>SODÍK</a:t>
            </a:r>
            <a:endParaRPr lang="cs-CZ" sz="4000" b="1" i="1" dirty="0"/>
          </a:p>
        </p:txBody>
      </p:sp>
    </p:spTree>
    <p:extLst>
      <p:ext uri="{BB962C8B-B14F-4D97-AF65-F5344CB8AC3E}">
        <p14:creationId xmlns:p14="http://schemas.microsoft.com/office/powerpoint/2010/main" val="2791541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-13449" y="-1566"/>
            <a:ext cx="9157449" cy="527565"/>
          </a:xfrm>
          <a:prstGeom prst="rect">
            <a:avLst/>
          </a:prstGeom>
          <a:gradFill>
            <a:gsLst>
              <a:gs pos="0">
                <a:schemeClr val="accent2">
                  <a:satMod val="103000"/>
                  <a:lumMod val="102000"/>
                  <a:tint val="94000"/>
                </a:schemeClr>
              </a:gs>
              <a:gs pos="40000">
                <a:schemeClr val="accent2">
                  <a:satMod val="110000"/>
                  <a:lumMod val="100000"/>
                  <a:shade val="100000"/>
                </a:schemeClr>
              </a:gs>
              <a:gs pos="100000">
                <a:schemeClr val="accent2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TextovéPole 6"/>
          <p:cNvSpPr txBox="1"/>
          <p:nvPr/>
        </p:nvSpPr>
        <p:spPr>
          <a:xfrm>
            <a:off x="67236" y="64104"/>
            <a:ext cx="26894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dirty="0">
                <a:solidFill>
                  <a:schemeClr val="bg1"/>
                </a:solidFill>
                <a:latin typeface="Ubuntu" panose="020B0504030602030204" pitchFamily="34" charset="0"/>
              </a:rPr>
              <a:t>POZNEJ PRVEK</a:t>
            </a:r>
          </a:p>
          <a:p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6839842" y="67697"/>
            <a:ext cx="2249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sk-SK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Otázka za 200 </a:t>
            </a:r>
            <a:r>
              <a:rPr lang="sk-SK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bodů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0" y="6338705"/>
            <a:ext cx="9157449" cy="527565"/>
          </a:xfrm>
          <a:prstGeom prst="rect">
            <a:avLst/>
          </a:prstGeom>
          <a:gradFill>
            <a:gsLst>
              <a:gs pos="0">
                <a:schemeClr val="accent2">
                  <a:satMod val="103000"/>
                  <a:lumMod val="102000"/>
                  <a:tint val="94000"/>
                </a:schemeClr>
              </a:gs>
              <a:gs pos="40000">
                <a:schemeClr val="accent2">
                  <a:satMod val="110000"/>
                  <a:lumMod val="100000"/>
                  <a:shade val="100000"/>
                </a:schemeClr>
              </a:gs>
              <a:gs pos="100000">
                <a:schemeClr val="accent2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1026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2566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Obdélník 9"/>
          <p:cNvSpPr/>
          <p:nvPr/>
        </p:nvSpPr>
        <p:spPr>
          <a:xfrm>
            <a:off x="667557" y="1379247"/>
            <a:ext cx="767451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cs-CZ" sz="2800" b="1" dirty="0" smtClean="0">
                <a:ln w="180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Kapalný prvek, dobře vede elektrický proud, jeho slitiny se nazývají amalgámy</a:t>
            </a:r>
            <a:endParaRPr lang="cs-CZ" sz="2800" b="1" dirty="0">
              <a:ln w="18000">
                <a:solidFill>
                  <a:schemeClr val="accent2">
                    <a:lumMod val="60000"/>
                    <a:lumOff val="4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5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endParaRPr lang="sk-SK" sz="2200" dirty="0">
              <a:latin typeface="Ubuntu" panose="020B05040306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5904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8"/>
          <p:cNvSpPr/>
          <p:nvPr/>
        </p:nvSpPr>
        <p:spPr>
          <a:xfrm>
            <a:off x="-13449" y="-1566"/>
            <a:ext cx="9157449" cy="527565"/>
          </a:xfrm>
          <a:prstGeom prst="rect">
            <a:avLst/>
          </a:prstGeom>
          <a:gradFill>
            <a:gsLst>
              <a:gs pos="0">
                <a:schemeClr val="accent2">
                  <a:satMod val="103000"/>
                  <a:lumMod val="102000"/>
                  <a:tint val="94000"/>
                </a:schemeClr>
              </a:gs>
              <a:gs pos="40000">
                <a:schemeClr val="accent2">
                  <a:satMod val="110000"/>
                  <a:lumMod val="100000"/>
                  <a:shade val="100000"/>
                </a:schemeClr>
              </a:gs>
              <a:gs pos="100000">
                <a:schemeClr val="accent2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3" name="Obdélník 12"/>
          <p:cNvSpPr/>
          <p:nvPr/>
        </p:nvSpPr>
        <p:spPr>
          <a:xfrm>
            <a:off x="1" y="77551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0" y="6338705"/>
            <a:ext cx="9157449" cy="527565"/>
          </a:xfrm>
          <a:prstGeom prst="rect">
            <a:avLst/>
          </a:prstGeom>
          <a:gradFill>
            <a:gsLst>
              <a:gs pos="0">
                <a:schemeClr val="accent2">
                  <a:satMod val="103000"/>
                  <a:lumMod val="102000"/>
                  <a:tint val="94000"/>
                </a:schemeClr>
              </a:gs>
              <a:gs pos="40000">
                <a:schemeClr val="accent2">
                  <a:satMod val="110000"/>
                  <a:lumMod val="100000"/>
                  <a:shade val="100000"/>
                </a:schemeClr>
              </a:gs>
              <a:gs pos="100000">
                <a:schemeClr val="accent2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8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7978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Obdélník 9"/>
          <p:cNvSpPr/>
          <p:nvPr/>
        </p:nvSpPr>
        <p:spPr>
          <a:xfrm>
            <a:off x="667557" y="1379247"/>
            <a:ext cx="767451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cs-CZ" sz="2800" b="1" dirty="0" smtClean="0">
                <a:ln w="180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Kapalný prvek, dobře vede elektrický proud, jeho slitiny se nazývají amalgámy</a:t>
            </a:r>
            <a:endParaRPr lang="cs-CZ" sz="2800" b="1" dirty="0">
              <a:ln w="18000">
                <a:solidFill>
                  <a:schemeClr val="accent2">
                    <a:lumMod val="60000"/>
                    <a:lumOff val="4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5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endParaRPr lang="sk-SK" sz="2200" dirty="0">
              <a:latin typeface="Ubuntu" panose="020B0504030602030204" pitchFamily="34" charset="0"/>
            </a:endParaRPr>
          </a:p>
        </p:txBody>
      </p:sp>
      <p:sp>
        <p:nvSpPr>
          <p:cNvPr id="11" name="Vývojový diagram: alternativní postup 10"/>
          <p:cNvSpPr/>
          <p:nvPr/>
        </p:nvSpPr>
        <p:spPr>
          <a:xfrm>
            <a:off x="1171977" y="3730244"/>
            <a:ext cx="2537138" cy="1102817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2" name="TextovéPole 11"/>
          <p:cNvSpPr txBox="1"/>
          <p:nvPr/>
        </p:nvSpPr>
        <p:spPr>
          <a:xfrm>
            <a:off x="1661373" y="3927710"/>
            <a:ext cx="24985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i="1" dirty="0" smtClean="0"/>
              <a:t>RTUŤ</a:t>
            </a:r>
            <a:endParaRPr lang="cs-CZ" sz="4000" b="1" i="1" dirty="0"/>
          </a:p>
        </p:txBody>
      </p:sp>
      <p:pic>
        <p:nvPicPr>
          <p:cNvPr id="11266" name="Picture 2" descr="https://upload.wikimedia.org/wikipedia/commons/thumb/9/99/Pouring_liquid_mercury_bionerd.jpg/255px-Pouring_liquid_mercury_bioner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9135" y="2493216"/>
            <a:ext cx="3292787" cy="3576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2462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-13449" y="-1566"/>
            <a:ext cx="9157449" cy="527565"/>
          </a:xfrm>
          <a:prstGeom prst="rect">
            <a:avLst/>
          </a:prstGeom>
          <a:gradFill>
            <a:gsLst>
              <a:gs pos="0">
                <a:schemeClr val="accent2">
                  <a:satMod val="103000"/>
                  <a:lumMod val="102000"/>
                  <a:tint val="94000"/>
                </a:schemeClr>
              </a:gs>
              <a:gs pos="40000">
                <a:schemeClr val="accent2">
                  <a:satMod val="110000"/>
                  <a:lumMod val="100000"/>
                  <a:shade val="100000"/>
                </a:schemeClr>
              </a:gs>
              <a:gs pos="100000">
                <a:schemeClr val="accent2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TextovéPole 6"/>
          <p:cNvSpPr txBox="1"/>
          <p:nvPr/>
        </p:nvSpPr>
        <p:spPr>
          <a:xfrm>
            <a:off x="67236" y="64104"/>
            <a:ext cx="2689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dirty="0">
                <a:solidFill>
                  <a:schemeClr val="bg1"/>
                </a:solidFill>
                <a:latin typeface="Ubuntu" panose="020B0504030602030204" pitchFamily="34" charset="0"/>
              </a:rPr>
              <a:t>POZNEJ PRVEK</a:t>
            </a:r>
          </a:p>
        </p:txBody>
      </p:sp>
      <p:sp>
        <p:nvSpPr>
          <p:cNvPr id="9" name="Obdélník 8"/>
          <p:cNvSpPr/>
          <p:nvPr/>
        </p:nvSpPr>
        <p:spPr>
          <a:xfrm>
            <a:off x="6839842" y="67697"/>
            <a:ext cx="2249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sk-SK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Otázka za 300 </a:t>
            </a:r>
            <a:r>
              <a:rPr lang="sk-SK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bodů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0" y="6338705"/>
            <a:ext cx="9157449" cy="527565"/>
          </a:xfrm>
          <a:prstGeom prst="rect">
            <a:avLst/>
          </a:prstGeom>
          <a:gradFill>
            <a:gsLst>
              <a:gs pos="0">
                <a:schemeClr val="accent2">
                  <a:satMod val="103000"/>
                  <a:lumMod val="102000"/>
                  <a:tint val="94000"/>
                </a:schemeClr>
              </a:gs>
              <a:gs pos="40000">
                <a:schemeClr val="accent2">
                  <a:satMod val="110000"/>
                  <a:lumMod val="100000"/>
                  <a:shade val="100000"/>
                </a:schemeClr>
              </a:gs>
              <a:gs pos="100000">
                <a:schemeClr val="accent2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1026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2566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Obdélník 9"/>
          <p:cNvSpPr/>
          <p:nvPr/>
        </p:nvSpPr>
        <p:spPr>
          <a:xfrm>
            <a:off x="667557" y="1379247"/>
            <a:ext cx="7674510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cs-CZ" sz="2800" b="1" dirty="0" smtClean="0">
                <a:ln w="180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Ušlechtilý kov, v přírodě se vyskytuje převážně ryzí. Reaguje pouze se směsí kyseliny dusičné a chlorovodíkové (1:3). Využívá se především v elektrotechnice.</a:t>
            </a:r>
            <a:endParaRPr lang="cs-CZ" sz="2800" b="1" dirty="0">
              <a:ln w="18000">
                <a:solidFill>
                  <a:schemeClr val="accent2">
                    <a:lumMod val="60000"/>
                    <a:lumOff val="4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5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endParaRPr lang="sk-SK" sz="2200" dirty="0">
              <a:latin typeface="Ubuntu" panose="020B05040306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0235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8"/>
          <p:cNvSpPr/>
          <p:nvPr/>
        </p:nvSpPr>
        <p:spPr>
          <a:xfrm>
            <a:off x="-13449" y="-1566"/>
            <a:ext cx="9157449" cy="527565"/>
          </a:xfrm>
          <a:prstGeom prst="rect">
            <a:avLst/>
          </a:prstGeom>
          <a:gradFill>
            <a:gsLst>
              <a:gs pos="0">
                <a:schemeClr val="accent2">
                  <a:satMod val="103000"/>
                  <a:lumMod val="102000"/>
                  <a:tint val="94000"/>
                </a:schemeClr>
              </a:gs>
              <a:gs pos="40000">
                <a:schemeClr val="accent2">
                  <a:satMod val="110000"/>
                  <a:lumMod val="100000"/>
                  <a:shade val="100000"/>
                </a:schemeClr>
              </a:gs>
              <a:gs pos="100000">
                <a:schemeClr val="accent2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3" name="Obdélník 12"/>
          <p:cNvSpPr/>
          <p:nvPr/>
        </p:nvSpPr>
        <p:spPr>
          <a:xfrm>
            <a:off x="1" y="77551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0" y="6338705"/>
            <a:ext cx="9157449" cy="527565"/>
          </a:xfrm>
          <a:prstGeom prst="rect">
            <a:avLst/>
          </a:prstGeom>
          <a:gradFill>
            <a:gsLst>
              <a:gs pos="0">
                <a:schemeClr val="accent2">
                  <a:satMod val="103000"/>
                  <a:lumMod val="102000"/>
                  <a:tint val="94000"/>
                </a:schemeClr>
              </a:gs>
              <a:gs pos="40000">
                <a:schemeClr val="accent2">
                  <a:satMod val="110000"/>
                  <a:lumMod val="100000"/>
                  <a:shade val="100000"/>
                </a:schemeClr>
              </a:gs>
              <a:gs pos="100000">
                <a:schemeClr val="accent2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8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7978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Vývojový diagram: alternativní postup 5"/>
          <p:cNvSpPr/>
          <p:nvPr/>
        </p:nvSpPr>
        <p:spPr>
          <a:xfrm>
            <a:off x="1171977" y="3730244"/>
            <a:ext cx="2537138" cy="1102817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TextovéPole 9"/>
          <p:cNvSpPr txBox="1"/>
          <p:nvPr/>
        </p:nvSpPr>
        <p:spPr>
          <a:xfrm>
            <a:off x="1661373" y="3927710"/>
            <a:ext cx="24985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i="1" dirty="0" smtClean="0"/>
              <a:t>ZLATO</a:t>
            </a:r>
            <a:endParaRPr lang="cs-CZ" sz="4000" b="1" i="1" dirty="0"/>
          </a:p>
        </p:txBody>
      </p:sp>
      <p:sp>
        <p:nvSpPr>
          <p:cNvPr id="11" name="Obdélník 10"/>
          <p:cNvSpPr/>
          <p:nvPr/>
        </p:nvSpPr>
        <p:spPr>
          <a:xfrm>
            <a:off x="667557" y="1379247"/>
            <a:ext cx="7674510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cs-CZ" sz="2800" b="1" dirty="0" smtClean="0">
                <a:ln w="180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Ušlechtilý kov, v přírodě se vyskytuje převážně ryzí. Reaguje pouze se směsí kyseliny dusičné a chlorovodíkové (1:3). Využívá se především v elektrotechnice.</a:t>
            </a:r>
            <a:endParaRPr lang="cs-CZ" sz="2800" b="1" dirty="0">
              <a:ln w="18000">
                <a:solidFill>
                  <a:schemeClr val="accent2">
                    <a:lumMod val="60000"/>
                    <a:lumOff val="4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5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endParaRPr lang="sk-SK" sz="2200" dirty="0">
              <a:latin typeface="Ubuntu" panose="020B0504030602030204" pitchFamily="34" charset="0"/>
            </a:endParaRPr>
          </a:p>
        </p:txBody>
      </p:sp>
      <p:pic>
        <p:nvPicPr>
          <p:cNvPr id="12290" name="Picture 2" descr="http://img.ihned.cz/attachment.php/390/48135390/VxoFWnD0T154suJrL9H68zA2cSmyIOvM/valoun_-_otvirak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9862" y="3180282"/>
            <a:ext cx="4512205" cy="2541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276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-13449" y="-1566"/>
            <a:ext cx="9157449" cy="527565"/>
          </a:xfrm>
          <a:prstGeom prst="rect">
            <a:avLst/>
          </a:prstGeom>
          <a:gradFill>
            <a:gsLst>
              <a:gs pos="0">
                <a:schemeClr val="accent2">
                  <a:satMod val="103000"/>
                  <a:lumMod val="102000"/>
                  <a:tint val="94000"/>
                </a:schemeClr>
              </a:gs>
              <a:gs pos="40000">
                <a:schemeClr val="accent2">
                  <a:satMod val="110000"/>
                  <a:lumMod val="100000"/>
                  <a:shade val="100000"/>
                </a:schemeClr>
              </a:gs>
              <a:gs pos="100000">
                <a:schemeClr val="accent2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TextovéPole 6"/>
          <p:cNvSpPr txBox="1"/>
          <p:nvPr/>
        </p:nvSpPr>
        <p:spPr>
          <a:xfrm>
            <a:off x="67236" y="64104"/>
            <a:ext cx="2689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dirty="0">
                <a:solidFill>
                  <a:schemeClr val="bg1"/>
                </a:solidFill>
                <a:latin typeface="Ubuntu" panose="020B0504030602030204" pitchFamily="34" charset="0"/>
              </a:rPr>
              <a:t>POZNEJ PRVEK</a:t>
            </a:r>
          </a:p>
        </p:txBody>
      </p:sp>
      <p:sp>
        <p:nvSpPr>
          <p:cNvPr id="9" name="Obdélník 8"/>
          <p:cNvSpPr/>
          <p:nvPr/>
        </p:nvSpPr>
        <p:spPr>
          <a:xfrm>
            <a:off x="6839842" y="67697"/>
            <a:ext cx="2249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sk-SK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Otázka za 400 </a:t>
            </a:r>
            <a:r>
              <a:rPr lang="sk-SK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bodů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0" y="6338705"/>
            <a:ext cx="9157449" cy="527565"/>
          </a:xfrm>
          <a:prstGeom prst="rect">
            <a:avLst/>
          </a:prstGeom>
          <a:gradFill>
            <a:gsLst>
              <a:gs pos="0">
                <a:schemeClr val="accent2">
                  <a:satMod val="103000"/>
                  <a:lumMod val="102000"/>
                  <a:tint val="94000"/>
                </a:schemeClr>
              </a:gs>
              <a:gs pos="40000">
                <a:schemeClr val="accent2">
                  <a:satMod val="110000"/>
                  <a:lumMod val="100000"/>
                  <a:shade val="100000"/>
                </a:schemeClr>
              </a:gs>
              <a:gs pos="100000">
                <a:schemeClr val="accent2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1026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2566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Obdélník 7"/>
          <p:cNvSpPr/>
          <p:nvPr/>
        </p:nvSpPr>
        <p:spPr>
          <a:xfrm>
            <a:off x="667557" y="1379247"/>
            <a:ext cx="7674510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cs-CZ" sz="2800" b="1" dirty="0" smtClean="0">
                <a:ln w="180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Nekov vyskytující se v přírodě pouze ve formě sloučenin. Nachází se ve všech živých organismech na Zemi (ve formě DNA, RNA, v kostech,…). Jeho sloučeniny jsou součástí hnojiv. </a:t>
            </a:r>
            <a:endParaRPr lang="cs-CZ" sz="2800" b="1" dirty="0">
              <a:ln w="18000">
                <a:solidFill>
                  <a:schemeClr val="accent2">
                    <a:lumMod val="60000"/>
                    <a:lumOff val="4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5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endParaRPr lang="sk-SK" sz="2200" dirty="0">
              <a:latin typeface="Ubuntu" panose="020B05040306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9795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8"/>
          <p:cNvSpPr/>
          <p:nvPr/>
        </p:nvSpPr>
        <p:spPr>
          <a:xfrm>
            <a:off x="-13449" y="-1566"/>
            <a:ext cx="9157449" cy="527565"/>
          </a:xfrm>
          <a:prstGeom prst="rect">
            <a:avLst/>
          </a:prstGeom>
          <a:gradFill>
            <a:gsLst>
              <a:gs pos="0">
                <a:schemeClr val="accent2">
                  <a:satMod val="103000"/>
                  <a:lumMod val="102000"/>
                  <a:tint val="94000"/>
                </a:schemeClr>
              </a:gs>
              <a:gs pos="40000">
                <a:schemeClr val="accent2">
                  <a:satMod val="110000"/>
                  <a:lumMod val="100000"/>
                  <a:shade val="100000"/>
                </a:schemeClr>
              </a:gs>
              <a:gs pos="100000">
                <a:schemeClr val="accent2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3" name="Obdélník 12"/>
          <p:cNvSpPr/>
          <p:nvPr/>
        </p:nvSpPr>
        <p:spPr>
          <a:xfrm>
            <a:off x="1" y="77551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0" y="6338705"/>
            <a:ext cx="9157449" cy="527565"/>
          </a:xfrm>
          <a:prstGeom prst="rect">
            <a:avLst/>
          </a:prstGeom>
          <a:gradFill>
            <a:gsLst>
              <a:gs pos="0">
                <a:schemeClr val="accent2">
                  <a:satMod val="103000"/>
                  <a:lumMod val="102000"/>
                  <a:tint val="94000"/>
                </a:schemeClr>
              </a:gs>
              <a:gs pos="40000">
                <a:schemeClr val="accent2">
                  <a:satMod val="110000"/>
                  <a:lumMod val="100000"/>
                  <a:shade val="100000"/>
                </a:schemeClr>
              </a:gs>
              <a:gs pos="100000">
                <a:schemeClr val="accent2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8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7978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Vývojový diagram: alternativní postup 5"/>
          <p:cNvSpPr/>
          <p:nvPr/>
        </p:nvSpPr>
        <p:spPr>
          <a:xfrm>
            <a:off x="1171977" y="3730244"/>
            <a:ext cx="2537138" cy="1102817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TextovéPole 9"/>
          <p:cNvSpPr txBox="1"/>
          <p:nvPr/>
        </p:nvSpPr>
        <p:spPr>
          <a:xfrm>
            <a:off x="1532584" y="3927710"/>
            <a:ext cx="24985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i="1" dirty="0" smtClean="0"/>
              <a:t>FOSFOR</a:t>
            </a:r>
            <a:endParaRPr lang="cs-CZ" sz="4000" b="1" i="1" dirty="0"/>
          </a:p>
        </p:txBody>
      </p:sp>
      <p:sp>
        <p:nvSpPr>
          <p:cNvPr id="11" name="Obdélník 10"/>
          <p:cNvSpPr/>
          <p:nvPr/>
        </p:nvSpPr>
        <p:spPr>
          <a:xfrm>
            <a:off x="667557" y="1379247"/>
            <a:ext cx="7674510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cs-CZ" sz="2800" b="1" dirty="0" smtClean="0">
                <a:ln w="180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Nekov vyskytující se v přírodě pouze ve formě sloučenin. Nachází se ve všech živých organismech na Zemi (ve formě DNA, RNA, v kostech,…). Jeho sloučeniny jsou součástí hnojiv. </a:t>
            </a:r>
            <a:endParaRPr lang="cs-CZ" sz="2800" b="1" dirty="0">
              <a:ln w="18000">
                <a:solidFill>
                  <a:schemeClr val="accent2">
                    <a:lumMod val="60000"/>
                    <a:lumOff val="4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5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endParaRPr lang="sk-SK" sz="2200" dirty="0">
              <a:latin typeface="Ubuntu" panose="020B0504030602030204" pitchFamily="34" charset="0"/>
            </a:endParaRPr>
          </a:p>
        </p:txBody>
      </p:sp>
      <p:pic>
        <p:nvPicPr>
          <p:cNvPr id="16386" name="Picture 2" descr="https://upload.wikimedia.org/wikipedia/commons/b/be/%C4%8Cerven%C3%BD_fosfor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6398" y="3140982"/>
            <a:ext cx="4050361" cy="2838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9952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délník 5"/>
          <p:cNvSpPr/>
          <p:nvPr/>
        </p:nvSpPr>
        <p:spPr>
          <a:xfrm>
            <a:off x="0" y="0"/>
            <a:ext cx="9144000" cy="524435"/>
          </a:xfrm>
          <a:prstGeom prst="rect">
            <a:avLst/>
          </a:prstGeom>
          <a:gradFill>
            <a:gsLst>
              <a:gs pos="0">
                <a:schemeClr val="accent1">
                  <a:satMod val="103000"/>
                  <a:lumMod val="102000"/>
                  <a:tint val="94000"/>
                </a:schemeClr>
              </a:gs>
              <a:gs pos="50000">
                <a:schemeClr val="accent1">
                  <a:satMod val="110000"/>
                  <a:lumMod val="100000"/>
                  <a:shade val="100000"/>
                </a:schemeClr>
              </a:gs>
              <a:gs pos="100000">
                <a:schemeClr val="accent1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8" name="Obdélník 7"/>
          <p:cNvSpPr/>
          <p:nvPr/>
        </p:nvSpPr>
        <p:spPr>
          <a:xfrm>
            <a:off x="0" y="6333565"/>
            <a:ext cx="9144000" cy="524435"/>
          </a:xfrm>
          <a:prstGeom prst="rect">
            <a:avLst/>
          </a:prstGeom>
          <a:gradFill>
            <a:gsLst>
              <a:gs pos="0">
                <a:schemeClr val="accent1">
                  <a:satMod val="103000"/>
                  <a:lumMod val="102000"/>
                  <a:tint val="94000"/>
                </a:schemeClr>
              </a:gs>
              <a:gs pos="50000">
                <a:schemeClr val="accent1">
                  <a:satMod val="110000"/>
                  <a:lumMod val="100000"/>
                  <a:shade val="100000"/>
                </a:schemeClr>
              </a:gs>
              <a:gs pos="100000">
                <a:schemeClr val="accent1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9" name="Obdélník 8"/>
          <p:cNvSpPr/>
          <p:nvPr/>
        </p:nvSpPr>
        <p:spPr>
          <a:xfrm>
            <a:off x="1" y="77551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b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5122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7978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Zaoblený obdélník 15"/>
          <p:cNvSpPr/>
          <p:nvPr/>
        </p:nvSpPr>
        <p:spPr>
          <a:xfrm>
            <a:off x="998554" y="2947114"/>
            <a:ext cx="600572" cy="540913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9050">
            <a:solidFill>
              <a:srgbClr val="EAAAE5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8" name="TextovéPole 17"/>
          <p:cNvSpPr txBox="1"/>
          <p:nvPr/>
        </p:nvSpPr>
        <p:spPr>
          <a:xfrm>
            <a:off x="1111656" y="2999979"/>
            <a:ext cx="38636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200" b="1" dirty="0"/>
              <a:t>C</a:t>
            </a:r>
          </a:p>
        </p:txBody>
      </p:sp>
      <p:sp>
        <p:nvSpPr>
          <p:cNvPr id="19" name="TextovéPole 18"/>
          <p:cNvSpPr txBox="1"/>
          <p:nvPr/>
        </p:nvSpPr>
        <p:spPr>
          <a:xfrm>
            <a:off x="2086378" y="2953812"/>
            <a:ext cx="24856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LITHIUM</a:t>
            </a:r>
            <a:endParaRPr lang="cs-CZ" sz="28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pic>
        <p:nvPicPr>
          <p:cNvPr id="2050" name="Picture 2" descr="http://www.aetherwavetheory.info/backup/chemie2/alkalime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7067" y="1417619"/>
            <a:ext cx="4799868" cy="3599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8509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-13449" y="-1566"/>
            <a:ext cx="9157449" cy="527565"/>
          </a:xfrm>
          <a:prstGeom prst="rect">
            <a:avLst/>
          </a:prstGeom>
          <a:gradFill>
            <a:gsLst>
              <a:gs pos="0">
                <a:schemeClr val="accent2">
                  <a:satMod val="103000"/>
                  <a:lumMod val="102000"/>
                  <a:tint val="94000"/>
                </a:schemeClr>
              </a:gs>
              <a:gs pos="40000">
                <a:schemeClr val="accent2">
                  <a:satMod val="110000"/>
                  <a:lumMod val="100000"/>
                  <a:shade val="100000"/>
                </a:schemeClr>
              </a:gs>
              <a:gs pos="100000">
                <a:schemeClr val="accent2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TextovéPole 6"/>
          <p:cNvSpPr txBox="1"/>
          <p:nvPr/>
        </p:nvSpPr>
        <p:spPr>
          <a:xfrm>
            <a:off x="67236" y="64104"/>
            <a:ext cx="2689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dirty="0">
                <a:solidFill>
                  <a:schemeClr val="bg1"/>
                </a:solidFill>
                <a:latin typeface="Ubuntu" panose="020B0504030602030204" pitchFamily="34" charset="0"/>
              </a:rPr>
              <a:t>POZNEJ PRVEK</a:t>
            </a:r>
          </a:p>
        </p:txBody>
      </p:sp>
      <p:sp>
        <p:nvSpPr>
          <p:cNvPr id="9" name="Obdélník 8"/>
          <p:cNvSpPr/>
          <p:nvPr/>
        </p:nvSpPr>
        <p:spPr>
          <a:xfrm>
            <a:off x="6839842" y="67697"/>
            <a:ext cx="2249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sk-SK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Otázka za 500 </a:t>
            </a:r>
            <a:r>
              <a:rPr lang="sk-SK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bodů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0" y="6338705"/>
            <a:ext cx="9157449" cy="527565"/>
          </a:xfrm>
          <a:prstGeom prst="rect">
            <a:avLst/>
          </a:prstGeom>
          <a:gradFill>
            <a:gsLst>
              <a:gs pos="0">
                <a:schemeClr val="accent2">
                  <a:satMod val="103000"/>
                  <a:lumMod val="102000"/>
                  <a:tint val="94000"/>
                </a:schemeClr>
              </a:gs>
              <a:gs pos="40000">
                <a:schemeClr val="accent2">
                  <a:satMod val="110000"/>
                  <a:lumMod val="100000"/>
                  <a:shade val="100000"/>
                </a:schemeClr>
              </a:gs>
              <a:gs pos="100000">
                <a:schemeClr val="accent2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1026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2566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Obdélník 9"/>
          <p:cNvSpPr/>
          <p:nvPr/>
        </p:nvSpPr>
        <p:spPr>
          <a:xfrm>
            <a:off x="667557" y="1379247"/>
            <a:ext cx="7674510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cs-CZ" sz="2800" b="1" dirty="0" smtClean="0">
                <a:ln w="180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Nejlehčí z řady prvků III. hlavní skupiny. Vysoký bod tání i varu, velká tvrdost. V nejstálejší kyslíkaté kyselině má oxidační číslo III. Barví plamen intenzivně zeleně. </a:t>
            </a:r>
            <a:endParaRPr lang="cs-CZ" sz="2800" b="1" dirty="0">
              <a:ln w="18000">
                <a:solidFill>
                  <a:schemeClr val="accent2">
                    <a:lumMod val="60000"/>
                    <a:lumOff val="4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5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endParaRPr lang="sk-SK" sz="2200" dirty="0">
              <a:latin typeface="Ubuntu" panose="020B05040306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2125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8"/>
          <p:cNvSpPr/>
          <p:nvPr/>
        </p:nvSpPr>
        <p:spPr>
          <a:xfrm>
            <a:off x="-13449" y="-1566"/>
            <a:ext cx="9157449" cy="527565"/>
          </a:xfrm>
          <a:prstGeom prst="rect">
            <a:avLst/>
          </a:prstGeom>
          <a:gradFill>
            <a:gsLst>
              <a:gs pos="0">
                <a:schemeClr val="accent2">
                  <a:satMod val="103000"/>
                  <a:lumMod val="102000"/>
                  <a:tint val="94000"/>
                </a:schemeClr>
              </a:gs>
              <a:gs pos="40000">
                <a:schemeClr val="accent2">
                  <a:satMod val="110000"/>
                  <a:lumMod val="100000"/>
                  <a:shade val="100000"/>
                </a:schemeClr>
              </a:gs>
              <a:gs pos="100000">
                <a:schemeClr val="accent2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3" name="Obdélník 12"/>
          <p:cNvSpPr/>
          <p:nvPr/>
        </p:nvSpPr>
        <p:spPr>
          <a:xfrm>
            <a:off x="1" y="77551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0" y="6338705"/>
            <a:ext cx="9157449" cy="527565"/>
          </a:xfrm>
          <a:prstGeom prst="rect">
            <a:avLst/>
          </a:prstGeom>
          <a:gradFill>
            <a:gsLst>
              <a:gs pos="0">
                <a:schemeClr val="accent2">
                  <a:satMod val="103000"/>
                  <a:lumMod val="102000"/>
                  <a:tint val="94000"/>
                </a:schemeClr>
              </a:gs>
              <a:gs pos="40000">
                <a:schemeClr val="accent2">
                  <a:satMod val="110000"/>
                  <a:lumMod val="100000"/>
                  <a:shade val="100000"/>
                </a:schemeClr>
              </a:gs>
              <a:gs pos="100000">
                <a:schemeClr val="accent2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8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7978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Vývojový diagram: alternativní postup 9"/>
          <p:cNvSpPr/>
          <p:nvPr/>
        </p:nvSpPr>
        <p:spPr>
          <a:xfrm>
            <a:off x="1171977" y="3730244"/>
            <a:ext cx="2537138" cy="1102817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TextovéPole 10"/>
          <p:cNvSpPr txBox="1"/>
          <p:nvPr/>
        </p:nvSpPr>
        <p:spPr>
          <a:xfrm>
            <a:off x="1764404" y="3927710"/>
            <a:ext cx="24985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i="1" dirty="0" smtClean="0"/>
              <a:t>BOR</a:t>
            </a:r>
            <a:endParaRPr lang="cs-CZ" sz="4000" b="1" i="1" dirty="0"/>
          </a:p>
        </p:txBody>
      </p:sp>
      <p:sp>
        <p:nvSpPr>
          <p:cNvPr id="12" name="Obdélník 11"/>
          <p:cNvSpPr/>
          <p:nvPr/>
        </p:nvSpPr>
        <p:spPr>
          <a:xfrm>
            <a:off x="667557" y="1379247"/>
            <a:ext cx="7674510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cs-CZ" sz="2800" b="1" dirty="0" smtClean="0">
                <a:ln w="180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Nejlehčí z řady prvků III. hlavní skupiny. Vysoký bod tání i varu, velká tvrdost. V nejstálejší kyslíkaté kyselině má oxidační číslo III. Barví plamen intenzivně zeleně. </a:t>
            </a:r>
            <a:endParaRPr lang="cs-CZ" sz="2800" b="1" dirty="0">
              <a:ln w="18000">
                <a:solidFill>
                  <a:schemeClr val="accent2">
                    <a:lumMod val="60000"/>
                    <a:lumOff val="4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5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endParaRPr lang="sk-SK" sz="2200" dirty="0">
              <a:latin typeface="Ubuntu" panose="020B0504030602030204" pitchFamily="34" charset="0"/>
            </a:endParaRPr>
          </a:p>
        </p:txBody>
      </p:sp>
      <p:pic>
        <p:nvPicPr>
          <p:cNvPr id="15362" name="Picture 2" descr="https://upload.wikimedia.org/wikipedia/commons/thumb/f/f7/Borax_crystals.jpg/220px-Borax_crystal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2906" y="3359471"/>
            <a:ext cx="2830624" cy="2213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0281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-13449" y="0"/>
            <a:ext cx="9157449" cy="522872"/>
          </a:xfrm>
          <a:prstGeom prst="rect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50000">
                <a:srgbClr val="92D050"/>
              </a:gs>
              <a:gs pos="100000">
                <a:srgbClr val="00B05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TextovéPole 6"/>
          <p:cNvSpPr txBox="1"/>
          <p:nvPr/>
        </p:nvSpPr>
        <p:spPr>
          <a:xfrm>
            <a:off x="67236" y="64104"/>
            <a:ext cx="2689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CHEMICKÉ PRVKY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6839842" y="67697"/>
            <a:ext cx="2249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sk-SK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Otázka za 100 </a:t>
            </a:r>
            <a:r>
              <a:rPr lang="sk-SK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bodů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12" name="Obdélník 11"/>
          <p:cNvSpPr/>
          <p:nvPr/>
        </p:nvSpPr>
        <p:spPr>
          <a:xfrm>
            <a:off x="0" y="6338705"/>
            <a:ext cx="9157449" cy="522872"/>
          </a:xfrm>
          <a:prstGeom prst="rect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50000">
                <a:srgbClr val="92D050"/>
              </a:gs>
              <a:gs pos="100000">
                <a:srgbClr val="00B05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1026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2566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Obdélník 7"/>
          <p:cNvSpPr/>
          <p:nvPr/>
        </p:nvSpPr>
        <p:spPr>
          <a:xfrm>
            <a:off x="667557" y="1057275"/>
            <a:ext cx="767451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200" b="1" dirty="0" smtClean="0"/>
              <a:t>V každém řádku vyškrtni slovo, které nepatří mezi ostatní. </a:t>
            </a:r>
          </a:p>
          <a:p>
            <a:pPr algn="ctr"/>
            <a:r>
              <a:rPr lang="cs-CZ" sz="2200" b="1" dirty="0" smtClean="0"/>
              <a:t>Své tvrzení zdůvodni.</a:t>
            </a:r>
            <a:endParaRPr lang="sk-SK" sz="2200" dirty="0">
              <a:latin typeface="Ubuntu" panose="020B0504030602030204" pitchFamily="34" charset="0"/>
            </a:endParaRPr>
          </a:p>
        </p:txBody>
      </p:sp>
      <p:sp>
        <p:nvSpPr>
          <p:cNvPr id="3" name="Ovál 2"/>
          <p:cNvSpPr/>
          <p:nvPr/>
        </p:nvSpPr>
        <p:spPr>
          <a:xfrm>
            <a:off x="667557" y="2562896"/>
            <a:ext cx="646088" cy="643943"/>
          </a:xfrm>
          <a:prstGeom prst="ellipse">
            <a:avLst/>
          </a:prstGeom>
          <a:solidFill>
            <a:srgbClr val="F258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Ovál 10"/>
          <p:cNvSpPr/>
          <p:nvPr/>
        </p:nvSpPr>
        <p:spPr>
          <a:xfrm>
            <a:off x="667557" y="3655454"/>
            <a:ext cx="646088" cy="643943"/>
          </a:xfrm>
          <a:prstGeom prst="ellipse">
            <a:avLst/>
          </a:prstGeom>
          <a:solidFill>
            <a:srgbClr val="F258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3" name="Ovál 12"/>
          <p:cNvSpPr/>
          <p:nvPr/>
        </p:nvSpPr>
        <p:spPr>
          <a:xfrm>
            <a:off x="667557" y="4788795"/>
            <a:ext cx="646088" cy="643943"/>
          </a:xfrm>
          <a:prstGeom prst="ellipse">
            <a:avLst/>
          </a:prstGeom>
          <a:solidFill>
            <a:srgbClr val="F258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" name="TextovéPole 3"/>
          <p:cNvSpPr txBox="1"/>
          <p:nvPr/>
        </p:nvSpPr>
        <p:spPr>
          <a:xfrm>
            <a:off x="772732" y="2691685"/>
            <a:ext cx="45076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200" b="1" dirty="0"/>
              <a:t>A</a:t>
            </a:r>
          </a:p>
        </p:txBody>
      </p:sp>
      <p:sp>
        <p:nvSpPr>
          <p:cNvPr id="14" name="TextovéPole 13"/>
          <p:cNvSpPr txBox="1"/>
          <p:nvPr/>
        </p:nvSpPr>
        <p:spPr>
          <a:xfrm>
            <a:off x="765220" y="3792759"/>
            <a:ext cx="45076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200" b="1" dirty="0" smtClean="0"/>
              <a:t>B</a:t>
            </a:r>
            <a:endParaRPr lang="cs-CZ" sz="2200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765219" y="4926100"/>
            <a:ext cx="45076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200" b="1" dirty="0" smtClean="0"/>
              <a:t>C</a:t>
            </a:r>
            <a:endParaRPr lang="cs-CZ" sz="2200" b="1" dirty="0"/>
          </a:p>
        </p:txBody>
      </p:sp>
      <p:sp>
        <p:nvSpPr>
          <p:cNvPr id="6" name="TextovéPole 5"/>
          <p:cNvSpPr txBox="1"/>
          <p:nvPr/>
        </p:nvSpPr>
        <p:spPr>
          <a:xfrm>
            <a:off x="1411942" y="2669423"/>
            <a:ext cx="359794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200" b="1" dirty="0" smtClean="0"/>
              <a:t>dusík, vodík, voda, kyslík</a:t>
            </a:r>
            <a:endParaRPr lang="cs-CZ" sz="2200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1430975" y="3761981"/>
            <a:ext cx="359794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200" b="1" dirty="0" smtClean="0"/>
              <a:t>sodík, vápník, hořčík, proton</a:t>
            </a:r>
            <a:endParaRPr lang="cs-CZ" sz="2200" b="1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1430975" y="4912424"/>
            <a:ext cx="359794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200" b="1" dirty="0"/>
              <a:t>h</a:t>
            </a:r>
            <a:r>
              <a:rPr lang="cs-CZ" sz="2200" b="1" dirty="0" smtClean="0"/>
              <a:t>liník, kyslík, železo, zlato</a:t>
            </a:r>
            <a:endParaRPr lang="cs-CZ" sz="2200" b="1" dirty="0"/>
          </a:p>
        </p:txBody>
      </p:sp>
    </p:spTree>
    <p:extLst>
      <p:ext uri="{BB962C8B-B14F-4D97-AF65-F5344CB8AC3E}">
        <p14:creationId xmlns:p14="http://schemas.microsoft.com/office/powerpoint/2010/main" val="1755917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délník 11"/>
          <p:cNvSpPr/>
          <p:nvPr/>
        </p:nvSpPr>
        <p:spPr>
          <a:xfrm>
            <a:off x="0" y="6338705"/>
            <a:ext cx="9157449" cy="522872"/>
          </a:xfrm>
          <a:prstGeom prst="rect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50000">
                <a:srgbClr val="92D050"/>
              </a:gs>
              <a:gs pos="100000">
                <a:srgbClr val="00B05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0" name="Obdélník 9"/>
          <p:cNvSpPr/>
          <p:nvPr/>
        </p:nvSpPr>
        <p:spPr>
          <a:xfrm>
            <a:off x="-13449" y="0"/>
            <a:ext cx="9157449" cy="522872"/>
          </a:xfrm>
          <a:prstGeom prst="rect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50000">
                <a:srgbClr val="92D050"/>
              </a:gs>
              <a:gs pos="100000">
                <a:srgbClr val="00B05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3" name="Obdélník 12"/>
          <p:cNvSpPr/>
          <p:nvPr/>
        </p:nvSpPr>
        <p:spPr>
          <a:xfrm>
            <a:off x="1" y="77551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8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7978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Ovál 6"/>
          <p:cNvSpPr/>
          <p:nvPr/>
        </p:nvSpPr>
        <p:spPr>
          <a:xfrm>
            <a:off x="667555" y="1352282"/>
            <a:ext cx="646088" cy="643943"/>
          </a:xfrm>
          <a:prstGeom prst="ellipse">
            <a:avLst/>
          </a:prstGeom>
          <a:solidFill>
            <a:srgbClr val="F258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Ovál 8"/>
          <p:cNvSpPr/>
          <p:nvPr/>
        </p:nvSpPr>
        <p:spPr>
          <a:xfrm>
            <a:off x="667555" y="2483476"/>
            <a:ext cx="646088" cy="643943"/>
          </a:xfrm>
          <a:prstGeom prst="ellipse">
            <a:avLst/>
          </a:prstGeom>
          <a:solidFill>
            <a:srgbClr val="F258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4" name="Ovál 13"/>
          <p:cNvSpPr/>
          <p:nvPr/>
        </p:nvSpPr>
        <p:spPr>
          <a:xfrm>
            <a:off x="675068" y="3591060"/>
            <a:ext cx="646088" cy="643943"/>
          </a:xfrm>
          <a:prstGeom prst="ellipse">
            <a:avLst/>
          </a:prstGeom>
          <a:solidFill>
            <a:srgbClr val="F258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TextovéPole 14"/>
          <p:cNvSpPr txBox="1"/>
          <p:nvPr/>
        </p:nvSpPr>
        <p:spPr>
          <a:xfrm>
            <a:off x="772732" y="1458809"/>
            <a:ext cx="45076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200" b="1" dirty="0"/>
              <a:t>A</a:t>
            </a:r>
          </a:p>
        </p:txBody>
      </p:sp>
      <p:sp>
        <p:nvSpPr>
          <p:cNvPr id="16" name="TextovéPole 15"/>
          <p:cNvSpPr txBox="1"/>
          <p:nvPr/>
        </p:nvSpPr>
        <p:spPr>
          <a:xfrm>
            <a:off x="765220" y="2590003"/>
            <a:ext cx="45076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200" b="1" dirty="0" smtClean="0"/>
              <a:t>B</a:t>
            </a:r>
            <a:endParaRPr lang="cs-CZ" sz="2200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792048" y="3697587"/>
            <a:ext cx="45076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200" b="1" dirty="0" smtClean="0"/>
              <a:t>C</a:t>
            </a:r>
            <a:endParaRPr lang="cs-CZ" sz="2200" b="1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1313645" y="1488063"/>
            <a:ext cx="651671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200" b="1" dirty="0" smtClean="0"/>
              <a:t>dusík, vodík, </a:t>
            </a:r>
            <a:r>
              <a:rPr lang="cs-CZ" sz="2200" b="1" strike="sngStrike" dirty="0" smtClean="0"/>
              <a:t>voda</a:t>
            </a:r>
            <a:r>
              <a:rPr lang="cs-CZ" sz="2200" b="1" dirty="0" smtClean="0"/>
              <a:t>, kyslík</a:t>
            </a:r>
            <a:endParaRPr lang="cs-CZ" sz="2200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1313645" y="2590003"/>
            <a:ext cx="359794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200" b="1" dirty="0" smtClean="0"/>
              <a:t>sodík, vápník, hořčík, </a:t>
            </a:r>
            <a:r>
              <a:rPr lang="cs-CZ" sz="2200" b="1" strike="sngStrike" dirty="0" smtClean="0"/>
              <a:t>proton</a:t>
            </a:r>
            <a:endParaRPr lang="cs-CZ" sz="2200" b="1" strike="sngStrike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1313645" y="3703160"/>
            <a:ext cx="359794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200" b="1" dirty="0"/>
              <a:t>h</a:t>
            </a:r>
            <a:r>
              <a:rPr lang="cs-CZ" sz="2200" b="1" dirty="0" smtClean="0"/>
              <a:t>liník, </a:t>
            </a:r>
            <a:r>
              <a:rPr lang="cs-CZ" sz="2200" b="1" strike="sngStrike" dirty="0" smtClean="0"/>
              <a:t>kyslík</a:t>
            </a:r>
            <a:r>
              <a:rPr lang="cs-CZ" sz="2200" b="1" dirty="0" smtClean="0"/>
              <a:t>, železo, zlato</a:t>
            </a:r>
            <a:endParaRPr lang="cs-CZ" sz="2200" b="1" dirty="0"/>
          </a:p>
        </p:txBody>
      </p:sp>
    </p:spTree>
    <p:extLst>
      <p:ext uri="{BB962C8B-B14F-4D97-AF65-F5344CB8AC3E}">
        <p14:creationId xmlns:p14="http://schemas.microsoft.com/office/powerpoint/2010/main" val="4222098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-13449" y="0"/>
            <a:ext cx="9157449" cy="522872"/>
          </a:xfrm>
          <a:prstGeom prst="rect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50000">
                <a:srgbClr val="92D050"/>
              </a:gs>
              <a:gs pos="100000">
                <a:srgbClr val="00B05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TextovéPole 6"/>
          <p:cNvSpPr txBox="1"/>
          <p:nvPr/>
        </p:nvSpPr>
        <p:spPr>
          <a:xfrm>
            <a:off x="67236" y="64104"/>
            <a:ext cx="2689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CHEMICKÉ PRVKY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6839842" y="67697"/>
            <a:ext cx="2249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sk-SK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Otázka za 200 </a:t>
            </a:r>
            <a:r>
              <a:rPr lang="sk-SK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bodů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12" name="Obdélník 11"/>
          <p:cNvSpPr/>
          <p:nvPr/>
        </p:nvSpPr>
        <p:spPr>
          <a:xfrm>
            <a:off x="0" y="6338705"/>
            <a:ext cx="9157449" cy="522872"/>
          </a:xfrm>
          <a:prstGeom prst="rect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50000">
                <a:srgbClr val="92D050"/>
              </a:gs>
              <a:gs pos="100000">
                <a:srgbClr val="00B05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1026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2566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Obdélník 7"/>
          <p:cNvSpPr/>
          <p:nvPr/>
        </p:nvSpPr>
        <p:spPr>
          <a:xfrm>
            <a:off x="667557" y="1057275"/>
            <a:ext cx="767451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200" b="1" dirty="0" smtClean="0"/>
              <a:t>Vyber tvrzení, která jsou pravdivá.</a:t>
            </a:r>
            <a:endParaRPr lang="sk-SK" sz="2200" dirty="0">
              <a:latin typeface="Ubuntu" panose="020B0504030602030204" pitchFamily="34" charset="0"/>
            </a:endParaRPr>
          </a:p>
        </p:txBody>
      </p:sp>
      <p:sp>
        <p:nvSpPr>
          <p:cNvPr id="3" name="Zaoblený obdélník 2"/>
          <p:cNvSpPr/>
          <p:nvPr/>
        </p:nvSpPr>
        <p:spPr>
          <a:xfrm>
            <a:off x="3732079" y="3168203"/>
            <a:ext cx="1545465" cy="811369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1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1">
                  <a:lumMod val="40000"/>
                  <a:lumOff val="60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" name="TextovéPole 3"/>
          <p:cNvSpPr txBox="1"/>
          <p:nvPr/>
        </p:nvSpPr>
        <p:spPr>
          <a:xfrm>
            <a:off x="3915177" y="3358443"/>
            <a:ext cx="121061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200" b="1" dirty="0" smtClean="0"/>
              <a:t>VODÍK</a:t>
            </a:r>
            <a:endParaRPr lang="cs-CZ" sz="2200" b="1" dirty="0"/>
          </a:p>
        </p:txBody>
      </p:sp>
      <p:sp>
        <p:nvSpPr>
          <p:cNvPr id="5" name="Zaoblený obdélník 4"/>
          <p:cNvSpPr/>
          <p:nvPr/>
        </p:nvSpPr>
        <p:spPr>
          <a:xfrm>
            <a:off x="2962141" y="2034862"/>
            <a:ext cx="2408349" cy="540913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TextovéPole 5"/>
          <p:cNvSpPr txBox="1"/>
          <p:nvPr/>
        </p:nvSpPr>
        <p:spPr>
          <a:xfrm>
            <a:off x="3103808" y="2105263"/>
            <a:ext cx="21737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78% ve vzduchu</a:t>
            </a:r>
            <a:endParaRPr lang="cs-CZ" sz="2000" b="1" dirty="0"/>
          </a:p>
        </p:txBody>
      </p:sp>
      <p:sp>
        <p:nvSpPr>
          <p:cNvPr id="13" name="Zaoblený obdélník 12"/>
          <p:cNvSpPr/>
          <p:nvPr/>
        </p:nvSpPr>
        <p:spPr>
          <a:xfrm>
            <a:off x="5933718" y="2776748"/>
            <a:ext cx="2408349" cy="79714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4" name="TextovéPole 13"/>
          <p:cNvSpPr txBox="1"/>
          <p:nvPr/>
        </p:nvSpPr>
        <p:spPr>
          <a:xfrm>
            <a:off x="6051024" y="2847148"/>
            <a:ext cx="21737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/>
              <a:t>v</a:t>
            </a:r>
            <a:r>
              <a:rPr lang="cs-CZ" sz="2000" b="1" dirty="0" smtClean="0"/>
              <a:t>zniká reakcí kovu s kyselinou</a:t>
            </a:r>
            <a:endParaRPr lang="cs-CZ" sz="2000" b="1" dirty="0"/>
          </a:p>
        </p:txBody>
      </p:sp>
      <p:sp>
        <p:nvSpPr>
          <p:cNvPr id="15" name="Zaoblený obdélník 14"/>
          <p:cNvSpPr/>
          <p:nvPr/>
        </p:nvSpPr>
        <p:spPr>
          <a:xfrm>
            <a:off x="5933718" y="4178399"/>
            <a:ext cx="2030792" cy="79714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6" name="TextovéPole 15"/>
          <p:cNvSpPr txBox="1"/>
          <p:nvPr/>
        </p:nvSpPr>
        <p:spPr>
          <a:xfrm>
            <a:off x="6051023" y="4215806"/>
            <a:ext cx="19134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Potřebný</a:t>
            </a:r>
          </a:p>
          <a:p>
            <a:pPr algn="ctr"/>
            <a:r>
              <a:rPr lang="cs-CZ" sz="2000" b="1" dirty="0"/>
              <a:t>k</a:t>
            </a:r>
            <a:r>
              <a:rPr lang="cs-CZ" sz="2000" b="1" dirty="0" smtClean="0"/>
              <a:t> dýchání</a:t>
            </a:r>
            <a:endParaRPr lang="cs-CZ" sz="2000" b="1" dirty="0"/>
          </a:p>
        </p:txBody>
      </p:sp>
      <p:sp>
        <p:nvSpPr>
          <p:cNvPr id="17" name="Zaoblený obdélník 16"/>
          <p:cNvSpPr/>
          <p:nvPr/>
        </p:nvSpPr>
        <p:spPr>
          <a:xfrm>
            <a:off x="3103808" y="5013910"/>
            <a:ext cx="2081336" cy="651315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8" name="TextovéPole 17"/>
          <p:cNvSpPr txBox="1"/>
          <p:nvPr/>
        </p:nvSpPr>
        <p:spPr>
          <a:xfrm>
            <a:off x="3282715" y="5020405"/>
            <a:ext cx="18159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/>
              <a:t>p</a:t>
            </a:r>
            <a:r>
              <a:rPr lang="cs-CZ" sz="2000" b="1" dirty="0" smtClean="0"/>
              <a:t>alivo budoucnosti</a:t>
            </a:r>
            <a:endParaRPr lang="cs-CZ" sz="2000" b="1" dirty="0"/>
          </a:p>
        </p:txBody>
      </p:sp>
      <p:sp>
        <p:nvSpPr>
          <p:cNvPr id="19" name="Zaoblený obdélník 18"/>
          <p:cNvSpPr/>
          <p:nvPr/>
        </p:nvSpPr>
        <p:spPr>
          <a:xfrm>
            <a:off x="880805" y="3908029"/>
            <a:ext cx="2081336" cy="1015663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0" name="TextovéPole 19"/>
          <p:cNvSpPr txBox="1"/>
          <p:nvPr/>
        </p:nvSpPr>
        <p:spPr>
          <a:xfrm>
            <a:off x="1013512" y="3925322"/>
            <a:ext cx="181592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/>
              <a:t>t</a:t>
            </a:r>
            <a:r>
              <a:rPr lang="cs-CZ" sz="2000" b="1" dirty="0" smtClean="0"/>
              <a:t>lakové láhve se zeleným pruhem</a:t>
            </a:r>
            <a:endParaRPr lang="cs-CZ" sz="2000" b="1" dirty="0"/>
          </a:p>
        </p:txBody>
      </p:sp>
      <p:sp>
        <p:nvSpPr>
          <p:cNvPr id="21" name="Zaoblený obdélník 20"/>
          <p:cNvSpPr/>
          <p:nvPr/>
        </p:nvSpPr>
        <p:spPr>
          <a:xfrm>
            <a:off x="880805" y="2897746"/>
            <a:ext cx="1948629" cy="540913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2" name="TextovéPole 21"/>
          <p:cNvSpPr txBox="1"/>
          <p:nvPr/>
        </p:nvSpPr>
        <p:spPr>
          <a:xfrm>
            <a:off x="784863" y="2968147"/>
            <a:ext cx="21737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/>
              <a:t>j</a:t>
            </a:r>
            <a:r>
              <a:rPr lang="cs-CZ" sz="2000" b="1" dirty="0" smtClean="0"/>
              <a:t>eden proton</a:t>
            </a:r>
            <a:endParaRPr lang="cs-CZ" sz="2000" b="1" dirty="0"/>
          </a:p>
        </p:txBody>
      </p:sp>
    </p:spTree>
    <p:extLst>
      <p:ext uri="{BB962C8B-B14F-4D97-AF65-F5344CB8AC3E}">
        <p14:creationId xmlns:p14="http://schemas.microsoft.com/office/powerpoint/2010/main" val="855533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délník 11"/>
          <p:cNvSpPr/>
          <p:nvPr/>
        </p:nvSpPr>
        <p:spPr>
          <a:xfrm>
            <a:off x="0" y="6338705"/>
            <a:ext cx="9157449" cy="522872"/>
          </a:xfrm>
          <a:prstGeom prst="rect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50000">
                <a:srgbClr val="92D050"/>
              </a:gs>
              <a:gs pos="100000">
                <a:srgbClr val="00B05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0" name="Obdélník 9"/>
          <p:cNvSpPr/>
          <p:nvPr/>
        </p:nvSpPr>
        <p:spPr>
          <a:xfrm>
            <a:off x="-13449" y="0"/>
            <a:ext cx="9157449" cy="522872"/>
          </a:xfrm>
          <a:prstGeom prst="rect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50000">
                <a:srgbClr val="92D050"/>
              </a:gs>
              <a:gs pos="100000">
                <a:srgbClr val="00B05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3" name="Obdélník 12"/>
          <p:cNvSpPr/>
          <p:nvPr/>
        </p:nvSpPr>
        <p:spPr>
          <a:xfrm>
            <a:off x="1" y="77551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8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7978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Zaoblený obdélník 6"/>
          <p:cNvSpPr/>
          <p:nvPr/>
        </p:nvSpPr>
        <p:spPr>
          <a:xfrm>
            <a:off x="3732079" y="3168203"/>
            <a:ext cx="1545465" cy="811369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1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1">
                  <a:lumMod val="40000"/>
                  <a:lumOff val="60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TextovéPole 8"/>
          <p:cNvSpPr txBox="1"/>
          <p:nvPr/>
        </p:nvSpPr>
        <p:spPr>
          <a:xfrm>
            <a:off x="3915177" y="3358443"/>
            <a:ext cx="121061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200" b="1" dirty="0" smtClean="0"/>
              <a:t>VODÍK</a:t>
            </a:r>
            <a:endParaRPr lang="cs-CZ" sz="2200" b="1" dirty="0"/>
          </a:p>
        </p:txBody>
      </p:sp>
      <p:sp>
        <p:nvSpPr>
          <p:cNvPr id="16" name="Zaoblený obdélník 15"/>
          <p:cNvSpPr/>
          <p:nvPr/>
        </p:nvSpPr>
        <p:spPr>
          <a:xfrm>
            <a:off x="5933718" y="2776748"/>
            <a:ext cx="2408349" cy="79714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7" name="TextovéPole 16"/>
          <p:cNvSpPr txBox="1"/>
          <p:nvPr/>
        </p:nvSpPr>
        <p:spPr>
          <a:xfrm>
            <a:off x="6051024" y="2847148"/>
            <a:ext cx="21737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/>
              <a:t>v</a:t>
            </a:r>
            <a:r>
              <a:rPr lang="cs-CZ" sz="2000" b="1" dirty="0" smtClean="0"/>
              <a:t>zniká reakcí kovu s kyselinou</a:t>
            </a:r>
            <a:endParaRPr lang="cs-CZ" sz="2000" b="1" dirty="0"/>
          </a:p>
        </p:txBody>
      </p:sp>
      <p:sp>
        <p:nvSpPr>
          <p:cNvPr id="20" name="Zaoblený obdélník 19"/>
          <p:cNvSpPr/>
          <p:nvPr/>
        </p:nvSpPr>
        <p:spPr>
          <a:xfrm>
            <a:off x="3103808" y="5013910"/>
            <a:ext cx="2081336" cy="651315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1" name="TextovéPole 20"/>
          <p:cNvSpPr txBox="1"/>
          <p:nvPr/>
        </p:nvSpPr>
        <p:spPr>
          <a:xfrm>
            <a:off x="3282715" y="5020405"/>
            <a:ext cx="18159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/>
              <a:t>p</a:t>
            </a:r>
            <a:r>
              <a:rPr lang="cs-CZ" sz="2000" b="1" dirty="0" smtClean="0"/>
              <a:t>alivo budoucnosti</a:t>
            </a:r>
            <a:endParaRPr lang="cs-CZ" sz="2000" b="1" dirty="0"/>
          </a:p>
        </p:txBody>
      </p:sp>
      <p:sp>
        <p:nvSpPr>
          <p:cNvPr id="24" name="Zaoblený obdélník 23"/>
          <p:cNvSpPr/>
          <p:nvPr/>
        </p:nvSpPr>
        <p:spPr>
          <a:xfrm>
            <a:off x="880805" y="2897746"/>
            <a:ext cx="1948629" cy="540913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5" name="TextovéPole 24"/>
          <p:cNvSpPr txBox="1"/>
          <p:nvPr/>
        </p:nvSpPr>
        <p:spPr>
          <a:xfrm>
            <a:off x="784863" y="2968147"/>
            <a:ext cx="21737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/>
              <a:t>j</a:t>
            </a:r>
            <a:r>
              <a:rPr lang="cs-CZ" sz="2000" b="1" dirty="0" smtClean="0"/>
              <a:t>eden proton</a:t>
            </a:r>
            <a:endParaRPr lang="cs-CZ" sz="2000" b="1" dirty="0"/>
          </a:p>
        </p:txBody>
      </p:sp>
    </p:spTree>
    <p:extLst>
      <p:ext uri="{BB962C8B-B14F-4D97-AF65-F5344CB8AC3E}">
        <p14:creationId xmlns:p14="http://schemas.microsoft.com/office/powerpoint/2010/main" val="3460740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-13449" y="0"/>
            <a:ext cx="9157449" cy="522872"/>
          </a:xfrm>
          <a:prstGeom prst="rect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50000">
                <a:srgbClr val="92D050"/>
              </a:gs>
              <a:gs pos="100000">
                <a:srgbClr val="00B05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TextovéPole 6"/>
          <p:cNvSpPr txBox="1"/>
          <p:nvPr/>
        </p:nvSpPr>
        <p:spPr>
          <a:xfrm>
            <a:off x="67236" y="64104"/>
            <a:ext cx="2689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CHEMICKÉ PRVKY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6839842" y="67697"/>
            <a:ext cx="2249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sk-SK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Otázka za 300 </a:t>
            </a:r>
            <a:r>
              <a:rPr lang="sk-SK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bodů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12" name="Obdélník 11"/>
          <p:cNvSpPr/>
          <p:nvPr/>
        </p:nvSpPr>
        <p:spPr>
          <a:xfrm>
            <a:off x="0" y="6338705"/>
            <a:ext cx="9157449" cy="522872"/>
          </a:xfrm>
          <a:prstGeom prst="rect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50000">
                <a:srgbClr val="92D050"/>
              </a:gs>
              <a:gs pos="100000">
                <a:srgbClr val="00B05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1026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2566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http://www.nano-concept.cz/user/shop/big/17(1)(1)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09" b="5352"/>
          <a:stretch/>
        </p:blipFill>
        <p:spPr bwMode="auto">
          <a:xfrm>
            <a:off x="4996754" y="2696290"/>
            <a:ext cx="1751776" cy="1445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://www.kovosrot-olomouc.cz/editor/filestore/Image/barevne_kovy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8530" y="2696290"/>
            <a:ext cx="1934399" cy="1445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http://www.napos.eu/img/kovy_r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6754" y="1134190"/>
            <a:ext cx="3686175" cy="156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Obdélník 10"/>
          <p:cNvSpPr/>
          <p:nvPr/>
        </p:nvSpPr>
        <p:spPr>
          <a:xfrm>
            <a:off x="-388511" y="1349633"/>
            <a:ext cx="538526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200" b="1" dirty="0" smtClean="0"/>
              <a:t>Vyber všechny vlastnosti kovů. </a:t>
            </a:r>
            <a:endParaRPr lang="sk-SK" sz="2200" dirty="0">
              <a:latin typeface="Ubuntu" panose="020B0504030602030204" pitchFamily="34" charset="0"/>
            </a:endParaRPr>
          </a:p>
        </p:txBody>
      </p:sp>
      <p:sp>
        <p:nvSpPr>
          <p:cNvPr id="3" name="Obdélník s odříznutým příčným rohem 2"/>
          <p:cNvSpPr/>
          <p:nvPr/>
        </p:nvSpPr>
        <p:spPr>
          <a:xfrm>
            <a:off x="347730" y="2237632"/>
            <a:ext cx="1738647" cy="769441"/>
          </a:xfrm>
          <a:prstGeom prst="snip2DiagRect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" name="TextovéPole 3"/>
          <p:cNvSpPr txBox="1"/>
          <p:nvPr/>
        </p:nvSpPr>
        <p:spPr>
          <a:xfrm>
            <a:off x="476518" y="2228045"/>
            <a:ext cx="145531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200" b="1" dirty="0"/>
              <a:t>e</a:t>
            </a:r>
            <a:r>
              <a:rPr lang="cs-CZ" sz="2200" b="1" dirty="0" smtClean="0"/>
              <a:t>lektricky</a:t>
            </a:r>
          </a:p>
          <a:p>
            <a:pPr algn="ctr"/>
            <a:r>
              <a:rPr lang="cs-CZ" sz="2200" b="1" dirty="0" smtClean="0"/>
              <a:t>vodivé</a:t>
            </a:r>
            <a:endParaRPr lang="cs-CZ" sz="2200" b="1" dirty="0"/>
          </a:p>
        </p:txBody>
      </p:sp>
      <p:sp>
        <p:nvSpPr>
          <p:cNvPr id="14" name="Obdélník s odříznutým příčným rohem 13"/>
          <p:cNvSpPr/>
          <p:nvPr/>
        </p:nvSpPr>
        <p:spPr>
          <a:xfrm>
            <a:off x="920837" y="3719273"/>
            <a:ext cx="1738647" cy="769441"/>
          </a:xfrm>
          <a:prstGeom prst="snip2DiagRect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TextovéPole 14"/>
          <p:cNvSpPr txBox="1"/>
          <p:nvPr/>
        </p:nvSpPr>
        <p:spPr>
          <a:xfrm>
            <a:off x="1062505" y="3757242"/>
            <a:ext cx="145531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200" b="1" dirty="0" smtClean="0"/>
              <a:t>vedou</a:t>
            </a:r>
          </a:p>
          <a:p>
            <a:pPr algn="ctr"/>
            <a:r>
              <a:rPr lang="cs-CZ" sz="2200" b="1" dirty="0" smtClean="0"/>
              <a:t>teplo</a:t>
            </a:r>
            <a:endParaRPr lang="cs-CZ" sz="2200" b="1" dirty="0"/>
          </a:p>
        </p:txBody>
      </p:sp>
      <p:sp>
        <p:nvSpPr>
          <p:cNvPr id="16" name="Obdélník s odříznutým příčným rohem 15"/>
          <p:cNvSpPr/>
          <p:nvPr/>
        </p:nvSpPr>
        <p:spPr>
          <a:xfrm>
            <a:off x="2840077" y="2611405"/>
            <a:ext cx="1738647" cy="452470"/>
          </a:xfrm>
          <a:prstGeom prst="snip2DiagRect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7" name="Obdélník s odříznutým příčným rohem 16"/>
          <p:cNvSpPr/>
          <p:nvPr/>
        </p:nvSpPr>
        <p:spPr>
          <a:xfrm>
            <a:off x="542618" y="5094377"/>
            <a:ext cx="1738647" cy="769441"/>
          </a:xfrm>
          <a:prstGeom prst="snip2DiagRect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8" name="Obdélník s odříznutým příčným rohem 17"/>
          <p:cNvSpPr/>
          <p:nvPr/>
        </p:nvSpPr>
        <p:spPr>
          <a:xfrm>
            <a:off x="3406337" y="4655354"/>
            <a:ext cx="1738647" cy="430886"/>
          </a:xfrm>
          <a:prstGeom prst="snip2DiagRect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9" name="Obdélník s odříznutým příčným rohem 18"/>
          <p:cNvSpPr/>
          <p:nvPr/>
        </p:nvSpPr>
        <p:spPr>
          <a:xfrm>
            <a:off x="5983518" y="5094377"/>
            <a:ext cx="1738647" cy="769441"/>
          </a:xfrm>
          <a:prstGeom prst="snip2DiagRect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0" name="TextovéPole 19"/>
          <p:cNvSpPr txBox="1"/>
          <p:nvPr/>
        </p:nvSpPr>
        <p:spPr>
          <a:xfrm>
            <a:off x="2981743" y="2632987"/>
            <a:ext cx="145531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200" b="1" dirty="0" smtClean="0"/>
              <a:t>kujné</a:t>
            </a:r>
            <a:endParaRPr lang="cs-CZ" sz="2200" b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684285" y="5094377"/>
            <a:ext cx="145531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200" b="1" dirty="0" smtClean="0"/>
              <a:t>většinou</a:t>
            </a:r>
          </a:p>
          <a:p>
            <a:pPr algn="ctr"/>
            <a:r>
              <a:rPr lang="cs-CZ" sz="2200" b="1" dirty="0" smtClean="0"/>
              <a:t>pevné</a:t>
            </a:r>
            <a:endParaRPr lang="cs-CZ" sz="2200" b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3504509" y="4655352"/>
            <a:ext cx="145531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200" b="1" dirty="0" smtClean="0"/>
              <a:t>tažné</a:t>
            </a:r>
            <a:endParaRPr lang="cs-CZ" sz="2200" b="1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6125184" y="5094377"/>
            <a:ext cx="145531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200" b="1" dirty="0"/>
              <a:t>t</a:t>
            </a:r>
            <a:r>
              <a:rPr lang="cs-CZ" sz="2200" b="1" dirty="0" smtClean="0"/>
              <a:t>voří </a:t>
            </a:r>
          </a:p>
          <a:p>
            <a:pPr algn="ctr"/>
            <a:r>
              <a:rPr lang="cs-CZ" sz="2200" b="1" dirty="0" smtClean="0"/>
              <a:t>slitiny</a:t>
            </a:r>
            <a:endParaRPr lang="cs-CZ" sz="2200" b="1" dirty="0"/>
          </a:p>
        </p:txBody>
      </p:sp>
    </p:spTree>
    <p:extLst>
      <p:ext uri="{BB962C8B-B14F-4D97-AF65-F5344CB8AC3E}">
        <p14:creationId xmlns:p14="http://schemas.microsoft.com/office/powerpoint/2010/main" val="3323649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délník 11"/>
          <p:cNvSpPr/>
          <p:nvPr/>
        </p:nvSpPr>
        <p:spPr>
          <a:xfrm>
            <a:off x="0" y="6338705"/>
            <a:ext cx="9157449" cy="522872"/>
          </a:xfrm>
          <a:prstGeom prst="rect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50000">
                <a:srgbClr val="92D050"/>
              </a:gs>
              <a:gs pos="100000">
                <a:srgbClr val="00B05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0" name="Obdélník 9"/>
          <p:cNvSpPr/>
          <p:nvPr/>
        </p:nvSpPr>
        <p:spPr>
          <a:xfrm>
            <a:off x="-13449" y="0"/>
            <a:ext cx="9157449" cy="522872"/>
          </a:xfrm>
          <a:prstGeom prst="rect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50000">
                <a:srgbClr val="92D050"/>
              </a:gs>
              <a:gs pos="100000">
                <a:srgbClr val="00B05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3" name="Obdélník 12"/>
          <p:cNvSpPr/>
          <p:nvPr/>
        </p:nvSpPr>
        <p:spPr>
          <a:xfrm>
            <a:off x="1" y="77551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8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7978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www.nano-concept.cz/user/shop/big/17(1)(1)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09" b="5352"/>
          <a:stretch/>
        </p:blipFill>
        <p:spPr bwMode="auto">
          <a:xfrm>
            <a:off x="4996754" y="2696290"/>
            <a:ext cx="1751776" cy="1445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://www.kovosrot-olomouc.cz/editor/filestore/Image/barevne_kovy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8530" y="2696290"/>
            <a:ext cx="1934399" cy="1445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 descr="http://www.napos.eu/img/kovy_r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6754" y="1134190"/>
            <a:ext cx="3686175" cy="156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Obdélník s odříznutým příčným rohem 14"/>
          <p:cNvSpPr/>
          <p:nvPr/>
        </p:nvSpPr>
        <p:spPr>
          <a:xfrm>
            <a:off x="347730" y="2237632"/>
            <a:ext cx="1738647" cy="769441"/>
          </a:xfrm>
          <a:prstGeom prst="snip2DiagRect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6" name="TextovéPole 15"/>
          <p:cNvSpPr txBox="1"/>
          <p:nvPr/>
        </p:nvSpPr>
        <p:spPr>
          <a:xfrm>
            <a:off x="476518" y="2228045"/>
            <a:ext cx="145531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200" b="1" dirty="0"/>
              <a:t>e</a:t>
            </a:r>
            <a:r>
              <a:rPr lang="cs-CZ" sz="2200" b="1" dirty="0" smtClean="0"/>
              <a:t>lektricky</a:t>
            </a:r>
          </a:p>
          <a:p>
            <a:pPr algn="ctr"/>
            <a:r>
              <a:rPr lang="cs-CZ" sz="2200" b="1" dirty="0" smtClean="0"/>
              <a:t>vodivé</a:t>
            </a:r>
            <a:endParaRPr lang="cs-CZ" sz="2200" b="1" dirty="0"/>
          </a:p>
        </p:txBody>
      </p:sp>
      <p:sp>
        <p:nvSpPr>
          <p:cNvPr id="17" name="Obdélník s odříznutým příčným rohem 16"/>
          <p:cNvSpPr/>
          <p:nvPr/>
        </p:nvSpPr>
        <p:spPr>
          <a:xfrm>
            <a:off x="920837" y="3719273"/>
            <a:ext cx="1738647" cy="769441"/>
          </a:xfrm>
          <a:prstGeom prst="snip2DiagRect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8" name="TextovéPole 17"/>
          <p:cNvSpPr txBox="1"/>
          <p:nvPr/>
        </p:nvSpPr>
        <p:spPr>
          <a:xfrm>
            <a:off x="1062505" y="3757242"/>
            <a:ext cx="145531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200" b="1" dirty="0" smtClean="0"/>
              <a:t>vedou</a:t>
            </a:r>
          </a:p>
          <a:p>
            <a:pPr algn="ctr"/>
            <a:r>
              <a:rPr lang="cs-CZ" sz="2200" b="1" dirty="0" smtClean="0"/>
              <a:t>teplo</a:t>
            </a:r>
            <a:endParaRPr lang="cs-CZ" sz="2200" b="1" dirty="0"/>
          </a:p>
        </p:txBody>
      </p:sp>
      <p:sp>
        <p:nvSpPr>
          <p:cNvPr id="19" name="Obdélník s odříznutým příčným rohem 18"/>
          <p:cNvSpPr/>
          <p:nvPr/>
        </p:nvSpPr>
        <p:spPr>
          <a:xfrm>
            <a:off x="2840077" y="2611405"/>
            <a:ext cx="1738647" cy="452470"/>
          </a:xfrm>
          <a:prstGeom prst="snip2DiagRect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0" name="Obdélník s odříznutým příčným rohem 19"/>
          <p:cNvSpPr/>
          <p:nvPr/>
        </p:nvSpPr>
        <p:spPr>
          <a:xfrm>
            <a:off x="542618" y="5094377"/>
            <a:ext cx="1738647" cy="769441"/>
          </a:xfrm>
          <a:prstGeom prst="snip2DiagRect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1" name="Obdélník s odříznutým příčným rohem 20"/>
          <p:cNvSpPr/>
          <p:nvPr/>
        </p:nvSpPr>
        <p:spPr>
          <a:xfrm>
            <a:off x="3406337" y="4655354"/>
            <a:ext cx="1738647" cy="430886"/>
          </a:xfrm>
          <a:prstGeom prst="snip2DiagRect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2" name="Obdélník s odříznutým příčným rohem 21"/>
          <p:cNvSpPr/>
          <p:nvPr/>
        </p:nvSpPr>
        <p:spPr>
          <a:xfrm>
            <a:off x="5983518" y="5094377"/>
            <a:ext cx="1738647" cy="769441"/>
          </a:xfrm>
          <a:prstGeom prst="snip2DiagRect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3" name="TextovéPole 22"/>
          <p:cNvSpPr txBox="1"/>
          <p:nvPr/>
        </p:nvSpPr>
        <p:spPr>
          <a:xfrm>
            <a:off x="2981743" y="2632987"/>
            <a:ext cx="145531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200" b="1" dirty="0" smtClean="0"/>
              <a:t>kujné</a:t>
            </a:r>
            <a:endParaRPr lang="cs-CZ" sz="2200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684285" y="5094377"/>
            <a:ext cx="145531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200" b="1" dirty="0" smtClean="0"/>
              <a:t>většinou</a:t>
            </a:r>
          </a:p>
          <a:p>
            <a:pPr algn="ctr"/>
            <a:r>
              <a:rPr lang="cs-CZ" sz="2200" b="1" dirty="0" smtClean="0"/>
              <a:t>pevné</a:t>
            </a:r>
            <a:endParaRPr lang="cs-CZ" sz="2200" b="1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3504509" y="4655352"/>
            <a:ext cx="145531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200" b="1" dirty="0" smtClean="0"/>
              <a:t>tažné</a:t>
            </a:r>
            <a:endParaRPr lang="cs-CZ" sz="2200" b="1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6125184" y="5094377"/>
            <a:ext cx="145531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200" b="1" dirty="0"/>
              <a:t>t</a:t>
            </a:r>
            <a:r>
              <a:rPr lang="cs-CZ" sz="2200" b="1" dirty="0" smtClean="0"/>
              <a:t>voří </a:t>
            </a:r>
          </a:p>
          <a:p>
            <a:pPr algn="ctr"/>
            <a:r>
              <a:rPr lang="cs-CZ" sz="2200" b="1" dirty="0" smtClean="0"/>
              <a:t>slitiny</a:t>
            </a:r>
            <a:endParaRPr lang="cs-CZ" sz="2200" b="1" dirty="0"/>
          </a:p>
        </p:txBody>
      </p:sp>
    </p:spTree>
    <p:extLst>
      <p:ext uri="{BB962C8B-B14F-4D97-AF65-F5344CB8AC3E}">
        <p14:creationId xmlns:p14="http://schemas.microsoft.com/office/powerpoint/2010/main" val="1767354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-13449" y="0"/>
            <a:ext cx="9157449" cy="522872"/>
          </a:xfrm>
          <a:prstGeom prst="rect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50000">
                <a:srgbClr val="92D050"/>
              </a:gs>
              <a:gs pos="100000">
                <a:srgbClr val="00B05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TextovéPole 6"/>
          <p:cNvSpPr txBox="1"/>
          <p:nvPr/>
        </p:nvSpPr>
        <p:spPr>
          <a:xfrm>
            <a:off x="67236" y="64104"/>
            <a:ext cx="2689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CHEMICKÉ PRVKY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6839842" y="67697"/>
            <a:ext cx="2249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sk-SK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Otázka za 400 </a:t>
            </a:r>
            <a:r>
              <a:rPr lang="sk-SK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bodů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12" name="Obdélník 11"/>
          <p:cNvSpPr/>
          <p:nvPr/>
        </p:nvSpPr>
        <p:spPr>
          <a:xfrm>
            <a:off x="0" y="6338705"/>
            <a:ext cx="9157449" cy="522872"/>
          </a:xfrm>
          <a:prstGeom prst="rect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50000">
                <a:srgbClr val="92D050"/>
              </a:gs>
              <a:gs pos="100000">
                <a:srgbClr val="00B05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1026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2566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Obdélník 7"/>
          <p:cNvSpPr/>
          <p:nvPr/>
        </p:nvSpPr>
        <p:spPr>
          <a:xfrm>
            <a:off x="1313645" y="1143571"/>
            <a:ext cx="688483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200" b="1" dirty="0" smtClean="0"/>
              <a:t>Přehoď v přesmyčkách písmena, vytvoř název chemického prvku a uveď jeho značku.</a:t>
            </a:r>
            <a:endParaRPr lang="sk-SK" sz="2200" dirty="0">
              <a:latin typeface="Ubuntu" panose="020B0504030602030204" pitchFamily="34" charset="0"/>
            </a:endParaRPr>
          </a:p>
        </p:txBody>
      </p:sp>
      <p:sp>
        <p:nvSpPr>
          <p:cNvPr id="11" name="Ovál 10"/>
          <p:cNvSpPr/>
          <p:nvPr/>
        </p:nvSpPr>
        <p:spPr>
          <a:xfrm>
            <a:off x="667557" y="2562896"/>
            <a:ext cx="646088" cy="643943"/>
          </a:xfrm>
          <a:prstGeom prst="ellipse">
            <a:avLst/>
          </a:prstGeom>
          <a:solidFill>
            <a:srgbClr val="F258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3" name="Ovál 12"/>
          <p:cNvSpPr/>
          <p:nvPr/>
        </p:nvSpPr>
        <p:spPr>
          <a:xfrm>
            <a:off x="667557" y="3655454"/>
            <a:ext cx="646088" cy="643943"/>
          </a:xfrm>
          <a:prstGeom prst="ellipse">
            <a:avLst/>
          </a:prstGeom>
          <a:solidFill>
            <a:srgbClr val="F258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4" name="Ovál 13"/>
          <p:cNvSpPr/>
          <p:nvPr/>
        </p:nvSpPr>
        <p:spPr>
          <a:xfrm>
            <a:off x="667557" y="4788795"/>
            <a:ext cx="646088" cy="643943"/>
          </a:xfrm>
          <a:prstGeom prst="ellipse">
            <a:avLst/>
          </a:prstGeom>
          <a:solidFill>
            <a:srgbClr val="F258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TextovéPole 14"/>
          <p:cNvSpPr txBox="1"/>
          <p:nvPr/>
        </p:nvSpPr>
        <p:spPr>
          <a:xfrm>
            <a:off x="772732" y="2691685"/>
            <a:ext cx="45076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200" b="1" dirty="0"/>
              <a:t>A</a:t>
            </a:r>
          </a:p>
        </p:txBody>
      </p:sp>
      <p:sp>
        <p:nvSpPr>
          <p:cNvPr id="16" name="TextovéPole 15"/>
          <p:cNvSpPr txBox="1"/>
          <p:nvPr/>
        </p:nvSpPr>
        <p:spPr>
          <a:xfrm>
            <a:off x="765220" y="3792759"/>
            <a:ext cx="45076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200" b="1" dirty="0" smtClean="0"/>
              <a:t>B</a:t>
            </a:r>
            <a:endParaRPr lang="cs-CZ" sz="2200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765219" y="4926100"/>
            <a:ext cx="45076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200" b="1" dirty="0" smtClean="0"/>
              <a:t>C</a:t>
            </a:r>
            <a:endParaRPr lang="cs-CZ" sz="2200" b="1" dirty="0"/>
          </a:p>
        </p:txBody>
      </p:sp>
      <p:sp>
        <p:nvSpPr>
          <p:cNvPr id="3" name="TextovéPole 2"/>
          <p:cNvSpPr txBox="1"/>
          <p:nvPr/>
        </p:nvSpPr>
        <p:spPr>
          <a:xfrm>
            <a:off x="1313645" y="2669423"/>
            <a:ext cx="334411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200" b="1" dirty="0" smtClean="0"/>
              <a:t>MIHULIT</a:t>
            </a:r>
            <a:endParaRPr lang="cs-CZ" sz="2200" b="1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1313645" y="3761981"/>
            <a:ext cx="334411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200" b="1" dirty="0" smtClean="0"/>
              <a:t>BLATOK</a:t>
            </a:r>
            <a:endParaRPr lang="cs-CZ" sz="2200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1313645" y="4895322"/>
            <a:ext cx="334411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200" b="1" dirty="0" smtClean="0"/>
              <a:t>LINK</a:t>
            </a:r>
            <a:endParaRPr lang="cs-CZ" sz="2200" b="1" dirty="0"/>
          </a:p>
        </p:txBody>
      </p:sp>
    </p:spTree>
    <p:extLst>
      <p:ext uri="{BB962C8B-B14F-4D97-AF65-F5344CB8AC3E}">
        <p14:creationId xmlns:p14="http://schemas.microsoft.com/office/powerpoint/2010/main" val="1910573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délník 11"/>
          <p:cNvSpPr/>
          <p:nvPr/>
        </p:nvSpPr>
        <p:spPr>
          <a:xfrm>
            <a:off x="0" y="6338705"/>
            <a:ext cx="9157449" cy="522872"/>
          </a:xfrm>
          <a:prstGeom prst="rect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50000">
                <a:srgbClr val="92D050"/>
              </a:gs>
              <a:gs pos="100000">
                <a:srgbClr val="00B05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0" name="Obdélník 9"/>
          <p:cNvSpPr/>
          <p:nvPr/>
        </p:nvSpPr>
        <p:spPr>
          <a:xfrm>
            <a:off x="-13449" y="0"/>
            <a:ext cx="9157449" cy="522872"/>
          </a:xfrm>
          <a:prstGeom prst="rect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50000">
                <a:srgbClr val="92D050"/>
              </a:gs>
              <a:gs pos="100000">
                <a:srgbClr val="00B05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3" name="Obdélník 12"/>
          <p:cNvSpPr/>
          <p:nvPr/>
        </p:nvSpPr>
        <p:spPr>
          <a:xfrm>
            <a:off x="1" y="77551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</a:t>
            </a:r>
            <a:r>
              <a:rPr lang="sk-SK" b="1" dirty="0" err="1">
                <a:solidFill>
                  <a:schemeClr val="bg1"/>
                </a:solidFill>
                <a:latin typeface="Ubuntu" panose="020B0504030602030204" pitchFamily="34" charset="0"/>
              </a:rPr>
              <a:t>ě</a:t>
            </a:r>
            <a:r>
              <a:rPr lang="sk-SK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ď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8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7978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Ovál 6"/>
          <p:cNvSpPr/>
          <p:nvPr/>
        </p:nvSpPr>
        <p:spPr>
          <a:xfrm>
            <a:off x="667557" y="2562896"/>
            <a:ext cx="646088" cy="643943"/>
          </a:xfrm>
          <a:prstGeom prst="ellipse">
            <a:avLst/>
          </a:prstGeom>
          <a:solidFill>
            <a:srgbClr val="F258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Ovál 8"/>
          <p:cNvSpPr/>
          <p:nvPr/>
        </p:nvSpPr>
        <p:spPr>
          <a:xfrm>
            <a:off x="667557" y="3655454"/>
            <a:ext cx="646088" cy="643943"/>
          </a:xfrm>
          <a:prstGeom prst="ellipse">
            <a:avLst/>
          </a:prstGeom>
          <a:solidFill>
            <a:srgbClr val="F258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4" name="Ovál 13"/>
          <p:cNvSpPr/>
          <p:nvPr/>
        </p:nvSpPr>
        <p:spPr>
          <a:xfrm>
            <a:off x="667557" y="4788795"/>
            <a:ext cx="646088" cy="643943"/>
          </a:xfrm>
          <a:prstGeom prst="ellipse">
            <a:avLst/>
          </a:prstGeom>
          <a:solidFill>
            <a:srgbClr val="F258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TextovéPole 14"/>
          <p:cNvSpPr txBox="1"/>
          <p:nvPr/>
        </p:nvSpPr>
        <p:spPr>
          <a:xfrm>
            <a:off x="772732" y="2691685"/>
            <a:ext cx="45076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200" b="1" dirty="0"/>
              <a:t>A</a:t>
            </a:r>
          </a:p>
        </p:txBody>
      </p:sp>
      <p:sp>
        <p:nvSpPr>
          <p:cNvPr id="16" name="TextovéPole 15"/>
          <p:cNvSpPr txBox="1"/>
          <p:nvPr/>
        </p:nvSpPr>
        <p:spPr>
          <a:xfrm>
            <a:off x="765220" y="3792759"/>
            <a:ext cx="45076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200" b="1" dirty="0" smtClean="0"/>
              <a:t>B</a:t>
            </a:r>
            <a:endParaRPr lang="cs-CZ" sz="2200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765219" y="4926100"/>
            <a:ext cx="45076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200" b="1" dirty="0" smtClean="0"/>
              <a:t>C</a:t>
            </a:r>
            <a:endParaRPr lang="cs-CZ" sz="2200" b="1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1313645" y="4895322"/>
            <a:ext cx="334411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200" b="1" dirty="0" smtClean="0"/>
              <a:t>	Nikl     		Ni</a:t>
            </a:r>
            <a:endParaRPr lang="cs-CZ" sz="2200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1313645" y="3792758"/>
            <a:ext cx="427578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200" b="1" dirty="0" smtClean="0"/>
              <a:t>	Kobalt		Co		</a:t>
            </a:r>
            <a:endParaRPr lang="cs-CZ" sz="2200" b="1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1313645" y="2691684"/>
            <a:ext cx="334411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200" b="1" dirty="0" smtClean="0"/>
              <a:t>	Lithium		</a:t>
            </a:r>
            <a:r>
              <a:rPr lang="cs-CZ" sz="2200" b="1" dirty="0" err="1" smtClean="0"/>
              <a:t>Li</a:t>
            </a:r>
            <a:endParaRPr lang="cs-CZ" sz="2200" b="1" dirty="0"/>
          </a:p>
        </p:txBody>
      </p:sp>
    </p:spTree>
    <p:extLst>
      <p:ext uri="{BB962C8B-B14F-4D97-AF65-F5344CB8AC3E}">
        <p14:creationId xmlns:p14="http://schemas.microsoft.com/office/powerpoint/2010/main" val="3457106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délník 5"/>
          <p:cNvSpPr/>
          <p:nvPr/>
        </p:nvSpPr>
        <p:spPr>
          <a:xfrm>
            <a:off x="0" y="0"/>
            <a:ext cx="9144000" cy="524435"/>
          </a:xfrm>
          <a:prstGeom prst="rect">
            <a:avLst/>
          </a:prstGeom>
          <a:gradFill>
            <a:gsLst>
              <a:gs pos="0">
                <a:schemeClr val="accent1">
                  <a:satMod val="103000"/>
                  <a:lumMod val="102000"/>
                  <a:tint val="94000"/>
                </a:schemeClr>
              </a:gs>
              <a:gs pos="50000">
                <a:schemeClr val="accent1">
                  <a:satMod val="110000"/>
                  <a:lumMod val="100000"/>
                  <a:shade val="100000"/>
                </a:schemeClr>
              </a:gs>
              <a:gs pos="100000">
                <a:schemeClr val="accent1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8" name="Obdélník 7"/>
          <p:cNvSpPr/>
          <p:nvPr/>
        </p:nvSpPr>
        <p:spPr>
          <a:xfrm>
            <a:off x="0" y="6333565"/>
            <a:ext cx="9144000" cy="524435"/>
          </a:xfrm>
          <a:prstGeom prst="rect">
            <a:avLst/>
          </a:prstGeom>
          <a:gradFill>
            <a:gsLst>
              <a:gs pos="0">
                <a:schemeClr val="accent1">
                  <a:satMod val="103000"/>
                  <a:lumMod val="102000"/>
                  <a:tint val="94000"/>
                </a:schemeClr>
              </a:gs>
              <a:gs pos="50000">
                <a:schemeClr val="accent1">
                  <a:satMod val="110000"/>
                  <a:lumMod val="100000"/>
                  <a:shade val="100000"/>
                </a:schemeClr>
              </a:gs>
              <a:gs pos="100000">
                <a:schemeClr val="accent1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1026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2566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67236" y="64104"/>
            <a:ext cx="2689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ALKALICKÉ KOVY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6839842" y="67697"/>
            <a:ext cx="2249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sk-SK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Otázka za 200 </a:t>
            </a:r>
            <a:r>
              <a:rPr lang="sk-SK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bodů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1017431" y="1846247"/>
            <a:ext cx="6465194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b="1" dirty="0" smtClean="0">
                <a:ln w="31550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Co je to halit?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79074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-13449" y="0"/>
            <a:ext cx="9157449" cy="522872"/>
          </a:xfrm>
          <a:prstGeom prst="rect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50000">
                <a:srgbClr val="92D050"/>
              </a:gs>
              <a:gs pos="100000">
                <a:srgbClr val="00B05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TextovéPole 6"/>
          <p:cNvSpPr txBox="1"/>
          <p:nvPr/>
        </p:nvSpPr>
        <p:spPr>
          <a:xfrm>
            <a:off x="67236" y="64104"/>
            <a:ext cx="2689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CHEMICKÉ PRVKY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6839842" y="67697"/>
            <a:ext cx="2249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sk-SK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Otázka za 500 </a:t>
            </a:r>
            <a:r>
              <a:rPr lang="sk-SK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bodů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12" name="Obdélník 11"/>
          <p:cNvSpPr/>
          <p:nvPr/>
        </p:nvSpPr>
        <p:spPr>
          <a:xfrm>
            <a:off x="0" y="6338705"/>
            <a:ext cx="9157449" cy="522872"/>
          </a:xfrm>
          <a:prstGeom prst="rect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50000">
                <a:srgbClr val="92D050"/>
              </a:gs>
              <a:gs pos="100000">
                <a:srgbClr val="00B05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1026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2566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Obdélník 7"/>
          <p:cNvSpPr/>
          <p:nvPr/>
        </p:nvSpPr>
        <p:spPr>
          <a:xfrm>
            <a:off x="1237445" y="1143571"/>
            <a:ext cx="688483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200" b="1" dirty="0" smtClean="0"/>
              <a:t>Vyber slitinu s příslušným kovem, </a:t>
            </a:r>
          </a:p>
          <a:p>
            <a:pPr algn="ctr"/>
            <a:r>
              <a:rPr lang="cs-CZ" sz="2200" b="1" dirty="0" smtClean="0"/>
              <a:t>který tuto slitinu tvoří.</a:t>
            </a:r>
            <a:endParaRPr lang="sk-SK" sz="2200" dirty="0">
              <a:latin typeface="Ubuntu" panose="020B0504030602030204" pitchFamily="34" charset="0"/>
            </a:endParaRPr>
          </a:p>
        </p:txBody>
      </p:sp>
      <p:sp>
        <p:nvSpPr>
          <p:cNvPr id="3" name="Vývojový diagram: předdefinovaný postup 2"/>
          <p:cNvSpPr/>
          <p:nvPr/>
        </p:nvSpPr>
        <p:spPr>
          <a:xfrm>
            <a:off x="1030310" y="3296989"/>
            <a:ext cx="1854557" cy="1043191"/>
          </a:xfrm>
          <a:prstGeom prst="flowChartPredefinedProcess">
            <a:avLst/>
          </a:prstGeom>
          <a:gradFill flip="none" rotWithShape="1">
            <a:gsLst>
              <a:gs pos="0">
                <a:srgbClr val="C45A12">
                  <a:shade val="30000"/>
                  <a:satMod val="115000"/>
                </a:srgbClr>
              </a:gs>
              <a:gs pos="50000">
                <a:srgbClr val="C45A12">
                  <a:shade val="67500"/>
                  <a:satMod val="115000"/>
                </a:srgbClr>
              </a:gs>
              <a:gs pos="100000">
                <a:srgbClr val="C45A12">
                  <a:shade val="100000"/>
                  <a:satMod val="115000"/>
                </a:srgbClr>
              </a:gs>
            </a:gsLst>
            <a:lin ang="5400000" scaled="1"/>
            <a:tileRect/>
          </a:gradFill>
          <a:ln w="28575">
            <a:solidFill>
              <a:srgbClr val="56260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Vývojový diagram: předdefinovaný postup 10"/>
          <p:cNvSpPr/>
          <p:nvPr/>
        </p:nvSpPr>
        <p:spPr>
          <a:xfrm>
            <a:off x="3503054" y="3296989"/>
            <a:ext cx="2009388" cy="1043192"/>
          </a:xfrm>
          <a:prstGeom prst="flowChartPredefinedProcess">
            <a:avLst/>
          </a:prstGeom>
          <a:gradFill flip="none" rotWithShape="1">
            <a:gsLst>
              <a:gs pos="0">
                <a:schemeClr val="tx1">
                  <a:lumMod val="50000"/>
                  <a:lumOff val="50000"/>
                  <a:shade val="30000"/>
                  <a:satMod val="115000"/>
                </a:schemeClr>
              </a:gs>
              <a:gs pos="50000">
                <a:schemeClr val="tx1">
                  <a:lumMod val="50000"/>
                  <a:lumOff val="50000"/>
                  <a:shade val="67500"/>
                  <a:satMod val="115000"/>
                </a:schemeClr>
              </a:gs>
              <a:gs pos="100000">
                <a:schemeClr val="tx1">
                  <a:lumMod val="50000"/>
                  <a:lumOff val="50000"/>
                  <a:shade val="100000"/>
                  <a:satMod val="115000"/>
                </a:schemeClr>
              </a:gs>
            </a:gsLst>
            <a:lin ang="2700000" scaled="1"/>
            <a:tileRect/>
          </a:gra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3" name="Vývojový diagram: předdefinovaný postup 12"/>
          <p:cNvSpPr/>
          <p:nvPr/>
        </p:nvSpPr>
        <p:spPr>
          <a:xfrm>
            <a:off x="6091707" y="3296987"/>
            <a:ext cx="1990859" cy="1043194"/>
          </a:xfrm>
          <a:prstGeom prst="flowChartPredefinedProcess">
            <a:avLst/>
          </a:prstGeom>
          <a:gradFill flip="none" rotWithShape="1">
            <a:gsLst>
              <a:gs pos="0">
                <a:srgbClr val="CC9900">
                  <a:shade val="30000"/>
                  <a:satMod val="115000"/>
                </a:srgbClr>
              </a:gs>
              <a:gs pos="50000">
                <a:srgbClr val="CC9900">
                  <a:shade val="67500"/>
                  <a:satMod val="115000"/>
                </a:srgbClr>
              </a:gs>
              <a:gs pos="100000">
                <a:srgbClr val="CC9900">
                  <a:shade val="100000"/>
                  <a:satMod val="115000"/>
                </a:srgbClr>
              </a:gs>
            </a:gsLst>
            <a:lin ang="2700000" scaled="1"/>
            <a:tileRect/>
          </a:gradFill>
          <a:ln w="28575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" name="TextovéPole 3"/>
          <p:cNvSpPr txBox="1"/>
          <p:nvPr/>
        </p:nvSpPr>
        <p:spPr>
          <a:xfrm>
            <a:off x="1313645" y="3580057"/>
            <a:ext cx="123637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500" b="1" dirty="0" smtClean="0"/>
              <a:t>BRONZ</a:t>
            </a:r>
            <a:endParaRPr lang="cs-CZ" sz="2500" b="1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3889562" y="3592395"/>
            <a:ext cx="123637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500" b="1" dirty="0" smtClean="0"/>
              <a:t>DURAL</a:t>
            </a:r>
            <a:endParaRPr lang="cs-CZ" sz="2500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6468950" y="3566907"/>
            <a:ext cx="123637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500" b="1" dirty="0" smtClean="0"/>
              <a:t>MOSAZ</a:t>
            </a:r>
            <a:endParaRPr lang="cs-CZ" sz="2500" b="1" dirty="0"/>
          </a:p>
        </p:txBody>
      </p:sp>
      <p:pic>
        <p:nvPicPr>
          <p:cNvPr id="25602" name="Picture 2" descr="http://www.cemmetal.net/bronz/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311" y="2150771"/>
            <a:ext cx="1866866" cy="1146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04" name="Picture 4" descr="http://www.rcmicrocars.eu/obchod/img/p/1/5/1/8/1518-larg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3054" y="2150771"/>
            <a:ext cx="2009388" cy="1146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06" name="Picture 6" descr="http://www.kovtrade.cz/wp-content/uploads/2013/05/circle_mosaz@2x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1707" y="2150771"/>
            <a:ext cx="2030569" cy="1114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ál 4"/>
          <p:cNvSpPr/>
          <p:nvPr/>
        </p:nvSpPr>
        <p:spPr>
          <a:xfrm>
            <a:off x="167424" y="4887531"/>
            <a:ext cx="1519707" cy="459485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TextovéPole 5"/>
          <p:cNvSpPr txBox="1"/>
          <p:nvPr/>
        </p:nvSpPr>
        <p:spPr>
          <a:xfrm>
            <a:off x="379925" y="4932607"/>
            <a:ext cx="1094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hořčík</a:t>
            </a:r>
            <a:endParaRPr lang="cs-CZ" b="1" dirty="0"/>
          </a:p>
        </p:txBody>
      </p:sp>
      <p:sp>
        <p:nvSpPr>
          <p:cNvPr id="20" name="Ovál 19"/>
          <p:cNvSpPr/>
          <p:nvPr/>
        </p:nvSpPr>
        <p:spPr>
          <a:xfrm>
            <a:off x="1983346" y="4911142"/>
            <a:ext cx="1519707" cy="459485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1" name="Ovál 20"/>
          <p:cNvSpPr/>
          <p:nvPr/>
        </p:nvSpPr>
        <p:spPr>
          <a:xfrm>
            <a:off x="3236353" y="5574762"/>
            <a:ext cx="1519707" cy="459485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2" name="Ovál 21"/>
          <p:cNvSpPr/>
          <p:nvPr/>
        </p:nvSpPr>
        <p:spPr>
          <a:xfrm>
            <a:off x="5331853" y="5544493"/>
            <a:ext cx="1519707" cy="459485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3" name="Ovál 22"/>
          <p:cNvSpPr/>
          <p:nvPr/>
        </p:nvSpPr>
        <p:spPr>
          <a:xfrm>
            <a:off x="4366080" y="4887531"/>
            <a:ext cx="1519707" cy="459485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4" name="Ovál 23"/>
          <p:cNvSpPr/>
          <p:nvPr/>
        </p:nvSpPr>
        <p:spPr>
          <a:xfrm>
            <a:off x="6468950" y="4792948"/>
            <a:ext cx="1519707" cy="459485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5" name="Ovál 24"/>
          <p:cNvSpPr/>
          <p:nvPr/>
        </p:nvSpPr>
        <p:spPr>
          <a:xfrm>
            <a:off x="1030311" y="5583773"/>
            <a:ext cx="1519707" cy="459485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6" name="TextovéPole 25"/>
          <p:cNvSpPr txBox="1"/>
          <p:nvPr/>
        </p:nvSpPr>
        <p:spPr>
          <a:xfrm>
            <a:off x="4578724" y="4954070"/>
            <a:ext cx="1094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zinek</a:t>
            </a:r>
            <a:endParaRPr lang="cs-CZ" b="1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3413044" y="5626058"/>
            <a:ext cx="1094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hliník</a:t>
            </a:r>
            <a:endParaRPr lang="cs-CZ" b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1193441" y="5634646"/>
            <a:ext cx="1094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olovo</a:t>
            </a:r>
            <a:endParaRPr lang="cs-CZ" b="1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2143793" y="4956218"/>
            <a:ext cx="1094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měď</a:t>
            </a:r>
            <a:endParaRPr lang="cs-CZ" b="1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6681451" y="4838024"/>
            <a:ext cx="1094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stříbro</a:t>
            </a:r>
            <a:endParaRPr lang="cs-CZ" b="1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5512442" y="5574762"/>
            <a:ext cx="1094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/>
              <a:t>cín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3803702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délník 11"/>
          <p:cNvSpPr/>
          <p:nvPr/>
        </p:nvSpPr>
        <p:spPr>
          <a:xfrm>
            <a:off x="0" y="6338705"/>
            <a:ext cx="9157449" cy="522872"/>
          </a:xfrm>
          <a:prstGeom prst="rect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50000">
                <a:srgbClr val="92D050"/>
              </a:gs>
              <a:gs pos="100000">
                <a:srgbClr val="00B05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0" name="Obdélník 9"/>
          <p:cNvSpPr/>
          <p:nvPr/>
        </p:nvSpPr>
        <p:spPr>
          <a:xfrm>
            <a:off x="-13449" y="0"/>
            <a:ext cx="9157449" cy="522872"/>
          </a:xfrm>
          <a:prstGeom prst="rect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50000">
                <a:srgbClr val="92D050"/>
              </a:gs>
              <a:gs pos="100000">
                <a:srgbClr val="00B05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3" name="Obdélník 12"/>
          <p:cNvSpPr/>
          <p:nvPr/>
        </p:nvSpPr>
        <p:spPr>
          <a:xfrm>
            <a:off x="1" y="77551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8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7978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Vývojový diagram: předdefinovaný postup 6"/>
          <p:cNvSpPr/>
          <p:nvPr/>
        </p:nvSpPr>
        <p:spPr>
          <a:xfrm>
            <a:off x="1030310" y="3296989"/>
            <a:ext cx="1854557" cy="1043191"/>
          </a:xfrm>
          <a:prstGeom prst="flowChartPredefinedProcess">
            <a:avLst/>
          </a:prstGeom>
          <a:gradFill flip="none" rotWithShape="1">
            <a:gsLst>
              <a:gs pos="0">
                <a:srgbClr val="C45A12">
                  <a:shade val="30000"/>
                  <a:satMod val="115000"/>
                </a:srgbClr>
              </a:gs>
              <a:gs pos="50000">
                <a:srgbClr val="C45A12">
                  <a:shade val="67500"/>
                  <a:satMod val="115000"/>
                </a:srgbClr>
              </a:gs>
              <a:gs pos="100000">
                <a:srgbClr val="C45A12">
                  <a:shade val="100000"/>
                  <a:satMod val="115000"/>
                </a:srgbClr>
              </a:gs>
            </a:gsLst>
            <a:lin ang="5400000" scaled="1"/>
            <a:tileRect/>
          </a:gradFill>
          <a:ln w="28575">
            <a:solidFill>
              <a:srgbClr val="56260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Vývojový diagram: předdefinovaný postup 8"/>
          <p:cNvSpPr/>
          <p:nvPr/>
        </p:nvSpPr>
        <p:spPr>
          <a:xfrm>
            <a:off x="3503054" y="3296989"/>
            <a:ext cx="2009388" cy="1043192"/>
          </a:xfrm>
          <a:prstGeom prst="flowChartPredefinedProcess">
            <a:avLst/>
          </a:prstGeom>
          <a:gradFill flip="none" rotWithShape="1">
            <a:gsLst>
              <a:gs pos="0">
                <a:schemeClr val="tx1">
                  <a:lumMod val="50000"/>
                  <a:lumOff val="50000"/>
                  <a:shade val="30000"/>
                  <a:satMod val="115000"/>
                </a:schemeClr>
              </a:gs>
              <a:gs pos="50000">
                <a:schemeClr val="tx1">
                  <a:lumMod val="50000"/>
                  <a:lumOff val="50000"/>
                  <a:shade val="67500"/>
                  <a:satMod val="115000"/>
                </a:schemeClr>
              </a:gs>
              <a:gs pos="100000">
                <a:schemeClr val="tx1">
                  <a:lumMod val="50000"/>
                  <a:lumOff val="50000"/>
                  <a:shade val="100000"/>
                  <a:satMod val="115000"/>
                </a:schemeClr>
              </a:gs>
            </a:gsLst>
            <a:lin ang="2700000" scaled="1"/>
            <a:tileRect/>
          </a:gra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4" name="Vývojový diagram: předdefinovaný postup 13"/>
          <p:cNvSpPr/>
          <p:nvPr/>
        </p:nvSpPr>
        <p:spPr>
          <a:xfrm>
            <a:off x="6091707" y="3296987"/>
            <a:ext cx="1990859" cy="1043194"/>
          </a:xfrm>
          <a:prstGeom prst="flowChartPredefinedProcess">
            <a:avLst/>
          </a:prstGeom>
          <a:gradFill flip="none" rotWithShape="1">
            <a:gsLst>
              <a:gs pos="0">
                <a:srgbClr val="CC9900">
                  <a:shade val="30000"/>
                  <a:satMod val="115000"/>
                </a:srgbClr>
              </a:gs>
              <a:gs pos="50000">
                <a:srgbClr val="CC9900">
                  <a:shade val="67500"/>
                  <a:satMod val="115000"/>
                </a:srgbClr>
              </a:gs>
              <a:gs pos="100000">
                <a:srgbClr val="CC9900">
                  <a:shade val="100000"/>
                  <a:satMod val="115000"/>
                </a:srgbClr>
              </a:gs>
            </a:gsLst>
            <a:lin ang="2700000" scaled="1"/>
            <a:tileRect/>
          </a:gradFill>
          <a:ln w="28575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TextovéPole 14"/>
          <p:cNvSpPr txBox="1"/>
          <p:nvPr/>
        </p:nvSpPr>
        <p:spPr>
          <a:xfrm>
            <a:off x="1313645" y="3580057"/>
            <a:ext cx="123637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500" b="1" dirty="0" smtClean="0"/>
              <a:t>BRONZ</a:t>
            </a:r>
            <a:endParaRPr lang="cs-CZ" sz="2500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3889562" y="3592395"/>
            <a:ext cx="123637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500" b="1" dirty="0" smtClean="0"/>
              <a:t>DURAL</a:t>
            </a:r>
            <a:endParaRPr lang="cs-CZ" sz="2500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6468950" y="3566907"/>
            <a:ext cx="123637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500" b="1" dirty="0" smtClean="0"/>
              <a:t>MOSAZ</a:t>
            </a:r>
            <a:endParaRPr lang="cs-CZ" sz="2500" b="1" dirty="0"/>
          </a:p>
        </p:txBody>
      </p:sp>
      <p:pic>
        <p:nvPicPr>
          <p:cNvPr id="18" name="Picture 2" descr="http://www.cemmetal.net/bronz/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311" y="2150771"/>
            <a:ext cx="1866866" cy="1146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http://www.rcmicrocars.eu/obchod/img/p/1/5/1/8/1518-larg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3054" y="2150771"/>
            <a:ext cx="2009388" cy="1146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6" descr="http://www.kovtrade.cz/wp-content/uploads/2013/05/circle_mosaz@2x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1707" y="2150771"/>
            <a:ext cx="2030569" cy="1114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ovéPole 20"/>
          <p:cNvSpPr txBox="1"/>
          <p:nvPr/>
        </p:nvSpPr>
        <p:spPr>
          <a:xfrm>
            <a:off x="3503054" y="4327302"/>
            <a:ext cx="18545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6091707" y="4359638"/>
            <a:ext cx="20305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s</a:t>
            </a:r>
            <a:r>
              <a:rPr lang="cs-CZ" b="1" dirty="0" smtClean="0"/>
              <a:t>litina mědi a zinku</a:t>
            </a:r>
            <a:endParaRPr lang="cs-CZ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3492463" y="4364000"/>
            <a:ext cx="20305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s</a:t>
            </a:r>
            <a:r>
              <a:rPr lang="cs-CZ" b="1" dirty="0" smtClean="0"/>
              <a:t>litina hliníku a mědi, popř. hořčíku</a:t>
            </a:r>
            <a:endParaRPr lang="cs-CZ" b="1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1030310" y="4364000"/>
            <a:ext cx="18545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s</a:t>
            </a:r>
            <a:r>
              <a:rPr lang="cs-CZ" b="1" dirty="0" smtClean="0"/>
              <a:t>litina mědi a cínu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139736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0" y="0"/>
            <a:ext cx="9157449" cy="524435"/>
          </a:xfrm>
          <a:prstGeom prst="rect">
            <a:avLst/>
          </a:prstGeom>
          <a:gradFill>
            <a:gsLst>
              <a:gs pos="0">
                <a:srgbClr val="EAAAE5"/>
              </a:gs>
              <a:gs pos="50000">
                <a:srgbClr val="82369A"/>
              </a:gs>
              <a:gs pos="100000">
                <a:srgbClr val="8525AB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TextovéPole 6"/>
          <p:cNvSpPr txBox="1"/>
          <p:nvPr/>
        </p:nvSpPr>
        <p:spPr>
          <a:xfrm>
            <a:off x="67236" y="64104"/>
            <a:ext cx="2689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CHEMIE HROU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6839842" y="67697"/>
            <a:ext cx="2249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sk-SK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Otázka za 100 </a:t>
            </a:r>
            <a:r>
              <a:rPr lang="sk-SK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bodů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-13449" y="6333565"/>
            <a:ext cx="9157449" cy="524435"/>
          </a:xfrm>
          <a:prstGeom prst="rect">
            <a:avLst/>
          </a:prstGeom>
          <a:gradFill>
            <a:gsLst>
              <a:gs pos="0">
                <a:srgbClr val="EAAAE5"/>
              </a:gs>
              <a:gs pos="50000">
                <a:srgbClr val="82369A"/>
              </a:gs>
              <a:gs pos="100000">
                <a:srgbClr val="8525AB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1026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2566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ovéPole 4"/>
          <p:cNvSpPr txBox="1"/>
          <p:nvPr/>
        </p:nvSpPr>
        <p:spPr>
          <a:xfrm>
            <a:off x="1411942" y="1493949"/>
            <a:ext cx="617371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Který známý prvek se odstěhoval do Humpolce? </a:t>
            </a:r>
            <a:r>
              <a:rPr lang="cs-CZ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 </a:t>
            </a:r>
            <a:endParaRPr lang="cs-CZ" sz="2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endParaRPr lang="cs-CZ" sz="2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cs-CZ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 kterém českém filmu se setkáme s touto hláškou?</a:t>
            </a:r>
          </a:p>
          <a:p>
            <a:pPr algn="just"/>
            <a:endParaRPr lang="cs-CZ" sz="2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81190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8"/>
          <p:cNvSpPr/>
          <p:nvPr/>
        </p:nvSpPr>
        <p:spPr>
          <a:xfrm>
            <a:off x="-13449" y="6333565"/>
            <a:ext cx="9157449" cy="524435"/>
          </a:xfrm>
          <a:prstGeom prst="rect">
            <a:avLst/>
          </a:prstGeom>
          <a:gradFill>
            <a:gsLst>
              <a:gs pos="0">
                <a:srgbClr val="EAAAE5"/>
              </a:gs>
              <a:gs pos="50000">
                <a:srgbClr val="82369A"/>
              </a:gs>
              <a:gs pos="100000">
                <a:srgbClr val="8525AB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Obdélník 6"/>
          <p:cNvSpPr/>
          <p:nvPr/>
        </p:nvSpPr>
        <p:spPr>
          <a:xfrm>
            <a:off x="0" y="0"/>
            <a:ext cx="9157449" cy="524435"/>
          </a:xfrm>
          <a:prstGeom prst="rect">
            <a:avLst/>
          </a:prstGeom>
          <a:gradFill>
            <a:gsLst>
              <a:gs pos="0">
                <a:srgbClr val="EAAAE5"/>
              </a:gs>
              <a:gs pos="50000">
                <a:srgbClr val="82369A"/>
              </a:gs>
              <a:gs pos="100000">
                <a:srgbClr val="8525AB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3" name="Obdélník 12"/>
          <p:cNvSpPr/>
          <p:nvPr/>
        </p:nvSpPr>
        <p:spPr>
          <a:xfrm>
            <a:off x="1" y="77551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8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7978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TextovéPole 31"/>
          <p:cNvSpPr txBox="1"/>
          <p:nvPr/>
        </p:nvSpPr>
        <p:spPr>
          <a:xfrm>
            <a:off x="1411942" y="1493949"/>
            <a:ext cx="6173714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Který známý prvek se odstěhoval do Humpolce? </a:t>
            </a:r>
            <a:r>
              <a:rPr lang="cs-CZ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 </a:t>
            </a:r>
            <a:endParaRPr lang="cs-CZ" sz="2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cs-CZ" sz="2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HLINÍK</a:t>
            </a:r>
          </a:p>
          <a:p>
            <a:pPr algn="just"/>
            <a:endParaRPr lang="cs-CZ" sz="2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cs-CZ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 kterém českém filmu se setkáme s touto hláškou?</a:t>
            </a:r>
          </a:p>
          <a:p>
            <a:pPr algn="just"/>
            <a:r>
              <a:rPr lang="cs-CZ" sz="2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„MAREČKU, PODEJTE MI PERO“</a:t>
            </a:r>
          </a:p>
          <a:p>
            <a:pPr algn="just"/>
            <a:endParaRPr lang="cs-CZ" sz="2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00037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0" y="0"/>
            <a:ext cx="9157449" cy="524435"/>
          </a:xfrm>
          <a:prstGeom prst="rect">
            <a:avLst/>
          </a:prstGeom>
          <a:gradFill>
            <a:gsLst>
              <a:gs pos="0">
                <a:srgbClr val="EAAAE5"/>
              </a:gs>
              <a:gs pos="50000">
                <a:srgbClr val="82369A"/>
              </a:gs>
              <a:gs pos="100000">
                <a:srgbClr val="8525AB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TextovéPole 6"/>
          <p:cNvSpPr txBox="1"/>
          <p:nvPr/>
        </p:nvSpPr>
        <p:spPr>
          <a:xfrm>
            <a:off x="67236" y="64104"/>
            <a:ext cx="2689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CHEMIE HROU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6839842" y="67697"/>
            <a:ext cx="2249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sk-SK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Otázka za 200 </a:t>
            </a:r>
            <a:r>
              <a:rPr lang="sk-SK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bodů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-13449" y="6333565"/>
            <a:ext cx="9157449" cy="524435"/>
          </a:xfrm>
          <a:prstGeom prst="rect">
            <a:avLst/>
          </a:prstGeom>
          <a:gradFill>
            <a:gsLst>
              <a:gs pos="0">
                <a:srgbClr val="EAAAE5"/>
              </a:gs>
              <a:gs pos="50000">
                <a:srgbClr val="82369A"/>
              </a:gs>
              <a:gs pos="100000">
                <a:srgbClr val="8525AB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1026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2566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bdélník 4"/>
          <p:cNvSpPr/>
          <p:nvPr/>
        </p:nvSpPr>
        <p:spPr>
          <a:xfrm>
            <a:off x="985233" y="1405823"/>
            <a:ext cx="4572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cs-CZ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Odhalte ve větách ukryté názvy prvků a </a:t>
            </a:r>
            <a:r>
              <a:rPr lang="cs-CZ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vyjmenuj je.</a:t>
            </a:r>
            <a:endParaRPr lang="cs-CZ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Zaoblený obdélník 12"/>
          <p:cNvSpPr/>
          <p:nvPr/>
        </p:nvSpPr>
        <p:spPr>
          <a:xfrm>
            <a:off x="1255392" y="2572276"/>
            <a:ext cx="460454" cy="489397"/>
          </a:xfrm>
          <a:prstGeom prst="roundRect">
            <a:avLst/>
          </a:prstGeom>
          <a:noFill/>
          <a:ln w="28575">
            <a:solidFill>
              <a:srgbClr val="8C24A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4" name="Zaoblený obdélník 13"/>
          <p:cNvSpPr/>
          <p:nvPr/>
        </p:nvSpPr>
        <p:spPr>
          <a:xfrm>
            <a:off x="1255392" y="3224805"/>
            <a:ext cx="460454" cy="489397"/>
          </a:xfrm>
          <a:prstGeom prst="roundRect">
            <a:avLst/>
          </a:prstGeom>
          <a:noFill/>
          <a:ln w="28575">
            <a:solidFill>
              <a:srgbClr val="8C24A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TextovéPole 14"/>
          <p:cNvSpPr txBox="1"/>
          <p:nvPr/>
        </p:nvSpPr>
        <p:spPr>
          <a:xfrm>
            <a:off x="1284357" y="3877087"/>
            <a:ext cx="58714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200" b="1" dirty="0">
                <a:solidFill>
                  <a:srgbClr val="8525AB"/>
                </a:solidFill>
              </a:rPr>
              <a:t>C</a:t>
            </a:r>
          </a:p>
        </p:txBody>
      </p:sp>
      <p:sp>
        <p:nvSpPr>
          <p:cNvPr id="16" name="TextovéPole 15"/>
          <p:cNvSpPr txBox="1"/>
          <p:nvPr/>
        </p:nvSpPr>
        <p:spPr>
          <a:xfrm>
            <a:off x="1284357" y="4554823"/>
            <a:ext cx="58714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200" b="1" dirty="0">
                <a:solidFill>
                  <a:srgbClr val="8525AB"/>
                </a:solidFill>
              </a:rPr>
              <a:t>D</a:t>
            </a:r>
          </a:p>
        </p:txBody>
      </p:sp>
      <p:sp>
        <p:nvSpPr>
          <p:cNvPr id="17" name="Zaoblený obdélník 16"/>
          <p:cNvSpPr/>
          <p:nvPr/>
        </p:nvSpPr>
        <p:spPr>
          <a:xfrm>
            <a:off x="1255392" y="3847833"/>
            <a:ext cx="460454" cy="489397"/>
          </a:xfrm>
          <a:prstGeom prst="roundRect">
            <a:avLst/>
          </a:prstGeom>
          <a:noFill/>
          <a:ln w="28575">
            <a:solidFill>
              <a:srgbClr val="8C24A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8" name="Zaoblený obdélník 17"/>
          <p:cNvSpPr/>
          <p:nvPr/>
        </p:nvSpPr>
        <p:spPr>
          <a:xfrm>
            <a:off x="1252752" y="4525569"/>
            <a:ext cx="460454" cy="489397"/>
          </a:xfrm>
          <a:prstGeom prst="roundRect">
            <a:avLst/>
          </a:prstGeom>
          <a:noFill/>
          <a:ln w="28575">
            <a:solidFill>
              <a:srgbClr val="8C24A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9" name="TextovéPole 18"/>
          <p:cNvSpPr txBox="1"/>
          <p:nvPr/>
        </p:nvSpPr>
        <p:spPr>
          <a:xfrm>
            <a:off x="1297552" y="3224805"/>
            <a:ext cx="58714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200" b="1" dirty="0" smtClean="0">
                <a:solidFill>
                  <a:srgbClr val="8525AB"/>
                </a:solidFill>
              </a:rPr>
              <a:t>B</a:t>
            </a:r>
            <a:endParaRPr lang="cs-CZ" sz="2200" b="1" dirty="0">
              <a:solidFill>
                <a:srgbClr val="8525AB"/>
              </a:solidFill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1297552" y="2601530"/>
            <a:ext cx="58714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200" b="1" dirty="0" smtClean="0">
                <a:solidFill>
                  <a:srgbClr val="8525AB"/>
                </a:solidFill>
              </a:rPr>
              <a:t>A</a:t>
            </a:r>
            <a:endParaRPr lang="cs-CZ" sz="2200" b="1" dirty="0">
              <a:solidFill>
                <a:srgbClr val="8525AB"/>
              </a:solidFill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2001103" y="2632308"/>
            <a:ext cx="42514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/>
              <a:t>Jaroslav o dík již nežádal, bylo to zbytečné.</a:t>
            </a:r>
          </a:p>
        </p:txBody>
      </p:sp>
      <p:sp>
        <p:nvSpPr>
          <p:cNvPr id="12" name="Obdélník 11"/>
          <p:cNvSpPr/>
          <p:nvPr/>
        </p:nvSpPr>
        <p:spPr>
          <a:xfrm>
            <a:off x="2001102" y="3224805"/>
            <a:ext cx="51724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/>
              <a:t>Dobro může v pohádkách vždy zvítězit nad zlem.</a:t>
            </a:r>
          </a:p>
        </p:txBody>
      </p:sp>
      <p:sp>
        <p:nvSpPr>
          <p:cNvPr id="22" name="Obdélník 21"/>
          <p:cNvSpPr/>
          <p:nvPr/>
        </p:nvSpPr>
        <p:spPr>
          <a:xfrm>
            <a:off x="2001103" y="3877087"/>
            <a:ext cx="4263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/>
              <a:t>Jana se bránila nařčení: „ Já ne, On to byl!“</a:t>
            </a:r>
          </a:p>
        </p:txBody>
      </p:sp>
      <p:sp>
        <p:nvSpPr>
          <p:cNvPr id="24" name="Obdélník 23"/>
          <p:cNvSpPr/>
          <p:nvPr/>
        </p:nvSpPr>
        <p:spPr>
          <a:xfrm>
            <a:off x="2001102" y="4546852"/>
            <a:ext cx="70880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/>
              <a:t>Každý sedlák ví, že když kosí ranní rosou zvlhlou trávu, jde to nejlépe.</a:t>
            </a:r>
          </a:p>
        </p:txBody>
      </p:sp>
    </p:spTree>
    <p:extLst>
      <p:ext uri="{BB962C8B-B14F-4D97-AF65-F5344CB8AC3E}">
        <p14:creationId xmlns:p14="http://schemas.microsoft.com/office/powerpoint/2010/main" val="388454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8"/>
          <p:cNvSpPr/>
          <p:nvPr/>
        </p:nvSpPr>
        <p:spPr>
          <a:xfrm>
            <a:off x="-13449" y="6333565"/>
            <a:ext cx="9157449" cy="524435"/>
          </a:xfrm>
          <a:prstGeom prst="rect">
            <a:avLst/>
          </a:prstGeom>
          <a:gradFill>
            <a:gsLst>
              <a:gs pos="0">
                <a:srgbClr val="EAAAE5"/>
              </a:gs>
              <a:gs pos="50000">
                <a:srgbClr val="82369A"/>
              </a:gs>
              <a:gs pos="100000">
                <a:srgbClr val="8525AB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Obdélník 6"/>
          <p:cNvSpPr/>
          <p:nvPr/>
        </p:nvSpPr>
        <p:spPr>
          <a:xfrm>
            <a:off x="0" y="0"/>
            <a:ext cx="9157449" cy="524435"/>
          </a:xfrm>
          <a:prstGeom prst="rect">
            <a:avLst/>
          </a:prstGeom>
          <a:gradFill>
            <a:gsLst>
              <a:gs pos="0">
                <a:srgbClr val="EAAAE5"/>
              </a:gs>
              <a:gs pos="50000">
                <a:srgbClr val="82369A"/>
              </a:gs>
              <a:gs pos="100000">
                <a:srgbClr val="8525AB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3" name="Obdélník 12"/>
          <p:cNvSpPr/>
          <p:nvPr/>
        </p:nvSpPr>
        <p:spPr>
          <a:xfrm>
            <a:off x="1" y="77551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8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7978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Zaoblený obdélník 10"/>
          <p:cNvSpPr/>
          <p:nvPr/>
        </p:nvSpPr>
        <p:spPr>
          <a:xfrm>
            <a:off x="1255392" y="1850249"/>
            <a:ext cx="460454" cy="489397"/>
          </a:xfrm>
          <a:prstGeom prst="roundRect">
            <a:avLst/>
          </a:prstGeom>
          <a:noFill/>
          <a:ln w="28575">
            <a:solidFill>
              <a:srgbClr val="8C24A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4" name="Zaoblený obdélník 13"/>
          <p:cNvSpPr/>
          <p:nvPr/>
        </p:nvSpPr>
        <p:spPr>
          <a:xfrm>
            <a:off x="1255392" y="2502778"/>
            <a:ext cx="460454" cy="489397"/>
          </a:xfrm>
          <a:prstGeom prst="roundRect">
            <a:avLst/>
          </a:prstGeom>
          <a:noFill/>
          <a:ln w="28575">
            <a:solidFill>
              <a:srgbClr val="8C24A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TextovéPole 14"/>
          <p:cNvSpPr txBox="1"/>
          <p:nvPr/>
        </p:nvSpPr>
        <p:spPr>
          <a:xfrm>
            <a:off x="1284357" y="3155060"/>
            <a:ext cx="58714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200" b="1" dirty="0">
                <a:solidFill>
                  <a:srgbClr val="8525AB"/>
                </a:solidFill>
              </a:rPr>
              <a:t>C</a:t>
            </a:r>
          </a:p>
        </p:txBody>
      </p:sp>
      <p:sp>
        <p:nvSpPr>
          <p:cNvPr id="16" name="TextovéPole 15"/>
          <p:cNvSpPr txBox="1"/>
          <p:nvPr/>
        </p:nvSpPr>
        <p:spPr>
          <a:xfrm>
            <a:off x="1284357" y="3832796"/>
            <a:ext cx="58714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200" b="1" dirty="0">
                <a:solidFill>
                  <a:srgbClr val="8525AB"/>
                </a:solidFill>
              </a:rPr>
              <a:t>D</a:t>
            </a:r>
          </a:p>
        </p:txBody>
      </p:sp>
      <p:sp>
        <p:nvSpPr>
          <p:cNvPr id="17" name="Zaoblený obdélník 16"/>
          <p:cNvSpPr/>
          <p:nvPr/>
        </p:nvSpPr>
        <p:spPr>
          <a:xfrm>
            <a:off x="1255392" y="3125806"/>
            <a:ext cx="460454" cy="489397"/>
          </a:xfrm>
          <a:prstGeom prst="roundRect">
            <a:avLst/>
          </a:prstGeom>
          <a:noFill/>
          <a:ln w="28575">
            <a:solidFill>
              <a:srgbClr val="8C24A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8" name="Zaoblený obdélník 17"/>
          <p:cNvSpPr/>
          <p:nvPr/>
        </p:nvSpPr>
        <p:spPr>
          <a:xfrm>
            <a:off x="1252752" y="3803542"/>
            <a:ext cx="460454" cy="489397"/>
          </a:xfrm>
          <a:prstGeom prst="roundRect">
            <a:avLst/>
          </a:prstGeom>
          <a:noFill/>
          <a:ln w="28575">
            <a:solidFill>
              <a:srgbClr val="8C24A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9" name="TextovéPole 18"/>
          <p:cNvSpPr txBox="1"/>
          <p:nvPr/>
        </p:nvSpPr>
        <p:spPr>
          <a:xfrm>
            <a:off x="1297552" y="2502778"/>
            <a:ext cx="58714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200" b="1" dirty="0" smtClean="0">
                <a:solidFill>
                  <a:srgbClr val="8525AB"/>
                </a:solidFill>
              </a:rPr>
              <a:t>B</a:t>
            </a:r>
            <a:endParaRPr lang="cs-CZ" sz="2200" b="1" dirty="0">
              <a:solidFill>
                <a:srgbClr val="8525AB"/>
              </a:solidFill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1297552" y="1879503"/>
            <a:ext cx="58714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200" b="1" dirty="0" smtClean="0">
                <a:solidFill>
                  <a:srgbClr val="8525AB"/>
                </a:solidFill>
              </a:rPr>
              <a:t>A</a:t>
            </a:r>
            <a:endParaRPr lang="cs-CZ" sz="2200" b="1" dirty="0">
              <a:solidFill>
                <a:srgbClr val="8525AB"/>
              </a:solidFill>
            </a:endParaRPr>
          </a:p>
        </p:txBody>
      </p:sp>
      <p:sp>
        <p:nvSpPr>
          <p:cNvPr id="21" name="Obdélník 20"/>
          <p:cNvSpPr/>
          <p:nvPr/>
        </p:nvSpPr>
        <p:spPr>
          <a:xfrm>
            <a:off x="2001102" y="1910281"/>
            <a:ext cx="561031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/>
              <a:t>Jarosla</a:t>
            </a:r>
            <a:r>
              <a:rPr lang="cs-CZ" b="1" dirty="0">
                <a:solidFill>
                  <a:srgbClr val="C00000"/>
                </a:solidFill>
              </a:rPr>
              <a:t>v</a:t>
            </a:r>
            <a:r>
              <a:rPr lang="cs-CZ" b="1" dirty="0"/>
              <a:t> </a:t>
            </a:r>
            <a:r>
              <a:rPr lang="cs-CZ" b="1" dirty="0">
                <a:solidFill>
                  <a:srgbClr val="C00000"/>
                </a:solidFill>
              </a:rPr>
              <a:t>o dík </a:t>
            </a:r>
            <a:r>
              <a:rPr lang="cs-CZ" b="1" dirty="0"/>
              <a:t>již nežádal, bylo to zbytečné</a:t>
            </a:r>
            <a:r>
              <a:rPr lang="cs-CZ" b="1" dirty="0" smtClean="0"/>
              <a:t>.	</a:t>
            </a:r>
          </a:p>
          <a:p>
            <a:r>
              <a:rPr lang="cs-CZ" b="1" dirty="0">
                <a:solidFill>
                  <a:srgbClr val="C00000"/>
                </a:solidFill>
              </a:rPr>
              <a:t>	</a:t>
            </a:r>
            <a:r>
              <a:rPr lang="cs-CZ" b="1" dirty="0" smtClean="0">
                <a:solidFill>
                  <a:srgbClr val="C00000"/>
                </a:solidFill>
              </a:rPr>
              <a:t>				VODÍK</a:t>
            </a:r>
            <a:endParaRPr lang="cs-CZ" b="1" dirty="0"/>
          </a:p>
        </p:txBody>
      </p:sp>
      <p:sp>
        <p:nvSpPr>
          <p:cNvPr id="22" name="Obdélník 21"/>
          <p:cNvSpPr/>
          <p:nvPr/>
        </p:nvSpPr>
        <p:spPr>
          <a:xfrm>
            <a:off x="2001102" y="2502778"/>
            <a:ext cx="65940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/>
              <a:t>Do</a:t>
            </a:r>
            <a:r>
              <a:rPr lang="cs-CZ" b="1" dirty="0">
                <a:solidFill>
                  <a:srgbClr val="C00000"/>
                </a:solidFill>
              </a:rPr>
              <a:t>bro</a:t>
            </a:r>
            <a:r>
              <a:rPr lang="cs-CZ" b="1" dirty="0"/>
              <a:t> </a:t>
            </a:r>
            <a:r>
              <a:rPr lang="cs-CZ" b="1" dirty="0">
                <a:solidFill>
                  <a:srgbClr val="C00000"/>
                </a:solidFill>
              </a:rPr>
              <a:t>m</a:t>
            </a:r>
            <a:r>
              <a:rPr lang="cs-CZ" b="1" dirty="0"/>
              <a:t>ůže v pohádkách vždy zvítězit nad zlem</a:t>
            </a:r>
            <a:r>
              <a:rPr lang="cs-CZ" b="1" dirty="0" smtClean="0"/>
              <a:t>.	  </a:t>
            </a:r>
          </a:p>
          <a:p>
            <a:r>
              <a:rPr lang="cs-CZ" b="1" dirty="0"/>
              <a:t>	</a:t>
            </a:r>
            <a:r>
              <a:rPr lang="cs-CZ" b="1" dirty="0" smtClean="0"/>
              <a:t>				</a:t>
            </a:r>
            <a:r>
              <a:rPr lang="cs-CZ" b="1" dirty="0" smtClean="0">
                <a:solidFill>
                  <a:srgbClr val="C00000"/>
                </a:solidFill>
              </a:rPr>
              <a:t>BROM	</a:t>
            </a:r>
            <a:endParaRPr lang="cs-CZ" b="1" dirty="0"/>
          </a:p>
        </p:txBody>
      </p:sp>
      <p:sp>
        <p:nvSpPr>
          <p:cNvPr id="23" name="Obdélník 22"/>
          <p:cNvSpPr/>
          <p:nvPr/>
        </p:nvSpPr>
        <p:spPr>
          <a:xfrm>
            <a:off x="2001103" y="3155060"/>
            <a:ext cx="62553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/>
              <a:t>Jana se bránila nařčení: „ Já </a:t>
            </a:r>
            <a:r>
              <a:rPr lang="cs-CZ" b="1" dirty="0">
                <a:solidFill>
                  <a:srgbClr val="C00000"/>
                </a:solidFill>
              </a:rPr>
              <a:t>ne, On </a:t>
            </a:r>
            <a:r>
              <a:rPr lang="cs-CZ" b="1" dirty="0"/>
              <a:t>to byl</a:t>
            </a:r>
            <a:r>
              <a:rPr lang="cs-CZ" b="1" dirty="0" smtClean="0"/>
              <a:t>!“	</a:t>
            </a:r>
          </a:p>
          <a:p>
            <a:r>
              <a:rPr lang="cs-CZ" b="1" dirty="0"/>
              <a:t>	</a:t>
            </a:r>
            <a:r>
              <a:rPr lang="cs-CZ" b="1" dirty="0" smtClean="0"/>
              <a:t>				</a:t>
            </a:r>
            <a:r>
              <a:rPr lang="cs-CZ" b="1" dirty="0" smtClean="0">
                <a:solidFill>
                  <a:srgbClr val="C00000"/>
                </a:solidFill>
              </a:rPr>
              <a:t>NEON</a:t>
            </a:r>
            <a:endParaRPr lang="cs-CZ" b="1" dirty="0"/>
          </a:p>
        </p:txBody>
      </p:sp>
      <p:sp>
        <p:nvSpPr>
          <p:cNvPr id="24" name="Obdélník 23"/>
          <p:cNvSpPr/>
          <p:nvPr/>
        </p:nvSpPr>
        <p:spPr>
          <a:xfrm>
            <a:off x="2001102" y="3840567"/>
            <a:ext cx="70880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/>
              <a:t>Každý sedlák ví, že když ko</a:t>
            </a:r>
            <a:r>
              <a:rPr lang="cs-CZ" b="1" dirty="0">
                <a:solidFill>
                  <a:srgbClr val="C00000"/>
                </a:solidFill>
              </a:rPr>
              <a:t>sí ra</a:t>
            </a:r>
            <a:r>
              <a:rPr lang="cs-CZ" b="1" dirty="0"/>
              <a:t>nní rosou zvlhlou trávu, jde to nejlépe</a:t>
            </a:r>
            <a:r>
              <a:rPr lang="cs-CZ" b="1" dirty="0" smtClean="0"/>
              <a:t>.</a:t>
            </a:r>
          </a:p>
          <a:p>
            <a:r>
              <a:rPr lang="cs-CZ" b="1" dirty="0">
                <a:solidFill>
                  <a:srgbClr val="C00000"/>
                </a:solidFill>
              </a:rPr>
              <a:t>	</a:t>
            </a:r>
            <a:r>
              <a:rPr lang="cs-CZ" b="1" dirty="0" smtClean="0">
                <a:solidFill>
                  <a:srgbClr val="C00000"/>
                </a:solidFill>
              </a:rPr>
              <a:t>				SÍRA</a:t>
            </a:r>
            <a:endParaRPr lang="cs-CZ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7434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0" y="0"/>
            <a:ext cx="9157449" cy="524435"/>
          </a:xfrm>
          <a:prstGeom prst="rect">
            <a:avLst/>
          </a:prstGeom>
          <a:gradFill>
            <a:gsLst>
              <a:gs pos="0">
                <a:srgbClr val="EAAAE5"/>
              </a:gs>
              <a:gs pos="50000">
                <a:srgbClr val="82369A"/>
              </a:gs>
              <a:gs pos="100000">
                <a:srgbClr val="8525AB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TextovéPole 6"/>
          <p:cNvSpPr txBox="1"/>
          <p:nvPr/>
        </p:nvSpPr>
        <p:spPr>
          <a:xfrm>
            <a:off x="67236" y="64104"/>
            <a:ext cx="2689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CHEMIE HROU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6839842" y="67697"/>
            <a:ext cx="2249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sk-SK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Otázka za 300 </a:t>
            </a:r>
            <a:r>
              <a:rPr lang="sk-SK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bodů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-13449" y="6333565"/>
            <a:ext cx="9157449" cy="524435"/>
          </a:xfrm>
          <a:prstGeom prst="rect">
            <a:avLst/>
          </a:prstGeom>
          <a:gradFill>
            <a:gsLst>
              <a:gs pos="0">
                <a:srgbClr val="EAAAE5"/>
              </a:gs>
              <a:gs pos="50000">
                <a:srgbClr val="82369A"/>
              </a:gs>
              <a:gs pos="100000">
                <a:srgbClr val="8525AB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1026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2566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Obdélník 16"/>
          <p:cNvSpPr/>
          <p:nvPr/>
        </p:nvSpPr>
        <p:spPr>
          <a:xfrm>
            <a:off x="639211" y="1357476"/>
            <a:ext cx="560874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cs-CZ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Vyhledej značky prvků skryté v pomocných větách.</a:t>
            </a:r>
            <a:endParaRPr lang="cs-CZ" sz="2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Zaoblený obdélník 19"/>
          <p:cNvSpPr/>
          <p:nvPr/>
        </p:nvSpPr>
        <p:spPr>
          <a:xfrm>
            <a:off x="770639" y="2708063"/>
            <a:ext cx="460454" cy="489397"/>
          </a:xfrm>
          <a:prstGeom prst="roundRect">
            <a:avLst/>
          </a:prstGeom>
          <a:noFill/>
          <a:ln w="28575">
            <a:solidFill>
              <a:srgbClr val="8C24A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1" name="TextovéPole 20"/>
          <p:cNvSpPr txBox="1"/>
          <p:nvPr/>
        </p:nvSpPr>
        <p:spPr>
          <a:xfrm>
            <a:off x="824793" y="2708060"/>
            <a:ext cx="58714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200" b="1" dirty="0" smtClean="0">
                <a:solidFill>
                  <a:srgbClr val="8525AB"/>
                </a:solidFill>
              </a:rPr>
              <a:t>A</a:t>
            </a:r>
            <a:endParaRPr lang="cs-CZ" sz="2200" b="1" dirty="0">
              <a:solidFill>
                <a:srgbClr val="8525AB"/>
              </a:solidFill>
            </a:endParaRPr>
          </a:p>
        </p:txBody>
      </p:sp>
      <p:sp>
        <p:nvSpPr>
          <p:cNvPr id="22" name="Zaoblený obdélník 21"/>
          <p:cNvSpPr/>
          <p:nvPr/>
        </p:nvSpPr>
        <p:spPr>
          <a:xfrm>
            <a:off x="770639" y="3360592"/>
            <a:ext cx="460454" cy="489397"/>
          </a:xfrm>
          <a:prstGeom prst="roundRect">
            <a:avLst/>
          </a:prstGeom>
          <a:noFill/>
          <a:ln w="28575">
            <a:solidFill>
              <a:srgbClr val="8C24A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3" name="TextovéPole 22"/>
          <p:cNvSpPr txBox="1"/>
          <p:nvPr/>
        </p:nvSpPr>
        <p:spPr>
          <a:xfrm>
            <a:off x="832938" y="3389846"/>
            <a:ext cx="58714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200" b="1" dirty="0">
                <a:solidFill>
                  <a:srgbClr val="8525AB"/>
                </a:solidFill>
              </a:rPr>
              <a:t>B</a:t>
            </a:r>
          </a:p>
        </p:txBody>
      </p:sp>
      <p:sp>
        <p:nvSpPr>
          <p:cNvPr id="24" name="TextovéPole 23"/>
          <p:cNvSpPr txBox="1"/>
          <p:nvPr/>
        </p:nvSpPr>
        <p:spPr>
          <a:xfrm>
            <a:off x="799604" y="4012874"/>
            <a:ext cx="58714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200" b="1" dirty="0">
                <a:solidFill>
                  <a:srgbClr val="8525AB"/>
                </a:solidFill>
              </a:rPr>
              <a:t>C</a:t>
            </a:r>
          </a:p>
        </p:txBody>
      </p:sp>
      <p:sp>
        <p:nvSpPr>
          <p:cNvPr id="26" name="Zaoblený obdélník 25"/>
          <p:cNvSpPr/>
          <p:nvPr/>
        </p:nvSpPr>
        <p:spPr>
          <a:xfrm>
            <a:off x="770639" y="3983620"/>
            <a:ext cx="460454" cy="489397"/>
          </a:xfrm>
          <a:prstGeom prst="roundRect">
            <a:avLst/>
          </a:prstGeom>
          <a:noFill/>
          <a:ln w="28575">
            <a:solidFill>
              <a:srgbClr val="8C24A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bdélník 5"/>
          <p:cNvSpPr/>
          <p:nvPr/>
        </p:nvSpPr>
        <p:spPr>
          <a:xfrm>
            <a:off x="1513267" y="2769615"/>
            <a:ext cx="542844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/>
              <a:t>Běžela Magda Kaňonem Srazila Banán Ramenem</a:t>
            </a:r>
          </a:p>
        </p:txBody>
      </p:sp>
      <p:sp>
        <p:nvSpPr>
          <p:cNvPr id="10" name="Obdélník 9"/>
          <p:cNvSpPr/>
          <p:nvPr/>
        </p:nvSpPr>
        <p:spPr>
          <a:xfrm>
            <a:off x="1513267" y="3402588"/>
            <a:ext cx="34492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b="1" dirty="0"/>
              <a:t>Franta Cloumal Bratrem Jako Atlet</a:t>
            </a:r>
            <a:endParaRPr lang="cs-CZ" b="1" dirty="0"/>
          </a:p>
        </p:txBody>
      </p:sp>
      <p:sp>
        <p:nvSpPr>
          <p:cNvPr id="12" name="Obdélník 11"/>
          <p:cNvSpPr/>
          <p:nvPr/>
        </p:nvSpPr>
        <p:spPr>
          <a:xfrm>
            <a:off x="1513267" y="4012874"/>
            <a:ext cx="595647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/>
              <a:t>Lída Běžela Borem Cákala Na Osla Fluorem. Ne?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327093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8"/>
          <p:cNvSpPr/>
          <p:nvPr/>
        </p:nvSpPr>
        <p:spPr>
          <a:xfrm>
            <a:off x="-13449" y="6333565"/>
            <a:ext cx="9157449" cy="524435"/>
          </a:xfrm>
          <a:prstGeom prst="rect">
            <a:avLst/>
          </a:prstGeom>
          <a:gradFill>
            <a:gsLst>
              <a:gs pos="0">
                <a:srgbClr val="EAAAE5"/>
              </a:gs>
              <a:gs pos="50000">
                <a:srgbClr val="82369A"/>
              </a:gs>
              <a:gs pos="100000">
                <a:srgbClr val="8525AB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Obdélník 6"/>
          <p:cNvSpPr/>
          <p:nvPr/>
        </p:nvSpPr>
        <p:spPr>
          <a:xfrm>
            <a:off x="0" y="0"/>
            <a:ext cx="9157449" cy="524435"/>
          </a:xfrm>
          <a:prstGeom prst="rect">
            <a:avLst/>
          </a:prstGeom>
          <a:gradFill>
            <a:gsLst>
              <a:gs pos="0">
                <a:srgbClr val="EAAAE5"/>
              </a:gs>
              <a:gs pos="50000">
                <a:srgbClr val="82369A"/>
              </a:gs>
              <a:gs pos="100000">
                <a:srgbClr val="8525AB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3" name="Obdélník 12"/>
          <p:cNvSpPr/>
          <p:nvPr/>
        </p:nvSpPr>
        <p:spPr>
          <a:xfrm>
            <a:off x="1" y="77551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8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7978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Zaoblený obdélník 28"/>
          <p:cNvSpPr/>
          <p:nvPr/>
        </p:nvSpPr>
        <p:spPr>
          <a:xfrm>
            <a:off x="1715142" y="787288"/>
            <a:ext cx="460454" cy="489397"/>
          </a:xfrm>
          <a:prstGeom prst="roundRect">
            <a:avLst/>
          </a:prstGeom>
          <a:noFill/>
          <a:ln w="28575">
            <a:solidFill>
              <a:srgbClr val="8C24A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0" name="TextovéPole 29"/>
          <p:cNvSpPr txBox="1"/>
          <p:nvPr/>
        </p:nvSpPr>
        <p:spPr>
          <a:xfrm>
            <a:off x="1769296" y="787285"/>
            <a:ext cx="58714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200" b="1" dirty="0" smtClean="0">
                <a:solidFill>
                  <a:srgbClr val="8525AB"/>
                </a:solidFill>
              </a:rPr>
              <a:t>A</a:t>
            </a:r>
            <a:endParaRPr lang="cs-CZ" sz="2200" b="1" dirty="0">
              <a:solidFill>
                <a:srgbClr val="8525AB"/>
              </a:solidFill>
            </a:endParaRPr>
          </a:p>
        </p:txBody>
      </p:sp>
      <p:sp>
        <p:nvSpPr>
          <p:cNvPr id="31" name="Zaoblený obdélník 30"/>
          <p:cNvSpPr/>
          <p:nvPr/>
        </p:nvSpPr>
        <p:spPr>
          <a:xfrm>
            <a:off x="1715142" y="1439817"/>
            <a:ext cx="460454" cy="489397"/>
          </a:xfrm>
          <a:prstGeom prst="roundRect">
            <a:avLst/>
          </a:prstGeom>
          <a:noFill/>
          <a:ln w="28575">
            <a:solidFill>
              <a:srgbClr val="8C24A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2" name="TextovéPole 31"/>
          <p:cNvSpPr txBox="1"/>
          <p:nvPr/>
        </p:nvSpPr>
        <p:spPr>
          <a:xfrm>
            <a:off x="1777441" y="1469071"/>
            <a:ext cx="58714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200" b="1" dirty="0">
                <a:solidFill>
                  <a:srgbClr val="8525AB"/>
                </a:solidFill>
              </a:rPr>
              <a:t>B</a:t>
            </a:r>
          </a:p>
        </p:txBody>
      </p:sp>
      <p:sp>
        <p:nvSpPr>
          <p:cNvPr id="33" name="TextovéPole 32"/>
          <p:cNvSpPr txBox="1"/>
          <p:nvPr/>
        </p:nvSpPr>
        <p:spPr>
          <a:xfrm>
            <a:off x="1744107" y="2092099"/>
            <a:ext cx="58714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200" b="1" dirty="0">
                <a:solidFill>
                  <a:srgbClr val="8525AB"/>
                </a:solidFill>
              </a:rPr>
              <a:t>C</a:t>
            </a:r>
          </a:p>
        </p:txBody>
      </p:sp>
      <p:sp>
        <p:nvSpPr>
          <p:cNvPr id="34" name="Zaoblený obdélník 33"/>
          <p:cNvSpPr/>
          <p:nvPr/>
        </p:nvSpPr>
        <p:spPr>
          <a:xfrm>
            <a:off x="1715142" y="2062845"/>
            <a:ext cx="460454" cy="489397"/>
          </a:xfrm>
          <a:prstGeom prst="roundRect">
            <a:avLst/>
          </a:prstGeom>
          <a:noFill/>
          <a:ln w="28575">
            <a:solidFill>
              <a:srgbClr val="8C24A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5" name="Obdélník 34"/>
          <p:cNvSpPr/>
          <p:nvPr/>
        </p:nvSpPr>
        <p:spPr>
          <a:xfrm>
            <a:off x="2457770" y="1481813"/>
            <a:ext cx="34492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b="1" dirty="0">
                <a:solidFill>
                  <a:srgbClr val="C00000"/>
                </a:solidFill>
              </a:rPr>
              <a:t>F</a:t>
            </a:r>
            <a:r>
              <a:rPr lang="pl-PL" b="1" dirty="0"/>
              <a:t>ranta </a:t>
            </a:r>
            <a:r>
              <a:rPr lang="pl-PL" b="1" dirty="0">
                <a:solidFill>
                  <a:srgbClr val="C00000"/>
                </a:solidFill>
              </a:rPr>
              <a:t>Cl</a:t>
            </a:r>
            <a:r>
              <a:rPr lang="pl-PL" b="1" dirty="0"/>
              <a:t>oumal </a:t>
            </a:r>
            <a:r>
              <a:rPr lang="pl-PL" b="1" dirty="0">
                <a:solidFill>
                  <a:srgbClr val="C00000"/>
                </a:solidFill>
              </a:rPr>
              <a:t>Br</a:t>
            </a:r>
            <a:r>
              <a:rPr lang="pl-PL" b="1" dirty="0"/>
              <a:t>atrem </a:t>
            </a:r>
            <a:r>
              <a:rPr lang="pl-PL" b="1" dirty="0">
                <a:solidFill>
                  <a:srgbClr val="C00000"/>
                </a:solidFill>
              </a:rPr>
              <a:t>J</a:t>
            </a:r>
            <a:r>
              <a:rPr lang="pl-PL" b="1" dirty="0"/>
              <a:t>ako </a:t>
            </a:r>
            <a:r>
              <a:rPr lang="pl-PL" b="1" dirty="0">
                <a:solidFill>
                  <a:srgbClr val="C00000"/>
                </a:solidFill>
              </a:rPr>
              <a:t>At</a:t>
            </a:r>
            <a:r>
              <a:rPr lang="pl-PL" b="1" dirty="0"/>
              <a:t>let</a:t>
            </a:r>
            <a:endParaRPr lang="cs-CZ" b="1" dirty="0"/>
          </a:p>
        </p:txBody>
      </p:sp>
      <p:sp>
        <p:nvSpPr>
          <p:cNvPr id="36" name="Obdélník 35"/>
          <p:cNvSpPr/>
          <p:nvPr/>
        </p:nvSpPr>
        <p:spPr>
          <a:xfrm>
            <a:off x="2416790" y="847320"/>
            <a:ext cx="542844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>
                <a:solidFill>
                  <a:srgbClr val="C00000"/>
                </a:solidFill>
              </a:rPr>
              <a:t>Bě</a:t>
            </a:r>
            <a:r>
              <a:rPr lang="cs-CZ" b="1" dirty="0"/>
              <a:t>žela </a:t>
            </a:r>
            <a:r>
              <a:rPr lang="cs-CZ" b="1" dirty="0">
                <a:solidFill>
                  <a:srgbClr val="C00000"/>
                </a:solidFill>
              </a:rPr>
              <a:t>M</a:t>
            </a:r>
            <a:r>
              <a:rPr lang="cs-CZ" b="1" dirty="0"/>
              <a:t>a</a:t>
            </a:r>
            <a:r>
              <a:rPr lang="cs-CZ" b="1" dirty="0">
                <a:solidFill>
                  <a:srgbClr val="C00000"/>
                </a:solidFill>
              </a:rPr>
              <a:t>g</a:t>
            </a:r>
            <a:r>
              <a:rPr lang="cs-CZ" b="1" dirty="0"/>
              <a:t>da </a:t>
            </a:r>
            <a:r>
              <a:rPr lang="cs-CZ" b="1" dirty="0">
                <a:solidFill>
                  <a:srgbClr val="C00000"/>
                </a:solidFill>
              </a:rPr>
              <a:t>K</a:t>
            </a:r>
            <a:r>
              <a:rPr lang="cs-CZ" b="1" dirty="0"/>
              <a:t>aňonem </a:t>
            </a:r>
            <a:r>
              <a:rPr lang="cs-CZ" b="1" dirty="0">
                <a:solidFill>
                  <a:srgbClr val="C00000"/>
                </a:solidFill>
              </a:rPr>
              <a:t>Sr</a:t>
            </a:r>
            <a:r>
              <a:rPr lang="cs-CZ" b="1" dirty="0"/>
              <a:t>azila </a:t>
            </a:r>
            <a:r>
              <a:rPr lang="cs-CZ" b="1" dirty="0">
                <a:solidFill>
                  <a:srgbClr val="C00000"/>
                </a:solidFill>
              </a:rPr>
              <a:t>Ba</a:t>
            </a:r>
            <a:r>
              <a:rPr lang="cs-CZ" b="1" dirty="0"/>
              <a:t>nán </a:t>
            </a:r>
            <a:r>
              <a:rPr lang="cs-CZ" b="1" dirty="0">
                <a:solidFill>
                  <a:srgbClr val="C00000"/>
                </a:solidFill>
              </a:rPr>
              <a:t>Ra</a:t>
            </a:r>
            <a:r>
              <a:rPr lang="cs-CZ" b="1" dirty="0"/>
              <a:t>menem</a:t>
            </a:r>
          </a:p>
        </p:txBody>
      </p:sp>
      <p:sp>
        <p:nvSpPr>
          <p:cNvPr id="37" name="Obdélník 36"/>
          <p:cNvSpPr/>
          <p:nvPr/>
        </p:nvSpPr>
        <p:spPr>
          <a:xfrm>
            <a:off x="2457770" y="2034387"/>
            <a:ext cx="595647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>
                <a:solidFill>
                  <a:srgbClr val="C00000"/>
                </a:solidFill>
              </a:rPr>
              <a:t>Lí</a:t>
            </a:r>
            <a:r>
              <a:rPr lang="pt-BR" b="1" dirty="0"/>
              <a:t>da </a:t>
            </a:r>
            <a:r>
              <a:rPr lang="pt-BR" b="1" dirty="0">
                <a:solidFill>
                  <a:srgbClr val="C00000"/>
                </a:solidFill>
              </a:rPr>
              <a:t>Bě</a:t>
            </a:r>
            <a:r>
              <a:rPr lang="pt-BR" b="1" dirty="0"/>
              <a:t>žela </a:t>
            </a:r>
            <a:r>
              <a:rPr lang="pt-BR" b="1" dirty="0">
                <a:solidFill>
                  <a:srgbClr val="C00000"/>
                </a:solidFill>
              </a:rPr>
              <a:t>B</a:t>
            </a:r>
            <a:r>
              <a:rPr lang="pt-BR" b="1" dirty="0"/>
              <a:t>orem </a:t>
            </a:r>
            <a:r>
              <a:rPr lang="pt-BR" b="1" dirty="0">
                <a:solidFill>
                  <a:srgbClr val="C00000"/>
                </a:solidFill>
              </a:rPr>
              <a:t>C</a:t>
            </a:r>
            <a:r>
              <a:rPr lang="pt-BR" b="1" dirty="0"/>
              <a:t>ákala </a:t>
            </a:r>
            <a:r>
              <a:rPr lang="pt-BR" b="1" dirty="0">
                <a:solidFill>
                  <a:srgbClr val="C00000"/>
                </a:solidFill>
              </a:rPr>
              <a:t>N</a:t>
            </a:r>
            <a:r>
              <a:rPr lang="pt-BR" b="1" dirty="0"/>
              <a:t>a </a:t>
            </a:r>
            <a:r>
              <a:rPr lang="pt-BR" b="1" dirty="0">
                <a:solidFill>
                  <a:srgbClr val="C00000"/>
                </a:solidFill>
              </a:rPr>
              <a:t>O</a:t>
            </a:r>
            <a:r>
              <a:rPr lang="pt-BR" b="1" dirty="0"/>
              <a:t>sla </a:t>
            </a:r>
            <a:r>
              <a:rPr lang="pt-BR" b="1" dirty="0">
                <a:solidFill>
                  <a:srgbClr val="C00000"/>
                </a:solidFill>
              </a:rPr>
              <a:t>F</a:t>
            </a:r>
            <a:r>
              <a:rPr lang="pt-BR" b="1" dirty="0"/>
              <a:t>luorem. </a:t>
            </a:r>
            <a:r>
              <a:rPr lang="pt-BR" b="1" dirty="0">
                <a:solidFill>
                  <a:srgbClr val="C00000"/>
                </a:solidFill>
              </a:rPr>
              <a:t>Ne</a:t>
            </a:r>
            <a:r>
              <a:rPr lang="pt-BR" b="1" dirty="0"/>
              <a:t>?</a:t>
            </a:r>
            <a:endParaRPr lang="cs-CZ" b="1" dirty="0"/>
          </a:p>
        </p:txBody>
      </p:sp>
      <p:pic>
        <p:nvPicPr>
          <p:cNvPr id="1026" name="Picture 2" descr="http://www.centrumucebnic.cz/docs/obrazky/6521-periodicka-soustava-prvku-format-a4-bi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5142" y="2567402"/>
            <a:ext cx="5960666" cy="4089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bdélník 2"/>
          <p:cNvSpPr/>
          <p:nvPr/>
        </p:nvSpPr>
        <p:spPr>
          <a:xfrm>
            <a:off x="1715142" y="6673508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sz="800" dirty="0" smtClean="0">
                <a:hlinkClick r:id="rId4"/>
              </a:rPr>
              <a:t>http://www.centrumucebnic.cz/docs/obrazky/6521-periodicka-soustava-prvku-format-a4-big.jpg</a:t>
            </a:r>
            <a:r>
              <a:rPr lang="cs-CZ" sz="800" dirty="0" smtClean="0"/>
              <a:t> </a:t>
            </a:r>
            <a:endParaRPr lang="cs-CZ" sz="800" dirty="0"/>
          </a:p>
        </p:txBody>
      </p:sp>
    </p:spTree>
    <p:extLst>
      <p:ext uri="{BB962C8B-B14F-4D97-AF65-F5344CB8AC3E}">
        <p14:creationId xmlns:p14="http://schemas.microsoft.com/office/powerpoint/2010/main" val="2343716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0" y="0"/>
            <a:ext cx="9157449" cy="524435"/>
          </a:xfrm>
          <a:prstGeom prst="rect">
            <a:avLst/>
          </a:prstGeom>
          <a:gradFill>
            <a:gsLst>
              <a:gs pos="0">
                <a:srgbClr val="EAAAE5"/>
              </a:gs>
              <a:gs pos="50000">
                <a:srgbClr val="82369A"/>
              </a:gs>
              <a:gs pos="100000">
                <a:srgbClr val="8525AB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TextovéPole 6"/>
          <p:cNvSpPr txBox="1"/>
          <p:nvPr/>
        </p:nvSpPr>
        <p:spPr>
          <a:xfrm>
            <a:off x="67236" y="64104"/>
            <a:ext cx="2689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CHEMIE HROU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6839842" y="67697"/>
            <a:ext cx="2249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sk-SK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Otázka za 400 </a:t>
            </a:r>
            <a:r>
              <a:rPr lang="sk-SK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bodů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-13449" y="6333565"/>
            <a:ext cx="9157449" cy="524435"/>
          </a:xfrm>
          <a:prstGeom prst="rect">
            <a:avLst/>
          </a:prstGeom>
          <a:gradFill>
            <a:gsLst>
              <a:gs pos="0">
                <a:srgbClr val="EAAAE5"/>
              </a:gs>
              <a:gs pos="50000">
                <a:srgbClr val="82369A"/>
              </a:gs>
              <a:gs pos="100000">
                <a:srgbClr val="8525AB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1026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2566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bdélník 5"/>
          <p:cNvSpPr/>
          <p:nvPr/>
        </p:nvSpPr>
        <p:spPr>
          <a:xfrm>
            <a:off x="767999" y="1357476"/>
            <a:ext cx="5608749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cs-CZ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Nalezněte ve větách ukryté názvy částic látek . Za sebou jdoucí písmena, která tvoří ve větě objevený název, </a:t>
            </a:r>
            <a:r>
              <a:rPr lang="cs-CZ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pojmenuj.</a:t>
            </a:r>
            <a:endParaRPr lang="cs-CZ" sz="2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Zaoblený obdélník 15"/>
          <p:cNvSpPr/>
          <p:nvPr/>
        </p:nvSpPr>
        <p:spPr>
          <a:xfrm>
            <a:off x="770639" y="2923504"/>
            <a:ext cx="460454" cy="489397"/>
          </a:xfrm>
          <a:prstGeom prst="roundRect">
            <a:avLst/>
          </a:prstGeom>
          <a:noFill/>
          <a:ln w="28575">
            <a:solidFill>
              <a:srgbClr val="8C24A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0" name="TextovéPole 19"/>
          <p:cNvSpPr txBox="1"/>
          <p:nvPr/>
        </p:nvSpPr>
        <p:spPr>
          <a:xfrm>
            <a:off x="824793" y="2923501"/>
            <a:ext cx="58714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200" b="1" dirty="0" smtClean="0">
                <a:solidFill>
                  <a:srgbClr val="8525AB"/>
                </a:solidFill>
              </a:rPr>
              <a:t>A</a:t>
            </a:r>
            <a:endParaRPr lang="cs-CZ" sz="2200" b="1" dirty="0">
              <a:solidFill>
                <a:srgbClr val="8525AB"/>
              </a:solidFill>
            </a:endParaRPr>
          </a:p>
        </p:txBody>
      </p:sp>
      <p:sp>
        <p:nvSpPr>
          <p:cNvPr id="23" name="Zaoblený obdélník 22"/>
          <p:cNvSpPr/>
          <p:nvPr/>
        </p:nvSpPr>
        <p:spPr>
          <a:xfrm>
            <a:off x="770639" y="3576033"/>
            <a:ext cx="460454" cy="489397"/>
          </a:xfrm>
          <a:prstGeom prst="roundRect">
            <a:avLst/>
          </a:prstGeom>
          <a:noFill/>
          <a:ln w="28575">
            <a:solidFill>
              <a:srgbClr val="8C24A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4" name="TextovéPole 23"/>
          <p:cNvSpPr txBox="1"/>
          <p:nvPr/>
        </p:nvSpPr>
        <p:spPr>
          <a:xfrm>
            <a:off x="832938" y="3605287"/>
            <a:ext cx="58714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200" b="1" dirty="0">
                <a:solidFill>
                  <a:srgbClr val="8525AB"/>
                </a:solidFill>
              </a:rPr>
              <a:t>B</a:t>
            </a:r>
          </a:p>
        </p:txBody>
      </p:sp>
      <p:sp>
        <p:nvSpPr>
          <p:cNvPr id="25" name="TextovéPole 24"/>
          <p:cNvSpPr txBox="1"/>
          <p:nvPr/>
        </p:nvSpPr>
        <p:spPr>
          <a:xfrm>
            <a:off x="799604" y="4228315"/>
            <a:ext cx="58714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200" b="1" dirty="0">
                <a:solidFill>
                  <a:srgbClr val="8525AB"/>
                </a:solidFill>
              </a:rPr>
              <a:t>C</a:t>
            </a:r>
          </a:p>
        </p:txBody>
      </p:sp>
      <p:sp>
        <p:nvSpPr>
          <p:cNvPr id="26" name="TextovéPole 25"/>
          <p:cNvSpPr txBox="1"/>
          <p:nvPr/>
        </p:nvSpPr>
        <p:spPr>
          <a:xfrm>
            <a:off x="799604" y="4906051"/>
            <a:ext cx="58714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200" b="1" dirty="0">
                <a:solidFill>
                  <a:srgbClr val="8525AB"/>
                </a:solidFill>
              </a:rPr>
              <a:t>D</a:t>
            </a:r>
          </a:p>
        </p:txBody>
      </p:sp>
      <p:sp>
        <p:nvSpPr>
          <p:cNvPr id="27" name="Zaoblený obdélník 26"/>
          <p:cNvSpPr/>
          <p:nvPr/>
        </p:nvSpPr>
        <p:spPr>
          <a:xfrm>
            <a:off x="770639" y="4199061"/>
            <a:ext cx="460454" cy="489397"/>
          </a:xfrm>
          <a:prstGeom prst="roundRect">
            <a:avLst/>
          </a:prstGeom>
          <a:noFill/>
          <a:ln w="28575">
            <a:solidFill>
              <a:srgbClr val="8C24A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8" name="Zaoblený obdélník 27"/>
          <p:cNvSpPr/>
          <p:nvPr/>
        </p:nvSpPr>
        <p:spPr>
          <a:xfrm>
            <a:off x="767999" y="4876797"/>
            <a:ext cx="460454" cy="489397"/>
          </a:xfrm>
          <a:prstGeom prst="roundRect">
            <a:avLst/>
          </a:prstGeom>
          <a:noFill/>
          <a:ln w="28575">
            <a:solidFill>
              <a:srgbClr val="8C24A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1" name="TextovéPole 20"/>
          <p:cNvSpPr txBox="1"/>
          <p:nvPr/>
        </p:nvSpPr>
        <p:spPr>
          <a:xfrm>
            <a:off x="1558344" y="2923501"/>
            <a:ext cx="44947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Katka ti o něm poví více.</a:t>
            </a:r>
            <a:endParaRPr lang="cs-CZ" b="1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1558344" y="3576033"/>
            <a:ext cx="44947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Zlato má větší cenu než stříbro. </a:t>
            </a:r>
            <a:endParaRPr lang="cs-CZ" b="1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1558344" y="4228315"/>
            <a:ext cx="44947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Pravdu nemá ona ni on. </a:t>
            </a:r>
            <a:endParaRPr lang="cs-CZ" b="1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1558344" y="4850240"/>
            <a:ext cx="44947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Mluvili o něm i o ní. 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2742473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8"/>
          <p:cNvSpPr/>
          <p:nvPr/>
        </p:nvSpPr>
        <p:spPr>
          <a:xfrm>
            <a:off x="-13449" y="6333565"/>
            <a:ext cx="9157449" cy="524435"/>
          </a:xfrm>
          <a:prstGeom prst="rect">
            <a:avLst/>
          </a:prstGeom>
          <a:gradFill>
            <a:gsLst>
              <a:gs pos="0">
                <a:srgbClr val="EAAAE5"/>
              </a:gs>
              <a:gs pos="50000">
                <a:srgbClr val="82369A"/>
              </a:gs>
              <a:gs pos="100000">
                <a:srgbClr val="8525AB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Obdélník 6"/>
          <p:cNvSpPr/>
          <p:nvPr/>
        </p:nvSpPr>
        <p:spPr>
          <a:xfrm>
            <a:off x="0" y="0"/>
            <a:ext cx="9157449" cy="524435"/>
          </a:xfrm>
          <a:prstGeom prst="rect">
            <a:avLst/>
          </a:prstGeom>
          <a:gradFill>
            <a:gsLst>
              <a:gs pos="0">
                <a:srgbClr val="EAAAE5"/>
              </a:gs>
              <a:gs pos="50000">
                <a:srgbClr val="82369A"/>
              </a:gs>
              <a:gs pos="100000">
                <a:srgbClr val="8525AB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3" name="Obdélník 12"/>
          <p:cNvSpPr/>
          <p:nvPr/>
        </p:nvSpPr>
        <p:spPr>
          <a:xfrm>
            <a:off x="1" y="77551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8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7978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Zaoblený obdélník 13"/>
          <p:cNvSpPr/>
          <p:nvPr/>
        </p:nvSpPr>
        <p:spPr>
          <a:xfrm>
            <a:off x="1099732" y="2082879"/>
            <a:ext cx="460454" cy="489397"/>
          </a:xfrm>
          <a:prstGeom prst="roundRect">
            <a:avLst/>
          </a:prstGeom>
          <a:noFill/>
          <a:ln w="28575">
            <a:solidFill>
              <a:srgbClr val="8C24A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TextovéPole 14"/>
          <p:cNvSpPr txBox="1"/>
          <p:nvPr/>
        </p:nvSpPr>
        <p:spPr>
          <a:xfrm>
            <a:off x="1153886" y="2082876"/>
            <a:ext cx="58714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200" b="1" dirty="0" smtClean="0">
                <a:solidFill>
                  <a:srgbClr val="8525AB"/>
                </a:solidFill>
              </a:rPr>
              <a:t>A</a:t>
            </a:r>
            <a:endParaRPr lang="cs-CZ" sz="2200" b="1" dirty="0">
              <a:solidFill>
                <a:srgbClr val="8525AB"/>
              </a:solidFill>
            </a:endParaRPr>
          </a:p>
        </p:txBody>
      </p:sp>
      <p:sp>
        <p:nvSpPr>
          <p:cNvPr id="16" name="Zaoblený obdélník 15"/>
          <p:cNvSpPr/>
          <p:nvPr/>
        </p:nvSpPr>
        <p:spPr>
          <a:xfrm>
            <a:off x="1099732" y="2735408"/>
            <a:ext cx="460454" cy="489397"/>
          </a:xfrm>
          <a:prstGeom prst="roundRect">
            <a:avLst/>
          </a:prstGeom>
          <a:noFill/>
          <a:ln w="28575">
            <a:solidFill>
              <a:srgbClr val="8C24A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7" name="TextovéPole 16"/>
          <p:cNvSpPr txBox="1"/>
          <p:nvPr/>
        </p:nvSpPr>
        <p:spPr>
          <a:xfrm>
            <a:off x="1162031" y="2764662"/>
            <a:ext cx="58714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200" b="1" dirty="0">
                <a:solidFill>
                  <a:srgbClr val="8525AB"/>
                </a:solidFill>
              </a:rPr>
              <a:t>B</a:t>
            </a:r>
          </a:p>
        </p:txBody>
      </p:sp>
      <p:sp>
        <p:nvSpPr>
          <p:cNvPr id="18" name="TextovéPole 17"/>
          <p:cNvSpPr txBox="1"/>
          <p:nvPr/>
        </p:nvSpPr>
        <p:spPr>
          <a:xfrm>
            <a:off x="1128697" y="3387690"/>
            <a:ext cx="58714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200" b="1" dirty="0">
                <a:solidFill>
                  <a:srgbClr val="8525AB"/>
                </a:solidFill>
              </a:rPr>
              <a:t>C</a:t>
            </a:r>
          </a:p>
        </p:txBody>
      </p:sp>
      <p:sp>
        <p:nvSpPr>
          <p:cNvPr id="19" name="TextovéPole 18"/>
          <p:cNvSpPr txBox="1"/>
          <p:nvPr/>
        </p:nvSpPr>
        <p:spPr>
          <a:xfrm>
            <a:off x="1128697" y="4065426"/>
            <a:ext cx="58714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200" b="1" dirty="0">
                <a:solidFill>
                  <a:srgbClr val="8525AB"/>
                </a:solidFill>
              </a:rPr>
              <a:t>D</a:t>
            </a:r>
          </a:p>
        </p:txBody>
      </p:sp>
      <p:sp>
        <p:nvSpPr>
          <p:cNvPr id="20" name="Zaoblený obdélník 19"/>
          <p:cNvSpPr/>
          <p:nvPr/>
        </p:nvSpPr>
        <p:spPr>
          <a:xfrm>
            <a:off x="1099732" y="3358436"/>
            <a:ext cx="460454" cy="489397"/>
          </a:xfrm>
          <a:prstGeom prst="roundRect">
            <a:avLst/>
          </a:prstGeom>
          <a:noFill/>
          <a:ln w="28575">
            <a:solidFill>
              <a:srgbClr val="8C24A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1" name="Zaoblený obdélník 20"/>
          <p:cNvSpPr/>
          <p:nvPr/>
        </p:nvSpPr>
        <p:spPr>
          <a:xfrm>
            <a:off x="1097092" y="4036172"/>
            <a:ext cx="460454" cy="489397"/>
          </a:xfrm>
          <a:prstGeom prst="roundRect">
            <a:avLst/>
          </a:prstGeom>
          <a:noFill/>
          <a:ln w="28575">
            <a:solidFill>
              <a:srgbClr val="8C24A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2" name="TextovéPole 21"/>
          <p:cNvSpPr txBox="1"/>
          <p:nvPr/>
        </p:nvSpPr>
        <p:spPr>
          <a:xfrm>
            <a:off x="1749180" y="2183724"/>
            <a:ext cx="533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Kat</a:t>
            </a:r>
            <a:r>
              <a:rPr lang="cs-CZ" b="1" dirty="0" smtClean="0">
                <a:solidFill>
                  <a:srgbClr val="C00000"/>
                </a:solidFill>
              </a:rPr>
              <a:t>ka</a:t>
            </a:r>
            <a:r>
              <a:rPr lang="cs-CZ" b="1" dirty="0" smtClean="0"/>
              <a:t> </a:t>
            </a:r>
            <a:r>
              <a:rPr lang="cs-CZ" b="1" dirty="0" smtClean="0">
                <a:solidFill>
                  <a:srgbClr val="C00000"/>
                </a:solidFill>
              </a:rPr>
              <a:t>ti o n</a:t>
            </a:r>
            <a:r>
              <a:rPr lang="cs-CZ" b="1" dirty="0" smtClean="0"/>
              <a:t>ěm poví více.		</a:t>
            </a:r>
            <a:r>
              <a:rPr lang="cs-CZ" b="1" dirty="0" smtClean="0">
                <a:solidFill>
                  <a:srgbClr val="C00000"/>
                </a:solidFill>
              </a:rPr>
              <a:t>KATION</a:t>
            </a:r>
            <a:r>
              <a:rPr lang="cs-CZ" b="1" dirty="0" smtClean="0"/>
              <a:t>                        </a:t>
            </a:r>
            <a:endParaRPr lang="cs-CZ" b="1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1749180" y="2795440"/>
            <a:ext cx="44947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Zl</a:t>
            </a:r>
            <a:r>
              <a:rPr lang="cs-CZ" b="1" dirty="0" smtClean="0">
                <a:solidFill>
                  <a:srgbClr val="C00000"/>
                </a:solidFill>
              </a:rPr>
              <a:t>ato</a:t>
            </a:r>
            <a:r>
              <a:rPr lang="cs-CZ" b="1" dirty="0" smtClean="0"/>
              <a:t> </a:t>
            </a:r>
            <a:r>
              <a:rPr lang="cs-CZ" b="1" dirty="0" smtClean="0">
                <a:solidFill>
                  <a:srgbClr val="C00000"/>
                </a:solidFill>
              </a:rPr>
              <a:t>m</a:t>
            </a:r>
            <a:r>
              <a:rPr lang="cs-CZ" b="1" dirty="0" smtClean="0"/>
              <a:t>á větší cenu než stříbro.	</a:t>
            </a:r>
            <a:r>
              <a:rPr lang="cs-CZ" b="1" dirty="0" smtClean="0">
                <a:solidFill>
                  <a:srgbClr val="C00000"/>
                </a:solidFill>
              </a:rPr>
              <a:t>ATOM</a:t>
            </a:r>
            <a:r>
              <a:rPr lang="cs-CZ" b="1" dirty="0" smtClean="0"/>
              <a:t> </a:t>
            </a:r>
            <a:endParaRPr lang="cs-CZ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1749180" y="3411155"/>
            <a:ext cx="44947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Pravdu nemá on</a:t>
            </a:r>
            <a:r>
              <a:rPr lang="cs-CZ" b="1" dirty="0" smtClean="0">
                <a:solidFill>
                  <a:srgbClr val="C00000"/>
                </a:solidFill>
              </a:rPr>
              <a:t>a</a:t>
            </a:r>
            <a:r>
              <a:rPr lang="cs-CZ" b="1" dirty="0" smtClean="0"/>
              <a:t> </a:t>
            </a:r>
            <a:r>
              <a:rPr lang="cs-CZ" b="1" dirty="0" smtClean="0">
                <a:solidFill>
                  <a:srgbClr val="C00000"/>
                </a:solidFill>
              </a:rPr>
              <a:t>ni on</a:t>
            </a:r>
            <a:r>
              <a:rPr lang="cs-CZ" b="1" dirty="0" smtClean="0"/>
              <a:t>.		</a:t>
            </a:r>
            <a:r>
              <a:rPr lang="cs-CZ" b="1" dirty="0" smtClean="0">
                <a:solidFill>
                  <a:srgbClr val="C00000"/>
                </a:solidFill>
              </a:rPr>
              <a:t>ANION </a:t>
            </a:r>
            <a:endParaRPr lang="cs-CZ" b="1" dirty="0">
              <a:solidFill>
                <a:srgbClr val="C00000"/>
              </a:solidFill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1741035" y="4096204"/>
            <a:ext cx="44947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Mluvili o něm </a:t>
            </a:r>
            <a:r>
              <a:rPr lang="cs-CZ" b="1" dirty="0" smtClean="0">
                <a:solidFill>
                  <a:srgbClr val="C00000"/>
                </a:solidFill>
              </a:rPr>
              <a:t>i o n</a:t>
            </a:r>
            <a:r>
              <a:rPr lang="cs-CZ" b="1" dirty="0" smtClean="0"/>
              <a:t>í.		</a:t>
            </a:r>
            <a:r>
              <a:rPr lang="cs-CZ" b="1" dirty="0" smtClean="0">
                <a:solidFill>
                  <a:srgbClr val="C00000"/>
                </a:solidFill>
              </a:rPr>
              <a:t>ION </a:t>
            </a:r>
            <a:endParaRPr lang="cs-CZ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0101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délník 5"/>
          <p:cNvSpPr/>
          <p:nvPr/>
        </p:nvSpPr>
        <p:spPr>
          <a:xfrm>
            <a:off x="0" y="0"/>
            <a:ext cx="9144000" cy="524435"/>
          </a:xfrm>
          <a:prstGeom prst="rect">
            <a:avLst/>
          </a:prstGeom>
          <a:gradFill>
            <a:gsLst>
              <a:gs pos="0">
                <a:schemeClr val="accent1">
                  <a:satMod val="103000"/>
                  <a:lumMod val="102000"/>
                  <a:tint val="94000"/>
                </a:schemeClr>
              </a:gs>
              <a:gs pos="50000">
                <a:schemeClr val="accent1">
                  <a:satMod val="110000"/>
                  <a:lumMod val="100000"/>
                  <a:shade val="100000"/>
                </a:schemeClr>
              </a:gs>
              <a:gs pos="100000">
                <a:schemeClr val="accent1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8" name="Obdélník 7"/>
          <p:cNvSpPr/>
          <p:nvPr/>
        </p:nvSpPr>
        <p:spPr>
          <a:xfrm>
            <a:off x="0" y="6333565"/>
            <a:ext cx="9144000" cy="524435"/>
          </a:xfrm>
          <a:prstGeom prst="rect">
            <a:avLst/>
          </a:prstGeom>
          <a:gradFill>
            <a:gsLst>
              <a:gs pos="0">
                <a:schemeClr val="accent1">
                  <a:satMod val="103000"/>
                  <a:lumMod val="102000"/>
                  <a:tint val="94000"/>
                </a:schemeClr>
              </a:gs>
              <a:gs pos="50000">
                <a:schemeClr val="accent1">
                  <a:satMod val="110000"/>
                  <a:lumMod val="100000"/>
                  <a:shade val="100000"/>
                </a:schemeClr>
              </a:gs>
              <a:gs pos="100000">
                <a:schemeClr val="accent1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9" name="Obdélník 8"/>
          <p:cNvSpPr/>
          <p:nvPr/>
        </p:nvSpPr>
        <p:spPr>
          <a:xfrm>
            <a:off x="1" y="77551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5122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7978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2678807" y="2728307"/>
            <a:ext cx="646519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b="1" dirty="0" err="1" smtClean="0">
                <a:ln w="31550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NaCl</a:t>
            </a:r>
            <a:endParaRPr lang="cs-CZ" sz="4000" b="1" dirty="0" smtClean="0">
              <a:ln w="31550" cmpd="sng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cs-CZ" sz="4000" b="1" dirty="0" smtClean="0">
                <a:ln w="31550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sůl kamenná</a:t>
            </a:r>
          </a:p>
          <a:p>
            <a:endParaRPr lang="cs-CZ" dirty="0"/>
          </a:p>
        </p:txBody>
      </p:sp>
      <p:pic>
        <p:nvPicPr>
          <p:cNvPr id="1026" name="Picture 2" descr="https://cdn.myshoptet.com/usr/www.kutilov.cz/user/shop/big/104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698" y="2728307"/>
            <a:ext cx="3966693" cy="2975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ovéPole 9"/>
          <p:cNvSpPr txBox="1"/>
          <p:nvPr/>
        </p:nvSpPr>
        <p:spPr>
          <a:xfrm>
            <a:off x="1184856" y="1150788"/>
            <a:ext cx="6465194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b="1" dirty="0" smtClean="0">
                <a:ln w="31550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Co je to halit?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47334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0" y="0"/>
            <a:ext cx="9157449" cy="524435"/>
          </a:xfrm>
          <a:prstGeom prst="rect">
            <a:avLst/>
          </a:prstGeom>
          <a:gradFill>
            <a:gsLst>
              <a:gs pos="0">
                <a:srgbClr val="EAAAE5"/>
              </a:gs>
              <a:gs pos="50000">
                <a:srgbClr val="82369A"/>
              </a:gs>
              <a:gs pos="100000">
                <a:srgbClr val="8525AB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TextovéPole 6"/>
          <p:cNvSpPr txBox="1"/>
          <p:nvPr/>
        </p:nvSpPr>
        <p:spPr>
          <a:xfrm>
            <a:off x="67236" y="64104"/>
            <a:ext cx="2689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CHEMIE HROU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6839842" y="67697"/>
            <a:ext cx="2249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sk-SK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Otázka za 500 </a:t>
            </a:r>
            <a:r>
              <a:rPr lang="sk-SK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bodů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-13449" y="6333565"/>
            <a:ext cx="9157449" cy="524435"/>
          </a:xfrm>
          <a:prstGeom prst="rect">
            <a:avLst/>
          </a:prstGeom>
          <a:gradFill>
            <a:gsLst>
              <a:gs pos="0">
                <a:srgbClr val="EAAAE5"/>
              </a:gs>
              <a:gs pos="50000">
                <a:srgbClr val="82369A"/>
              </a:gs>
              <a:gs pos="100000">
                <a:srgbClr val="8525AB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1026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2566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ovéPole 5"/>
          <p:cNvSpPr txBox="1"/>
          <p:nvPr/>
        </p:nvSpPr>
        <p:spPr>
          <a:xfrm>
            <a:off x="824248" y="1159099"/>
            <a:ext cx="7405352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Dne 26. září roku …. získal český král Přemysl Otakar </a:t>
            </a:r>
            <a:r>
              <a:rPr lang="cs-CZ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I. </a:t>
            </a:r>
            <a:r>
              <a:rPr lang="cs-CZ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významnou listinu potvrzující nezávislost a svrchovanost českého státu </a:t>
            </a:r>
            <a:r>
              <a:rPr lang="cs-CZ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Zlatou bulu sicilskou. </a:t>
            </a:r>
          </a:p>
          <a:p>
            <a:pPr algn="just"/>
            <a:r>
              <a:rPr lang="cs-CZ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Jak určíte tento rok? </a:t>
            </a:r>
          </a:p>
          <a:p>
            <a:pPr algn="just"/>
            <a:r>
              <a:rPr lang="cs-CZ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Nejdříve </a:t>
            </a:r>
            <a:r>
              <a:rPr lang="cs-CZ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upravte schéma chemické reakce na chemickou rovnici. Potom ze všech stechiometrických koeficientů (směrem zleva doprava) zjistíte příslušný letopočet.</a:t>
            </a:r>
            <a:endParaRPr lang="cs-CZ" sz="2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2196501" y="4321868"/>
            <a:ext cx="5383525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500" b="1" dirty="0"/>
              <a:t>….Ca(OH)</a:t>
            </a:r>
            <a:r>
              <a:rPr lang="cs-CZ" sz="2500" b="1" baseline="-25000" dirty="0"/>
              <a:t>2</a:t>
            </a:r>
            <a:r>
              <a:rPr lang="cs-CZ" sz="2500" b="1" dirty="0"/>
              <a:t> + …..</a:t>
            </a:r>
            <a:r>
              <a:rPr lang="cs-CZ" sz="2500" b="1" dirty="0" err="1"/>
              <a:t>HCl</a:t>
            </a:r>
            <a:r>
              <a:rPr lang="cs-CZ" sz="2500" b="1" dirty="0"/>
              <a:t> = …..CaCl</a:t>
            </a:r>
            <a:r>
              <a:rPr lang="cs-CZ" sz="2500" b="1" baseline="-25000" dirty="0"/>
              <a:t>2</a:t>
            </a:r>
            <a:r>
              <a:rPr lang="cs-CZ" sz="2500" b="1" dirty="0"/>
              <a:t> + ….. H</a:t>
            </a:r>
            <a:r>
              <a:rPr lang="cs-CZ" sz="2500" b="1" baseline="-25000" dirty="0"/>
              <a:t>2</a:t>
            </a:r>
            <a:r>
              <a:rPr lang="cs-CZ" sz="2500" b="1" dirty="0"/>
              <a:t>O</a:t>
            </a:r>
          </a:p>
        </p:txBody>
      </p:sp>
    </p:spTree>
    <p:extLst>
      <p:ext uri="{BB962C8B-B14F-4D97-AF65-F5344CB8AC3E}">
        <p14:creationId xmlns:p14="http://schemas.microsoft.com/office/powerpoint/2010/main" val="739257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8"/>
          <p:cNvSpPr/>
          <p:nvPr/>
        </p:nvSpPr>
        <p:spPr>
          <a:xfrm>
            <a:off x="-13449" y="6333565"/>
            <a:ext cx="9157449" cy="524435"/>
          </a:xfrm>
          <a:prstGeom prst="rect">
            <a:avLst/>
          </a:prstGeom>
          <a:gradFill>
            <a:gsLst>
              <a:gs pos="0">
                <a:srgbClr val="EAAAE5"/>
              </a:gs>
              <a:gs pos="50000">
                <a:srgbClr val="82369A"/>
              </a:gs>
              <a:gs pos="100000">
                <a:srgbClr val="8525AB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Obdélník 6"/>
          <p:cNvSpPr/>
          <p:nvPr/>
        </p:nvSpPr>
        <p:spPr>
          <a:xfrm>
            <a:off x="0" y="0"/>
            <a:ext cx="9157449" cy="524435"/>
          </a:xfrm>
          <a:prstGeom prst="rect">
            <a:avLst/>
          </a:prstGeom>
          <a:gradFill>
            <a:gsLst>
              <a:gs pos="0">
                <a:srgbClr val="EAAAE5"/>
              </a:gs>
              <a:gs pos="50000">
                <a:srgbClr val="82369A"/>
              </a:gs>
              <a:gs pos="100000">
                <a:srgbClr val="8525AB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3" name="Obdélník 12"/>
          <p:cNvSpPr/>
          <p:nvPr/>
        </p:nvSpPr>
        <p:spPr>
          <a:xfrm>
            <a:off x="1" y="77551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8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7978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bdélník 4"/>
          <p:cNvSpPr/>
          <p:nvPr/>
        </p:nvSpPr>
        <p:spPr>
          <a:xfrm>
            <a:off x="2183052" y="1942426"/>
            <a:ext cx="4753224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500" b="1" dirty="0" smtClean="0">
                <a:solidFill>
                  <a:srgbClr val="C00000"/>
                </a:solidFill>
              </a:rPr>
              <a:t>1 </a:t>
            </a:r>
            <a:r>
              <a:rPr lang="cs-CZ" sz="2500" b="1" dirty="0" smtClean="0"/>
              <a:t>Ca(OH)</a:t>
            </a:r>
            <a:r>
              <a:rPr lang="cs-CZ" sz="2500" b="1" baseline="-25000" dirty="0" smtClean="0"/>
              <a:t>2</a:t>
            </a:r>
            <a:r>
              <a:rPr lang="cs-CZ" sz="2500" b="1" dirty="0"/>
              <a:t> + </a:t>
            </a:r>
            <a:r>
              <a:rPr lang="cs-CZ" sz="2500" b="1" dirty="0" smtClean="0">
                <a:solidFill>
                  <a:srgbClr val="C00000"/>
                </a:solidFill>
              </a:rPr>
              <a:t>2 </a:t>
            </a:r>
            <a:r>
              <a:rPr lang="cs-CZ" sz="2500" b="1" dirty="0" err="1" smtClean="0"/>
              <a:t>HCl</a:t>
            </a:r>
            <a:r>
              <a:rPr lang="cs-CZ" sz="2500" b="1" dirty="0" smtClean="0"/>
              <a:t> </a:t>
            </a:r>
            <a:r>
              <a:rPr lang="cs-CZ" sz="2500" b="1" dirty="0"/>
              <a:t>= </a:t>
            </a:r>
            <a:r>
              <a:rPr lang="cs-CZ" sz="2500" b="1" dirty="0" smtClean="0">
                <a:solidFill>
                  <a:srgbClr val="C00000"/>
                </a:solidFill>
              </a:rPr>
              <a:t>1 </a:t>
            </a:r>
            <a:r>
              <a:rPr lang="cs-CZ" sz="2500" b="1" dirty="0" smtClean="0"/>
              <a:t>CaCl</a:t>
            </a:r>
            <a:r>
              <a:rPr lang="cs-CZ" sz="2500" b="1" baseline="-25000" dirty="0" smtClean="0"/>
              <a:t>2</a:t>
            </a:r>
            <a:r>
              <a:rPr lang="cs-CZ" sz="2500" b="1" dirty="0"/>
              <a:t> + </a:t>
            </a:r>
            <a:r>
              <a:rPr lang="cs-CZ" sz="2500" b="1" dirty="0" smtClean="0">
                <a:solidFill>
                  <a:srgbClr val="C00000"/>
                </a:solidFill>
              </a:rPr>
              <a:t>2 </a:t>
            </a:r>
            <a:r>
              <a:rPr lang="cs-CZ" sz="2500" b="1" dirty="0" smtClean="0"/>
              <a:t>H</a:t>
            </a:r>
            <a:r>
              <a:rPr lang="cs-CZ" sz="2500" b="1" baseline="-25000" dirty="0" smtClean="0"/>
              <a:t>2</a:t>
            </a:r>
            <a:r>
              <a:rPr lang="cs-CZ" sz="2500" b="1" dirty="0" smtClean="0"/>
              <a:t>O</a:t>
            </a:r>
            <a:endParaRPr lang="cs-CZ" sz="2500" b="1" dirty="0"/>
          </a:p>
        </p:txBody>
      </p:sp>
      <p:sp>
        <p:nvSpPr>
          <p:cNvPr id="6" name="TextovéPole 5"/>
          <p:cNvSpPr txBox="1"/>
          <p:nvPr/>
        </p:nvSpPr>
        <p:spPr>
          <a:xfrm>
            <a:off x="2794716" y="2756079"/>
            <a:ext cx="427034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500" b="1" dirty="0" smtClean="0"/>
              <a:t>Zlatá bula sicilská</a:t>
            </a:r>
            <a:r>
              <a:rPr lang="cs-CZ" sz="2500" b="1" dirty="0" smtClean="0">
                <a:solidFill>
                  <a:srgbClr val="C00000"/>
                </a:solidFill>
              </a:rPr>
              <a:t> 1212</a:t>
            </a:r>
            <a:endParaRPr lang="cs-CZ" sz="2500" b="1" dirty="0"/>
          </a:p>
        </p:txBody>
      </p:sp>
    </p:spTree>
    <p:extLst>
      <p:ext uri="{BB962C8B-B14F-4D97-AF65-F5344CB8AC3E}">
        <p14:creationId xmlns:p14="http://schemas.microsoft.com/office/powerpoint/2010/main" val="2778366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pro obsah 4"/>
          <p:cNvSpPr>
            <a:spLocks noGrp="1"/>
          </p:cNvSpPr>
          <p:nvPr>
            <p:ph idx="1"/>
          </p:nvPr>
        </p:nvSpPr>
        <p:spPr>
          <a:xfrm>
            <a:off x="615950" y="1685924"/>
            <a:ext cx="7886700" cy="4994275"/>
          </a:xfrm>
        </p:spPr>
        <p:txBody>
          <a:bodyPr>
            <a:noAutofit/>
          </a:bodyPr>
          <a:lstStyle/>
          <a:p>
            <a:pPr algn="just"/>
            <a:r>
              <a:rPr lang="cs-CZ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Hrají dvě skupiny proti sobě</a:t>
            </a:r>
          </a:p>
          <a:p>
            <a:pPr marL="0" indent="0" algn="just">
              <a:buNone/>
            </a:pPr>
            <a:endParaRPr lang="cs-CZ" sz="27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cs-CZ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Hra má stejná pravidla jako televizní soutěž Riskuj. Mluvčí skupiny si vybere otázku s určitým tématem a počtem bodů. Pokud otázka je zodpovězena, skupina získává příslušný počet bodů. </a:t>
            </a:r>
          </a:p>
          <a:p>
            <a:pPr marL="0" indent="0" algn="just">
              <a:buNone/>
            </a:pPr>
            <a:endParaRPr lang="cs-CZ" sz="27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cs-CZ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Vyhrává skupina, která získá nejvíce bodů. </a:t>
            </a:r>
            <a:endParaRPr lang="cs-CZ" sz="27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Nadpis 3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cs-CZ" sz="40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Pravidla hry „Riskuj“</a:t>
            </a:r>
            <a:endParaRPr lang="cs-CZ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8061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Použité zdroje: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cs-CZ" i="1" dirty="0"/>
              <a:t>Alkalické kovy</a:t>
            </a:r>
            <a:r>
              <a:rPr lang="cs-CZ" dirty="0"/>
              <a:t> [online]. [cit. 2015-07-13]. Dostupné z: </a:t>
            </a:r>
            <a:r>
              <a:rPr lang="cs-CZ" dirty="0">
                <a:hlinkClick r:id="rId2"/>
              </a:rPr>
              <a:t>http://</a:t>
            </a:r>
            <a:r>
              <a:rPr lang="cs-CZ" dirty="0" smtClean="0">
                <a:hlinkClick r:id="rId2"/>
              </a:rPr>
              <a:t>www.aetherwavetheory.info/backup/chemie2/alkalimet.jpg</a:t>
            </a:r>
            <a:r>
              <a:rPr lang="cs-CZ" dirty="0" smtClean="0"/>
              <a:t> </a:t>
            </a:r>
          </a:p>
          <a:p>
            <a:r>
              <a:rPr lang="cs-CZ" i="1" dirty="0"/>
              <a:t>Sůl kamenná</a:t>
            </a:r>
            <a:r>
              <a:rPr lang="cs-CZ" dirty="0"/>
              <a:t> [online]. [cit. 2015-07-13]. Dostupné z: </a:t>
            </a:r>
            <a:r>
              <a:rPr lang="cs-CZ" dirty="0">
                <a:hlinkClick r:id="rId3"/>
              </a:rPr>
              <a:t>https://</a:t>
            </a:r>
            <a:r>
              <a:rPr lang="cs-CZ" dirty="0" smtClean="0">
                <a:hlinkClick r:id="rId3"/>
              </a:rPr>
              <a:t>cdn.myshoptet.com/usr/www.kutilov.cz/user/shop/big/1042.jpg</a:t>
            </a:r>
            <a:r>
              <a:rPr lang="cs-CZ" dirty="0" smtClean="0"/>
              <a:t> </a:t>
            </a:r>
          </a:p>
          <a:p>
            <a:r>
              <a:rPr lang="cs-CZ" i="1" dirty="0"/>
              <a:t>Jedlá soda</a:t>
            </a:r>
            <a:r>
              <a:rPr lang="cs-CZ" dirty="0"/>
              <a:t> [online]. [cit. 2015-07-13]. Dostupné z: </a:t>
            </a:r>
            <a:r>
              <a:rPr lang="cs-CZ" dirty="0">
                <a:hlinkClick r:id="rId4"/>
              </a:rPr>
              <a:t>http://</a:t>
            </a:r>
            <a:r>
              <a:rPr lang="cs-CZ" dirty="0" smtClean="0">
                <a:hlinkClick r:id="rId4"/>
              </a:rPr>
              <a:t>www.kavoviny.cz/Images/produkty/48.jpg</a:t>
            </a:r>
            <a:r>
              <a:rPr lang="cs-CZ" dirty="0" smtClean="0"/>
              <a:t> </a:t>
            </a:r>
          </a:p>
          <a:p>
            <a:r>
              <a:rPr lang="pl-PL" i="1" dirty="0"/>
              <a:t>Halogeny</a:t>
            </a:r>
            <a:r>
              <a:rPr lang="pl-PL" dirty="0"/>
              <a:t> [online]. [cit. 2015-07-13]. Dostupné z: </a:t>
            </a:r>
            <a:r>
              <a:rPr lang="pl-PL" dirty="0">
                <a:hlinkClick r:id="rId5"/>
              </a:rPr>
              <a:t>http://</a:t>
            </a:r>
            <a:r>
              <a:rPr lang="pl-PL" dirty="0" smtClean="0">
                <a:hlinkClick r:id="rId5"/>
              </a:rPr>
              <a:t>www.komenskeho66.cz/materialy/chemie/WEB-CHEMIE8/obrazky/halogen.jpg</a:t>
            </a:r>
            <a:r>
              <a:rPr lang="pl-PL" dirty="0" smtClean="0"/>
              <a:t> </a:t>
            </a:r>
          </a:p>
          <a:p>
            <a:r>
              <a:rPr lang="cs-CZ" i="1" dirty="0"/>
              <a:t>Sublimace</a:t>
            </a:r>
            <a:r>
              <a:rPr lang="cs-CZ" dirty="0"/>
              <a:t> [online]. [cit. 2015-07-13]. Dostupné z: </a:t>
            </a:r>
            <a:r>
              <a:rPr lang="cs-CZ" dirty="0">
                <a:hlinkClick r:id="rId6"/>
              </a:rPr>
              <a:t>http://</a:t>
            </a:r>
            <a:r>
              <a:rPr lang="cs-CZ" dirty="0" smtClean="0">
                <a:hlinkClick r:id="rId6"/>
              </a:rPr>
              <a:t>www.zmeny-skupenstvi.euweb.cz/chex_02.jpg</a:t>
            </a:r>
            <a:r>
              <a:rPr lang="cs-CZ" dirty="0" smtClean="0"/>
              <a:t> </a:t>
            </a:r>
          </a:p>
          <a:p>
            <a:r>
              <a:rPr lang="cs-CZ" i="1" dirty="0"/>
              <a:t>Sodík</a:t>
            </a:r>
            <a:r>
              <a:rPr lang="cs-CZ" dirty="0"/>
              <a:t> [online]. [cit. 2015-07-13]. Dostupné z: </a:t>
            </a:r>
            <a:r>
              <a:rPr lang="cs-CZ" dirty="0">
                <a:hlinkClick r:id="rId7"/>
              </a:rPr>
              <a:t>http://</a:t>
            </a:r>
            <a:r>
              <a:rPr lang="cs-CZ" dirty="0" smtClean="0">
                <a:hlinkClick r:id="rId7"/>
              </a:rPr>
              <a:t>demel.wz.cz/sodik.jpg</a:t>
            </a:r>
            <a:r>
              <a:rPr lang="cs-CZ" dirty="0" smtClean="0"/>
              <a:t> </a:t>
            </a:r>
          </a:p>
          <a:p>
            <a:r>
              <a:rPr lang="it-IT" i="1" dirty="0"/>
              <a:t>Rtuť</a:t>
            </a:r>
            <a:r>
              <a:rPr lang="it-IT" dirty="0"/>
              <a:t> [online]. [cit. 2015-07-13]. Dostupné z: </a:t>
            </a:r>
            <a:r>
              <a:rPr lang="it-IT" dirty="0">
                <a:hlinkClick r:id="rId8"/>
              </a:rPr>
              <a:t>https://</a:t>
            </a:r>
            <a:r>
              <a:rPr lang="it-IT" dirty="0" smtClean="0">
                <a:hlinkClick r:id="rId8"/>
              </a:rPr>
              <a:t>upload.wikimedia.org/wikipedia/commons/thumb/9/99/Pouring_liquid_mercury_bionerd.jpg/255px-Pouring_liquid_mercury_bionerd.jpg</a:t>
            </a:r>
            <a:r>
              <a:rPr lang="cs-CZ" dirty="0" smtClean="0"/>
              <a:t> </a:t>
            </a:r>
          </a:p>
          <a:p>
            <a:r>
              <a:rPr lang="it-IT" i="1" dirty="0"/>
              <a:t>Zlato</a:t>
            </a:r>
            <a:r>
              <a:rPr lang="it-IT" dirty="0"/>
              <a:t> [online]. [cit. 2015-07-13]. Dostupné z: </a:t>
            </a:r>
            <a:r>
              <a:rPr lang="it-IT" dirty="0">
                <a:hlinkClick r:id="rId9"/>
              </a:rPr>
              <a:t>http://img.ihned.cz/attachment.php/390/48135390/VxoFWnD0T154suJrL9H68zA2cSmyIOvM/valoun_-_</a:t>
            </a:r>
            <a:r>
              <a:rPr lang="it-IT" dirty="0" smtClean="0">
                <a:hlinkClick r:id="rId9"/>
              </a:rPr>
              <a:t>otvirak.jpg</a:t>
            </a:r>
            <a:r>
              <a:rPr lang="cs-CZ" dirty="0" smtClean="0"/>
              <a:t> </a:t>
            </a:r>
          </a:p>
          <a:p>
            <a:r>
              <a:rPr lang="cs-CZ" i="1" dirty="0"/>
              <a:t>Fosfor</a:t>
            </a:r>
            <a:r>
              <a:rPr lang="cs-CZ" dirty="0"/>
              <a:t> [online]. [cit. 2015-07-13]. Dostupné z: </a:t>
            </a:r>
            <a:r>
              <a:rPr lang="cs-CZ" dirty="0">
                <a:hlinkClick r:id="rId10"/>
              </a:rPr>
              <a:t>https://upload.wikimedia.org/wikipedia/commons/b/be/%</a:t>
            </a:r>
            <a:r>
              <a:rPr lang="cs-CZ" dirty="0" smtClean="0">
                <a:hlinkClick r:id="rId10"/>
              </a:rPr>
              <a:t>C4%8Cerven%C3%BD_fosfor.png</a:t>
            </a:r>
            <a:r>
              <a:rPr lang="cs-CZ" dirty="0" smtClean="0"/>
              <a:t> </a:t>
            </a:r>
          </a:p>
          <a:p>
            <a:r>
              <a:rPr lang="it-IT" i="1" dirty="0"/>
              <a:t>Bor</a:t>
            </a:r>
            <a:r>
              <a:rPr lang="it-IT" dirty="0"/>
              <a:t> [online]. [cit. 2015-07-13]. Dostupné z: </a:t>
            </a:r>
            <a:r>
              <a:rPr lang="it-IT" dirty="0">
                <a:hlinkClick r:id="rId11"/>
              </a:rPr>
              <a:t>https://</a:t>
            </a:r>
            <a:r>
              <a:rPr lang="it-IT" dirty="0" smtClean="0">
                <a:hlinkClick r:id="rId11"/>
              </a:rPr>
              <a:t>upload.wikimedia.org/wikipedia/commons/thumb/f/f7/Borax_crystals.jpg/220px-Borax_crystals.jpg</a:t>
            </a:r>
            <a:r>
              <a:rPr lang="cs-CZ" dirty="0" smtClean="0"/>
              <a:t>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1275244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pl-PL" i="1" dirty="0"/>
              <a:t>Kovy</a:t>
            </a:r>
            <a:r>
              <a:rPr lang="pl-PL" dirty="0"/>
              <a:t> [online]. [cit. 2015-07-13]. Dostupné z: </a:t>
            </a:r>
            <a:r>
              <a:rPr lang="pl-PL" dirty="0">
                <a:hlinkClick r:id="rId2"/>
              </a:rPr>
              <a:t>http://</a:t>
            </a:r>
            <a:r>
              <a:rPr lang="pl-PL" dirty="0" smtClean="0">
                <a:hlinkClick r:id="rId2"/>
              </a:rPr>
              <a:t>www.napos.eu/img/kovy_r.jpg</a:t>
            </a:r>
            <a:r>
              <a:rPr lang="pl-PL" dirty="0" smtClean="0"/>
              <a:t> </a:t>
            </a:r>
          </a:p>
          <a:p>
            <a:r>
              <a:rPr lang="pl-PL" i="1" dirty="0"/>
              <a:t>Železo</a:t>
            </a:r>
            <a:r>
              <a:rPr lang="pl-PL" dirty="0"/>
              <a:t> [online]. [cit. 2015-07-13]. Dostupné z: </a:t>
            </a:r>
            <a:r>
              <a:rPr lang="pl-PL" dirty="0">
                <a:hlinkClick r:id="rId3"/>
              </a:rPr>
              <a:t>http://</a:t>
            </a:r>
            <a:r>
              <a:rPr lang="pl-PL" dirty="0" smtClean="0">
                <a:hlinkClick r:id="rId3"/>
              </a:rPr>
              <a:t>vykup-zeleza-barevnych-kovu.websnadno.cz/mosaz_lidovka.jpg</a:t>
            </a:r>
            <a:r>
              <a:rPr lang="pl-PL" dirty="0" smtClean="0"/>
              <a:t> </a:t>
            </a:r>
          </a:p>
          <a:p>
            <a:r>
              <a:rPr lang="pl-PL" i="1" dirty="0"/>
              <a:t>Bronz</a:t>
            </a:r>
            <a:r>
              <a:rPr lang="pl-PL" dirty="0"/>
              <a:t> [online]. [cit. 2015-07-13]. Dostupné z: </a:t>
            </a:r>
            <a:r>
              <a:rPr lang="pl-PL" dirty="0">
                <a:hlinkClick r:id="rId4"/>
              </a:rPr>
              <a:t>http://</a:t>
            </a:r>
            <a:r>
              <a:rPr lang="pl-PL" dirty="0" smtClean="0">
                <a:hlinkClick r:id="rId4"/>
              </a:rPr>
              <a:t>www.cemmetal.net/bronz/1.jpg</a:t>
            </a:r>
            <a:endParaRPr lang="pl-PL" dirty="0" smtClean="0"/>
          </a:p>
          <a:p>
            <a:r>
              <a:rPr lang="cs-CZ" i="1" dirty="0"/>
              <a:t>Dural</a:t>
            </a:r>
            <a:r>
              <a:rPr lang="cs-CZ" dirty="0"/>
              <a:t> [online]. [cit. 2015-07-13]. Dostupné z: </a:t>
            </a:r>
            <a:r>
              <a:rPr lang="cs-CZ" dirty="0">
                <a:hlinkClick r:id="rId5"/>
              </a:rPr>
              <a:t>http://</a:t>
            </a:r>
            <a:r>
              <a:rPr lang="cs-CZ" dirty="0" smtClean="0">
                <a:hlinkClick r:id="rId5"/>
              </a:rPr>
              <a:t>www.rcmicrocars.eu/obchod/img/p/1/5/1/8/1518-large.jpg</a:t>
            </a:r>
            <a:r>
              <a:rPr lang="cs-CZ" dirty="0" smtClean="0"/>
              <a:t> </a:t>
            </a:r>
            <a:r>
              <a:rPr lang="pl-PL" dirty="0" smtClean="0"/>
              <a:t> </a:t>
            </a:r>
          </a:p>
          <a:p>
            <a:r>
              <a:rPr lang="cs-CZ" i="1" dirty="0"/>
              <a:t>Mosaz</a:t>
            </a:r>
            <a:r>
              <a:rPr lang="cs-CZ" dirty="0"/>
              <a:t> [online]. [cit. 2015-07-13]. Dostupné z: </a:t>
            </a:r>
            <a:r>
              <a:rPr lang="cs-CZ" dirty="0">
                <a:hlinkClick r:id="rId6"/>
              </a:rPr>
              <a:t>http://</a:t>
            </a:r>
            <a:r>
              <a:rPr lang="cs-CZ" dirty="0" smtClean="0">
                <a:hlinkClick r:id="rId6"/>
              </a:rPr>
              <a:t>www.kovtrade.cz/wp-content/uploads/2013/05/circle_mosaz@2x.png</a:t>
            </a:r>
            <a:r>
              <a:rPr lang="cs-CZ" dirty="0" smtClean="0"/>
              <a:t>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364574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délník 5"/>
          <p:cNvSpPr/>
          <p:nvPr/>
        </p:nvSpPr>
        <p:spPr>
          <a:xfrm>
            <a:off x="0" y="0"/>
            <a:ext cx="9144000" cy="524435"/>
          </a:xfrm>
          <a:prstGeom prst="rect">
            <a:avLst/>
          </a:prstGeom>
          <a:gradFill>
            <a:gsLst>
              <a:gs pos="0">
                <a:schemeClr val="accent1">
                  <a:satMod val="103000"/>
                  <a:lumMod val="102000"/>
                  <a:tint val="94000"/>
                </a:schemeClr>
              </a:gs>
              <a:gs pos="50000">
                <a:schemeClr val="accent1">
                  <a:satMod val="110000"/>
                  <a:lumMod val="100000"/>
                  <a:shade val="100000"/>
                </a:schemeClr>
              </a:gs>
              <a:gs pos="100000">
                <a:schemeClr val="accent1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8" name="Obdélník 7"/>
          <p:cNvSpPr/>
          <p:nvPr/>
        </p:nvSpPr>
        <p:spPr>
          <a:xfrm>
            <a:off x="0" y="6333565"/>
            <a:ext cx="9144000" cy="524435"/>
          </a:xfrm>
          <a:prstGeom prst="rect">
            <a:avLst/>
          </a:prstGeom>
          <a:gradFill>
            <a:gsLst>
              <a:gs pos="0">
                <a:schemeClr val="accent1">
                  <a:satMod val="103000"/>
                  <a:lumMod val="102000"/>
                  <a:tint val="94000"/>
                </a:schemeClr>
              </a:gs>
              <a:gs pos="50000">
                <a:schemeClr val="accent1">
                  <a:satMod val="110000"/>
                  <a:lumMod val="100000"/>
                  <a:shade val="100000"/>
                </a:schemeClr>
              </a:gs>
              <a:gs pos="100000">
                <a:schemeClr val="accent1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1026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2566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67236" y="64104"/>
            <a:ext cx="2689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ALKALICKÉ KOVY</a:t>
            </a:r>
          </a:p>
        </p:txBody>
      </p:sp>
      <p:sp>
        <p:nvSpPr>
          <p:cNvPr id="9" name="Obdélník 8"/>
          <p:cNvSpPr/>
          <p:nvPr/>
        </p:nvSpPr>
        <p:spPr>
          <a:xfrm>
            <a:off x="6839842" y="67697"/>
            <a:ext cx="2249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sk-SK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Otázka za 300 </a:t>
            </a:r>
            <a:r>
              <a:rPr lang="sk-SK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bodů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1083547" y="1403797"/>
            <a:ext cx="726024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500" b="1" dirty="0" smtClean="0"/>
              <a:t>Který z alkalických kovů je nejméně reaktivní?</a:t>
            </a:r>
          </a:p>
          <a:p>
            <a:endParaRPr lang="cs-CZ" dirty="0"/>
          </a:p>
        </p:txBody>
      </p:sp>
      <p:sp>
        <p:nvSpPr>
          <p:cNvPr id="3" name="TextovéPole 2"/>
          <p:cNvSpPr txBox="1"/>
          <p:nvPr/>
        </p:nvSpPr>
        <p:spPr>
          <a:xfrm>
            <a:off x="1429555" y="3322749"/>
            <a:ext cx="6284890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UcParenR"/>
            </a:pPr>
            <a:r>
              <a:rPr lang="cs-CZ" sz="2500" b="1" dirty="0" smtClean="0"/>
              <a:t>DRASLÍK</a:t>
            </a:r>
          </a:p>
          <a:p>
            <a:pPr marL="342900" indent="-342900">
              <a:buAutoNum type="alphaUcParenR"/>
            </a:pPr>
            <a:endParaRPr lang="cs-CZ" sz="2500" b="1" dirty="0"/>
          </a:p>
          <a:p>
            <a:pPr marL="342900" indent="-342900">
              <a:buAutoNum type="alphaUcParenR"/>
            </a:pPr>
            <a:r>
              <a:rPr lang="cs-CZ" sz="2500" b="1" dirty="0" smtClean="0"/>
              <a:t>LITHIUM</a:t>
            </a:r>
          </a:p>
          <a:p>
            <a:pPr marL="342900" indent="-342900">
              <a:buAutoNum type="alphaUcParenR"/>
            </a:pPr>
            <a:endParaRPr lang="cs-CZ" sz="2500" b="1" dirty="0"/>
          </a:p>
          <a:p>
            <a:pPr marL="342900" indent="-342900">
              <a:buAutoNum type="alphaUcParenR"/>
            </a:pPr>
            <a:r>
              <a:rPr lang="cs-CZ" sz="2500" b="1" dirty="0" smtClean="0"/>
              <a:t>SODÍK</a:t>
            </a:r>
            <a:endParaRPr lang="cs-CZ" sz="2500" b="1" dirty="0"/>
          </a:p>
        </p:txBody>
      </p:sp>
    </p:spTree>
    <p:extLst>
      <p:ext uri="{BB962C8B-B14F-4D97-AF65-F5344CB8AC3E}">
        <p14:creationId xmlns:p14="http://schemas.microsoft.com/office/powerpoint/2010/main" val="4221076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délník 5"/>
          <p:cNvSpPr/>
          <p:nvPr/>
        </p:nvSpPr>
        <p:spPr>
          <a:xfrm>
            <a:off x="0" y="0"/>
            <a:ext cx="9144000" cy="524435"/>
          </a:xfrm>
          <a:prstGeom prst="rect">
            <a:avLst/>
          </a:prstGeom>
          <a:gradFill>
            <a:gsLst>
              <a:gs pos="0">
                <a:schemeClr val="accent1">
                  <a:satMod val="103000"/>
                  <a:lumMod val="102000"/>
                  <a:tint val="94000"/>
                </a:schemeClr>
              </a:gs>
              <a:gs pos="50000">
                <a:schemeClr val="accent1">
                  <a:satMod val="110000"/>
                  <a:lumMod val="100000"/>
                  <a:shade val="100000"/>
                </a:schemeClr>
              </a:gs>
              <a:gs pos="100000">
                <a:schemeClr val="accent1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8" name="Obdélník 7"/>
          <p:cNvSpPr/>
          <p:nvPr/>
        </p:nvSpPr>
        <p:spPr>
          <a:xfrm>
            <a:off x="0" y="6333565"/>
            <a:ext cx="9144000" cy="524435"/>
          </a:xfrm>
          <a:prstGeom prst="rect">
            <a:avLst/>
          </a:prstGeom>
          <a:gradFill>
            <a:gsLst>
              <a:gs pos="0">
                <a:schemeClr val="accent1">
                  <a:satMod val="103000"/>
                  <a:lumMod val="102000"/>
                  <a:tint val="94000"/>
                </a:schemeClr>
              </a:gs>
              <a:gs pos="50000">
                <a:schemeClr val="accent1">
                  <a:satMod val="110000"/>
                  <a:lumMod val="100000"/>
                  <a:shade val="100000"/>
                </a:schemeClr>
              </a:gs>
              <a:gs pos="100000">
                <a:schemeClr val="accent1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9" name="Obdélník 8"/>
          <p:cNvSpPr/>
          <p:nvPr/>
        </p:nvSpPr>
        <p:spPr>
          <a:xfrm>
            <a:off x="1" y="77551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5122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7978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1083547" y="1403797"/>
            <a:ext cx="726024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500" b="1" dirty="0" smtClean="0"/>
              <a:t>Který z alkalických kovů je nejméně reaktivní?</a:t>
            </a:r>
          </a:p>
          <a:p>
            <a:endParaRPr lang="cs-CZ" dirty="0"/>
          </a:p>
        </p:txBody>
      </p:sp>
      <p:sp>
        <p:nvSpPr>
          <p:cNvPr id="10" name="TextovéPole 9"/>
          <p:cNvSpPr txBox="1"/>
          <p:nvPr/>
        </p:nvSpPr>
        <p:spPr>
          <a:xfrm>
            <a:off x="1429556" y="3322749"/>
            <a:ext cx="6284890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UcParenR"/>
            </a:pPr>
            <a:endParaRPr lang="cs-CZ" sz="2500" b="1" dirty="0"/>
          </a:p>
          <a:p>
            <a:r>
              <a:rPr lang="cs-CZ" sz="2500" b="1" dirty="0" smtClean="0"/>
              <a:t>B) LITHIUM</a:t>
            </a:r>
          </a:p>
          <a:p>
            <a:pPr marL="342900" indent="-342900">
              <a:buAutoNum type="alphaUcParenR"/>
            </a:pPr>
            <a:endParaRPr lang="cs-CZ" sz="2500" b="1" dirty="0"/>
          </a:p>
        </p:txBody>
      </p:sp>
    </p:spTree>
    <p:extLst>
      <p:ext uri="{BB962C8B-B14F-4D97-AF65-F5344CB8AC3E}">
        <p14:creationId xmlns:p14="http://schemas.microsoft.com/office/powerpoint/2010/main" val="4149012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délník 5"/>
          <p:cNvSpPr/>
          <p:nvPr/>
        </p:nvSpPr>
        <p:spPr>
          <a:xfrm>
            <a:off x="0" y="0"/>
            <a:ext cx="9144000" cy="524435"/>
          </a:xfrm>
          <a:prstGeom prst="rect">
            <a:avLst/>
          </a:prstGeom>
          <a:gradFill>
            <a:gsLst>
              <a:gs pos="0">
                <a:schemeClr val="accent1">
                  <a:satMod val="103000"/>
                  <a:lumMod val="102000"/>
                  <a:tint val="94000"/>
                </a:schemeClr>
              </a:gs>
              <a:gs pos="50000">
                <a:schemeClr val="accent1">
                  <a:satMod val="110000"/>
                  <a:lumMod val="100000"/>
                  <a:shade val="100000"/>
                </a:schemeClr>
              </a:gs>
              <a:gs pos="100000">
                <a:schemeClr val="accent1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8" name="Obdélník 7"/>
          <p:cNvSpPr/>
          <p:nvPr/>
        </p:nvSpPr>
        <p:spPr>
          <a:xfrm>
            <a:off x="0" y="6333565"/>
            <a:ext cx="9144000" cy="524435"/>
          </a:xfrm>
          <a:prstGeom prst="rect">
            <a:avLst/>
          </a:prstGeom>
          <a:gradFill>
            <a:gsLst>
              <a:gs pos="0">
                <a:schemeClr val="accent1">
                  <a:satMod val="103000"/>
                  <a:lumMod val="102000"/>
                  <a:tint val="94000"/>
                </a:schemeClr>
              </a:gs>
              <a:gs pos="50000">
                <a:schemeClr val="accent1">
                  <a:satMod val="110000"/>
                  <a:lumMod val="100000"/>
                  <a:shade val="100000"/>
                </a:schemeClr>
              </a:gs>
              <a:gs pos="100000">
                <a:schemeClr val="accent1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1026" name="Picture 2" descr="http://pixabay.com/static/uploads/photo/2013/07/12/17/00/approved-151676_640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67" y="6025662"/>
            <a:ext cx="626086" cy="6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67236" y="64104"/>
            <a:ext cx="2689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ALKALICKÉ KOVY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6839842" y="67697"/>
            <a:ext cx="2249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sk-SK" b="1" dirty="0" smtClean="0">
                <a:solidFill>
                  <a:schemeClr val="bg1"/>
                </a:solidFill>
                <a:latin typeface="Ubuntu" panose="020B0504030602030204" pitchFamily="34" charset="0"/>
              </a:rPr>
              <a:t>Otázka za 400 </a:t>
            </a:r>
            <a:r>
              <a:rPr lang="sk-SK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bodů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2018540" y="1854558"/>
            <a:ext cx="6323527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500" b="1" dirty="0" smtClean="0">
                <a:ln w="12700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Jaký je vzorec jedlé sody?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60516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délník 5"/>
          <p:cNvSpPr/>
          <p:nvPr/>
        </p:nvSpPr>
        <p:spPr>
          <a:xfrm>
            <a:off x="0" y="0"/>
            <a:ext cx="9144000" cy="524435"/>
          </a:xfrm>
          <a:prstGeom prst="rect">
            <a:avLst/>
          </a:prstGeom>
          <a:gradFill>
            <a:gsLst>
              <a:gs pos="0">
                <a:schemeClr val="accent1">
                  <a:satMod val="103000"/>
                  <a:lumMod val="102000"/>
                  <a:tint val="94000"/>
                </a:schemeClr>
              </a:gs>
              <a:gs pos="50000">
                <a:schemeClr val="accent1">
                  <a:satMod val="110000"/>
                  <a:lumMod val="100000"/>
                  <a:shade val="100000"/>
                </a:schemeClr>
              </a:gs>
              <a:gs pos="100000">
                <a:schemeClr val="accent1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8" name="Obdélník 7"/>
          <p:cNvSpPr/>
          <p:nvPr/>
        </p:nvSpPr>
        <p:spPr>
          <a:xfrm>
            <a:off x="0" y="6333565"/>
            <a:ext cx="9144000" cy="524435"/>
          </a:xfrm>
          <a:prstGeom prst="rect">
            <a:avLst/>
          </a:prstGeom>
          <a:gradFill>
            <a:gsLst>
              <a:gs pos="0">
                <a:schemeClr val="accent1">
                  <a:satMod val="103000"/>
                  <a:lumMod val="102000"/>
                  <a:tint val="94000"/>
                </a:schemeClr>
              </a:gs>
              <a:gs pos="50000">
                <a:schemeClr val="accent1">
                  <a:satMod val="110000"/>
                  <a:lumMod val="100000"/>
                  <a:shade val="100000"/>
                </a:schemeClr>
              </a:gs>
              <a:gs pos="100000">
                <a:schemeClr val="accent1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9" name="Obdélník 8"/>
          <p:cNvSpPr/>
          <p:nvPr/>
        </p:nvSpPr>
        <p:spPr>
          <a:xfrm>
            <a:off x="1" y="77551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b="1" dirty="0" err="1" smtClean="0">
                <a:solidFill>
                  <a:schemeClr val="bg1"/>
                </a:solidFill>
                <a:latin typeface="Ubuntu" panose="020B0504030602030204" pitchFamily="34" charset="0"/>
              </a:rPr>
              <a:t>Odpověď</a:t>
            </a:r>
            <a:endParaRPr lang="sk-SK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pic>
        <p:nvPicPr>
          <p:cNvPr id="5122" name="Picture 2" descr="http://pixabay.com/static/uploads/photo/2013/07/13/10/24/glossy-157164_640.pn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94" y="5979783"/>
            <a:ext cx="677243" cy="6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2018540" y="1854558"/>
            <a:ext cx="6323527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500" b="1" dirty="0" smtClean="0">
                <a:ln w="12700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Jaký je vzorec jedlé sody?</a:t>
            </a:r>
          </a:p>
          <a:p>
            <a:endParaRPr lang="cs-CZ" dirty="0"/>
          </a:p>
        </p:txBody>
      </p:sp>
      <p:sp>
        <p:nvSpPr>
          <p:cNvPr id="2" name="Obdélník 1"/>
          <p:cNvSpPr/>
          <p:nvPr/>
        </p:nvSpPr>
        <p:spPr>
          <a:xfrm>
            <a:off x="2018540" y="3318491"/>
            <a:ext cx="1459438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3000" b="1" i="1" dirty="0">
                <a:solidFill>
                  <a:srgbClr val="FF0000"/>
                </a:solidFill>
              </a:rPr>
              <a:t>NaHCO</a:t>
            </a:r>
            <a:r>
              <a:rPr lang="cs-CZ" sz="3000" b="1" i="1" baseline="-25000" dirty="0">
                <a:solidFill>
                  <a:srgbClr val="FF0000"/>
                </a:solidFill>
              </a:rPr>
              <a:t>3</a:t>
            </a:r>
            <a:endParaRPr lang="cs-CZ" sz="3000" i="1" dirty="0">
              <a:solidFill>
                <a:srgbClr val="FF0000"/>
              </a:solidFill>
            </a:endParaRPr>
          </a:p>
        </p:txBody>
      </p:sp>
      <p:pic>
        <p:nvPicPr>
          <p:cNvPr id="2050" name="Picture 2" descr="http://www.kavoviny.cz/Images/produkty/4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7303" y="2931782"/>
            <a:ext cx="2286000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9696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30dda3d6d3981786f3748c20d45d11a07438cf25"/>
</p:tagLst>
</file>

<file path=ppt/theme/theme1.xml><?xml version="1.0" encoding="utf-8"?>
<a:theme xmlns:a="http://schemas.openxmlformats.org/drawingml/2006/main" name="Motiv Offic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996</TotalTime>
  <Words>1263</Words>
  <Application>Microsoft Office PowerPoint</Application>
  <PresentationFormat>Předvádění na obrazovce (4:3)</PresentationFormat>
  <Paragraphs>336</Paragraphs>
  <Slides>54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54</vt:i4>
      </vt:variant>
    </vt:vector>
  </HeadingPairs>
  <TitlesOfParts>
    <vt:vector size="55" baseType="lpstr">
      <vt:lpstr>Motiv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Pravidla hry „Riskuj“</vt:lpstr>
      <vt:lpstr>Použité zdroje:</vt:lpstr>
      <vt:lpstr>Prezentace aplikace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Peter Farárik</dc:creator>
  <cp:lastModifiedBy>Lucka</cp:lastModifiedBy>
  <cp:revision>95</cp:revision>
  <dcterms:created xsi:type="dcterms:W3CDTF">2014-11-27T10:15:47Z</dcterms:created>
  <dcterms:modified xsi:type="dcterms:W3CDTF">2015-07-16T10:20:37Z</dcterms:modified>
</cp:coreProperties>
</file>