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6FC58-D49E-45C7-ABC6-173CBB36F4DB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6E1FD-E0B3-4605-B9B8-94CF11AB5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87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340FC-301A-4D4D-B13B-EACEFF1C29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70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371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64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525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tránka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3765037"/>
            <a:ext cx="10363200" cy="1008112"/>
          </a:xfrm>
        </p:spPr>
        <p:txBody>
          <a:bodyPr anchor="b" anchorCtr="0">
            <a:noAutofit/>
          </a:bodyPr>
          <a:lstStyle>
            <a:lvl1pPr>
              <a:defRPr sz="5333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1584" y="4772744"/>
            <a:ext cx="7392821" cy="960512"/>
          </a:xfrm>
        </p:spPr>
        <p:txBody>
          <a:bodyPr>
            <a:noAutofit/>
          </a:bodyPr>
          <a:lstStyle>
            <a:lvl1pPr marL="0" indent="0" algn="ctr">
              <a:buNone/>
              <a:defRPr sz="3333" b="1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7056111" y="5877273"/>
            <a:ext cx="4897967" cy="792163"/>
          </a:xfrm>
        </p:spPr>
        <p:txBody>
          <a:bodyPr anchor="b">
            <a:noAutofit/>
          </a:bodyPr>
          <a:lstStyle>
            <a:lvl1pPr marL="0" indent="0" algn="r">
              <a:buFont typeface="Arial" charset="0"/>
              <a:buNone/>
              <a:defRPr sz="3200" b="1" baseline="0">
                <a:solidFill>
                  <a:schemeClr val="bg1"/>
                </a:solidFill>
              </a:defRPr>
            </a:lvl1pPr>
            <a:lvl2pPr marL="609585" indent="0" algn="l">
              <a:buNone/>
              <a:defRPr/>
            </a:lvl2pPr>
            <a:lvl3pPr marL="1219170" indent="0" algn="l">
              <a:buNone/>
              <a:defRPr/>
            </a:lvl3pPr>
            <a:lvl4pPr marL="1828754" indent="0" algn="l">
              <a:buNone/>
              <a:defRPr/>
            </a:lvl4pPr>
            <a:lvl5pPr marL="2438339" indent="0" algn="l">
              <a:buNone/>
              <a:defRPr/>
            </a:lvl5pPr>
          </a:lstStyle>
          <a:p>
            <a:pPr lvl="0"/>
            <a:r>
              <a:rPr lang="cs-CZ" dirty="0" smtClean="0"/>
              <a:t>Kliknutím vložíte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87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5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56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321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1485"/>
            <a:ext cx="10363200" cy="1468967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01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354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86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191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69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468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1485"/>
            <a:ext cx="10363200" cy="1468967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1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65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01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88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vložíte</a:t>
            </a:r>
            <a:r>
              <a:rPr lang="en-US" noProof="0" dirty="0" smtClean="0"/>
              <a:t> text.</a:t>
            </a:r>
          </a:p>
          <a:p>
            <a:pPr lvl="1"/>
            <a:r>
              <a:rPr lang="cs-CZ" noProof="0" dirty="0" smtClean="0"/>
              <a:t>Druhá úroveň</a:t>
            </a:r>
            <a:endParaRPr lang="en-US" noProof="0" dirty="0" smtClean="0"/>
          </a:p>
          <a:p>
            <a:pPr lvl="2"/>
            <a:r>
              <a:rPr lang="cs-CZ" noProof="0" dirty="0" smtClean="0"/>
              <a:t>Třetí úroveň</a:t>
            </a:r>
            <a:endParaRPr lang="en-US" noProof="0" dirty="0" smtClean="0"/>
          </a:p>
          <a:p>
            <a:pPr lvl="3"/>
            <a:r>
              <a:rPr lang="cs-CZ" noProof="0" dirty="0" smtClean="0"/>
              <a:t>Čtvrtá úroveň</a:t>
            </a:r>
            <a:endParaRPr lang="en-US" noProof="0" dirty="0" smtClean="0"/>
          </a:p>
          <a:p>
            <a:pPr lvl="4"/>
            <a:r>
              <a:rPr lang="cs-CZ" noProof="0" dirty="0" smtClean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972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24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50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65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58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38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6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67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FCA6-731F-420E-AB40-62D0BD736690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88D1F-915A-4065-A3FB-ADD9E7411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73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66394" y="1136822"/>
            <a:ext cx="10363200" cy="1700435"/>
          </a:xfrm>
        </p:spPr>
        <p:txBody>
          <a:bodyPr/>
          <a:lstStyle/>
          <a:p>
            <a:pPr algn="ctr"/>
            <a:r>
              <a:rPr lang="cs-CZ" sz="5400" dirty="0" smtClean="0">
                <a:solidFill>
                  <a:schemeClr val="tx1"/>
                </a:solidFill>
                <a:latin typeface="+mn-lt"/>
              </a:rPr>
              <a:t>Testování použitelnosti aplikace pro mapování obsazenosti prostor</a:t>
            </a:r>
            <a:endParaRPr lang="en-US" sz="5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1583" y="3929449"/>
            <a:ext cx="7392821" cy="1111829"/>
          </a:xfrm>
        </p:spPr>
        <p:txBody>
          <a:bodyPr/>
          <a:lstStyle/>
          <a:p>
            <a:r>
              <a:rPr lang="cs-CZ" sz="3600" dirty="0" smtClean="0">
                <a:solidFill>
                  <a:schemeClr val="tx1"/>
                </a:solidFill>
              </a:rPr>
              <a:t>Bc. Jiří Zahradník</a:t>
            </a:r>
          </a:p>
          <a:p>
            <a:r>
              <a:rPr lang="cs-CZ" sz="3600" dirty="0" smtClean="0">
                <a:solidFill>
                  <a:schemeClr val="tx1"/>
                </a:solidFill>
              </a:rPr>
              <a:t>Vedoucí: Ing. Jan </a:t>
            </a:r>
            <a:r>
              <a:rPr lang="cs-CZ" sz="3600" dirty="0" err="1" smtClean="0">
                <a:solidFill>
                  <a:schemeClr val="tx1"/>
                </a:solidFill>
              </a:rPr>
              <a:t>Masner</a:t>
            </a:r>
            <a:r>
              <a:rPr lang="cs-CZ" sz="3600" dirty="0" smtClean="0">
                <a:solidFill>
                  <a:schemeClr val="tx1"/>
                </a:solidFill>
              </a:rPr>
              <a:t>, Ph.D.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Výsledky</a:t>
            </a:r>
            <a:endParaRPr lang="en-US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92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812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Nálezy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Problémy, na které narazili participanti</a:t>
            </a:r>
            <a:endParaRPr lang="cs-CZ" sz="4000" dirty="0" smtClean="0"/>
          </a:p>
          <a:p>
            <a:r>
              <a:rPr lang="cs-CZ" sz="4000" dirty="0"/>
              <a:t>K</a:t>
            </a:r>
            <a:r>
              <a:rPr lang="cs-CZ" sz="4000" dirty="0" smtClean="0"/>
              <a:t>ategorizace </a:t>
            </a:r>
            <a:r>
              <a:rPr lang="cs-CZ" sz="4000" dirty="0" smtClean="0"/>
              <a:t>dle závažnosti</a:t>
            </a:r>
          </a:p>
          <a:p>
            <a:pPr lvl="1"/>
            <a:r>
              <a:rPr lang="cs-CZ" sz="3600" dirty="0" smtClean="0"/>
              <a:t>Vysoká (11)</a:t>
            </a:r>
          </a:p>
          <a:p>
            <a:pPr lvl="1"/>
            <a:r>
              <a:rPr lang="cs-CZ" sz="3600" dirty="0" smtClean="0"/>
              <a:t>Střední (14)</a:t>
            </a:r>
          </a:p>
          <a:p>
            <a:pPr lvl="1"/>
            <a:r>
              <a:rPr lang="cs-CZ" sz="3600" dirty="0" smtClean="0"/>
              <a:t>Nízká (15)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11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8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7" y="1316766"/>
            <a:ext cx="4396764" cy="3648703"/>
          </a:xfrm>
          <a:ln>
            <a:solidFill>
              <a:schemeClr val="tx1"/>
            </a:solidFill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3399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Příklady nálezů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408" y="5352570"/>
            <a:ext cx="5385552" cy="3429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Barva škály v legendě</a:t>
            </a:r>
          </a:p>
          <a:p>
            <a:r>
              <a:rPr lang="cs-CZ" sz="4000" dirty="0" smtClean="0"/>
              <a:t>Rozsah škály (0 - 10)</a:t>
            </a:r>
          </a:p>
          <a:p>
            <a:r>
              <a:rPr lang="cs-CZ" sz="4000" dirty="0" smtClean="0"/>
              <a:t>Možnost volby sektoru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12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>
          <a:xfrm>
            <a:off x="3790951" y="6337302"/>
            <a:ext cx="5088467" cy="260349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33" dirty="0">
                <a:solidFill>
                  <a:schemeClr val="tx1"/>
                </a:solidFill>
              </a:rPr>
              <a:t>Zdroj obrázků: http://wolno.pef.czu.cz/</a:t>
            </a:r>
          </a:p>
        </p:txBody>
      </p:sp>
    </p:spTree>
    <p:extLst>
      <p:ext uri="{BB962C8B-B14F-4D97-AF65-F5344CB8AC3E}">
        <p14:creationId xmlns:p14="http://schemas.microsoft.com/office/powerpoint/2010/main" val="237154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812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Diskuse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Dodatek k samotným nálezům</a:t>
            </a:r>
          </a:p>
          <a:p>
            <a:r>
              <a:rPr lang="cs-CZ" sz="4000" dirty="0" smtClean="0"/>
              <a:t>Obava </a:t>
            </a:r>
            <a:r>
              <a:rPr lang="cs-CZ" sz="4000" dirty="0" smtClean="0"/>
              <a:t>nad validitou a spolehlivostí dat</a:t>
            </a:r>
          </a:p>
          <a:p>
            <a:r>
              <a:rPr lang="cs-CZ" sz="4000" dirty="0" smtClean="0"/>
              <a:t>Smysl aplikace:</a:t>
            </a:r>
          </a:p>
          <a:p>
            <a:pPr lvl="1"/>
            <a:r>
              <a:rPr lang="cs-CZ" sz="3600" dirty="0" smtClean="0"/>
              <a:t>Plánek budovy</a:t>
            </a:r>
          </a:p>
          <a:p>
            <a:pPr lvl="1"/>
            <a:r>
              <a:rPr lang="cs-CZ" sz="3600" dirty="0" smtClean="0"/>
              <a:t>Zobrazení rozvrhů?</a:t>
            </a:r>
          </a:p>
          <a:p>
            <a:pPr lvl="1"/>
            <a:r>
              <a:rPr lang="cs-CZ" sz="3600" dirty="0" smtClean="0"/>
              <a:t>Rezervace </a:t>
            </a:r>
            <a:r>
              <a:rPr lang="cs-CZ" sz="3600" dirty="0" err="1" smtClean="0"/>
              <a:t>collaboration</a:t>
            </a:r>
            <a:r>
              <a:rPr lang="cs-CZ" sz="3600" dirty="0" smtClean="0"/>
              <a:t> </a:t>
            </a:r>
            <a:r>
              <a:rPr lang="cs-CZ" sz="3600" dirty="0" err="1" smtClean="0"/>
              <a:t>rooms</a:t>
            </a:r>
            <a:r>
              <a:rPr lang="cs-CZ" sz="3600" dirty="0" smtClean="0"/>
              <a:t>?</a:t>
            </a:r>
          </a:p>
          <a:p>
            <a:pPr lvl="1"/>
            <a:r>
              <a:rPr lang="cs-CZ" sz="3600" dirty="0" smtClean="0"/>
              <a:t>Zobrazení obsazenosti místností zvlášť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13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19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8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+mn-lt"/>
              </a:rPr>
              <a:t>Závěr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Otestování aplikace s 6 participanty</a:t>
            </a:r>
          </a:p>
          <a:p>
            <a:r>
              <a:rPr lang="cs-CZ" sz="4000" dirty="0"/>
              <a:t>Celkem 40 </a:t>
            </a:r>
            <a:r>
              <a:rPr lang="cs-CZ" sz="4000" dirty="0" smtClean="0"/>
              <a:t>nálezů</a:t>
            </a:r>
          </a:p>
          <a:p>
            <a:r>
              <a:rPr lang="cs-CZ" sz="4000" dirty="0" smtClean="0"/>
              <a:t>Testovat na více přístrojích s každým participantem</a:t>
            </a:r>
          </a:p>
          <a:p>
            <a:r>
              <a:rPr lang="cs-CZ" sz="4000" dirty="0" smtClean="0"/>
              <a:t>Nezadávat úkoly pro první testování (ověřit)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14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81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Zástupný symbol pro obsah 12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182" y="644702"/>
            <a:ext cx="4224469" cy="5240964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934"/>
          </a:xfrm>
        </p:spPr>
        <p:txBody>
          <a:bodyPr/>
          <a:lstStyle/>
          <a:p>
            <a:pPr algn="ctr"/>
            <a:r>
              <a:rPr lang="cs-CZ" b="1" dirty="0" smtClean="0">
                <a:latin typeface="+mn-lt"/>
              </a:rPr>
              <a:t>Cíle práce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326293"/>
            <a:ext cx="7118582" cy="4399004"/>
          </a:xfrm>
        </p:spPr>
        <p:txBody>
          <a:bodyPr>
            <a:noAutofit/>
          </a:bodyPr>
          <a:lstStyle/>
          <a:p>
            <a:r>
              <a:rPr lang="cs-CZ" sz="4000" dirty="0" smtClean="0"/>
              <a:t>Hlavní cíl:</a:t>
            </a:r>
          </a:p>
          <a:p>
            <a:pPr lvl="1"/>
            <a:r>
              <a:rPr lang="cs-CZ" sz="3600" dirty="0" smtClean="0"/>
              <a:t>Otestovat školní aplikaci </a:t>
            </a:r>
            <a:r>
              <a:rPr lang="cs-CZ" sz="3600" dirty="0" err="1" smtClean="0"/>
              <a:t>Wolno</a:t>
            </a:r>
            <a:r>
              <a:rPr lang="cs-CZ" sz="3600" dirty="0"/>
              <a:t> </a:t>
            </a:r>
            <a:r>
              <a:rPr lang="cs-CZ" sz="3600" dirty="0" smtClean="0"/>
              <a:t>pomocí testování použitelnosti</a:t>
            </a:r>
            <a:endParaRPr lang="cs-CZ" sz="3600" dirty="0" smtClean="0"/>
          </a:p>
          <a:p>
            <a:pPr marL="609585" lvl="1" indent="0">
              <a:buNone/>
            </a:pPr>
            <a:endParaRPr lang="cs-CZ" sz="1800" dirty="0"/>
          </a:p>
          <a:p>
            <a:r>
              <a:rPr lang="cs-CZ" sz="4000" dirty="0" smtClean="0"/>
              <a:t>Dílčí cíle:</a:t>
            </a:r>
          </a:p>
          <a:p>
            <a:pPr lvl="1"/>
            <a:r>
              <a:rPr lang="cs-CZ" sz="3600" dirty="0" smtClean="0"/>
              <a:t>Návrh vhodných metod testování</a:t>
            </a:r>
          </a:p>
          <a:p>
            <a:pPr lvl="1"/>
            <a:r>
              <a:rPr lang="cs-CZ" sz="3600" dirty="0" smtClean="0"/>
              <a:t>Rekrutace participantů</a:t>
            </a:r>
          </a:p>
          <a:p>
            <a:pPr lvl="1"/>
            <a:r>
              <a:rPr lang="cs-CZ" sz="3600" dirty="0" smtClean="0"/>
              <a:t>Zhodnocení nálezů</a:t>
            </a:r>
          </a:p>
          <a:p>
            <a:pPr lvl="1"/>
            <a:r>
              <a:rPr lang="cs-CZ" sz="3600" dirty="0" smtClean="0"/>
              <a:t>Návrh jejich řešení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14" name="Zástupný symbol pro obsah 4"/>
          <p:cNvSpPr txBox="1">
            <a:spLocks/>
          </p:cNvSpPr>
          <p:nvPr/>
        </p:nvSpPr>
        <p:spPr>
          <a:xfrm>
            <a:off x="3790951" y="6315068"/>
            <a:ext cx="5088467" cy="260349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33" dirty="0">
                <a:solidFill>
                  <a:schemeClr val="tx1"/>
                </a:solidFill>
              </a:rPr>
              <a:t>Zdroj obrázku: http://wolno.pef.czu.cz</a:t>
            </a:r>
            <a:r>
              <a:rPr lang="cs-CZ" sz="1333" dirty="0"/>
              <a:t>/</a:t>
            </a:r>
            <a:r>
              <a:rPr lang="cs-CZ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850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812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Metodika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Analýza informačních zdrojů</a:t>
            </a:r>
          </a:p>
          <a:p>
            <a:r>
              <a:rPr lang="cs-CZ" sz="4000" dirty="0" smtClean="0"/>
              <a:t>Příprava testování</a:t>
            </a:r>
          </a:p>
          <a:p>
            <a:r>
              <a:rPr lang="cs-CZ" sz="4000" dirty="0" smtClean="0"/>
              <a:t>Rekrutace</a:t>
            </a:r>
          </a:p>
          <a:p>
            <a:r>
              <a:rPr lang="cs-CZ" sz="4000" dirty="0" smtClean="0"/>
              <a:t>Testování s participanty</a:t>
            </a:r>
          </a:p>
          <a:p>
            <a:r>
              <a:rPr lang="cs-CZ" sz="4000" dirty="0" smtClean="0"/>
              <a:t>Analýza nálezů</a:t>
            </a:r>
          </a:p>
          <a:p>
            <a:r>
              <a:rPr lang="cs-CZ" sz="4000" dirty="0" smtClean="0"/>
              <a:t>Návrh řešení nálezů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6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812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Metody testování uživatelských rozhraní</a:t>
            </a:r>
          </a:p>
          <a:p>
            <a:pPr lvl="1"/>
            <a:r>
              <a:rPr lang="cs-CZ" sz="3600" dirty="0" smtClean="0"/>
              <a:t>S uživateli</a:t>
            </a:r>
          </a:p>
          <a:p>
            <a:pPr lvl="1"/>
            <a:r>
              <a:rPr lang="cs-CZ" sz="3600" dirty="0" smtClean="0"/>
              <a:t>Bez uživatelů</a:t>
            </a:r>
          </a:p>
          <a:p>
            <a:r>
              <a:rPr lang="cs-CZ" sz="4000" dirty="0" smtClean="0"/>
              <a:t>Metody testování použitelnosti</a:t>
            </a:r>
          </a:p>
          <a:p>
            <a:r>
              <a:rPr lang="cs-CZ" sz="4000" dirty="0" smtClean="0"/>
              <a:t>Rekrutace</a:t>
            </a:r>
          </a:p>
          <a:p>
            <a:r>
              <a:rPr lang="cs-CZ" sz="4000" dirty="0" smtClean="0"/>
              <a:t>Analýza výsledků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2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Vlastní práce</a:t>
            </a:r>
            <a:endParaRPr lang="en-US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83" y="1229199"/>
            <a:ext cx="9698033" cy="4864170"/>
          </a:xfrm>
          <a:ln>
            <a:solidFill>
              <a:schemeClr val="tx1"/>
            </a:solidFill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645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Aplikace </a:t>
            </a:r>
            <a:r>
              <a:rPr lang="cs-CZ" b="1" dirty="0" err="1">
                <a:latin typeface="+mn-lt"/>
              </a:rPr>
              <a:t>Wolno</a:t>
            </a:r>
            <a:endParaRPr lang="cs-CZ" b="1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sz="1333" dirty="0">
                <a:solidFill>
                  <a:schemeClr val="tx1"/>
                </a:solidFill>
              </a:rPr>
              <a:t>Zdroj obrázku: http://wolno.pef.czu.cz/</a:t>
            </a:r>
          </a:p>
        </p:txBody>
      </p:sp>
    </p:spTree>
    <p:extLst>
      <p:ext uri="{BB962C8B-B14F-4D97-AF65-F5344CB8AC3E}">
        <p14:creationId xmlns:p14="http://schemas.microsoft.com/office/powerpoint/2010/main" val="7649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812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Rekrutace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Ideální participanti – prezenční studenti ČZU</a:t>
            </a:r>
          </a:p>
          <a:p>
            <a:r>
              <a:rPr lang="cs-CZ" sz="4000" dirty="0" smtClean="0"/>
              <a:t>Způsob rekrutace</a:t>
            </a:r>
          </a:p>
          <a:p>
            <a:r>
              <a:rPr lang="cs-CZ" sz="4000" dirty="0" err="1" smtClean="0"/>
              <a:t>Screening</a:t>
            </a:r>
            <a:r>
              <a:rPr lang="cs-CZ" sz="4000" dirty="0" smtClean="0"/>
              <a:t> na místě</a:t>
            </a:r>
          </a:p>
          <a:p>
            <a:r>
              <a:rPr lang="cs-CZ" sz="4000" dirty="0" smtClean="0"/>
              <a:t>Celkem 6 participantů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812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Průběh testování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Vysvětlení průběhu participantovi</a:t>
            </a:r>
          </a:p>
          <a:p>
            <a:r>
              <a:rPr lang="cs-CZ" sz="4000" dirty="0" smtClean="0"/>
              <a:t>Říct mu k čemu aplikace je?</a:t>
            </a:r>
          </a:p>
          <a:p>
            <a:r>
              <a:rPr lang="cs-CZ" sz="4000" dirty="0" smtClean="0"/>
              <a:t>Absence </a:t>
            </a:r>
            <a:r>
              <a:rPr lang="cs-CZ" sz="4000" dirty="0" err="1" smtClean="0"/>
              <a:t>task</a:t>
            </a:r>
            <a:r>
              <a:rPr lang="cs-CZ" sz="4000" dirty="0" smtClean="0"/>
              <a:t>-listu (seznamu úloh)</a:t>
            </a:r>
          </a:p>
          <a:p>
            <a:r>
              <a:rPr lang="cs-CZ" sz="4000" dirty="0" smtClean="0"/>
              <a:t>Trvání testování: průměrně 1hod 30min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22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8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+mn-lt"/>
              </a:rPr>
              <a:t>Metoda testování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Lab</a:t>
            </a:r>
            <a:r>
              <a:rPr lang="cs-CZ" sz="4000" dirty="0" smtClean="0"/>
              <a:t> </a:t>
            </a:r>
            <a:r>
              <a:rPr lang="cs-CZ" sz="4000" dirty="0" err="1" smtClean="0"/>
              <a:t>testing</a:t>
            </a:r>
            <a:endParaRPr lang="cs-CZ" sz="4000" dirty="0" smtClean="0"/>
          </a:p>
          <a:p>
            <a:r>
              <a:rPr lang="cs-CZ" sz="4000" dirty="0" smtClean="0"/>
              <a:t>Modifikace:</a:t>
            </a:r>
            <a:endParaRPr lang="cs-CZ" sz="4000" dirty="0" smtClean="0"/>
          </a:p>
          <a:p>
            <a:pPr lvl="1"/>
            <a:r>
              <a:rPr lang="cs-CZ" sz="3600" dirty="0" smtClean="0"/>
              <a:t>Volba přístroje</a:t>
            </a:r>
          </a:p>
          <a:p>
            <a:pPr lvl="2"/>
            <a:r>
              <a:rPr lang="cs-CZ" sz="3200" dirty="0" smtClean="0"/>
              <a:t>Stolní počítač</a:t>
            </a:r>
          </a:p>
          <a:p>
            <a:pPr lvl="2"/>
            <a:r>
              <a:rPr lang="cs-CZ" sz="3200" dirty="0" smtClean="0"/>
              <a:t>Mobilní telefon</a:t>
            </a:r>
          </a:p>
          <a:p>
            <a:pPr lvl="1"/>
            <a:r>
              <a:rPr lang="cs-CZ" sz="3600" dirty="0" smtClean="0"/>
              <a:t>Absence </a:t>
            </a:r>
            <a:r>
              <a:rPr lang="cs-CZ" sz="3600" dirty="0" err="1" smtClean="0"/>
              <a:t>task</a:t>
            </a:r>
            <a:r>
              <a:rPr lang="cs-CZ" sz="3600" dirty="0" smtClean="0"/>
              <a:t>-listu</a:t>
            </a:r>
          </a:p>
          <a:p>
            <a:pPr lvl="1"/>
            <a:r>
              <a:rPr lang="cs-CZ" sz="3600" dirty="0" err="1" smtClean="0"/>
              <a:t>Low</a:t>
            </a:r>
            <a:r>
              <a:rPr lang="cs-CZ" sz="3600" dirty="0" smtClean="0"/>
              <a:t> </a:t>
            </a:r>
            <a:r>
              <a:rPr lang="cs-CZ" sz="3600" dirty="0" err="1" smtClean="0"/>
              <a:t>fidelity</a:t>
            </a:r>
            <a:r>
              <a:rPr lang="cs-CZ" sz="3600" dirty="0" smtClean="0"/>
              <a:t> testování (úvaha)</a:t>
            </a:r>
            <a:endParaRPr lang="cs-CZ" sz="36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Jiří Zahradník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9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291</Words>
  <Application>Microsoft Office PowerPoint</Application>
  <PresentationFormat>Širokoúhlá obrazovka</PresentationFormat>
  <Paragraphs>100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Testování použitelnosti aplikace pro mapování obsazenosti prostor</vt:lpstr>
      <vt:lpstr>Cíle práce</vt:lpstr>
      <vt:lpstr>Metodika</vt:lpstr>
      <vt:lpstr>Teoretická část</vt:lpstr>
      <vt:lpstr>Vlastní práce</vt:lpstr>
      <vt:lpstr>Aplikace Wolno</vt:lpstr>
      <vt:lpstr>Rekrutace</vt:lpstr>
      <vt:lpstr>Průběh testování</vt:lpstr>
      <vt:lpstr>Metoda testování</vt:lpstr>
      <vt:lpstr>Výsledky</vt:lpstr>
      <vt:lpstr>Nálezy</vt:lpstr>
      <vt:lpstr>Příklady nálezů</vt:lpstr>
      <vt:lpstr>Diskuse</vt:lpstr>
      <vt:lpstr>Závěr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Testování použitelnosti aplikace pro mapování obsazenosti prostor</dc:title>
  <dc:creator>Jirka Zahradnik</dc:creator>
  <cp:lastModifiedBy>Jirka Zahradnik</cp:lastModifiedBy>
  <cp:revision>11</cp:revision>
  <dcterms:created xsi:type="dcterms:W3CDTF">2022-02-22T14:30:51Z</dcterms:created>
  <dcterms:modified xsi:type="dcterms:W3CDTF">2022-03-22T16:08:10Z</dcterms:modified>
</cp:coreProperties>
</file>