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87" r:id="rId3"/>
    <p:sldId id="280" r:id="rId4"/>
    <p:sldId id="288" r:id="rId5"/>
    <p:sldId id="265" r:id="rId6"/>
    <p:sldId id="289" r:id="rId7"/>
    <p:sldId id="267" r:id="rId8"/>
    <p:sldId id="269" r:id="rId9"/>
    <p:sldId id="270" r:id="rId10"/>
    <p:sldId id="272" r:id="rId11"/>
    <p:sldId id="273" r:id="rId12"/>
    <p:sldId id="286" r:id="rId13"/>
    <p:sldId id="275" r:id="rId14"/>
    <p:sldId id="277" r:id="rId15"/>
    <p:sldId id="283" r:id="rId16"/>
    <p:sldId id="282" r:id="rId17"/>
    <p:sldId id="284" r:id="rId18"/>
    <p:sldId id="278" r:id="rId19"/>
  </p:sldIdLst>
  <p:sldSz cx="12192000" cy="6858000"/>
  <p:notesSz cx="9926638" cy="679767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DE98D45D-F2F7-4BF2-BE97-E16E9EC6F021}">
          <p14:sldIdLst>
            <p14:sldId id="256"/>
            <p14:sldId id="287"/>
            <p14:sldId id="280"/>
            <p14:sldId id="288"/>
            <p14:sldId id="265"/>
            <p14:sldId id="289"/>
            <p14:sldId id="267"/>
            <p14:sldId id="269"/>
            <p14:sldId id="270"/>
            <p14:sldId id="272"/>
            <p14:sldId id="273"/>
            <p14:sldId id="286"/>
          </p14:sldIdLst>
        </p14:section>
        <p14:section name="Oddíl bez názvu" id="{E060CBD9-3966-4178-ADA8-39543B4C0DE1}">
          <p14:sldIdLst>
            <p14:sldId id="275"/>
            <p14:sldId id="277"/>
            <p14:sldId id="283"/>
            <p14:sldId id="282"/>
            <p14:sldId id="284"/>
            <p14:sldId id="2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ska" initials="s" lastIdx="41" clrIdx="0">
    <p:extLst>
      <p:ext uri="{19B8F6BF-5375-455C-9EA6-DF929625EA0E}">
        <p15:presenceInfo xmlns:p15="http://schemas.microsoft.com/office/powerpoint/2012/main" userId="saska" providerId="None"/>
      </p:ext>
    </p:extLst>
  </p:cmAuthor>
  <p:cmAuthor id="2" name="Foffova" initials="F" lastIdx="1" clrIdx="1">
    <p:extLst>
      <p:ext uri="{19B8F6BF-5375-455C-9EA6-DF929625EA0E}">
        <p15:presenceInfo xmlns:p15="http://schemas.microsoft.com/office/powerpoint/2012/main" userId="S::foffova@vurv.cz::469a7721-7277-4710-b212-bb48be914f7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9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622800" y="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9F15D8-363D-4664-BAE8-AE6AE8307250}" type="datetimeFigureOut">
              <a:rPr lang="cs-CZ" smtClean="0"/>
              <a:t>23.02.2022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2" y="6456613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622800" y="6456613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E939F3-344B-44D8-843F-8CB445E029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6372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302126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622925" y="2"/>
            <a:ext cx="4302126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30B41-9419-4FA0-BEBD-8DE86EBEAAE2}" type="datetimeFigureOut">
              <a:rPr lang="cs-CZ" smtClean="0"/>
              <a:t>23.02.2022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92188" y="3271840"/>
            <a:ext cx="7942263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6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6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2AB0B-B806-4600-9718-105959B568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9308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2AB0B-B806-4600-9718-105959B568AF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97855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2AB0B-B806-4600-9718-105959B568AF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9781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2AB0B-B806-4600-9718-105959B568AF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15366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2AB0B-B806-4600-9718-105959B568AF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08593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2AB0B-B806-4600-9718-105959B568AF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1581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2AB0B-B806-4600-9718-105959B568AF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0538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2AB0B-B806-4600-9718-105959B568AF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1859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2AB0B-B806-4600-9718-105959B568AF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2627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2AB0B-B806-4600-9718-105959B568AF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5405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2AB0B-B806-4600-9718-105959B568AF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9662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2AB0B-B806-4600-9718-105959B568AF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4487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2AB0B-B806-4600-9718-105959B568AF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8863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2AB0B-B806-4600-9718-105959B568AF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5491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2AB0B-B806-4600-9718-105959B568AF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37784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2AB0B-B806-4600-9718-105959B568AF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9016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9137E-912A-44B9-9A32-77B524509563}" type="datetimeFigureOut">
              <a:rPr lang="cs-CZ" smtClean="0"/>
              <a:t>23.02.2022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61ED-8638-40CB-BE9F-EFB345DDCC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0778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9137E-912A-44B9-9A32-77B524509563}" type="datetimeFigureOut">
              <a:rPr lang="cs-CZ" smtClean="0"/>
              <a:t>23.02.2022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61ED-8638-40CB-BE9F-EFB345DDCC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0983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9137E-912A-44B9-9A32-77B524509563}" type="datetimeFigureOut">
              <a:rPr lang="cs-CZ" smtClean="0"/>
              <a:t>23.02.2022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61ED-8638-40CB-BE9F-EFB345DDCC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2243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9137E-912A-44B9-9A32-77B524509563}" type="datetimeFigureOut">
              <a:rPr lang="cs-CZ" smtClean="0"/>
              <a:t>23.02.2022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61ED-8638-40CB-BE9F-EFB345DDCC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6529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9137E-912A-44B9-9A32-77B524509563}" type="datetimeFigureOut">
              <a:rPr lang="cs-CZ" smtClean="0"/>
              <a:t>23.02.2022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61ED-8638-40CB-BE9F-EFB345DDCC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5862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9137E-912A-44B9-9A32-77B524509563}" type="datetimeFigureOut">
              <a:rPr lang="cs-CZ" smtClean="0"/>
              <a:t>23.02.2022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61ED-8638-40CB-BE9F-EFB345DDCC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7658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9137E-912A-44B9-9A32-77B524509563}" type="datetimeFigureOut">
              <a:rPr lang="cs-CZ" smtClean="0"/>
              <a:t>23.02.2022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61ED-8638-40CB-BE9F-EFB345DDCC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1274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9137E-912A-44B9-9A32-77B524509563}" type="datetimeFigureOut">
              <a:rPr lang="cs-CZ" smtClean="0"/>
              <a:t>23.02.2022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61ED-8638-40CB-BE9F-EFB345DDCC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2899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9137E-912A-44B9-9A32-77B524509563}" type="datetimeFigureOut">
              <a:rPr lang="cs-CZ" smtClean="0"/>
              <a:t>23.02.2022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61ED-8638-40CB-BE9F-EFB345DDCC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1848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9137E-912A-44B9-9A32-77B524509563}" type="datetimeFigureOut">
              <a:rPr lang="cs-CZ" smtClean="0"/>
              <a:t>23.02.2022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61ED-8638-40CB-BE9F-EFB345DDCC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9662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9137E-912A-44B9-9A32-77B524509563}" type="datetimeFigureOut">
              <a:rPr lang="cs-CZ" smtClean="0"/>
              <a:t>23.02.2022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61ED-8638-40CB-BE9F-EFB345DDCC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549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9137E-912A-44B9-9A32-77B524509563}" type="datetimeFigureOut">
              <a:rPr lang="cs-CZ" smtClean="0"/>
              <a:t>23.02.2022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761ED-8638-40CB-BE9F-EFB345DDCC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8340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openxmlformats.org/officeDocument/2006/relationships/image" Target="../media/image37.jpeg"/><Relationship Id="rId4" Type="http://schemas.openxmlformats.org/officeDocument/2006/relationships/image" Target="../media/image34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69246" y="2161810"/>
            <a:ext cx="9375133" cy="1943592"/>
          </a:xfrm>
        </p:spPr>
        <p:txBody>
          <a:bodyPr>
            <a:normAutofit/>
          </a:bodyPr>
          <a:lstStyle/>
          <a:p>
            <a:r>
              <a:rPr lang="cs-CZ" sz="4400" b="1" dirty="0"/>
              <a:t>Vlastnosti semen určující jejich predaci</a:t>
            </a: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1600" b="1" dirty="0"/>
              <a:t>Disertační práce</a:t>
            </a:r>
            <a:br>
              <a:rPr lang="cs-CZ" sz="1600" b="1" dirty="0"/>
            </a:br>
            <a:r>
              <a:rPr lang="cs-CZ" sz="1600" b="1" dirty="0"/>
              <a:t/>
            </a:r>
            <a:br>
              <a:rPr lang="cs-CZ" sz="1600" b="1" dirty="0"/>
            </a:br>
            <a:r>
              <a:rPr lang="cs-CZ" sz="1200" b="1" dirty="0"/>
              <a:t>plánovaná obhajoba – konec března 2022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050773" y="4468553"/>
            <a:ext cx="5212080" cy="1295162"/>
          </a:xfrm>
        </p:spPr>
        <p:txBody>
          <a:bodyPr numCol="1">
            <a:normAutofit fontScale="25000" lnSpcReduction="20000"/>
          </a:bodyPr>
          <a:lstStyle/>
          <a:p>
            <a:r>
              <a:rPr lang="cs-CZ" sz="8000" b="1" dirty="0"/>
              <a:t>Hana </a:t>
            </a:r>
            <a:r>
              <a:rPr lang="cs-CZ" sz="8000" b="1" dirty="0" err="1"/>
              <a:t>Foffová</a:t>
            </a:r>
            <a:r>
              <a:rPr lang="cs-CZ" sz="8000" b="1" dirty="0"/>
              <a:t> </a:t>
            </a:r>
          </a:p>
          <a:p>
            <a:r>
              <a:rPr lang="cs-CZ" sz="8000" dirty="0"/>
              <a:t>           </a:t>
            </a:r>
          </a:p>
          <a:p>
            <a:r>
              <a:rPr lang="cs-CZ" sz="6400" dirty="0"/>
              <a:t>Školitel:        doc. RNDr. Pavel Saska, Ph.D.</a:t>
            </a:r>
          </a:p>
          <a:p>
            <a:endParaRPr lang="cs-CZ" sz="6400" dirty="0"/>
          </a:p>
          <a:p>
            <a:r>
              <a:rPr lang="cs-CZ" sz="6400" dirty="0"/>
              <a:t>Konzultant: doc. Ing. Zdenka Martinková, CSc. </a:t>
            </a:r>
          </a:p>
          <a:p>
            <a:r>
              <a:rPr lang="cs-CZ" sz="6400" dirty="0"/>
              <a:t>Ing. Jan Lukáš, Ph.D.</a:t>
            </a:r>
          </a:p>
          <a:p>
            <a:endParaRPr lang="cs-CZ" dirty="0"/>
          </a:p>
        </p:txBody>
      </p:sp>
      <p:pic>
        <p:nvPicPr>
          <p:cNvPr id="4" name="obrázek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3979" y="556952"/>
            <a:ext cx="4356793" cy="1604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43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608" y="85586"/>
            <a:ext cx="7342828" cy="196684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3284" y="578464"/>
            <a:ext cx="6390167" cy="1325563"/>
          </a:xfrm>
        </p:spPr>
        <p:txBody>
          <a:bodyPr>
            <a:noAutofit/>
          </a:bodyPr>
          <a:lstStyle/>
          <a:p>
            <a:r>
              <a:rPr lang="cs-CZ" sz="2800" dirty="0"/>
              <a:t/>
            </a:r>
            <a:br>
              <a:rPr lang="cs-CZ" sz="2800" dirty="0"/>
            </a:br>
            <a:endParaRPr lang="cs-CZ" sz="2800" b="1" dirty="0">
              <a:latin typeface="+mn-lt"/>
              <a:ea typeface="+mn-ea"/>
              <a:cs typeface="+mn-cs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213118"/>
            <a:ext cx="10515600" cy="4351338"/>
          </a:xfrm>
        </p:spPr>
        <p:txBody>
          <a:bodyPr/>
          <a:lstStyle/>
          <a:p>
            <a:r>
              <a:rPr lang="cs-CZ" sz="2000" dirty="0"/>
              <a:t>26 druhů semen</a:t>
            </a:r>
          </a:p>
          <a:p>
            <a:r>
              <a:rPr lang="cs-CZ" sz="2000" dirty="0" err="1"/>
              <a:t>Dataset</a:t>
            </a:r>
            <a:r>
              <a:rPr lang="cs-CZ" sz="2000" dirty="0"/>
              <a:t> zakopaných semen (6 až 8 let v půdě, každoročně vykopaná část)</a:t>
            </a:r>
          </a:p>
          <a:p>
            <a:pPr lvl="1"/>
            <a:r>
              <a:rPr lang="cs-CZ" sz="1600" dirty="0"/>
              <a:t>Nylonový pytlíček, zakopaný do hloubky 20 cm </a:t>
            </a:r>
          </a:p>
          <a:p>
            <a:r>
              <a:rPr lang="cs-CZ" sz="2000" dirty="0"/>
              <a:t>Jak se mění jejich </a:t>
            </a:r>
          </a:p>
          <a:p>
            <a:pPr lvl="1"/>
            <a:r>
              <a:rPr lang="cs-CZ" sz="2000" dirty="0"/>
              <a:t>životnost (</a:t>
            </a:r>
            <a:r>
              <a:rPr lang="cs-CZ" sz="2000" dirty="0" err="1"/>
              <a:t>crush</a:t>
            </a:r>
            <a:r>
              <a:rPr lang="cs-CZ" sz="2000" dirty="0"/>
              <a:t> test)</a:t>
            </a:r>
          </a:p>
          <a:p>
            <a:pPr lvl="1"/>
            <a:r>
              <a:rPr lang="cs-CZ" sz="2000" dirty="0"/>
              <a:t>hmotnost, objem, rozměry, hustota</a:t>
            </a:r>
          </a:p>
          <a:p>
            <a:r>
              <a:rPr lang="cs-CZ" sz="2000" dirty="0"/>
              <a:t>Předpověď přežívání semen PT</a:t>
            </a:r>
            <a:r>
              <a:rPr lang="cs-CZ" sz="2000" baseline="-25000" dirty="0"/>
              <a:t>50</a:t>
            </a:r>
            <a:r>
              <a:rPr lang="cs-CZ" sz="2000" dirty="0"/>
              <a:t> a PT</a:t>
            </a:r>
            <a:r>
              <a:rPr lang="cs-CZ" sz="2000" baseline="-25000" dirty="0"/>
              <a:t>05 </a:t>
            </a:r>
            <a:r>
              <a:rPr lang="cs-CZ" sz="2000" dirty="0"/>
              <a:t>za pomoci logistické </a:t>
            </a:r>
            <a:r>
              <a:rPr lang="cs-CZ" sz="2000" dirty="0" smtClean="0"/>
              <a:t>křivky (binomické rozdělení)</a:t>
            </a:r>
            <a:endParaRPr lang="cs-CZ" sz="2000" dirty="0"/>
          </a:p>
          <a:p>
            <a:endParaRPr lang="cs-CZ" sz="2000" dirty="0"/>
          </a:p>
          <a:p>
            <a:endParaRPr lang="cs-CZ" baseline="-25000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0568" y="4721781"/>
            <a:ext cx="3554041" cy="198014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68615" y="4384587"/>
            <a:ext cx="1995686" cy="266091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79196" y="4387177"/>
            <a:ext cx="1980140" cy="264018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2537" y="1547606"/>
            <a:ext cx="752475" cy="50482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4879" y="842015"/>
            <a:ext cx="2743200" cy="238125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533400" y="389467"/>
            <a:ext cx="2269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Článek 3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37603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E667BFA-E67B-4234-9619-F63E3865D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990969" y="4754212"/>
            <a:ext cx="1910475" cy="119404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796C76B-B8DC-42F7-9A2B-6501F5E7B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159682" y="4711988"/>
            <a:ext cx="2045593" cy="1278496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7985" y="3200400"/>
            <a:ext cx="2777026" cy="342202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232751" y="2389043"/>
            <a:ext cx="8986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Dlouhověkost semen se liší mezi jednotlivými druhy, i mezi jednotlivými druhy stejné čeledi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1828800" y="383065"/>
            <a:ext cx="50651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/>
              <a:t>Stanovit přežívání jednotlivých druhů semen v půdní zásobě. </a:t>
            </a:r>
            <a:endParaRPr lang="cs-CZ" sz="3200" b="1" dirty="0">
              <a:latin typeface="+mn-lt"/>
              <a:ea typeface="+mn-ea"/>
              <a:cs typeface="+mn-cs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6313" y="-84919"/>
            <a:ext cx="5325687" cy="196684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3034" y="1359345"/>
            <a:ext cx="752475" cy="50482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2152" y="761684"/>
            <a:ext cx="2743200" cy="23812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92357" y="3296653"/>
            <a:ext cx="2891085" cy="3205413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697831" y="3312373"/>
            <a:ext cx="2201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Atriplex</a:t>
            </a:r>
            <a:r>
              <a:rPr lang="cs-CZ" b="1" i="1" dirty="0"/>
              <a:t> </a:t>
            </a:r>
            <a:r>
              <a:rPr lang="cs-CZ" b="1" i="1" dirty="0" err="1"/>
              <a:t>sagittata</a:t>
            </a:r>
            <a:endParaRPr lang="cs-CZ" b="1" i="1" dirty="0"/>
          </a:p>
          <a:p>
            <a:r>
              <a:rPr lang="cs-CZ" dirty="0"/>
              <a:t>PT</a:t>
            </a:r>
            <a:r>
              <a:rPr lang="cs-CZ" baseline="-25000" dirty="0"/>
              <a:t>50</a:t>
            </a:r>
            <a:r>
              <a:rPr lang="cs-CZ" dirty="0"/>
              <a:t>= 1,2 ± 0,19</a:t>
            </a:r>
          </a:p>
          <a:p>
            <a:r>
              <a:rPr lang="cs-CZ" dirty="0"/>
              <a:t>PT</a:t>
            </a:r>
            <a:r>
              <a:rPr lang="cs-CZ" baseline="-25000" dirty="0"/>
              <a:t>05</a:t>
            </a:r>
            <a:r>
              <a:rPr lang="cs-CZ" dirty="0"/>
              <a:t>= 3,2 ± 0,38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8823573" y="3312373"/>
            <a:ext cx="3033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Hyoscyamus</a:t>
            </a:r>
            <a:r>
              <a:rPr lang="cs-CZ" b="1" i="1" dirty="0"/>
              <a:t> </a:t>
            </a:r>
            <a:r>
              <a:rPr lang="cs-CZ" b="1" i="1" dirty="0" err="1"/>
              <a:t>niger</a:t>
            </a:r>
            <a:endParaRPr lang="cs-CZ" b="1" i="1" dirty="0"/>
          </a:p>
          <a:p>
            <a:r>
              <a:rPr lang="cs-CZ" dirty="0"/>
              <a:t>PT</a:t>
            </a:r>
            <a:r>
              <a:rPr lang="cs-CZ" baseline="-25000" dirty="0"/>
              <a:t>50</a:t>
            </a:r>
            <a:r>
              <a:rPr lang="cs-CZ" dirty="0"/>
              <a:t>= 9,3 ± 2,32</a:t>
            </a:r>
          </a:p>
          <a:p>
            <a:r>
              <a:rPr lang="cs-CZ" dirty="0"/>
              <a:t>PT</a:t>
            </a:r>
            <a:r>
              <a:rPr lang="cs-CZ" baseline="-25000" dirty="0"/>
              <a:t>05</a:t>
            </a:r>
            <a:r>
              <a:rPr lang="cs-CZ" dirty="0"/>
              <a:t>= 15,1 ± 4,91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A5A380B-A3DB-4CB9-B0F9-80EF9D0637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4797" y="4758562"/>
            <a:ext cx="2293990" cy="143374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5825700-1AF5-4087-BE3D-5199FA9A15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1082117" y="4761560"/>
            <a:ext cx="2293990" cy="1433744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84305" y="268378"/>
            <a:ext cx="995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Článek 3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36351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786" y="-102675"/>
            <a:ext cx="5325687" cy="1966845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7875" y="2136179"/>
            <a:ext cx="6518523" cy="2229017"/>
          </a:xfrm>
        </p:spPr>
        <p:txBody>
          <a:bodyPr>
            <a:normAutofit/>
          </a:bodyPr>
          <a:lstStyle/>
          <a:p>
            <a:pPr marL="285750" indent="-285750"/>
            <a:r>
              <a:rPr lang="cs-CZ" sz="1800" dirty="0"/>
              <a:t>V průběhu setrvání v půdě se mění znaky semen (hmotnost, tvar, </a:t>
            </a:r>
            <a:r>
              <a:rPr lang="cs-CZ" sz="1800" dirty="0" smtClean="0"/>
              <a:t>hustota, </a:t>
            </a:r>
            <a:r>
              <a:rPr lang="cs-CZ" sz="1800" dirty="0"/>
              <a:t>životnost)</a:t>
            </a:r>
          </a:p>
          <a:p>
            <a:pPr marL="285750" indent="-285750"/>
            <a:r>
              <a:rPr lang="cs-CZ" sz="1800" dirty="0"/>
              <a:t>Přitom právě tyto změny nám mohou napomoci v určení věku a životnosti jednotlivých semen, které najdeme v půdě</a:t>
            </a:r>
          </a:p>
          <a:p>
            <a:endParaRPr lang="cs-CZ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1662544" y="630511"/>
            <a:ext cx="61286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 smtClean="0">
                <a:ea typeface="+mn-ea"/>
                <a:cs typeface="+mn-cs"/>
              </a:rPr>
              <a:t>Jak </a:t>
            </a:r>
            <a:r>
              <a:rPr lang="cs-CZ" sz="3600" b="1" dirty="0">
                <a:ea typeface="+mn-ea"/>
                <a:cs typeface="+mn-cs"/>
              </a:rPr>
              <a:t>se mění vlastnosti semen </a:t>
            </a:r>
            <a:r>
              <a:rPr lang="cs-CZ" sz="3600" b="1" dirty="0" smtClean="0">
                <a:ea typeface="+mn-ea"/>
                <a:cs typeface="+mn-cs"/>
              </a:rPr>
              <a:t>během </a:t>
            </a:r>
            <a:r>
              <a:rPr lang="cs-CZ" sz="3600" b="1" dirty="0">
                <a:ea typeface="+mn-ea"/>
                <a:cs typeface="+mn-cs"/>
              </a:rPr>
              <a:t>doby setrvání v půdě?</a:t>
            </a:r>
            <a:r>
              <a:rPr lang="cs-CZ" sz="3200" dirty="0"/>
              <a:t/>
            </a:r>
            <a:br>
              <a:rPr lang="cs-CZ" sz="3200" dirty="0"/>
            </a:br>
            <a:endParaRPr lang="cs-CZ" sz="3200" b="1" dirty="0">
              <a:latin typeface="+mn-lt"/>
              <a:ea typeface="+mn-ea"/>
              <a:cs typeface="+mn-cs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034" y="1359345"/>
            <a:ext cx="752475" cy="50482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2152" y="761684"/>
            <a:ext cx="2743200" cy="23812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6723" y="2035350"/>
            <a:ext cx="3543887" cy="440018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821" y="4150945"/>
            <a:ext cx="6605230" cy="1777574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284305" y="268378"/>
            <a:ext cx="995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Článek 3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10909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1000" y="2490537"/>
            <a:ext cx="7263809" cy="4351338"/>
          </a:xfrm>
        </p:spPr>
        <p:txBody>
          <a:bodyPr>
            <a:noAutofit/>
          </a:bodyPr>
          <a:lstStyle/>
          <a:p>
            <a:r>
              <a:rPr lang="cs-CZ" sz="2000" dirty="0"/>
              <a:t>Semena se na povrch dostávají z půdní zásoby semen (orba, eroze)</a:t>
            </a:r>
          </a:p>
          <a:p>
            <a:r>
              <a:rPr lang="cs-CZ" sz="2000" dirty="0"/>
              <a:t>Obtížný management proti semenům v půdní zásobě semen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25 druhů semen čerstvých a vykopaných po dobu 6 let</a:t>
            </a:r>
          </a:p>
          <a:p>
            <a:r>
              <a:rPr lang="cs-CZ" sz="2000" i="1" dirty="0" err="1"/>
              <a:t>Pseudoophonus</a:t>
            </a:r>
            <a:r>
              <a:rPr lang="cs-CZ" sz="2000" i="1" dirty="0"/>
              <a:t> </a:t>
            </a:r>
            <a:r>
              <a:rPr lang="cs-CZ" sz="2000" i="1" dirty="0" err="1"/>
              <a:t>rufipes</a:t>
            </a:r>
            <a:r>
              <a:rPr lang="cs-CZ" sz="2000" i="1" dirty="0"/>
              <a:t>, </a:t>
            </a:r>
            <a:r>
              <a:rPr lang="cs-CZ" sz="2000" i="1" dirty="0" err="1"/>
              <a:t>Harpalus</a:t>
            </a:r>
            <a:r>
              <a:rPr lang="cs-CZ" sz="2000" i="1" dirty="0"/>
              <a:t> </a:t>
            </a:r>
            <a:r>
              <a:rPr lang="cs-CZ" sz="2000" i="1" dirty="0" err="1"/>
              <a:t>affinis</a:t>
            </a:r>
            <a:r>
              <a:rPr lang="cs-CZ" sz="2000" i="1" dirty="0"/>
              <a:t>, Amara </a:t>
            </a:r>
            <a:r>
              <a:rPr lang="cs-CZ" sz="2000" i="1" dirty="0" err="1"/>
              <a:t>littorea</a:t>
            </a:r>
            <a:r>
              <a:rPr lang="cs-CZ" sz="2000" i="1" dirty="0"/>
              <a:t> </a:t>
            </a:r>
          </a:p>
          <a:p>
            <a:pPr marL="0" indent="0">
              <a:buNone/>
            </a:pPr>
            <a:r>
              <a:rPr lang="cs-CZ" sz="2000" i="1" dirty="0"/>
              <a:t>    </a:t>
            </a:r>
            <a:r>
              <a:rPr lang="cs-CZ" sz="2000" dirty="0"/>
              <a:t>(l</a:t>
            </a:r>
            <a:r>
              <a:rPr lang="es-ES" sz="2000" dirty="0"/>
              <a:t>iší v míře potravní specializace</a:t>
            </a:r>
            <a:r>
              <a:rPr lang="cs-CZ" sz="2000" dirty="0"/>
              <a:t>)</a:t>
            </a:r>
          </a:p>
          <a:p>
            <a:r>
              <a:rPr lang="cs-CZ" sz="2000" dirty="0" err="1"/>
              <a:t>Multiple</a:t>
            </a:r>
            <a:r>
              <a:rPr lang="cs-CZ" sz="2000" dirty="0"/>
              <a:t> - </a:t>
            </a:r>
            <a:r>
              <a:rPr lang="cs-CZ" sz="2000" dirty="0" err="1"/>
              <a:t>choice</a:t>
            </a:r>
            <a:r>
              <a:rPr lang="cs-CZ" sz="2000" dirty="0"/>
              <a:t> test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916" y="257694"/>
            <a:ext cx="5525386" cy="182606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1239" y="1697026"/>
            <a:ext cx="857250" cy="466725"/>
          </a:xfrm>
          <a:prstGeom prst="rect">
            <a:avLst/>
          </a:prstGeom>
        </p:spPr>
      </p:pic>
      <p:pic>
        <p:nvPicPr>
          <p:cNvPr id="7" name="Picture 2" descr="Výsledek obrázku pro Harpalus rufipes">
            <a:extLst>
              <a:ext uri="{FF2B5EF4-FFF2-40B4-BE49-F238E27FC236}">
                <a16:creationId xmlns:a16="http://schemas.microsoft.com/office/drawing/2014/main" id="{57F2B3AA-D6D6-41C2-9C97-B60421121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5086">
            <a:off x="7834953" y="4553692"/>
            <a:ext cx="1127072" cy="174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7448C80-7203-49C9-8CA1-24EA41CC98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729736">
            <a:off x="10322238" y="4504386"/>
            <a:ext cx="800024" cy="134504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56079">
            <a:off x="8870318" y="2635142"/>
            <a:ext cx="1008685" cy="155977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23456" y="3911309"/>
            <a:ext cx="1551026" cy="1423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ovéPole 9"/>
          <p:cNvSpPr txBox="1"/>
          <p:nvPr/>
        </p:nvSpPr>
        <p:spPr>
          <a:xfrm>
            <a:off x="381000" y="372843"/>
            <a:ext cx="2269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Článek 4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36966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35488656-E86C-4121-9E2A-A8CF51964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381" y="3441132"/>
            <a:ext cx="5737981" cy="352666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82BDB93-50C9-43E1-9A10-C2910B6E8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19" y="3260667"/>
            <a:ext cx="6454019" cy="374451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38857" y="162165"/>
            <a:ext cx="6756401" cy="1325563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Ovlivňuje </a:t>
            </a:r>
            <a:r>
              <a:rPr lang="cs-CZ" sz="3600" b="1" dirty="0"/>
              <a:t>doba setrvání semen v půdní zásobě preference střevlíků?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6515" y="2488067"/>
            <a:ext cx="12757212" cy="1029732"/>
          </a:xfrm>
          <a:ln>
            <a:noFill/>
          </a:ln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cs-CZ" sz="1800" i="1" dirty="0" err="1">
                <a:solidFill>
                  <a:srgbClr val="FF0000"/>
                </a:solidFill>
              </a:rPr>
              <a:t>Urtica</a:t>
            </a:r>
            <a:r>
              <a:rPr lang="cs-CZ" sz="1800" i="1" dirty="0">
                <a:solidFill>
                  <a:srgbClr val="FF0000"/>
                </a:solidFill>
              </a:rPr>
              <a:t> </a:t>
            </a:r>
            <a:r>
              <a:rPr lang="cs-CZ" sz="1800" i="1" dirty="0" err="1">
                <a:solidFill>
                  <a:srgbClr val="FF0000"/>
                </a:solidFill>
              </a:rPr>
              <a:t>urens</a:t>
            </a:r>
            <a:r>
              <a:rPr lang="cs-CZ" sz="1800" i="1" dirty="0"/>
              <a:t>, </a:t>
            </a:r>
            <a:r>
              <a:rPr lang="cs-CZ" sz="1800" i="1" dirty="0" err="1">
                <a:solidFill>
                  <a:schemeClr val="accent4">
                    <a:lumMod val="75000"/>
                  </a:schemeClr>
                </a:solidFill>
              </a:rPr>
              <a:t>Levandula</a:t>
            </a:r>
            <a:r>
              <a:rPr lang="cs-CZ" sz="18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sz="1800" i="1" dirty="0" err="1">
                <a:solidFill>
                  <a:schemeClr val="accent4">
                    <a:lumMod val="75000"/>
                  </a:schemeClr>
                </a:solidFill>
              </a:rPr>
              <a:t>angustifolia</a:t>
            </a:r>
            <a:endParaRPr lang="cs-CZ" sz="1800" i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cs-CZ" sz="1800" i="1" dirty="0"/>
              <a:t> </a:t>
            </a:r>
            <a:r>
              <a:rPr lang="cs-CZ" sz="1800" i="1" dirty="0" err="1">
                <a:solidFill>
                  <a:schemeClr val="accent2">
                    <a:lumMod val="50000"/>
                  </a:schemeClr>
                </a:solidFill>
              </a:rPr>
              <a:t>Hyoscyamus</a:t>
            </a:r>
            <a:r>
              <a:rPr lang="cs-CZ" sz="1800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800" i="1" dirty="0" err="1">
                <a:solidFill>
                  <a:schemeClr val="accent2">
                    <a:lumMod val="50000"/>
                  </a:schemeClr>
                </a:solidFill>
              </a:rPr>
              <a:t>niger</a:t>
            </a:r>
            <a:endParaRPr lang="cs-CZ" sz="1800" i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cs-CZ" sz="1800" i="1" dirty="0"/>
          </a:p>
          <a:p>
            <a:pPr marL="0" indent="0">
              <a:buNone/>
            </a:pPr>
            <a:r>
              <a:rPr lang="cs-CZ" sz="1800" i="1" dirty="0" err="1">
                <a:solidFill>
                  <a:srgbClr val="FF0000"/>
                </a:solidFill>
              </a:rPr>
              <a:t>Capsella</a:t>
            </a:r>
            <a:r>
              <a:rPr lang="cs-CZ" sz="1800" i="1" dirty="0">
                <a:solidFill>
                  <a:srgbClr val="FF0000"/>
                </a:solidFill>
              </a:rPr>
              <a:t> </a:t>
            </a:r>
            <a:r>
              <a:rPr lang="cs-CZ" sz="1800" i="1" dirty="0" err="1">
                <a:solidFill>
                  <a:srgbClr val="FF0000"/>
                </a:solidFill>
              </a:rPr>
              <a:t>bursa-pastoris</a:t>
            </a:r>
            <a:r>
              <a:rPr lang="cs-CZ" sz="1800" i="1" dirty="0"/>
              <a:t>, </a:t>
            </a:r>
            <a:r>
              <a:rPr lang="cs-CZ" sz="1800" i="1" dirty="0" err="1">
                <a:solidFill>
                  <a:schemeClr val="accent4">
                    <a:lumMod val="75000"/>
                  </a:schemeClr>
                </a:solidFill>
              </a:rPr>
              <a:t>Thlapsi</a:t>
            </a:r>
            <a:r>
              <a:rPr lang="cs-CZ" sz="18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sz="1800" i="1" dirty="0" err="1">
                <a:solidFill>
                  <a:schemeClr val="accent4">
                    <a:lumMod val="75000"/>
                  </a:schemeClr>
                </a:solidFill>
              </a:rPr>
              <a:t>arvense</a:t>
            </a:r>
            <a:r>
              <a:rPr lang="cs-CZ" sz="18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cs-CZ" sz="1800" i="1" dirty="0" err="1">
                <a:solidFill>
                  <a:schemeClr val="accent2">
                    <a:lumMod val="50000"/>
                  </a:schemeClr>
                </a:solidFill>
              </a:rPr>
              <a:t>Tripleurospermum</a:t>
            </a:r>
            <a:r>
              <a:rPr lang="cs-CZ" sz="1800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1800" i="1" dirty="0" err="1">
                <a:solidFill>
                  <a:schemeClr val="accent2">
                    <a:lumMod val="50000"/>
                  </a:schemeClr>
                </a:solidFill>
              </a:rPr>
              <a:t>inodorum</a:t>
            </a:r>
            <a:r>
              <a:rPr lang="cs-CZ" sz="1800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7" name="Picture 2" descr="Výsledek obrázku pro Harpalus rufipes">
            <a:extLst>
              <a:ext uri="{FF2B5EF4-FFF2-40B4-BE49-F238E27FC236}">
                <a16:creationId xmlns:a16="http://schemas.microsoft.com/office/drawing/2014/main" id="{57F2B3AA-D6D6-41C2-9C97-B60421121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71708" y="2450558"/>
            <a:ext cx="690700" cy="107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7448C80-7203-49C9-8CA1-24EA41CC98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661943" y="2289385"/>
            <a:ext cx="724499" cy="1218064"/>
          </a:xfrm>
          <a:prstGeom prst="rect">
            <a:avLst/>
          </a:prstGeom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350883" y="1744679"/>
            <a:ext cx="12757212" cy="1029732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sz="1800" i="1" dirty="0"/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402808" y="1491668"/>
            <a:ext cx="6703188" cy="102973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snížená spotřeba 6 let starých semen (</a:t>
            </a:r>
            <a:r>
              <a:rPr lang="cs-CZ" sz="1800" i="1" dirty="0" err="1"/>
              <a:t>Pseudoophonus</a:t>
            </a:r>
            <a:r>
              <a:rPr lang="cs-CZ" sz="1800" i="1" dirty="0"/>
              <a:t> </a:t>
            </a:r>
            <a:r>
              <a:rPr lang="cs-CZ" sz="1800" i="1" dirty="0" err="1"/>
              <a:t>rufipes</a:t>
            </a:r>
            <a:r>
              <a:rPr lang="cs-CZ" sz="1800" dirty="0"/>
              <a:t> a </a:t>
            </a:r>
            <a:r>
              <a:rPr lang="cs-CZ" sz="1800" i="1" dirty="0"/>
              <a:t>Amara </a:t>
            </a:r>
            <a:r>
              <a:rPr lang="cs-CZ" sz="1800" i="1" dirty="0" err="1"/>
              <a:t>littorea</a:t>
            </a:r>
            <a:r>
              <a:rPr lang="cs-CZ" sz="1800" i="1" dirty="0"/>
              <a:t>) </a:t>
            </a:r>
          </a:p>
        </p:txBody>
      </p:sp>
      <p:sp>
        <p:nvSpPr>
          <p:cNvPr id="13" name="Ovál 12"/>
          <p:cNvSpPr/>
          <p:nvPr/>
        </p:nvSpPr>
        <p:spPr>
          <a:xfrm>
            <a:off x="5706533" y="3441133"/>
            <a:ext cx="222112" cy="34168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2468629" y="3670365"/>
            <a:ext cx="327584" cy="3187635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7182852" y="3498440"/>
            <a:ext cx="264695" cy="35314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/>
        </p:nvSpPr>
        <p:spPr>
          <a:xfrm>
            <a:off x="2906157" y="3670365"/>
            <a:ext cx="327584" cy="3187635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/>
        </p:nvSpPr>
        <p:spPr>
          <a:xfrm>
            <a:off x="10731609" y="3564032"/>
            <a:ext cx="327584" cy="3187635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/>
        </p:nvSpPr>
        <p:spPr>
          <a:xfrm>
            <a:off x="11024192" y="4366025"/>
            <a:ext cx="225603" cy="2564240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2608" y="0"/>
            <a:ext cx="4351791" cy="1438211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01085" y="1151467"/>
            <a:ext cx="592718" cy="322702"/>
          </a:xfrm>
          <a:prstGeom prst="rect">
            <a:avLst/>
          </a:prstGeom>
        </p:spPr>
      </p:pic>
      <p:sp>
        <p:nvSpPr>
          <p:cNvPr id="21" name="TextovéPole 20"/>
          <p:cNvSpPr txBox="1"/>
          <p:nvPr/>
        </p:nvSpPr>
        <p:spPr>
          <a:xfrm>
            <a:off x="381000" y="372843"/>
            <a:ext cx="2269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Článek 4</a:t>
            </a:r>
            <a:endParaRPr lang="cs-CZ" b="1" dirty="0"/>
          </a:p>
        </p:txBody>
      </p:sp>
      <p:sp>
        <p:nvSpPr>
          <p:cNvPr id="22" name="Ovál 21"/>
          <p:cNvSpPr/>
          <p:nvPr/>
        </p:nvSpPr>
        <p:spPr>
          <a:xfrm>
            <a:off x="5099100" y="3588313"/>
            <a:ext cx="222112" cy="3416868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vál 24"/>
          <p:cNvSpPr/>
          <p:nvPr/>
        </p:nvSpPr>
        <p:spPr>
          <a:xfrm>
            <a:off x="10710334" y="3456350"/>
            <a:ext cx="348860" cy="3463101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875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91364" y="2972174"/>
            <a:ext cx="4332317" cy="2630603"/>
          </a:xfrm>
        </p:spPr>
        <p:txBody>
          <a:bodyPr>
            <a:normAutofit/>
          </a:bodyPr>
          <a:lstStyle/>
          <a:p>
            <a:r>
              <a:rPr lang="cs-CZ" sz="1800" dirty="0"/>
              <a:t>7 druhů plevelů zakopaných (hloubka 25 cm) v nylonových pytlících po dobu 1 a 2 let porovnávané s čerstvými semeny</a:t>
            </a:r>
          </a:p>
          <a:p>
            <a:r>
              <a:rPr lang="cs-CZ" sz="1800" dirty="0"/>
              <a:t>Změna hmotnosti, životaschopnosti</a:t>
            </a:r>
          </a:p>
          <a:p>
            <a:r>
              <a:rPr lang="cs-CZ" sz="1800" dirty="0"/>
              <a:t>Molekulárně-genetická kvantifikace bakteriálních společenstev na semen </a:t>
            </a:r>
          </a:p>
          <a:p>
            <a:r>
              <a:rPr lang="cs-CZ" sz="1800" dirty="0"/>
              <a:t>atraktivita pro </a:t>
            </a:r>
            <a:r>
              <a:rPr lang="cs-CZ" sz="1800" i="1" dirty="0" err="1"/>
              <a:t>Pseudoophonus</a:t>
            </a:r>
            <a:r>
              <a:rPr lang="cs-CZ" sz="1800" i="1" dirty="0"/>
              <a:t> </a:t>
            </a:r>
            <a:r>
              <a:rPr lang="cs-CZ" sz="1800" i="1" dirty="0" err="1"/>
              <a:t>rufipes</a:t>
            </a:r>
            <a:r>
              <a:rPr lang="cs-CZ" sz="1800" dirty="0"/>
              <a:t> (</a:t>
            </a:r>
            <a:r>
              <a:rPr lang="cs-CZ" sz="1800" dirty="0" err="1"/>
              <a:t>DeGeer</a:t>
            </a:r>
            <a:r>
              <a:rPr lang="cs-CZ" sz="1800" dirty="0"/>
              <a:t>)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8507" y="103189"/>
            <a:ext cx="3458096" cy="1018028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5693871" y="103189"/>
            <a:ext cx="2075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>
                <a:solidFill>
                  <a:srgbClr val="FF0000"/>
                </a:solidFill>
              </a:rPr>
              <a:t>under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review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6" name="Picture 2" descr="Výsledek obrázku pro Harpalus rufipes">
            <a:extLst>
              <a:ext uri="{FF2B5EF4-FFF2-40B4-BE49-F238E27FC236}">
                <a16:creationId xmlns:a16="http://schemas.microsoft.com/office/drawing/2014/main" id="{57F2B3AA-D6D6-41C2-9C97-B60421121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92379">
            <a:off x="6286215" y="2409936"/>
            <a:ext cx="1454150" cy="225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/>
          <a:srcRect l="16926" t="29693" r="27398" b="23208"/>
          <a:stretch/>
        </p:blipFill>
        <p:spPr>
          <a:xfrm>
            <a:off x="8186299" y="4488872"/>
            <a:ext cx="849635" cy="830547"/>
          </a:xfrm>
          <a:prstGeom prst="ellipse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08462" y="347904"/>
            <a:ext cx="2269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Článek 5</a:t>
            </a:r>
            <a:endParaRPr lang="cs-CZ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5813" y="1962875"/>
            <a:ext cx="3963484" cy="466679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1316" y="1072084"/>
            <a:ext cx="6019800" cy="84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10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20023" y="353190"/>
            <a:ext cx="7631472" cy="1325563"/>
          </a:xfrm>
        </p:spPr>
        <p:txBody>
          <a:bodyPr>
            <a:normAutofit fontScale="90000"/>
          </a:bodyPr>
          <a:lstStyle/>
          <a:p>
            <a:r>
              <a:rPr lang="cs-CZ" sz="4000" b="1" dirty="0" smtClean="0"/>
              <a:t>Ovlivňuje </a:t>
            </a:r>
            <a:r>
              <a:rPr lang="cs-CZ" sz="4000" b="1" dirty="0"/>
              <a:t>kolonizace semen půdními bakteriemi preference střevlíků</a:t>
            </a:r>
            <a:r>
              <a:rPr lang="cs-CZ" sz="4000" b="1" dirty="0" smtClean="0"/>
              <a:t>?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95972" y="2640271"/>
            <a:ext cx="4415444" cy="4855591"/>
          </a:xfrm>
        </p:spPr>
        <p:txBody>
          <a:bodyPr>
            <a:normAutofit/>
          </a:bodyPr>
          <a:lstStyle/>
          <a:p>
            <a:r>
              <a:rPr lang="cs-CZ" sz="1800" dirty="0" smtClean="0"/>
              <a:t>Spektrum bakteriálního společenstva se liší mezi druhy a s dobou setrvání v půdě</a:t>
            </a:r>
            <a:endParaRPr lang="cs-CZ" sz="1800" dirty="0"/>
          </a:p>
          <a:p>
            <a:r>
              <a:rPr lang="cs-CZ" sz="1800" i="1" dirty="0" err="1" smtClean="0"/>
              <a:t>Taraxacum</a:t>
            </a:r>
            <a:r>
              <a:rPr lang="cs-CZ" sz="1800" i="1" dirty="0" smtClean="0"/>
              <a:t> </a:t>
            </a:r>
            <a:r>
              <a:rPr lang="cs-CZ" sz="1800" i="1" dirty="0" err="1"/>
              <a:t>officinale</a:t>
            </a:r>
            <a:r>
              <a:rPr lang="cs-CZ" sz="1800" i="1" dirty="0"/>
              <a:t> </a:t>
            </a:r>
            <a:r>
              <a:rPr lang="cs-CZ" sz="1800" dirty="0"/>
              <a:t>a </a:t>
            </a:r>
            <a:r>
              <a:rPr lang="cs-CZ" sz="1800" i="1" dirty="0" err="1"/>
              <a:t>Tripleurospermum</a:t>
            </a:r>
            <a:r>
              <a:rPr lang="cs-CZ" sz="1800" i="1" dirty="0"/>
              <a:t> </a:t>
            </a:r>
            <a:r>
              <a:rPr lang="cs-CZ" sz="1800" i="1" dirty="0" err="1"/>
              <a:t>inodorum</a:t>
            </a:r>
            <a:r>
              <a:rPr lang="cs-CZ" sz="1800" i="1" dirty="0"/>
              <a:t> </a:t>
            </a:r>
            <a:r>
              <a:rPr lang="cs-CZ" sz="1800" dirty="0"/>
              <a:t>ztratili atraktivitu pro </a:t>
            </a:r>
            <a:r>
              <a:rPr lang="cs-CZ" sz="1800" i="1" dirty="0"/>
              <a:t>P. </a:t>
            </a:r>
            <a:r>
              <a:rPr lang="cs-CZ" sz="1800" i="1" dirty="0" err="1"/>
              <a:t>rufipes</a:t>
            </a:r>
            <a:endParaRPr lang="cs-CZ" sz="1800" i="1" dirty="0"/>
          </a:p>
          <a:p>
            <a:r>
              <a:rPr lang="cs-CZ" sz="1800" i="1" dirty="0" err="1"/>
              <a:t>Thlaspi</a:t>
            </a:r>
            <a:r>
              <a:rPr lang="cs-CZ" sz="1800" i="1" dirty="0"/>
              <a:t> </a:t>
            </a:r>
            <a:r>
              <a:rPr lang="cs-CZ" sz="1800" i="1" dirty="0" err="1"/>
              <a:t>arvense</a:t>
            </a:r>
            <a:r>
              <a:rPr lang="cs-CZ" sz="1800" i="1" dirty="0"/>
              <a:t> </a:t>
            </a:r>
            <a:r>
              <a:rPr lang="cs-CZ" sz="1800" dirty="0"/>
              <a:t>se stalo </a:t>
            </a:r>
            <a:r>
              <a:rPr lang="cs-CZ" sz="1800" dirty="0" smtClean="0"/>
              <a:t>atraktivnějším (možné vysvětlit </a:t>
            </a:r>
            <a:r>
              <a:rPr lang="cs-CZ" sz="1800" dirty="0"/>
              <a:t>dominancí endofytických a střevních baterií)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3708" y="144816"/>
            <a:ext cx="2075757" cy="101802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0315921" y="1162843"/>
            <a:ext cx="2075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>
                <a:solidFill>
                  <a:schemeClr val="accent6">
                    <a:lumMod val="75000"/>
                  </a:schemeClr>
                </a:solidFill>
              </a:rPr>
              <a:t>under</a:t>
            </a:r>
            <a:r>
              <a:rPr lang="cs-CZ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b="1" i="1" dirty="0" err="1">
                <a:solidFill>
                  <a:schemeClr val="accent6">
                    <a:lumMod val="75000"/>
                  </a:schemeClr>
                </a:solidFill>
              </a:rPr>
              <a:t>review</a:t>
            </a:r>
            <a:endParaRPr lang="cs-CZ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4130" y="1554928"/>
            <a:ext cx="6367548" cy="5312908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508462" y="347904"/>
            <a:ext cx="2269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Článek 5</a:t>
            </a:r>
            <a:endParaRPr lang="cs-CZ" b="1" dirty="0"/>
          </a:p>
        </p:txBody>
      </p:sp>
      <p:sp>
        <p:nvSpPr>
          <p:cNvPr id="9" name="Ovál 8"/>
          <p:cNvSpPr/>
          <p:nvPr/>
        </p:nvSpPr>
        <p:spPr>
          <a:xfrm>
            <a:off x="9551495" y="1701506"/>
            <a:ext cx="1013981" cy="5397563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10468320" y="1831152"/>
            <a:ext cx="814821" cy="5179247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11212308" y="1678753"/>
            <a:ext cx="1179370" cy="5331645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024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>
                <a:latin typeface="+mn-lt"/>
                <a:ea typeface="+mn-ea"/>
                <a:cs typeface="+mn-cs"/>
              </a:rPr>
              <a:t>Shrnutí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3848" y="2205643"/>
            <a:ext cx="5526505" cy="4351338"/>
          </a:xfrm>
        </p:spPr>
        <p:txBody>
          <a:bodyPr/>
          <a:lstStyle/>
          <a:p>
            <a:r>
              <a:rPr lang="cs-CZ" sz="1800" dirty="0"/>
              <a:t>Morfologické vlastnosti semen dominantně ovlivňují preference </a:t>
            </a:r>
            <a:r>
              <a:rPr lang="cs-CZ" sz="1800" dirty="0" smtClean="0"/>
              <a:t>střevlíků</a:t>
            </a:r>
          </a:p>
          <a:p>
            <a:endParaRPr lang="cs-CZ" sz="1800" dirty="0"/>
          </a:p>
          <a:p>
            <a:r>
              <a:rPr lang="cs-CZ" sz="1800" dirty="0"/>
              <a:t>Aktuální stav semen mění preference </a:t>
            </a:r>
            <a:r>
              <a:rPr lang="cs-CZ" sz="1800" dirty="0" smtClean="0"/>
              <a:t>střevlíků</a:t>
            </a:r>
          </a:p>
          <a:p>
            <a:endParaRPr lang="cs-CZ" sz="1800" dirty="0"/>
          </a:p>
          <a:p>
            <a:r>
              <a:rPr lang="cs-CZ" sz="1800" dirty="0" smtClean="0"/>
              <a:t>Struktura společenstev půdních bakterií kolonizující semena mění preference střevlíků</a:t>
            </a:r>
            <a:endParaRPr lang="cs-CZ" sz="1800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322B289-719F-4625-AF8F-C189B5623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290664">
            <a:off x="7027813" y="1284405"/>
            <a:ext cx="2151218" cy="361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8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77" y="-749131"/>
            <a:ext cx="12693805" cy="9520354"/>
          </a:xfr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010782" y="5408085"/>
            <a:ext cx="10515600" cy="1325563"/>
          </a:xfrm>
        </p:spPr>
        <p:txBody>
          <a:bodyPr>
            <a:normAutofit/>
          </a:bodyPr>
          <a:lstStyle/>
          <a:p>
            <a:r>
              <a:rPr lang="cs-CZ" sz="1100" b="1" dirty="0">
                <a:solidFill>
                  <a:schemeClr val="bg1"/>
                </a:solidFill>
              </a:rPr>
              <a:t>Děkuji školiteli, konzultantům a týmu Funkční biodiverzity ve VURV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023119" y="6148873"/>
            <a:ext cx="9909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2"/>
                </a:solidFill>
              </a:rPr>
              <a:t>Děkuji za pozornost. Vaše dotazy?</a:t>
            </a:r>
          </a:p>
        </p:txBody>
      </p:sp>
    </p:spTree>
    <p:extLst>
      <p:ext uri="{BB962C8B-B14F-4D97-AF65-F5344CB8AC3E}">
        <p14:creationId xmlns:p14="http://schemas.microsoft.com/office/powerpoint/2010/main" val="278565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0A97AE5-8FEA-4F68-BD20-9DEE5DD9D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576" y="2051366"/>
            <a:ext cx="4963201" cy="431176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7B8A6C9-9F94-4D14-B308-D4ABF5C06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9278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M</a:t>
            </a:r>
            <a:r>
              <a:rPr lang="cs-CZ" b="1" dirty="0" smtClean="0"/>
              <a:t>ortalita </a:t>
            </a:r>
            <a:r>
              <a:rPr lang="cs-CZ" b="1" dirty="0"/>
              <a:t>semen je jedním z nejvýznamnějších faktorů ovlivňujících životní cyklus a šíření rostlin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C6FC48-4B8B-4EE3-9B56-A155AE440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468" y="1861139"/>
            <a:ext cx="7711572" cy="9591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Až 90 % semen je zahubeno ročně svými antagonisty</a:t>
            </a:r>
          </a:p>
          <a:p>
            <a:endParaRPr lang="cs-CZ" sz="2000" dirty="0"/>
          </a:p>
          <a:p>
            <a:endParaRPr lang="cs-CZ" sz="2000" dirty="0" smtClean="0"/>
          </a:p>
          <a:p>
            <a:endParaRPr lang="cs-CZ" sz="2000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1C2A068C-4A65-4BA6-B357-D258DE9FE4DF}"/>
              </a:ext>
            </a:extLst>
          </p:cNvPr>
          <p:cNvSpPr txBox="1">
            <a:spLocks/>
          </p:cNvSpPr>
          <p:nvPr/>
        </p:nvSpPr>
        <p:spPr>
          <a:xfrm>
            <a:off x="8563865" y="3296414"/>
            <a:ext cx="3331556" cy="1474499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 smtClean="0"/>
              <a:t>Doba </a:t>
            </a:r>
            <a:r>
              <a:rPr lang="cs-CZ" sz="2000" dirty="0" smtClean="0"/>
              <a:t>setrvání semen v </a:t>
            </a:r>
            <a:r>
              <a:rPr lang="cs-CZ" sz="2000" dirty="0"/>
              <a:t>půdní zásobě je </a:t>
            </a:r>
            <a:r>
              <a:rPr lang="cs-CZ" sz="2000" dirty="0" smtClean="0"/>
              <a:t>variabilní</a:t>
            </a:r>
          </a:p>
          <a:p>
            <a:r>
              <a:rPr lang="cs-CZ" sz="2000" dirty="0"/>
              <a:t>V půdní zásobě semena napadají mikroorganismy</a:t>
            </a:r>
          </a:p>
          <a:p>
            <a:pPr marL="0" indent="0">
              <a:buNone/>
            </a:pPr>
            <a:endParaRPr lang="cs-CZ" sz="2000" dirty="0" smtClean="0"/>
          </a:p>
        </p:txBody>
      </p:sp>
      <p:sp>
        <p:nvSpPr>
          <p:cNvPr id="8" name="TextovéPole 7"/>
          <p:cNvSpPr txBox="1"/>
          <p:nvPr/>
        </p:nvSpPr>
        <p:spPr>
          <a:xfrm>
            <a:off x="3627306" y="6238318"/>
            <a:ext cx="624789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Jak a na základě čeho si </a:t>
            </a:r>
            <a:r>
              <a:rPr lang="cs-CZ" sz="2000" b="1" dirty="0"/>
              <a:t>predátoři semena </a:t>
            </a:r>
            <a:r>
              <a:rPr lang="cs-CZ" sz="2000" b="1" dirty="0" smtClean="0"/>
              <a:t>vybírají? </a:t>
            </a:r>
            <a:endParaRPr lang="cs-CZ" sz="2000" b="1" dirty="0"/>
          </a:p>
          <a:p>
            <a:endParaRPr lang="cs-CZ" dirty="0"/>
          </a:p>
        </p:txBody>
      </p:sp>
      <p:cxnSp>
        <p:nvCxnSpPr>
          <p:cNvPr id="11" name="Přímá spojnice se šipkou 10"/>
          <p:cNvCxnSpPr/>
          <p:nvPr/>
        </p:nvCxnSpPr>
        <p:spPr>
          <a:xfrm flipH="1">
            <a:off x="6848272" y="4770913"/>
            <a:ext cx="1715593" cy="11045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431781" y="2896055"/>
            <a:ext cx="2854795" cy="2862322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 toho 30 - 70 % roční produkce semen je sežráno </a:t>
            </a:r>
            <a:r>
              <a:rPr lang="cs-CZ" dirty="0" err="1"/>
              <a:t>postdisperzími</a:t>
            </a:r>
            <a:r>
              <a:rPr lang="cs-CZ" dirty="0"/>
              <a:t> </a:t>
            </a:r>
            <a:r>
              <a:rPr lang="cs-CZ" dirty="0" smtClean="0"/>
              <a:t>predátory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Na </a:t>
            </a:r>
            <a:r>
              <a:rPr lang="cs-CZ" dirty="0"/>
              <a:t>povrchu půdy, než semena vstoupí do půdní banky, i v půdní </a:t>
            </a:r>
            <a:r>
              <a:rPr lang="cs-CZ" dirty="0" smtClean="0"/>
              <a:t>bance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Hlavní predátoři střevlíkovití brouci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cxnSp>
        <p:nvCxnSpPr>
          <p:cNvPr id="7" name="Přímá spojnice se šipkou 6"/>
          <p:cNvCxnSpPr/>
          <p:nvPr/>
        </p:nvCxnSpPr>
        <p:spPr>
          <a:xfrm flipV="1">
            <a:off x="3218419" y="5660967"/>
            <a:ext cx="1272590" cy="97410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940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Co ovlivňuje preference střevlíků?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86743"/>
            <a:ext cx="5069706" cy="3802280"/>
          </a:xfrm>
        </p:spPr>
      </p:pic>
      <p:sp>
        <p:nvSpPr>
          <p:cNvPr id="6" name="Bublinový popisek ve tvaru obláčku 5"/>
          <p:cNvSpPr/>
          <p:nvPr/>
        </p:nvSpPr>
        <p:spPr>
          <a:xfrm>
            <a:off x="1277264" y="1986743"/>
            <a:ext cx="3369552" cy="1463040"/>
          </a:xfrm>
          <a:prstGeom prst="cloud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1845426" y="2395097"/>
            <a:ext cx="2477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Efekt predátora, semen a prostředí</a:t>
            </a:r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6001790" y="1825625"/>
            <a:ext cx="5976850" cy="4750349"/>
          </a:xfrm>
          <a:prstGeom prst="rect">
            <a:avLst/>
          </a:prstGeom>
        </p:spPr>
        <p:txBody>
          <a:bodyPr vert="horz" lIns="91440" tIns="45720" rIns="91440" bIns="45720" numCol="1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cs-CZ" b="1" dirty="0"/>
              <a:t>Predátor</a:t>
            </a:r>
          </a:p>
          <a:p>
            <a:pPr lvl="1"/>
            <a:r>
              <a:rPr lang="cs-CZ" dirty="0"/>
              <a:t>Znaky vycházející z fylogenetické příbuznosti (velikost, hmotnost, velikost mandibul)</a:t>
            </a:r>
          </a:p>
          <a:p>
            <a:pPr lvl="1"/>
            <a:r>
              <a:rPr lang="cs-CZ" dirty="0"/>
              <a:t>Míra specializace</a:t>
            </a:r>
          </a:p>
          <a:p>
            <a:pPr lvl="1"/>
            <a:r>
              <a:rPr lang="cs-CZ" dirty="0"/>
              <a:t>Schopnost reagovat na signály semen </a:t>
            </a:r>
          </a:p>
          <a:p>
            <a:pPr marL="457200" lvl="1" indent="0">
              <a:buNone/>
            </a:pPr>
            <a:r>
              <a:rPr lang="cs-CZ" b="1" dirty="0"/>
              <a:t>Semena</a:t>
            </a:r>
          </a:p>
          <a:p>
            <a:pPr lvl="1"/>
            <a:r>
              <a:rPr lang="cs-CZ" dirty="0"/>
              <a:t>Znaky vycházející z fylogenetické příbuznosti (velikost, tvar, hmotnost, chemické složení, vlastnosti osemení) a momentálního stavu semen</a:t>
            </a:r>
          </a:p>
          <a:p>
            <a:pPr marL="457200" lvl="1" indent="0">
              <a:buNone/>
            </a:pPr>
            <a:r>
              <a:rPr lang="cs-CZ" b="1" dirty="0"/>
              <a:t>Prostředí</a:t>
            </a:r>
          </a:p>
          <a:p>
            <a:pPr lvl="1"/>
            <a:r>
              <a:rPr lang="cs-CZ" dirty="0"/>
              <a:t>Teplota, vlhkost</a:t>
            </a:r>
          </a:p>
          <a:p>
            <a:pPr lvl="1"/>
            <a:r>
              <a:rPr lang="cs-CZ" dirty="0"/>
              <a:t>Přítomnost alternativní kořisti a predátorů</a:t>
            </a:r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214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25189" y="385345"/>
            <a:ext cx="10515600" cy="1325563"/>
          </a:xfrm>
        </p:spPr>
        <p:txBody>
          <a:bodyPr/>
          <a:lstStyle/>
          <a:p>
            <a:r>
              <a:rPr lang="cs-CZ" b="1" dirty="0"/>
              <a:t> Výzkumné otázky a cíle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51664" y="1825625"/>
            <a:ext cx="5302135" cy="4351338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cs-CZ" sz="1800" dirty="0" smtClean="0"/>
              <a:t>Jaké </a:t>
            </a:r>
            <a:r>
              <a:rPr lang="cs-CZ" sz="1800" dirty="0"/>
              <a:t>vlastnosti semen ovlivňují preference střevlíkovitých predátorů semen? </a:t>
            </a:r>
            <a:r>
              <a:rPr lang="cs-CZ" sz="1800" dirty="0" smtClean="0"/>
              <a:t>Jaké </a:t>
            </a:r>
            <a:r>
              <a:rPr lang="cs-CZ" sz="1800" dirty="0"/>
              <a:t>dominantní znaky semen ovlivňují preference střevlíků různých </a:t>
            </a:r>
            <a:r>
              <a:rPr lang="cs-CZ" sz="1800" dirty="0" err="1"/>
              <a:t>tribů</a:t>
            </a:r>
            <a:r>
              <a:rPr lang="cs-CZ" sz="1800" dirty="0"/>
              <a:t> (</a:t>
            </a:r>
            <a:r>
              <a:rPr lang="cs-CZ" sz="1800" dirty="0" err="1" smtClean="0"/>
              <a:t>Harpalini</a:t>
            </a:r>
            <a:r>
              <a:rPr lang="cs-CZ" sz="1800" dirty="0" smtClean="0"/>
              <a:t> </a:t>
            </a:r>
            <a:r>
              <a:rPr lang="cs-CZ" sz="1800" dirty="0"/>
              <a:t>vs. </a:t>
            </a:r>
            <a:r>
              <a:rPr lang="cs-CZ" sz="1800" dirty="0" err="1"/>
              <a:t>Zabrini</a:t>
            </a:r>
            <a:r>
              <a:rPr lang="cs-CZ" sz="1800" dirty="0" smtClean="0"/>
              <a:t>)?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800" dirty="0"/>
              <a:t>Je aktuální stav semen důležitý pro jejich predaci? </a:t>
            </a:r>
            <a:r>
              <a:rPr lang="cs-CZ" sz="1800" dirty="0" smtClean="0"/>
              <a:t>Preferují </a:t>
            </a:r>
            <a:r>
              <a:rPr lang="cs-CZ" sz="1800" dirty="0"/>
              <a:t>střevlíci nabobtnalá a poškozená semena    před suchými? Jakou roli v preferencích střevlíků hraje geografický původ semen</a:t>
            </a:r>
            <a:r>
              <a:rPr lang="cs-CZ" sz="1800" dirty="0" smtClean="0"/>
              <a:t>?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800" dirty="0"/>
              <a:t>Stanovit přežívání jednotlivých druhů semen v půdní zásobě. Jak se mění vlastnosti semen s průběhem doby setrvání v půdě</a:t>
            </a:r>
            <a:r>
              <a:rPr lang="cs-CZ" sz="1800" dirty="0" smtClean="0"/>
              <a:t>?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800" dirty="0"/>
              <a:t>Ovlivňuje doba setrvání semen v půdní zásobě preference střevlíků</a:t>
            </a:r>
            <a:r>
              <a:rPr lang="cs-CZ" sz="1800" dirty="0" smtClean="0"/>
              <a:t>?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800" dirty="0"/>
              <a:t>Ovlivňuje kolonizace semen půdními bakteriemi preference střevlíků?</a:t>
            </a:r>
          </a:p>
          <a:p>
            <a:pPr marL="342900" indent="-342900">
              <a:buFont typeface="+mj-lt"/>
              <a:buAutoNum type="arabicPeriod"/>
            </a:pPr>
            <a:endParaRPr lang="cs-CZ" sz="1800" dirty="0"/>
          </a:p>
          <a:p>
            <a:pPr marL="342900" indent="-342900">
              <a:buFont typeface="+mj-lt"/>
              <a:buAutoNum type="arabicPeriod"/>
            </a:pPr>
            <a:endParaRPr lang="cs-CZ" sz="1800" dirty="0"/>
          </a:p>
          <a:p>
            <a:pPr marL="342900" indent="-342900">
              <a:buFont typeface="+mj-lt"/>
              <a:buAutoNum type="arabicPeriod"/>
            </a:pPr>
            <a:endParaRPr lang="cs-CZ" sz="1800" dirty="0"/>
          </a:p>
          <a:p>
            <a:pPr marL="342900" indent="-342900">
              <a:buFont typeface="+mj-lt"/>
              <a:buAutoNum type="arabicPeriod"/>
            </a:pPr>
            <a:endParaRPr lang="cs-CZ" sz="1800" dirty="0" smtClean="0"/>
          </a:p>
          <a:p>
            <a:pPr marL="342900" indent="-342900">
              <a:buFont typeface="+mj-lt"/>
              <a:buAutoNum type="arabicPeriod"/>
            </a:pPr>
            <a:endParaRPr lang="cs-CZ" sz="1800" dirty="0" smtClean="0"/>
          </a:p>
          <a:p>
            <a:pPr marL="342900" indent="-342900">
              <a:buFont typeface="+mj-lt"/>
              <a:buAutoNum type="arabicPeriod"/>
            </a:pPr>
            <a:endParaRPr lang="cs-CZ" sz="1800" dirty="0"/>
          </a:p>
          <a:p>
            <a:pPr marL="342900" indent="-342900">
              <a:buFont typeface="+mj-lt"/>
              <a:buAutoNum type="arabicPeriod"/>
            </a:pPr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FCF96B3-AA41-4953-B7DC-6A6326373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412" y="2427620"/>
            <a:ext cx="3488267" cy="2819055"/>
          </a:xfrm>
          <a:prstGeom prst="rect">
            <a:avLst/>
          </a:prstGeom>
        </p:spPr>
      </p:pic>
      <p:pic>
        <p:nvPicPr>
          <p:cNvPr id="5" name="Picture 2" descr="Výsledek obrázku pro Harpalus rufipes">
            <a:extLst>
              <a:ext uri="{FF2B5EF4-FFF2-40B4-BE49-F238E27FC236}">
                <a16:creationId xmlns:a16="http://schemas.microsoft.com/office/drawing/2014/main" id="{57F2B3AA-D6D6-41C2-9C97-B60421121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5086">
            <a:off x="619505" y="4828009"/>
            <a:ext cx="1127072" cy="174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7448C80-7203-49C9-8CA1-24EA41CC9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729736">
            <a:off x="4129256" y="4778703"/>
            <a:ext cx="800024" cy="134504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202752">
            <a:off x="906802" y="1692105"/>
            <a:ext cx="1008685" cy="1559771"/>
          </a:xfrm>
          <a:prstGeom prst="rect">
            <a:avLst/>
          </a:prstGeom>
        </p:spPr>
      </p:pic>
      <p:pic>
        <p:nvPicPr>
          <p:cNvPr id="8" name="Picture 2" descr="Výsledek obrázku pro pterostichus melanarius">
            <a:extLst>
              <a:ext uri="{FF2B5EF4-FFF2-40B4-BE49-F238E27FC236}">
                <a16:creationId xmlns:a16="http://schemas.microsoft.com/office/drawing/2014/main" id="{7E215516-4000-4394-9A0B-04DA3798A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83042">
            <a:off x="4347059" y="1749354"/>
            <a:ext cx="719638" cy="144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47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94841" y="2461886"/>
            <a:ext cx="5996163" cy="2205004"/>
          </a:xfrm>
        </p:spPr>
        <p:txBody>
          <a:bodyPr>
            <a:normAutofit/>
          </a:bodyPr>
          <a:lstStyle/>
          <a:p>
            <a:r>
              <a:rPr lang="cs-CZ" sz="1800" dirty="0" err="1"/>
              <a:t>Dataset</a:t>
            </a:r>
            <a:r>
              <a:rPr lang="cs-CZ" sz="1800" dirty="0"/>
              <a:t> preferencí 37 druhů střevlíků (</a:t>
            </a:r>
            <a:r>
              <a:rPr lang="cs-CZ" sz="1800" dirty="0" err="1"/>
              <a:t>Honěk</a:t>
            </a:r>
            <a:r>
              <a:rPr lang="cs-CZ" sz="1800" dirty="0"/>
              <a:t> et al. 2007)</a:t>
            </a:r>
          </a:p>
          <a:p>
            <a:pPr lvl="1"/>
            <a:r>
              <a:rPr lang="cs-CZ" sz="1800" dirty="0" err="1"/>
              <a:t>Kafeteriový</a:t>
            </a:r>
            <a:r>
              <a:rPr lang="cs-CZ" sz="1800" dirty="0"/>
              <a:t> experiment (semena v plastelíně)</a:t>
            </a:r>
          </a:p>
          <a:p>
            <a:r>
              <a:rPr lang="cs-CZ" sz="1800" dirty="0" err="1"/>
              <a:t>Datasety</a:t>
            </a:r>
            <a:r>
              <a:rPr lang="cs-CZ" sz="1800" dirty="0"/>
              <a:t> vlastností semen 28 druhů rostlin</a:t>
            </a:r>
          </a:p>
          <a:p>
            <a:pPr lvl="1"/>
            <a:r>
              <a:rPr lang="cs-CZ" sz="1800" dirty="0"/>
              <a:t>Chemické</a:t>
            </a:r>
          </a:p>
          <a:p>
            <a:pPr lvl="1"/>
            <a:r>
              <a:rPr lang="cs-CZ" sz="1800" dirty="0"/>
              <a:t>Morfologické (vlastnosti osemení, rozměry, hmotnost)</a:t>
            </a:r>
          </a:p>
          <a:p>
            <a:pPr lvl="1"/>
            <a:r>
              <a:rPr lang="cs-CZ" sz="1800" dirty="0"/>
              <a:t>Taxonomie/Strategie rostliny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9878" y="4920787"/>
            <a:ext cx="2900367" cy="1866323"/>
          </a:xfrm>
          <a:prstGeom prst="rect">
            <a:avLst/>
          </a:prstGeom>
        </p:spPr>
      </p:pic>
      <p:sp>
        <p:nvSpPr>
          <p:cNvPr id="16" name="AutoShape 2" descr="Kreslený Cirkusový Silák klipartové obráz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9878" y="2385338"/>
            <a:ext cx="3673934" cy="2281552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870" y="4905408"/>
            <a:ext cx="2578546" cy="186632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7849" y="389467"/>
            <a:ext cx="5819595" cy="155519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5071" y="825926"/>
            <a:ext cx="3105150" cy="2952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5883" y="1414389"/>
            <a:ext cx="733425" cy="43815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5416" y="4920787"/>
            <a:ext cx="2884462" cy="183556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33400" y="389467"/>
            <a:ext cx="2269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Článek 1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66552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9228" y="2440766"/>
            <a:ext cx="4540135" cy="3153699"/>
          </a:xfrm>
        </p:spPr>
        <p:txBody>
          <a:bodyPr/>
          <a:lstStyle/>
          <a:p>
            <a:pPr marL="285750" indent="-285750"/>
            <a:r>
              <a:rPr lang="cs-CZ" sz="2000" dirty="0"/>
              <a:t>Chemické látky neovlivňují průkazně preference střevlíků</a:t>
            </a:r>
          </a:p>
          <a:p>
            <a:pPr marL="742950" lvl="1" indent="-285750"/>
            <a:r>
              <a:rPr lang="cs-CZ" sz="2000" dirty="0"/>
              <a:t>Kontaminace semen?</a:t>
            </a:r>
          </a:p>
          <a:p>
            <a:pPr marL="742950" lvl="1" indent="-285750"/>
            <a:r>
              <a:rPr lang="cs-CZ" sz="2000" dirty="0"/>
              <a:t>Příliš mnoho semen najednou?</a:t>
            </a:r>
          </a:p>
          <a:p>
            <a:pPr marL="742950" lvl="1" indent="-285750"/>
            <a:r>
              <a:rPr lang="cs-CZ" sz="2000" dirty="0"/>
              <a:t>Plastelína? </a:t>
            </a:r>
          </a:p>
          <a:p>
            <a:pPr marL="742950" lvl="1" indent="-285750"/>
            <a:endParaRPr lang="cs-CZ" sz="2000" dirty="0"/>
          </a:p>
          <a:p>
            <a:pPr marL="285750" indent="-285750"/>
            <a:r>
              <a:rPr lang="cs-CZ" sz="2000" dirty="0"/>
              <a:t>Morfologické znaky semen jsou dominantním znakem ovlivňující preference střevlíků</a:t>
            </a:r>
          </a:p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541317" y="856069"/>
            <a:ext cx="7516091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latin typeface="+mj-lt"/>
                <a:ea typeface="+mj-ea"/>
                <a:cs typeface="+mj-cs"/>
              </a:rPr>
              <a:t>Jaké vlastnosti semen ovlivňují preference střevlíkovitých predátorů semen?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1720" y="2576946"/>
            <a:ext cx="5108187" cy="271826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DC1B407-985F-4D85-902F-A02766731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5201" y="2465633"/>
            <a:ext cx="692782" cy="116474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68E3C7D-B5A3-464C-899C-4A41B1A4DB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8224" y="2576946"/>
            <a:ext cx="644997" cy="997385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261336" y="365125"/>
            <a:ext cx="995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Článek 1</a:t>
            </a:r>
            <a:endParaRPr lang="cs-CZ" b="1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6061" y="113921"/>
            <a:ext cx="3736186" cy="99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14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082" y="2955007"/>
            <a:ext cx="4824868" cy="212965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16205" y="786019"/>
            <a:ext cx="7024621" cy="1325563"/>
          </a:xfrm>
        </p:spPr>
        <p:txBody>
          <a:bodyPr>
            <a:normAutofit fontScale="90000"/>
          </a:bodyPr>
          <a:lstStyle/>
          <a:p>
            <a:r>
              <a:rPr lang="cs-CZ" sz="3600" b="1" dirty="0"/>
              <a:t>Jaké </a:t>
            </a:r>
            <a:r>
              <a:rPr lang="cs-CZ" sz="3600" b="1" dirty="0"/>
              <a:t>dominantní znaky semen ovlivňují preference střevlíků různých </a:t>
            </a:r>
            <a:r>
              <a:rPr lang="cs-CZ" sz="3600" b="1" dirty="0" err="1"/>
              <a:t>tribů</a:t>
            </a:r>
            <a:r>
              <a:rPr lang="cs-CZ" sz="3600" b="1" dirty="0"/>
              <a:t> (</a:t>
            </a:r>
            <a:r>
              <a:rPr lang="cs-CZ" sz="3600" b="1" dirty="0" err="1"/>
              <a:t>Harpalini</a:t>
            </a:r>
            <a:r>
              <a:rPr lang="cs-CZ" sz="3600" b="1" dirty="0"/>
              <a:t> </a:t>
            </a:r>
            <a:r>
              <a:rPr lang="cs-CZ" sz="3600" b="1" dirty="0"/>
              <a:t>vs. </a:t>
            </a:r>
            <a:r>
              <a:rPr lang="cs-CZ" sz="3600" b="1" dirty="0" err="1"/>
              <a:t>Zabrini</a:t>
            </a:r>
            <a:r>
              <a:rPr lang="cs-CZ" sz="3600" b="1" dirty="0" smtClean="0"/>
              <a:t>)?</a:t>
            </a:r>
            <a:r>
              <a:rPr lang="cs-CZ" b="1" dirty="0"/>
              <a:t/>
            </a:r>
            <a:br>
              <a:rPr lang="cs-CZ" b="1" dirty="0"/>
            </a:b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490085" y="1916342"/>
            <a:ext cx="230299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cs-CZ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Znaky semen ovlivňující jejich </a:t>
            </a:r>
            <a:r>
              <a:rPr lang="cs-CZ" sz="2000" dirty="0" err="1"/>
              <a:t>preferovanost</a:t>
            </a:r>
            <a:r>
              <a:rPr lang="cs-CZ" sz="2000" dirty="0"/>
              <a:t> závisejí na specializovanosti predátora </a:t>
            </a:r>
            <a:r>
              <a:rPr lang="cs-CZ" sz="2000" dirty="0" smtClean="0"/>
              <a:t>(</a:t>
            </a:r>
            <a:r>
              <a:rPr lang="cs-CZ" sz="2000" dirty="0" err="1"/>
              <a:t>Zabrini</a:t>
            </a:r>
            <a:r>
              <a:rPr lang="cs-CZ" sz="2000" dirty="0"/>
              <a:t> vs. </a:t>
            </a:r>
            <a:r>
              <a:rPr lang="cs-CZ" sz="2000" dirty="0" err="1"/>
              <a:t>Harpalini</a:t>
            </a:r>
            <a:r>
              <a:rPr lang="cs-CZ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4044" y="0"/>
            <a:ext cx="3737956" cy="1201879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6382" y="2955007"/>
            <a:ext cx="3390106" cy="210360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EBD0DC6-2CE9-4D35-9A36-A49EED8280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0027727" y="2566742"/>
            <a:ext cx="692782" cy="116474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C27E486-B359-48ED-8D61-B8E37E5241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5827451" y="2674312"/>
            <a:ext cx="644997" cy="997385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261336" y="365125"/>
            <a:ext cx="995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Článek 1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0437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77393" y="416970"/>
            <a:ext cx="4127377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1600" b="1" cap="small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properties and species of weed seeds affect their consumption by carabid beetles?</a:t>
            </a:r>
            <a:r>
              <a:rPr lang="en-GB" sz="1600" cap="small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Authors: </a:t>
            </a:r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Foffová H.</a:t>
            </a:r>
            <a:r>
              <a:rPr lang="en-GB" sz="16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1, 2*</a:t>
            </a:r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Bohan D. A.</a:t>
            </a:r>
            <a:r>
              <a:rPr lang="en-GB" sz="16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Saska P.</a:t>
            </a:r>
            <a:r>
              <a:rPr lang="en-GB" sz="16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cs-CZ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1160" y="2726267"/>
            <a:ext cx="7906258" cy="4386768"/>
          </a:xfrm>
        </p:spPr>
        <p:txBody>
          <a:bodyPr>
            <a:normAutofit/>
          </a:bodyPr>
          <a:lstStyle/>
          <a:p>
            <a:r>
              <a:rPr lang="cs-CZ" sz="2000" dirty="0"/>
              <a:t>Vlastnosti semen se </a:t>
            </a:r>
            <a:r>
              <a:rPr lang="cs-CZ" sz="2000" dirty="0" smtClean="0"/>
              <a:t>mění s </a:t>
            </a:r>
            <a:r>
              <a:rPr lang="cs-CZ" sz="2000" dirty="0"/>
              <a:t>aktuálním stavem</a:t>
            </a:r>
          </a:p>
          <a:p>
            <a:pPr marL="0" indent="0">
              <a:buNone/>
            </a:pPr>
            <a:r>
              <a:rPr lang="cs-CZ" sz="2000" dirty="0"/>
              <a:t>     (suchá x nabobtnalá x poškozená)</a:t>
            </a:r>
          </a:p>
          <a:p>
            <a:r>
              <a:rPr lang="cs-CZ" sz="2000" dirty="0"/>
              <a:t>Při nabobtnání se zvyšuje fyziologická aktivita semen</a:t>
            </a:r>
          </a:p>
          <a:p>
            <a:pPr lvl="1"/>
            <a:r>
              <a:rPr lang="cs-CZ" sz="1600" dirty="0"/>
              <a:t>Nabobtnalá semena uvolňují více volatilních látek</a:t>
            </a:r>
          </a:p>
          <a:p>
            <a:r>
              <a:rPr lang="cs-CZ" sz="2000" dirty="0" smtClean="0"/>
              <a:t>H:</a:t>
            </a:r>
            <a:r>
              <a:rPr lang="cs-CZ" sz="2000" dirty="0" smtClean="0"/>
              <a:t> </a:t>
            </a:r>
            <a:r>
              <a:rPr lang="cs-CZ" sz="2000" dirty="0"/>
              <a:t>Střevlíci preferují nabobtnalá a poškozená semena před suchými</a:t>
            </a:r>
          </a:p>
          <a:p>
            <a:r>
              <a:rPr lang="cs-CZ" sz="2000" dirty="0"/>
              <a:t>Druhy</a:t>
            </a:r>
          </a:p>
          <a:p>
            <a:pPr lvl="1"/>
            <a:r>
              <a:rPr lang="cs-CZ" sz="2000" i="1" dirty="0" err="1"/>
              <a:t>Taraxacum</a:t>
            </a:r>
            <a:r>
              <a:rPr lang="cs-CZ" sz="2000" i="1" dirty="0"/>
              <a:t> </a:t>
            </a:r>
            <a:r>
              <a:rPr lang="cs-CZ" sz="2000" i="1" dirty="0" err="1"/>
              <a:t>officinale</a:t>
            </a:r>
            <a:r>
              <a:rPr lang="cs-CZ" sz="2000" i="1" dirty="0"/>
              <a:t>, </a:t>
            </a:r>
            <a:r>
              <a:rPr lang="cs-CZ" sz="2000" i="1" dirty="0" err="1"/>
              <a:t>Stellaria</a:t>
            </a:r>
            <a:r>
              <a:rPr lang="cs-CZ" sz="2000" i="1" dirty="0"/>
              <a:t> media</a:t>
            </a:r>
          </a:p>
          <a:p>
            <a:pPr lvl="1"/>
            <a:r>
              <a:rPr lang="cs-CZ" sz="2000" i="1" dirty="0" err="1"/>
              <a:t>Pterostichus</a:t>
            </a:r>
            <a:r>
              <a:rPr lang="cs-CZ" sz="2000" i="1" dirty="0"/>
              <a:t> </a:t>
            </a:r>
            <a:r>
              <a:rPr lang="cs-CZ" sz="2000" i="1" dirty="0" err="1"/>
              <a:t>melanarius</a:t>
            </a:r>
            <a:r>
              <a:rPr lang="cs-CZ" sz="2000" i="1" dirty="0"/>
              <a:t> </a:t>
            </a:r>
            <a:r>
              <a:rPr lang="cs-CZ" sz="2000" dirty="0"/>
              <a:t>(O)</a:t>
            </a:r>
            <a:r>
              <a:rPr lang="cs-CZ" sz="2000" i="1" dirty="0"/>
              <a:t>, </a:t>
            </a:r>
            <a:r>
              <a:rPr lang="cs-CZ" sz="2000" i="1" dirty="0" err="1"/>
              <a:t>Poecilus</a:t>
            </a:r>
            <a:r>
              <a:rPr lang="cs-CZ" sz="2000" i="1" dirty="0"/>
              <a:t> </a:t>
            </a:r>
            <a:r>
              <a:rPr lang="cs-CZ" sz="2000" i="1" dirty="0" err="1"/>
              <a:t>cupreus</a:t>
            </a:r>
            <a:r>
              <a:rPr lang="cs-CZ" sz="2000" i="1" dirty="0"/>
              <a:t> </a:t>
            </a:r>
            <a:r>
              <a:rPr lang="cs-CZ" sz="2000" dirty="0"/>
              <a:t>(O)</a:t>
            </a:r>
            <a:r>
              <a:rPr lang="cs-CZ" sz="2000" i="1" dirty="0"/>
              <a:t>, </a:t>
            </a:r>
            <a:r>
              <a:rPr lang="cs-CZ" sz="2000" i="1" dirty="0" err="1"/>
              <a:t>Anchomenus</a:t>
            </a:r>
            <a:r>
              <a:rPr lang="cs-CZ" sz="2000" i="1" dirty="0"/>
              <a:t> dorsalis </a:t>
            </a:r>
            <a:r>
              <a:rPr lang="cs-CZ" sz="2000" dirty="0"/>
              <a:t>(C</a:t>
            </a:r>
            <a:r>
              <a:rPr lang="cs-CZ" sz="2000" dirty="0" smtClean="0"/>
              <a:t>)</a:t>
            </a:r>
          </a:p>
          <a:p>
            <a:r>
              <a:rPr lang="cs-CZ" sz="2000" dirty="0" smtClean="0"/>
              <a:t>Semena různého geografického původu (Francie</a:t>
            </a:r>
            <a:r>
              <a:rPr lang="cs-CZ" sz="2000" dirty="0" smtClean="0"/>
              <a:t>, Česká republika)</a:t>
            </a:r>
            <a:endParaRPr lang="cs-CZ" sz="2000" dirty="0"/>
          </a:p>
        </p:txBody>
      </p:sp>
      <p:pic>
        <p:nvPicPr>
          <p:cNvPr id="1028" name="Picture 4" descr="Acta Zoologica Academiae Scientiarum Hungaricae">
            <a:extLst>
              <a:ext uri="{FF2B5EF4-FFF2-40B4-BE49-F238E27FC236}">
                <a16:creationId xmlns:a16="http://schemas.microsoft.com/office/drawing/2014/main" id="{0D754BE0-F551-42AD-9D65-21F7067F5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642" y="1429846"/>
            <a:ext cx="3547533" cy="78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">
            <a:extLst>
              <a:ext uri="{FF2B5EF4-FFF2-40B4-BE49-F238E27FC236}">
                <a16:creationId xmlns:a16="http://schemas.microsoft.com/office/drawing/2014/main" id="{7191D88A-D4C4-4F8C-9CD3-5B895E0FD87F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04770" y="3351517"/>
            <a:ext cx="4257675" cy="313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Výsledek obrázku pro pterostichus melanarius">
            <a:extLst>
              <a:ext uri="{FF2B5EF4-FFF2-40B4-BE49-F238E27FC236}">
                <a16:creationId xmlns:a16="http://schemas.microsoft.com/office/drawing/2014/main" id="{248FDA72-FBAE-4421-9D0A-48CBB5F5A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78759">
            <a:off x="9953137" y="4484390"/>
            <a:ext cx="433451" cy="87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8879696" y="1742533"/>
            <a:ext cx="2226108" cy="1515648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533400" y="389467"/>
            <a:ext cx="2269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Článek 2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84675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8A8B17E-2E2D-46D9-AEB5-0C2A985C2C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07026" y="2518884"/>
            <a:ext cx="7533308" cy="3307306"/>
          </a:xfrm>
        </p:spPr>
      </p:pic>
      <p:pic>
        <p:nvPicPr>
          <p:cNvPr id="7" name="Picture 2" descr="Výsledek obrázku pro pterostichus melanarius">
            <a:extLst>
              <a:ext uri="{FF2B5EF4-FFF2-40B4-BE49-F238E27FC236}">
                <a16:creationId xmlns:a16="http://schemas.microsoft.com/office/drawing/2014/main" id="{7E215516-4000-4394-9A0B-04DA3798A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46350" y="1534164"/>
            <a:ext cx="654661" cy="131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5AB03CD-FA21-4305-B9BA-1F5715F5F1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1030" y="2972421"/>
            <a:ext cx="1076325" cy="9144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2C364BD-CFC8-4470-91A4-CA8C1AC767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9767512" y="2868958"/>
            <a:ext cx="1085850" cy="885825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301366" y="2710031"/>
            <a:ext cx="40996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i="1" dirty="0" smtClean="0"/>
              <a:t>P. </a:t>
            </a:r>
            <a:r>
              <a:rPr lang="cs-CZ" i="1" dirty="0" err="1" smtClean="0"/>
              <a:t>melanarius</a:t>
            </a:r>
            <a:r>
              <a:rPr lang="cs-CZ" i="1" dirty="0" smtClean="0"/>
              <a:t> </a:t>
            </a:r>
            <a:r>
              <a:rPr lang="cs-CZ" dirty="0" smtClean="0"/>
              <a:t>i </a:t>
            </a:r>
            <a:r>
              <a:rPr lang="cs-CZ" i="1" dirty="0" smtClean="0"/>
              <a:t>P. </a:t>
            </a:r>
            <a:r>
              <a:rPr lang="cs-CZ" i="1" dirty="0" err="1" smtClean="0"/>
              <a:t>cupreus</a:t>
            </a:r>
            <a:r>
              <a:rPr lang="cs-CZ" i="1" dirty="0" smtClean="0"/>
              <a:t> </a:t>
            </a:r>
            <a:r>
              <a:rPr lang="cs-CZ" dirty="0" smtClean="0"/>
              <a:t>preferovali </a:t>
            </a:r>
            <a:r>
              <a:rPr lang="cs-CZ" dirty="0"/>
              <a:t>nabobtnalá a poškozená semena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Oba zkoumané druhy střevlíků preferovaly </a:t>
            </a:r>
            <a:r>
              <a:rPr lang="cs-CZ" i="1" dirty="0" err="1"/>
              <a:t>Taraxacum</a:t>
            </a:r>
            <a:r>
              <a:rPr lang="cs-CZ" i="1" dirty="0"/>
              <a:t> </a:t>
            </a:r>
            <a:r>
              <a:rPr lang="cs-CZ" i="1" dirty="0" err="1"/>
              <a:t>officinale</a:t>
            </a:r>
            <a:r>
              <a:rPr lang="cs-CZ" i="1" dirty="0"/>
              <a:t> </a:t>
            </a:r>
            <a:r>
              <a:rPr lang="cs-CZ" dirty="0"/>
              <a:t>před </a:t>
            </a:r>
            <a:r>
              <a:rPr lang="cs-CZ" i="1" dirty="0" err="1"/>
              <a:t>Stellaria</a:t>
            </a:r>
            <a:r>
              <a:rPr lang="cs-CZ" i="1" dirty="0"/>
              <a:t> </a:t>
            </a:r>
            <a:r>
              <a:rPr lang="cs-CZ" i="1" dirty="0" smtClean="0"/>
              <a:t>media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Střevlíci preferují semena ze stejné geografické oblasti, v jaké se sami vyskytují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A420C93-EFAA-4411-A42D-ABB85CE03752}"/>
              </a:ext>
            </a:extLst>
          </p:cNvPr>
          <p:cNvSpPr txBox="1"/>
          <p:nvPr/>
        </p:nvSpPr>
        <p:spPr>
          <a:xfrm>
            <a:off x="1122218" y="455892"/>
            <a:ext cx="68311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atin typeface="+mj-lt"/>
              </a:rPr>
              <a:t>Je aktuální stav semen důležitý pro jejich predaci? Preferují střevlíci nabobtnalá a poškozená semena před suchými? </a:t>
            </a:r>
          </a:p>
        </p:txBody>
      </p:sp>
      <p:pic>
        <p:nvPicPr>
          <p:cNvPr id="13" name="Picture 4" descr="Acta Zoologica Academiae Scientiarum Hungaricae">
            <a:extLst>
              <a:ext uri="{FF2B5EF4-FFF2-40B4-BE49-F238E27FC236}">
                <a16:creationId xmlns:a16="http://schemas.microsoft.com/office/drawing/2014/main" id="{0D754BE0-F551-42AD-9D65-21F7067F5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144" y="1036573"/>
            <a:ext cx="3807440" cy="42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Nadpis 1"/>
          <p:cNvSpPr>
            <a:spLocks noGrp="1"/>
          </p:cNvSpPr>
          <p:nvPr>
            <p:ph type="title"/>
          </p:nvPr>
        </p:nvSpPr>
        <p:spPr>
          <a:xfrm>
            <a:off x="7953391" y="725446"/>
            <a:ext cx="4277433" cy="14436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1600" b="1" cap="small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properties and species of weed seeds affect their consumption by carabid beetles?</a:t>
            </a:r>
            <a:r>
              <a:rPr lang="en-GB" sz="1600" cap="small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Authors: </a:t>
            </a:r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Foffová H.</a:t>
            </a:r>
            <a:r>
              <a:rPr lang="en-GB" sz="16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1, 2*</a:t>
            </a:r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Bohan D. A.</a:t>
            </a:r>
            <a:r>
              <a:rPr lang="en-GB" sz="16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Saska P.</a:t>
            </a:r>
            <a:r>
              <a:rPr lang="en-GB" sz="16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cs-CZ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210434" y="287060"/>
            <a:ext cx="995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Článek 2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87999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9752</TotalTime>
  <Words>988</Words>
  <Application>Microsoft Office PowerPoint</Application>
  <PresentationFormat>Širokoúhlá obrazovka</PresentationFormat>
  <Paragraphs>161</Paragraphs>
  <Slides>18</Slides>
  <Notes>15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Motiv Office</vt:lpstr>
      <vt:lpstr>Vlastnosti semen určující jejich predaci  Disertační práce  plánovaná obhajoba – konec března 2022</vt:lpstr>
      <vt:lpstr>Mortalita semen je jedním z nejvýznamnějších faktorů ovlivňujících životní cyklus a šíření rostlin</vt:lpstr>
      <vt:lpstr>Co ovlivňuje preference střevlíků?</vt:lpstr>
      <vt:lpstr> Výzkumné otázky a cíle</vt:lpstr>
      <vt:lpstr>Prezentace aplikace PowerPoint</vt:lpstr>
      <vt:lpstr>Jaké vlastnosti semen ovlivňují preference střevlíkovitých predátorů semen? </vt:lpstr>
      <vt:lpstr>Jaké dominantní znaky semen ovlivňují preference střevlíků různých tribů (Harpalini vs. Zabrini)? </vt:lpstr>
      <vt:lpstr>Do properties and species of weed seeds affect their consumption by carabid beetles?  Authors: Foffová H.1, 2*, Bohan D. A.3, Saska P.1  </vt:lpstr>
      <vt:lpstr>Do properties and species of weed seeds affect their consumption by carabid beetles?  Authors: Foffová H.1, 2*, Bohan D. A.3, Saska P.1  </vt:lpstr>
      <vt:lpstr> </vt:lpstr>
      <vt:lpstr>Prezentace aplikace PowerPoint</vt:lpstr>
      <vt:lpstr>Prezentace aplikace PowerPoint</vt:lpstr>
      <vt:lpstr>Prezentace aplikace PowerPoint</vt:lpstr>
      <vt:lpstr>Ovlivňuje doba setrvání semen v půdní zásobě preference střevlíků?</vt:lpstr>
      <vt:lpstr>Prezentace aplikace PowerPoint</vt:lpstr>
      <vt:lpstr>Ovlivňuje kolonizace semen půdními bakteriemi preference střevlíků? </vt:lpstr>
      <vt:lpstr>Shrnutí</vt:lpstr>
      <vt:lpstr>Děkuji školiteli, konzultantům a týmu Funkční biodiverzity ve VURV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Vlastnosti semen určující jejich predaci</dc:title>
  <dc:creator>Foffova</dc:creator>
  <cp:lastModifiedBy>Foffova</cp:lastModifiedBy>
  <cp:revision>202</cp:revision>
  <cp:lastPrinted>2022-02-23T12:40:54Z</cp:lastPrinted>
  <dcterms:created xsi:type="dcterms:W3CDTF">2020-10-05T07:39:55Z</dcterms:created>
  <dcterms:modified xsi:type="dcterms:W3CDTF">2022-02-23T12:40:57Z</dcterms:modified>
</cp:coreProperties>
</file>