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iPr14\ssp2013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sp2013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iPr14\ssp2013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sp2013.xls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240757362242402"/>
          <c:y val="2.2439814379598848E-2"/>
          <c:w val="0.66289892565437925"/>
          <c:h val="0.840167227107221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'PHA-V'!$I$42</c:f>
              <c:strCache>
                <c:ptCount val="1"/>
                <c:pt idx="0">
                  <c:v>Praha východ</c:v>
                </c:pt>
              </c:strCache>
            </c:strRef>
          </c:tx>
          <c:invertIfNegative val="0"/>
          <c:cat>
            <c:strRef>
              <c:f>'PHA-V'!$H$43:$H$46</c:f>
              <c:strCache>
                <c:ptCount val="4"/>
                <c:pt idx="0">
                  <c:v>SSP</c:v>
                </c:pt>
                <c:pt idx="1">
                  <c:v>HN</c:v>
                </c:pt>
                <c:pt idx="2">
                  <c:v>PvN</c:v>
                </c:pt>
                <c:pt idx="3">
                  <c:v>DOZP</c:v>
                </c:pt>
              </c:strCache>
            </c:strRef>
          </c:cat>
          <c:val>
            <c:numRef>
              <c:f>'PHA-V'!$I$43:$I$46</c:f>
              <c:numCache>
                <c:formatCode>General</c:formatCode>
                <c:ptCount val="4"/>
                <c:pt idx="0">
                  <c:v>560480873</c:v>
                </c:pt>
                <c:pt idx="1">
                  <c:v>22265685</c:v>
                </c:pt>
                <c:pt idx="2">
                  <c:v>117422914</c:v>
                </c:pt>
                <c:pt idx="3">
                  <c:v>170048020</c:v>
                </c:pt>
              </c:numCache>
            </c:numRef>
          </c:val>
        </c:ser>
        <c:ser>
          <c:idx val="1"/>
          <c:order val="1"/>
          <c:tx>
            <c:strRef>
              <c:f>'PHA-V'!$J$42</c:f>
              <c:strCache>
                <c:ptCount val="1"/>
                <c:pt idx="0">
                  <c:v>Praha západ</c:v>
                </c:pt>
              </c:strCache>
            </c:strRef>
          </c:tx>
          <c:invertIfNegative val="0"/>
          <c:cat>
            <c:strRef>
              <c:f>'PHA-V'!$H$43:$H$46</c:f>
              <c:strCache>
                <c:ptCount val="4"/>
                <c:pt idx="0">
                  <c:v>SSP</c:v>
                </c:pt>
                <c:pt idx="1">
                  <c:v>HN</c:v>
                </c:pt>
                <c:pt idx="2">
                  <c:v>PvN</c:v>
                </c:pt>
                <c:pt idx="3">
                  <c:v>DOZP</c:v>
                </c:pt>
              </c:strCache>
            </c:strRef>
          </c:cat>
          <c:val>
            <c:numRef>
              <c:f>'PHA-V'!$J$43:$J$46</c:f>
              <c:numCache>
                <c:formatCode>General</c:formatCode>
                <c:ptCount val="4"/>
                <c:pt idx="0" formatCode="??,???,???">
                  <c:v>449149410</c:v>
                </c:pt>
                <c:pt idx="1">
                  <c:v>33381946</c:v>
                </c:pt>
                <c:pt idx="2">
                  <c:v>87533866</c:v>
                </c:pt>
                <c:pt idx="3">
                  <c:v>133189375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249280"/>
        <c:axId val="93503872"/>
      </c:barChart>
      <c:catAx>
        <c:axId val="91249280"/>
        <c:scaling>
          <c:orientation val="minMax"/>
        </c:scaling>
        <c:delete val="0"/>
        <c:axPos val="b"/>
        <c:majorTickMark val="out"/>
        <c:minorTickMark val="none"/>
        <c:tickLblPos val="nextTo"/>
        <c:crossAx val="93503872"/>
        <c:crosses val="autoZero"/>
        <c:auto val="1"/>
        <c:lblAlgn val="ctr"/>
        <c:lblOffset val="100"/>
        <c:noMultiLvlLbl val="0"/>
      </c:catAx>
      <c:valAx>
        <c:axId val="93503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1249280"/>
        <c:crosses val="autoZero"/>
        <c:crossBetween val="between"/>
        <c:dispUnits>
          <c:builtInUnit val="millions"/>
          <c:dispUnitsLbl>
            <c:layout/>
            <c:tx>
              <c:rich>
                <a:bodyPr/>
                <a:lstStyle/>
                <a:p>
                  <a:pPr>
                    <a:defRPr/>
                  </a:pPr>
                  <a:r>
                    <a:rPr lang="cs-CZ"/>
                    <a:t>Miliony Kč</a:t>
                  </a:r>
                </a:p>
              </c:rich>
            </c:tx>
          </c:dispUnitsLbl>
        </c:dispUnits>
      </c:valAx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cs-CZ"/>
          </a:p>
        </c:txPr>
      </c:legendEntry>
      <c:legendEntry>
        <c:idx val="1"/>
        <c:txPr>
          <a:bodyPr/>
          <a:lstStyle/>
          <a:p>
            <a:pPr>
              <a:defRPr lang="cs-CZ" sz="14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layout>
        <c:manualLayout>
          <c:xMode val="edge"/>
          <c:yMode val="edge"/>
          <c:x val="0.82499982163042029"/>
          <c:y val="0.12009566277147653"/>
          <c:w val="0.16452287666304152"/>
          <c:h val="0.7865312945026310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'Kutná Hora'!$H$17</c:f>
              <c:strCache>
                <c:ptCount val="1"/>
                <c:pt idx="0">
                  <c:v>Kutná Hora</c:v>
                </c:pt>
              </c:strCache>
            </c:strRef>
          </c:tx>
          <c:invertIfNegative val="0"/>
          <c:cat>
            <c:strRef>
              <c:f>'Kutná Hora'!$G$18:$G$21</c:f>
              <c:strCache>
                <c:ptCount val="4"/>
                <c:pt idx="0">
                  <c:v>SSP</c:v>
                </c:pt>
                <c:pt idx="1">
                  <c:v>HN</c:v>
                </c:pt>
                <c:pt idx="2">
                  <c:v>PvN</c:v>
                </c:pt>
                <c:pt idx="3">
                  <c:v>DOZP</c:v>
                </c:pt>
              </c:strCache>
            </c:strRef>
          </c:cat>
          <c:val>
            <c:numRef>
              <c:f>'Kutná Hora'!$H$18:$H$21</c:f>
              <c:numCache>
                <c:formatCode>General</c:formatCode>
                <c:ptCount val="4"/>
                <c:pt idx="0">
                  <c:v>229366551</c:v>
                </c:pt>
                <c:pt idx="1">
                  <c:v>63173225</c:v>
                </c:pt>
                <c:pt idx="2">
                  <c:v>67067518</c:v>
                </c:pt>
                <c:pt idx="3">
                  <c:v>178516154</c:v>
                </c:pt>
              </c:numCache>
            </c:numRef>
          </c:val>
        </c:ser>
        <c:ser>
          <c:idx val="1"/>
          <c:order val="1"/>
          <c:tx>
            <c:strRef>
              <c:f>'Kutná Hora'!$I$17</c:f>
              <c:strCache>
                <c:ptCount val="1"/>
                <c:pt idx="0">
                  <c:v>Rakovník</c:v>
                </c:pt>
              </c:strCache>
            </c:strRef>
          </c:tx>
          <c:invertIfNegative val="0"/>
          <c:cat>
            <c:strRef>
              <c:f>'Kutná Hora'!$G$18:$G$21</c:f>
              <c:strCache>
                <c:ptCount val="4"/>
                <c:pt idx="0">
                  <c:v>SSP</c:v>
                </c:pt>
                <c:pt idx="1">
                  <c:v>HN</c:v>
                </c:pt>
                <c:pt idx="2">
                  <c:v>PvN</c:v>
                </c:pt>
                <c:pt idx="3">
                  <c:v>DOZP</c:v>
                </c:pt>
              </c:strCache>
            </c:strRef>
          </c:cat>
          <c:val>
            <c:numRef>
              <c:f>'Kutná Hora'!$I$18:$I$21</c:f>
              <c:numCache>
                <c:formatCode>General</c:formatCode>
                <c:ptCount val="4"/>
                <c:pt idx="0">
                  <c:v>163522538</c:v>
                </c:pt>
                <c:pt idx="1">
                  <c:v>38157792</c:v>
                </c:pt>
                <c:pt idx="2">
                  <c:v>44343157</c:v>
                </c:pt>
                <c:pt idx="3">
                  <c:v>204252771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534080"/>
        <c:axId val="93535616"/>
      </c:barChart>
      <c:catAx>
        <c:axId val="93534080"/>
        <c:scaling>
          <c:orientation val="minMax"/>
        </c:scaling>
        <c:delete val="0"/>
        <c:axPos val="b"/>
        <c:majorTickMark val="out"/>
        <c:minorTickMark val="none"/>
        <c:tickLblPos val="nextTo"/>
        <c:crossAx val="93535616"/>
        <c:crosses val="autoZero"/>
        <c:auto val="1"/>
        <c:lblAlgn val="ctr"/>
        <c:lblOffset val="100"/>
        <c:noMultiLvlLbl val="0"/>
      </c:catAx>
      <c:valAx>
        <c:axId val="93535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3534080"/>
        <c:crosses val="autoZero"/>
        <c:crossBetween val="between"/>
        <c:dispUnits>
          <c:builtInUnit val="millions"/>
          <c:dispUnitsLbl>
            <c:layout/>
            <c:tx>
              <c:rich>
                <a:bodyPr/>
                <a:lstStyle/>
                <a:p>
                  <a:pPr>
                    <a:defRPr/>
                  </a:pPr>
                  <a:r>
                    <a:rPr lang="cs-CZ"/>
                    <a:t>Miliony Kč</a:t>
                  </a:r>
                </a:p>
              </c:rich>
            </c:tx>
          </c:dispUnitsLbl>
        </c:dispUnits>
      </c:valAx>
    </c:plotArea>
    <c:legend>
      <c:legendPos val="r"/>
      <c:layout>
        <c:manualLayout>
          <c:xMode val="edge"/>
          <c:yMode val="edge"/>
          <c:x val="0.87793298124107799"/>
          <c:y val="0.17203921786468171"/>
          <c:w val="0.12206701875892195"/>
          <c:h val="0.74158664910248062"/>
        </c:manualLayout>
      </c:layout>
      <c:overlay val="0"/>
      <c:txPr>
        <a:bodyPr/>
        <a:lstStyle/>
        <a:p>
          <a:pPr>
            <a:defRPr lang="cs-CZ" sz="1400" b="0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174498430991938E-2"/>
          <c:y val="3.3188873552656109E-2"/>
          <c:w val="0.75439639306324457"/>
          <c:h val="0.891923967016847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benešov!$J$321</c:f>
              <c:strCache>
                <c:ptCount val="1"/>
                <c:pt idx="0">
                  <c:v>Benešov</c:v>
                </c:pt>
              </c:strCache>
            </c:strRef>
          </c:tx>
          <c:invertIfNegative val="0"/>
          <c:cat>
            <c:strRef>
              <c:f>benešov!$I$322:$I$325</c:f>
              <c:strCache>
                <c:ptCount val="4"/>
                <c:pt idx="0">
                  <c:v>SSP</c:v>
                </c:pt>
                <c:pt idx="1">
                  <c:v>HN</c:v>
                </c:pt>
                <c:pt idx="2">
                  <c:v>PvN</c:v>
                </c:pt>
                <c:pt idx="3">
                  <c:v>DOZP</c:v>
                </c:pt>
              </c:strCache>
            </c:strRef>
          </c:cat>
          <c:val>
            <c:numRef>
              <c:f>benešov!$J$322:$J$325</c:f>
              <c:numCache>
                <c:formatCode>General</c:formatCode>
                <c:ptCount val="4"/>
                <c:pt idx="0">
                  <c:v>286256724</c:v>
                </c:pt>
                <c:pt idx="1">
                  <c:v>46288609</c:v>
                </c:pt>
                <c:pt idx="2">
                  <c:v>76129275</c:v>
                </c:pt>
                <c:pt idx="3">
                  <c:v>158418020</c:v>
                </c:pt>
              </c:numCache>
            </c:numRef>
          </c:val>
        </c:ser>
        <c:ser>
          <c:idx val="1"/>
          <c:order val="1"/>
          <c:tx>
            <c:strRef>
              <c:f>benešov!$K$321</c:f>
              <c:strCache>
                <c:ptCount val="1"/>
                <c:pt idx="0">
                  <c:v>Beroun</c:v>
                </c:pt>
              </c:strCache>
            </c:strRef>
          </c:tx>
          <c:invertIfNegative val="0"/>
          <c:cat>
            <c:strRef>
              <c:f>benešov!$I$322:$I$325</c:f>
              <c:strCache>
                <c:ptCount val="4"/>
                <c:pt idx="0">
                  <c:v>SSP</c:v>
                </c:pt>
                <c:pt idx="1">
                  <c:v>HN</c:v>
                </c:pt>
                <c:pt idx="2">
                  <c:v>PvN</c:v>
                </c:pt>
                <c:pt idx="3">
                  <c:v>DOZP</c:v>
                </c:pt>
              </c:strCache>
            </c:strRef>
          </c:cat>
          <c:val>
            <c:numRef>
              <c:f>benešov!$K$322:$K$325</c:f>
              <c:numCache>
                <c:formatCode>General</c:formatCode>
                <c:ptCount val="4"/>
                <c:pt idx="0">
                  <c:v>266159608</c:v>
                </c:pt>
                <c:pt idx="1">
                  <c:v>60471987</c:v>
                </c:pt>
                <c:pt idx="2">
                  <c:v>72476861</c:v>
                </c:pt>
                <c:pt idx="3">
                  <c:v>168021318</c:v>
                </c:pt>
              </c:numCache>
            </c:numRef>
          </c:val>
        </c:ser>
        <c:ser>
          <c:idx val="2"/>
          <c:order val="2"/>
          <c:tx>
            <c:strRef>
              <c:f>benešov!$L$321</c:f>
              <c:strCache>
                <c:ptCount val="1"/>
                <c:pt idx="0">
                  <c:v>Mladá Boleslav</c:v>
                </c:pt>
              </c:strCache>
            </c:strRef>
          </c:tx>
          <c:invertIfNegative val="0"/>
          <c:cat>
            <c:strRef>
              <c:f>benešov!$I$322:$I$325</c:f>
              <c:strCache>
                <c:ptCount val="4"/>
                <c:pt idx="0">
                  <c:v>SSP</c:v>
                </c:pt>
                <c:pt idx="1">
                  <c:v>HN</c:v>
                </c:pt>
                <c:pt idx="2">
                  <c:v>PvN</c:v>
                </c:pt>
                <c:pt idx="3">
                  <c:v>DOZP</c:v>
                </c:pt>
              </c:strCache>
            </c:strRef>
          </c:cat>
          <c:val>
            <c:numRef>
              <c:f>benešov!$L$322:$L$325</c:f>
              <c:numCache>
                <c:formatCode>General</c:formatCode>
                <c:ptCount val="4"/>
                <c:pt idx="0">
                  <c:v>364761717</c:v>
                </c:pt>
                <c:pt idx="1">
                  <c:v>45548019</c:v>
                </c:pt>
                <c:pt idx="2">
                  <c:v>97545015</c:v>
                </c:pt>
                <c:pt idx="3">
                  <c:v>197162511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571328"/>
        <c:axId val="93577216"/>
      </c:barChart>
      <c:catAx>
        <c:axId val="93571328"/>
        <c:scaling>
          <c:orientation val="minMax"/>
        </c:scaling>
        <c:delete val="0"/>
        <c:axPos val="b"/>
        <c:majorTickMark val="out"/>
        <c:minorTickMark val="none"/>
        <c:tickLblPos val="nextTo"/>
        <c:crossAx val="93577216"/>
        <c:crosses val="autoZero"/>
        <c:auto val="1"/>
        <c:lblAlgn val="ctr"/>
        <c:lblOffset val="100"/>
        <c:noMultiLvlLbl val="0"/>
      </c:catAx>
      <c:valAx>
        <c:axId val="935772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3571328"/>
        <c:crosses val="autoZero"/>
        <c:crossBetween val="between"/>
        <c:dispUnits>
          <c:builtInUnit val="millions"/>
          <c:dispUnitsLbl>
            <c:layout/>
            <c:tx>
              <c:rich>
                <a:bodyPr/>
                <a:lstStyle/>
                <a:p>
                  <a:pPr>
                    <a:defRPr/>
                  </a:pPr>
                  <a:r>
                    <a:rPr lang="cs-CZ"/>
                    <a:t>Miliony Kč</a:t>
                  </a:r>
                </a:p>
              </c:rich>
            </c:tx>
          </c:dispUnitsLbl>
        </c:dispUnits>
      </c:valAx>
    </c:plotArea>
    <c:legend>
      <c:legendPos val="r"/>
      <c:layout>
        <c:manualLayout>
          <c:xMode val="edge"/>
          <c:yMode val="edge"/>
          <c:x val="0.84737819309759221"/>
          <c:y val="8.7563286618947092E-2"/>
          <c:w val="0.13555376287555351"/>
          <c:h val="0.76944268097195545"/>
        </c:manualLayout>
      </c:layout>
      <c:overlay val="0"/>
      <c:txPr>
        <a:bodyPr/>
        <a:lstStyle/>
        <a:p>
          <a:pPr>
            <a:defRPr lang="cs-CZ" sz="1400" b="0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kladno!$H$39</c:f>
              <c:strCache>
                <c:ptCount val="1"/>
                <c:pt idx="0">
                  <c:v>Kladno</c:v>
                </c:pt>
              </c:strCache>
            </c:strRef>
          </c:tx>
          <c:invertIfNegative val="0"/>
          <c:cat>
            <c:strRef>
              <c:f>kladno!$G$40:$G$43</c:f>
              <c:strCache>
                <c:ptCount val="4"/>
                <c:pt idx="0">
                  <c:v>SSP</c:v>
                </c:pt>
                <c:pt idx="1">
                  <c:v>HN</c:v>
                </c:pt>
                <c:pt idx="2">
                  <c:v>PvN</c:v>
                </c:pt>
                <c:pt idx="3">
                  <c:v>DOZP</c:v>
                </c:pt>
              </c:strCache>
            </c:strRef>
          </c:cat>
          <c:val>
            <c:numRef>
              <c:f>kladno!$H$40:$H$43</c:f>
              <c:numCache>
                <c:formatCode>General</c:formatCode>
                <c:ptCount val="4"/>
                <c:pt idx="0">
                  <c:v>523210867</c:v>
                </c:pt>
                <c:pt idx="1">
                  <c:v>187878826</c:v>
                </c:pt>
                <c:pt idx="2">
                  <c:v>139404534</c:v>
                </c:pt>
                <c:pt idx="3">
                  <c:v>264487899</c:v>
                </c:pt>
              </c:numCache>
            </c:numRef>
          </c:val>
        </c:ser>
        <c:ser>
          <c:idx val="1"/>
          <c:order val="1"/>
          <c:tx>
            <c:strRef>
              <c:f>kladno!$I$39</c:f>
              <c:strCache>
                <c:ptCount val="1"/>
                <c:pt idx="0">
                  <c:v>Kolín</c:v>
                </c:pt>
              </c:strCache>
            </c:strRef>
          </c:tx>
          <c:invertIfNegative val="0"/>
          <c:cat>
            <c:strRef>
              <c:f>kladno!$G$40:$G$43</c:f>
              <c:strCache>
                <c:ptCount val="4"/>
                <c:pt idx="0">
                  <c:v>SSP</c:v>
                </c:pt>
                <c:pt idx="1">
                  <c:v>HN</c:v>
                </c:pt>
                <c:pt idx="2">
                  <c:v>PvN</c:v>
                </c:pt>
                <c:pt idx="3">
                  <c:v>DOZP</c:v>
                </c:pt>
              </c:strCache>
            </c:strRef>
          </c:cat>
          <c:val>
            <c:numRef>
              <c:f>kladno!$I$40:$I$43</c:f>
              <c:numCache>
                <c:formatCode>General</c:formatCode>
                <c:ptCount val="4"/>
                <c:pt idx="0">
                  <c:v>310120436</c:v>
                </c:pt>
                <c:pt idx="1">
                  <c:v>116741236</c:v>
                </c:pt>
                <c:pt idx="2">
                  <c:v>103131440</c:v>
                </c:pt>
                <c:pt idx="3">
                  <c:v>171835980</c:v>
                </c:pt>
              </c:numCache>
            </c:numRef>
          </c:val>
        </c:ser>
        <c:ser>
          <c:idx val="2"/>
          <c:order val="2"/>
          <c:tx>
            <c:strRef>
              <c:f>kladno!$J$39</c:f>
              <c:strCache>
                <c:ptCount val="1"/>
                <c:pt idx="0">
                  <c:v>Mělník</c:v>
                </c:pt>
              </c:strCache>
            </c:strRef>
          </c:tx>
          <c:invertIfNegative val="0"/>
          <c:cat>
            <c:strRef>
              <c:f>kladno!$G$40:$G$43</c:f>
              <c:strCache>
                <c:ptCount val="4"/>
                <c:pt idx="0">
                  <c:v>SSP</c:v>
                </c:pt>
                <c:pt idx="1">
                  <c:v>HN</c:v>
                </c:pt>
                <c:pt idx="2">
                  <c:v>PvN</c:v>
                </c:pt>
                <c:pt idx="3">
                  <c:v>DOZP</c:v>
                </c:pt>
              </c:strCache>
            </c:strRef>
          </c:cat>
          <c:val>
            <c:numRef>
              <c:f>kladno!$J$40:$J$43</c:f>
              <c:numCache>
                <c:formatCode>General</c:formatCode>
                <c:ptCount val="4"/>
                <c:pt idx="0">
                  <c:v>329760528</c:v>
                </c:pt>
                <c:pt idx="1">
                  <c:v>141793387</c:v>
                </c:pt>
                <c:pt idx="2">
                  <c:v>91783915</c:v>
                </c:pt>
                <c:pt idx="3">
                  <c:v>136542868</c:v>
                </c:pt>
              </c:numCache>
            </c:numRef>
          </c:val>
        </c:ser>
        <c:ser>
          <c:idx val="3"/>
          <c:order val="3"/>
          <c:tx>
            <c:strRef>
              <c:f>kladno!$K$39</c:f>
              <c:strCache>
                <c:ptCount val="1"/>
                <c:pt idx="0">
                  <c:v>Nymburk</c:v>
                </c:pt>
              </c:strCache>
            </c:strRef>
          </c:tx>
          <c:invertIfNegative val="0"/>
          <c:cat>
            <c:strRef>
              <c:f>kladno!$G$40:$G$43</c:f>
              <c:strCache>
                <c:ptCount val="4"/>
                <c:pt idx="0">
                  <c:v>SSP</c:v>
                </c:pt>
                <c:pt idx="1">
                  <c:v>HN</c:v>
                </c:pt>
                <c:pt idx="2">
                  <c:v>PvN</c:v>
                </c:pt>
                <c:pt idx="3">
                  <c:v>DOZP</c:v>
                </c:pt>
              </c:strCache>
            </c:strRef>
          </c:cat>
          <c:val>
            <c:numRef>
              <c:f>kladno!$K$40:$K$43</c:f>
              <c:numCache>
                <c:formatCode>General</c:formatCode>
                <c:ptCount val="4"/>
                <c:pt idx="0">
                  <c:v>299812949</c:v>
                </c:pt>
                <c:pt idx="1">
                  <c:v>65521766</c:v>
                </c:pt>
                <c:pt idx="2">
                  <c:v>93376140</c:v>
                </c:pt>
                <c:pt idx="3">
                  <c:v>194858183</c:v>
                </c:pt>
              </c:numCache>
            </c:numRef>
          </c:val>
        </c:ser>
        <c:ser>
          <c:idx val="4"/>
          <c:order val="4"/>
          <c:tx>
            <c:strRef>
              <c:f>kladno!$L$39</c:f>
              <c:strCache>
                <c:ptCount val="1"/>
                <c:pt idx="0">
                  <c:v>Příbram</c:v>
                </c:pt>
              </c:strCache>
            </c:strRef>
          </c:tx>
          <c:invertIfNegative val="0"/>
          <c:cat>
            <c:strRef>
              <c:f>kladno!$G$40:$G$43</c:f>
              <c:strCache>
                <c:ptCount val="4"/>
                <c:pt idx="0">
                  <c:v>SSP</c:v>
                </c:pt>
                <c:pt idx="1">
                  <c:v>HN</c:v>
                </c:pt>
                <c:pt idx="2">
                  <c:v>PvN</c:v>
                </c:pt>
                <c:pt idx="3">
                  <c:v>DOZP</c:v>
                </c:pt>
              </c:strCache>
            </c:strRef>
          </c:cat>
          <c:val>
            <c:numRef>
              <c:f>kladno!$L$40:$L$43</c:f>
              <c:numCache>
                <c:formatCode>General</c:formatCode>
                <c:ptCount val="4"/>
                <c:pt idx="0">
                  <c:v>343875394</c:v>
                </c:pt>
                <c:pt idx="1">
                  <c:v>82454849</c:v>
                </c:pt>
                <c:pt idx="2">
                  <c:v>121607308</c:v>
                </c:pt>
                <c:pt idx="3">
                  <c:v>124772692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267904"/>
        <c:axId val="102277888"/>
      </c:barChart>
      <c:catAx>
        <c:axId val="102267904"/>
        <c:scaling>
          <c:orientation val="minMax"/>
        </c:scaling>
        <c:delete val="0"/>
        <c:axPos val="b"/>
        <c:majorTickMark val="out"/>
        <c:minorTickMark val="none"/>
        <c:tickLblPos val="nextTo"/>
        <c:crossAx val="102277888"/>
        <c:crosses val="autoZero"/>
        <c:auto val="1"/>
        <c:lblAlgn val="ctr"/>
        <c:lblOffset val="100"/>
        <c:noMultiLvlLbl val="0"/>
      </c:catAx>
      <c:valAx>
        <c:axId val="1022778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2267904"/>
        <c:crosses val="autoZero"/>
        <c:crossBetween val="between"/>
        <c:dispUnits>
          <c:builtInUnit val="millions"/>
          <c:dispUnitsLbl>
            <c:layout/>
            <c:tx>
              <c:rich>
                <a:bodyPr/>
                <a:lstStyle/>
                <a:p>
                  <a:pPr>
                    <a:defRPr/>
                  </a:pPr>
                  <a:r>
                    <a:rPr lang="cs-CZ"/>
                    <a:t>Miliony Kč</a:t>
                  </a:r>
                </a:p>
              </c:rich>
            </c:tx>
          </c:dispUnitsLbl>
        </c:dispUnits>
      </c:valAx>
    </c:plotArea>
    <c:legend>
      <c:legendPos val="r"/>
      <c:layout>
        <c:manualLayout>
          <c:xMode val="edge"/>
          <c:yMode val="edge"/>
          <c:x val="0.87307386529688269"/>
          <c:y val="5.4754233656577854E-2"/>
          <c:w val="0.12394405615189147"/>
          <c:h val="0.83309195803640868"/>
        </c:manualLayout>
      </c:layout>
      <c:overlay val="0"/>
      <c:txPr>
        <a:bodyPr/>
        <a:lstStyle/>
        <a:p>
          <a:pPr>
            <a:defRPr lang="cs-CZ" sz="1400" b="0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SSP</c:v>
                </c:pt>
              </c:strCache>
            </c:strRef>
          </c:tx>
          <c:invertIfNegative val="0"/>
          <c:cat>
            <c:strRef>
              <c:f>List1!$A$2:$A$13</c:f>
              <c:strCache>
                <c:ptCount val="12"/>
                <c:pt idx="0">
                  <c:v>Benešov</c:v>
                </c:pt>
                <c:pt idx="1">
                  <c:v>Beroun</c:v>
                </c:pt>
                <c:pt idx="2">
                  <c:v>Kladno</c:v>
                </c:pt>
                <c:pt idx="3">
                  <c:v>Kolín</c:v>
                </c:pt>
                <c:pt idx="4">
                  <c:v>Kutná Hora</c:v>
                </c:pt>
                <c:pt idx="5">
                  <c:v>Mělník</c:v>
                </c:pt>
                <c:pt idx="6">
                  <c:v>Ml.Boleslav</c:v>
                </c:pt>
                <c:pt idx="7">
                  <c:v>Nymburk</c:v>
                </c:pt>
                <c:pt idx="8">
                  <c:v>PHA-V</c:v>
                </c:pt>
                <c:pt idx="9">
                  <c:v>PHA-Z</c:v>
                </c:pt>
                <c:pt idx="10">
                  <c:v>Rakovník</c:v>
                </c:pt>
                <c:pt idx="11">
                  <c:v>Příbram</c:v>
                </c:pt>
              </c:strCache>
            </c:strRef>
          </c:cat>
          <c:val>
            <c:numRef>
              <c:f>List1!$B$2:$B$13</c:f>
              <c:numCache>
                <c:formatCode>General</c:formatCode>
                <c:ptCount val="12"/>
                <c:pt idx="0">
                  <c:v>286256724</c:v>
                </c:pt>
                <c:pt idx="1">
                  <c:v>266159608</c:v>
                </c:pt>
                <c:pt idx="2">
                  <c:v>523210867</c:v>
                </c:pt>
                <c:pt idx="3">
                  <c:v>310120436</c:v>
                </c:pt>
                <c:pt idx="4">
                  <c:v>229366551</c:v>
                </c:pt>
                <c:pt idx="5">
                  <c:v>329760528</c:v>
                </c:pt>
                <c:pt idx="6">
                  <c:v>364761717</c:v>
                </c:pt>
                <c:pt idx="7">
                  <c:v>299812949</c:v>
                </c:pt>
                <c:pt idx="8">
                  <c:v>560480873</c:v>
                </c:pt>
                <c:pt idx="9">
                  <c:v>449149410</c:v>
                </c:pt>
                <c:pt idx="10">
                  <c:v>163522538</c:v>
                </c:pt>
                <c:pt idx="11">
                  <c:v>343875394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52800"/>
        <c:axId val="6258688"/>
      </c:barChart>
      <c:catAx>
        <c:axId val="62528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cs-CZ"/>
          </a:p>
        </c:txPr>
        <c:crossAx val="6258688"/>
        <c:crosses val="autoZero"/>
        <c:auto val="1"/>
        <c:lblAlgn val="ctr"/>
        <c:lblOffset val="100"/>
        <c:noMultiLvlLbl val="0"/>
      </c:catAx>
      <c:valAx>
        <c:axId val="6258688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1002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cs-CZ"/>
                  <a:t>mil.Kč.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6252800"/>
        <c:crosses val="autoZero"/>
        <c:crossBetween val="between"/>
        <c:dispUnits>
          <c:builtInUnit val="millions"/>
        </c:dispUnits>
      </c:valAx>
    </c:plotArea>
    <c:plotVisOnly val="1"/>
    <c:dispBlanksAs val="gap"/>
    <c:showDLblsOverMax val="0"/>
  </c:chart>
  <c:spPr>
    <a:ln w="12700"/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ROD</c:v>
                </c:pt>
              </c:strCache>
            </c:strRef>
          </c:tx>
          <c:invertIfNegative val="0"/>
          <c:cat>
            <c:strRef>
              <c:f>List1!$A$2:$A$13</c:f>
              <c:strCache>
                <c:ptCount val="12"/>
                <c:pt idx="0">
                  <c:v>Benešov</c:v>
                </c:pt>
                <c:pt idx="1">
                  <c:v>Beroun</c:v>
                </c:pt>
                <c:pt idx="2">
                  <c:v>Kladno</c:v>
                </c:pt>
                <c:pt idx="3">
                  <c:v>Kolín</c:v>
                </c:pt>
                <c:pt idx="4">
                  <c:v>Kutná Hora</c:v>
                </c:pt>
                <c:pt idx="5">
                  <c:v>Mělník</c:v>
                </c:pt>
                <c:pt idx="6">
                  <c:v>Ml.Boleslav</c:v>
                </c:pt>
                <c:pt idx="7">
                  <c:v>Nymburk</c:v>
                </c:pt>
                <c:pt idx="8">
                  <c:v>PHA-V</c:v>
                </c:pt>
                <c:pt idx="9">
                  <c:v>PHA-Z</c:v>
                </c:pt>
                <c:pt idx="10">
                  <c:v>Rakovník</c:v>
                </c:pt>
                <c:pt idx="11">
                  <c:v>Příbram</c:v>
                </c:pt>
              </c:strCache>
            </c:strRef>
          </c:cat>
          <c:val>
            <c:numRef>
              <c:f>List1!$B$2:$B$13</c:f>
              <c:numCache>
                <c:formatCode>General</c:formatCode>
                <c:ptCount val="12"/>
                <c:pt idx="0">
                  <c:v>33523</c:v>
                </c:pt>
                <c:pt idx="1">
                  <c:v>31343</c:v>
                </c:pt>
                <c:pt idx="2">
                  <c:v>57584</c:v>
                </c:pt>
                <c:pt idx="3">
                  <c:v>36030</c:v>
                </c:pt>
                <c:pt idx="4">
                  <c:v>24898</c:v>
                </c:pt>
                <c:pt idx="5">
                  <c:v>37250</c:v>
                </c:pt>
                <c:pt idx="6">
                  <c:v>45781</c:v>
                </c:pt>
                <c:pt idx="7">
                  <c:v>33825</c:v>
                </c:pt>
                <c:pt idx="8">
                  <c:v>70286</c:v>
                </c:pt>
                <c:pt idx="9">
                  <c:v>55381</c:v>
                </c:pt>
                <c:pt idx="10">
                  <c:v>18074</c:v>
                </c:pt>
                <c:pt idx="11">
                  <c:v>37382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PBY</c:v>
                </c:pt>
              </c:strCache>
            </c:strRef>
          </c:tx>
          <c:invertIfNegative val="0"/>
          <c:cat>
            <c:strRef>
              <c:f>List1!$A$2:$A$13</c:f>
              <c:strCache>
                <c:ptCount val="12"/>
                <c:pt idx="0">
                  <c:v>Benešov</c:v>
                </c:pt>
                <c:pt idx="1">
                  <c:v>Beroun</c:v>
                </c:pt>
                <c:pt idx="2">
                  <c:v>Kladno</c:v>
                </c:pt>
                <c:pt idx="3">
                  <c:v>Kolín</c:v>
                </c:pt>
                <c:pt idx="4">
                  <c:v>Kutná Hora</c:v>
                </c:pt>
                <c:pt idx="5">
                  <c:v>Mělník</c:v>
                </c:pt>
                <c:pt idx="6">
                  <c:v>Ml.Boleslav</c:v>
                </c:pt>
                <c:pt idx="7">
                  <c:v>Nymburk</c:v>
                </c:pt>
                <c:pt idx="8">
                  <c:v>PHA-V</c:v>
                </c:pt>
                <c:pt idx="9">
                  <c:v>PHA-Z</c:v>
                </c:pt>
                <c:pt idx="10">
                  <c:v>Rakovník</c:v>
                </c:pt>
                <c:pt idx="11">
                  <c:v>Příbram</c:v>
                </c:pt>
              </c:strCache>
            </c:strRef>
          </c:cat>
          <c:val>
            <c:numRef>
              <c:f>List1!$C$2:$C$13</c:f>
              <c:numCache>
                <c:formatCode>General</c:formatCode>
                <c:ptCount val="12"/>
                <c:pt idx="0">
                  <c:v>9357</c:v>
                </c:pt>
                <c:pt idx="1">
                  <c:v>8583</c:v>
                </c:pt>
                <c:pt idx="2">
                  <c:v>26931</c:v>
                </c:pt>
                <c:pt idx="3">
                  <c:v>12112</c:v>
                </c:pt>
                <c:pt idx="4">
                  <c:v>12551</c:v>
                </c:pt>
                <c:pt idx="5">
                  <c:v>14126</c:v>
                </c:pt>
                <c:pt idx="6">
                  <c:v>8058</c:v>
                </c:pt>
                <c:pt idx="7">
                  <c:v>12682</c:v>
                </c:pt>
                <c:pt idx="8">
                  <c:v>8055</c:v>
                </c:pt>
                <c:pt idx="9">
                  <c:v>6212</c:v>
                </c:pt>
                <c:pt idx="10">
                  <c:v>7058</c:v>
                </c:pt>
                <c:pt idx="11">
                  <c:v>16908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PND</c:v>
                </c:pt>
              </c:strCache>
            </c:strRef>
          </c:tx>
          <c:invertIfNegative val="0"/>
          <c:cat>
            <c:strRef>
              <c:f>List1!$A$2:$A$13</c:f>
              <c:strCache>
                <c:ptCount val="12"/>
                <c:pt idx="0">
                  <c:v>Benešov</c:v>
                </c:pt>
                <c:pt idx="1">
                  <c:v>Beroun</c:v>
                </c:pt>
                <c:pt idx="2">
                  <c:v>Kladno</c:v>
                </c:pt>
                <c:pt idx="3">
                  <c:v>Kolín</c:v>
                </c:pt>
                <c:pt idx="4">
                  <c:v>Kutná Hora</c:v>
                </c:pt>
                <c:pt idx="5">
                  <c:v>Mělník</c:v>
                </c:pt>
                <c:pt idx="6">
                  <c:v>Ml.Boleslav</c:v>
                </c:pt>
                <c:pt idx="7">
                  <c:v>Nymburk</c:v>
                </c:pt>
                <c:pt idx="8">
                  <c:v>PHA-V</c:v>
                </c:pt>
                <c:pt idx="9">
                  <c:v>PHA-Z</c:v>
                </c:pt>
                <c:pt idx="10">
                  <c:v>Rakovník</c:v>
                </c:pt>
                <c:pt idx="11">
                  <c:v>Příbram</c:v>
                </c:pt>
              </c:strCache>
            </c:strRef>
          </c:cat>
          <c:val>
            <c:numRef>
              <c:f>List1!$D$2:$D$13</c:f>
              <c:numCache>
                <c:formatCode>General</c:formatCode>
                <c:ptCount val="12"/>
                <c:pt idx="0">
                  <c:v>47014</c:v>
                </c:pt>
                <c:pt idx="1">
                  <c:v>32947</c:v>
                </c:pt>
                <c:pt idx="2">
                  <c:v>76023</c:v>
                </c:pt>
                <c:pt idx="3">
                  <c:v>44069</c:v>
                </c:pt>
                <c:pt idx="4">
                  <c:v>41909</c:v>
                </c:pt>
                <c:pt idx="5">
                  <c:v>51508</c:v>
                </c:pt>
                <c:pt idx="6">
                  <c:v>32556</c:v>
                </c:pt>
                <c:pt idx="7">
                  <c:v>42562</c:v>
                </c:pt>
                <c:pt idx="8">
                  <c:v>44729</c:v>
                </c:pt>
                <c:pt idx="9">
                  <c:v>37077</c:v>
                </c:pt>
                <c:pt idx="10">
                  <c:v>30340</c:v>
                </c:pt>
                <c:pt idx="11">
                  <c:v>60906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POR</c:v>
                </c:pt>
              </c:strCache>
            </c:strRef>
          </c:tx>
          <c:invertIfNegative val="0"/>
          <c:cat>
            <c:strRef>
              <c:f>List1!$A$2:$A$13</c:f>
              <c:strCache>
                <c:ptCount val="12"/>
                <c:pt idx="0">
                  <c:v>Benešov</c:v>
                </c:pt>
                <c:pt idx="1">
                  <c:v>Beroun</c:v>
                </c:pt>
                <c:pt idx="2">
                  <c:v>Kladno</c:v>
                </c:pt>
                <c:pt idx="3">
                  <c:v>Kolín</c:v>
                </c:pt>
                <c:pt idx="4">
                  <c:v>Kutná Hora</c:v>
                </c:pt>
                <c:pt idx="5">
                  <c:v>Mělník</c:v>
                </c:pt>
                <c:pt idx="6">
                  <c:v>Ml.Boleslav</c:v>
                </c:pt>
                <c:pt idx="7">
                  <c:v>Nymburk</c:v>
                </c:pt>
                <c:pt idx="8">
                  <c:v>PHA-V</c:v>
                </c:pt>
                <c:pt idx="9">
                  <c:v>PHA-Z</c:v>
                </c:pt>
                <c:pt idx="10">
                  <c:v>Rakovník</c:v>
                </c:pt>
                <c:pt idx="11">
                  <c:v>Příbram</c:v>
                </c:pt>
              </c:strCache>
            </c:strRef>
          </c:cat>
          <c:val>
            <c:numRef>
              <c:f>List1!$E$2:$E$13</c:f>
              <c:numCache>
                <c:formatCode>General</c:formatCode>
                <c:ptCount val="12"/>
                <c:pt idx="0">
                  <c:v>85</c:v>
                </c:pt>
                <c:pt idx="1">
                  <c:v>67</c:v>
                </c:pt>
                <c:pt idx="2">
                  <c:v>212</c:v>
                </c:pt>
                <c:pt idx="3">
                  <c:v>95</c:v>
                </c:pt>
                <c:pt idx="4">
                  <c:v>61</c:v>
                </c:pt>
                <c:pt idx="5">
                  <c:v>107</c:v>
                </c:pt>
                <c:pt idx="6">
                  <c:v>94</c:v>
                </c:pt>
                <c:pt idx="7">
                  <c:v>80</c:v>
                </c:pt>
                <c:pt idx="8">
                  <c:v>127</c:v>
                </c:pt>
                <c:pt idx="9">
                  <c:v>104</c:v>
                </c:pt>
                <c:pt idx="10">
                  <c:v>78</c:v>
                </c:pt>
                <c:pt idx="11">
                  <c:v>128</c:v>
                </c:pt>
              </c:numCache>
            </c:numRef>
          </c:val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POH</c:v>
                </c:pt>
              </c:strCache>
            </c:strRef>
          </c:tx>
          <c:invertIfNegative val="0"/>
          <c:cat>
            <c:strRef>
              <c:f>List1!$A$2:$A$13</c:f>
              <c:strCache>
                <c:ptCount val="12"/>
                <c:pt idx="0">
                  <c:v>Benešov</c:v>
                </c:pt>
                <c:pt idx="1">
                  <c:v>Beroun</c:v>
                </c:pt>
                <c:pt idx="2">
                  <c:v>Kladno</c:v>
                </c:pt>
                <c:pt idx="3">
                  <c:v>Kolín</c:v>
                </c:pt>
                <c:pt idx="4">
                  <c:v>Kutná Hora</c:v>
                </c:pt>
                <c:pt idx="5">
                  <c:v>Mělník</c:v>
                </c:pt>
                <c:pt idx="6">
                  <c:v>Ml.Boleslav</c:v>
                </c:pt>
                <c:pt idx="7">
                  <c:v>Nymburk</c:v>
                </c:pt>
                <c:pt idx="8">
                  <c:v>PHA-V</c:v>
                </c:pt>
                <c:pt idx="9">
                  <c:v>PHA-Z</c:v>
                </c:pt>
                <c:pt idx="10">
                  <c:v>Rakovník</c:v>
                </c:pt>
                <c:pt idx="11">
                  <c:v>Příbram</c:v>
                </c:pt>
              </c:strCache>
            </c:strRef>
          </c:cat>
          <c:val>
            <c:numRef>
              <c:f>List1!$F$2:$F$13</c:f>
              <c:numCache>
                <c:formatCode>General</c:formatCode>
                <c:ptCount val="12"/>
                <c:pt idx="0">
                  <c:v>15</c:v>
                </c:pt>
                <c:pt idx="1">
                  <c:v>26</c:v>
                </c:pt>
                <c:pt idx="2">
                  <c:v>45</c:v>
                </c:pt>
                <c:pt idx="3">
                  <c:v>21</c:v>
                </c:pt>
                <c:pt idx="4">
                  <c:v>22</c:v>
                </c:pt>
                <c:pt idx="5">
                  <c:v>27</c:v>
                </c:pt>
                <c:pt idx="6">
                  <c:v>25</c:v>
                </c:pt>
                <c:pt idx="7">
                  <c:v>32</c:v>
                </c:pt>
                <c:pt idx="8">
                  <c:v>42</c:v>
                </c:pt>
                <c:pt idx="9">
                  <c:v>28</c:v>
                </c:pt>
                <c:pt idx="10">
                  <c:v>11</c:v>
                </c:pt>
                <c:pt idx="11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657984"/>
        <c:axId val="31659520"/>
      </c:barChart>
      <c:catAx>
        <c:axId val="316579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cs-CZ"/>
          </a:p>
        </c:txPr>
        <c:crossAx val="31659520"/>
        <c:crosses val="autoZero"/>
        <c:auto val="1"/>
        <c:lblAlgn val="ctr"/>
        <c:lblOffset val="100"/>
        <c:noMultiLvlLbl val="0"/>
      </c:catAx>
      <c:valAx>
        <c:axId val="31659520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</a:t>
                </a:r>
                <a:r>
                  <a:rPr lang="cs-CZ"/>
                  <a:t>isíce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165798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cs-CZ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cs-CZ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cs-CZ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cs-CZ"/>
          </a:p>
        </c:txPr>
      </c:legendEntry>
      <c:legendEntry>
        <c:idx val="4"/>
        <c:txPr>
          <a:bodyPr/>
          <a:lstStyle/>
          <a:p>
            <a:pPr>
              <a:defRPr sz="1400"/>
            </a:pPr>
            <a:endParaRPr lang="cs-CZ"/>
          </a:p>
        </c:txPr>
      </c:legendEntry>
      <c:layout>
        <c:manualLayout>
          <c:xMode val="edge"/>
          <c:yMode val="edge"/>
          <c:x val="0.9"/>
          <c:y val="0.38277511961722488"/>
          <c:w val="8.3928571428571422E-2"/>
          <c:h val="0.21531100478468901"/>
        </c:manualLayout>
      </c:layout>
      <c:overlay val="0"/>
    </c:legend>
    <c:plotVisOnly val="1"/>
    <c:dispBlanksAs val="gap"/>
    <c:showDLblsOverMax val="0"/>
  </c:chart>
  <c:spPr>
    <a:ln w="12700"/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ROD</c:v>
                </c:pt>
              </c:strCache>
            </c:strRef>
          </c:tx>
          <c:invertIfNegative val="0"/>
          <c:cat>
            <c:strRef>
              <c:f>List1!$A$2:$A$13</c:f>
              <c:strCache>
                <c:ptCount val="12"/>
                <c:pt idx="0">
                  <c:v>Benešov</c:v>
                </c:pt>
                <c:pt idx="1">
                  <c:v>Beroun</c:v>
                </c:pt>
                <c:pt idx="2">
                  <c:v>Kladno</c:v>
                </c:pt>
                <c:pt idx="3">
                  <c:v>Kolín</c:v>
                </c:pt>
                <c:pt idx="4">
                  <c:v>Kutná Hora</c:v>
                </c:pt>
                <c:pt idx="5">
                  <c:v>Mělník</c:v>
                </c:pt>
                <c:pt idx="6">
                  <c:v>Ml.Boleslav</c:v>
                </c:pt>
                <c:pt idx="7">
                  <c:v>Nymburk</c:v>
                </c:pt>
                <c:pt idx="8">
                  <c:v>PHA-V</c:v>
                </c:pt>
                <c:pt idx="9">
                  <c:v>PHA-Z</c:v>
                </c:pt>
                <c:pt idx="10">
                  <c:v>Rakovník</c:v>
                </c:pt>
                <c:pt idx="11">
                  <c:v>Příbram</c:v>
                </c:pt>
              </c:strCache>
            </c:strRef>
          </c:cat>
          <c:val>
            <c:numRef>
              <c:f>List1!$B$2:$B$13</c:f>
              <c:numCache>
                <c:formatCode>General</c:formatCode>
                <c:ptCount val="12"/>
                <c:pt idx="0">
                  <c:v>232589499</c:v>
                </c:pt>
                <c:pt idx="1">
                  <c:v>219758325</c:v>
                </c:pt>
                <c:pt idx="2">
                  <c:v>387193045</c:v>
                </c:pt>
                <c:pt idx="3">
                  <c:v>246622762</c:v>
                </c:pt>
                <c:pt idx="4">
                  <c:v>167088230</c:v>
                </c:pt>
                <c:pt idx="5">
                  <c:v>252258962</c:v>
                </c:pt>
                <c:pt idx="6">
                  <c:v>320633885</c:v>
                </c:pt>
                <c:pt idx="7">
                  <c:v>232840283</c:v>
                </c:pt>
                <c:pt idx="8">
                  <c:v>506517839</c:v>
                </c:pt>
                <c:pt idx="9">
                  <c:v>405257723</c:v>
                </c:pt>
                <c:pt idx="10">
                  <c:v>123264259</c:v>
                </c:pt>
                <c:pt idx="11">
                  <c:v>257459811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PBY</c:v>
                </c:pt>
              </c:strCache>
            </c:strRef>
          </c:tx>
          <c:invertIfNegative val="0"/>
          <c:cat>
            <c:strRef>
              <c:f>List1!$A$2:$A$13</c:f>
              <c:strCache>
                <c:ptCount val="12"/>
                <c:pt idx="0">
                  <c:v>Benešov</c:v>
                </c:pt>
                <c:pt idx="1">
                  <c:v>Beroun</c:v>
                </c:pt>
                <c:pt idx="2">
                  <c:v>Kladno</c:v>
                </c:pt>
                <c:pt idx="3">
                  <c:v>Kolín</c:v>
                </c:pt>
                <c:pt idx="4">
                  <c:v>Kutná Hora</c:v>
                </c:pt>
                <c:pt idx="5">
                  <c:v>Mělník</c:v>
                </c:pt>
                <c:pt idx="6">
                  <c:v>Ml.Boleslav</c:v>
                </c:pt>
                <c:pt idx="7">
                  <c:v>Nymburk</c:v>
                </c:pt>
                <c:pt idx="8">
                  <c:v>PHA-V</c:v>
                </c:pt>
                <c:pt idx="9">
                  <c:v>PHA-Z</c:v>
                </c:pt>
                <c:pt idx="10">
                  <c:v>Rakovník</c:v>
                </c:pt>
                <c:pt idx="11">
                  <c:v>Příbram</c:v>
                </c:pt>
              </c:strCache>
            </c:strRef>
          </c:cat>
          <c:val>
            <c:numRef>
              <c:f>List1!$C$2:$C$13</c:f>
              <c:numCache>
                <c:formatCode>General</c:formatCode>
                <c:ptCount val="12"/>
                <c:pt idx="0">
                  <c:v>24332598</c:v>
                </c:pt>
                <c:pt idx="1">
                  <c:v>25798233</c:v>
                </c:pt>
                <c:pt idx="2">
                  <c:v>88018830</c:v>
                </c:pt>
                <c:pt idx="3">
                  <c:v>35887928</c:v>
                </c:pt>
                <c:pt idx="4">
                  <c:v>36075185</c:v>
                </c:pt>
                <c:pt idx="5">
                  <c:v>45218553</c:v>
                </c:pt>
                <c:pt idx="6">
                  <c:v>23477036</c:v>
                </c:pt>
                <c:pt idx="7">
                  <c:v>40869899</c:v>
                </c:pt>
                <c:pt idx="8">
                  <c:v>25347687</c:v>
                </c:pt>
                <c:pt idx="9">
                  <c:v>20345575</c:v>
                </c:pt>
                <c:pt idx="10">
                  <c:v>21001689</c:v>
                </c:pt>
                <c:pt idx="11">
                  <c:v>48057683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PND</c:v>
                </c:pt>
              </c:strCache>
            </c:strRef>
          </c:tx>
          <c:invertIfNegative val="0"/>
          <c:cat>
            <c:strRef>
              <c:f>List1!$A$2:$A$13</c:f>
              <c:strCache>
                <c:ptCount val="12"/>
                <c:pt idx="0">
                  <c:v>Benešov</c:v>
                </c:pt>
                <c:pt idx="1">
                  <c:v>Beroun</c:v>
                </c:pt>
                <c:pt idx="2">
                  <c:v>Kladno</c:v>
                </c:pt>
                <c:pt idx="3">
                  <c:v>Kolín</c:v>
                </c:pt>
                <c:pt idx="4">
                  <c:v>Kutná Hora</c:v>
                </c:pt>
                <c:pt idx="5">
                  <c:v>Mělník</c:v>
                </c:pt>
                <c:pt idx="6">
                  <c:v>Ml.Boleslav</c:v>
                </c:pt>
                <c:pt idx="7">
                  <c:v>Nymburk</c:v>
                </c:pt>
                <c:pt idx="8">
                  <c:v>PHA-V</c:v>
                </c:pt>
                <c:pt idx="9">
                  <c:v>PHA-Z</c:v>
                </c:pt>
                <c:pt idx="10">
                  <c:v>Rakovník</c:v>
                </c:pt>
                <c:pt idx="11">
                  <c:v>Příbram</c:v>
                </c:pt>
              </c:strCache>
            </c:strRef>
          </c:cat>
          <c:val>
            <c:numRef>
              <c:f>List1!$D$2:$D$13</c:f>
              <c:numCache>
                <c:formatCode>General</c:formatCode>
                <c:ptCount val="12"/>
                <c:pt idx="0">
                  <c:v>28148127</c:v>
                </c:pt>
                <c:pt idx="1">
                  <c:v>19589050</c:v>
                </c:pt>
                <c:pt idx="2">
                  <c:v>44998492</c:v>
                </c:pt>
                <c:pt idx="3">
                  <c:v>26258846</c:v>
                </c:pt>
                <c:pt idx="4">
                  <c:v>25287136</c:v>
                </c:pt>
                <c:pt idx="5">
                  <c:v>30750513</c:v>
                </c:pt>
                <c:pt idx="6">
                  <c:v>19284296</c:v>
                </c:pt>
                <c:pt idx="7">
                  <c:v>24883267</c:v>
                </c:pt>
                <c:pt idx="8">
                  <c:v>26721847</c:v>
                </c:pt>
                <c:pt idx="9">
                  <c:v>22146412</c:v>
                </c:pt>
                <c:pt idx="10">
                  <c:v>18174590</c:v>
                </c:pt>
                <c:pt idx="11">
                  <c:v>36549400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POR</c:v>
                </c:pt>
              </c:strCache>
            </c:strRef>
          </c:tx>
          <c:invertIfNegative val="0"/>
          <c:cat>
            <c:strRef>
              <c:f>List1!$A$2:$A$13</c:f>
              <c:strCache>
                <c:ptCount val="12"/>
                <c:pt idx="0">
                  <c:v>Benešov</c:v>
                </c:pt>
                <c:pt idx="1">
                  <c:v>Beroun</c:v>
                </c:pt>
                <c:pt idx="2">
                  <c:v>Kladno</c:v>
                </c:pt>
                <c:pt idx="3">
                  <c:v>Kolín</c:v>
                </c:pt>
                <c:pt idx="4">
                  <c:v>Kutná Hora</c:v>
                </c:pt>
                <c:pt idx="5">
                  <c:v>Mělník</c:v>
                </c:pt>
                <c:pt idx="6">
                  <c:v>Ml.Boleslav</c:v>
                </c:pt>
                <c:pt idx="7">
                  <c:v>Nymburk</c:v>
                </c:pt>
                <c:pt idx="8">
                  <c:v>PHA-V</c:v>
                </c:pt>
                <c:pt idx="9">
                  <c:v>PHA-Z</c:v>
                </c:pt>
                <c:pt idx="10">
                  <c:v>Rakovník</c:v>
                </c:pt>
                <c:pt idx="11">
                  <c:v>Příbram</c:v>
                </c:pt>
              </c:strCache>
            </c:strRef>
          </c:cat>
          <c:val>
            <c:numRef>
              <c:f>List1!$E$2:$E$13</c:f>
              <c:numCache>
                <c:formatCode>General</c:formatCode>
                <c:ptCount val="12"/>
                <c:pt idx="0">
                  <c:v>1111500</c:v>
                </c:pt>
                <c:pt idx="1">
                  <c:v>884000</c:v>
                </c:pt>
                <c:pt idx="2">
                  <c:v>2775500</c:v>
                </c:pt>
                <c:pt idx="3">
                  <c:v>1245900</c:v>
                </c:pt>
                <c:pt idx="4">
                  <c:v>806000</c:v>
                </c:pt>
                <c:pt idx="5">
                  <c:v>1397500</c:v>
                </c:pt>
                <c:pt idx="6">
                  <c:v>1241500</c:v>
                </c:pt>
                <c:pt idx="7">
                  <c:v>1059500</c:v>
                </c:pt>
                <c:pt idx="8">
                  <c:v>1683500</c:v>
                </c:pt>
                <c:pt idx="9">
                  <c:v>1259700</c:v>
                </c:pt>
                <c:pt idx="10">
                  <c:v>1027000</c:v>
                </c:pt>
                <c:pt idx="11">
                  <c:v>1683500</c:v>
                </c:pt>
              </c:numCache>
            </c:numRef>
          </c:val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POH</c:v>
                </c:pt>
              </c:strCache>
            </c:strRef>
          </c:tx>
          <c:invertIfNegative val="0"/>
          <c:cat>
            <c:strRef>
              <c:f>List1!$A$2:$A$13</c:f>
              <c:strCache>
                <c:ptCount val="12"/>
                <c:pt idx="0">
                  <c:v>Benešov</c:v>
                </c:pt>
                <c:pt idx="1">
                  <c:v>Beroun</c:v>
                </c:pt>
                <c:pt idx="2">
                  <c:v>Kladno</c:v>
                </c:pt>
                <c:pt idx="3">
                  <c:v>Kolín</c:v>
                </c:pt>
                <c:pt idx="4">
                  <c:v>Kutná Hora</c:v>
                </c:pt>
                <c:pt idx="5">
                  <c:v>Mělník</c:v>
                </c:pt>
                <c:pt idx="6">
                  <c:v>Ml.Boleslav</c:v>
                </c:pt>
                <c:pt idx="7">
                  <c:v>Nymburk</c:v>
                </c:pt>
                <c:pt idx="8">
                  <c:v>PHA-V</c:v>
                </c:pt>
                <c:pt idx="9">
                  <c:v>PHA-Z</c:v>
                </c:pt>
                <c:pt idx="10">
                  <c:v>Rakovník</c:v>
                </c:pt>
                <c:pt idx="11">
                  <c:v>Příbram</c:v>
                </c:pt>
              </c:strCache>
            </c:strRef>
          </c:cat>
          <c:val>
            <c:numRef>
              <c:f>List1!$F$2:$F$13</c:f>
              <c:numCache>
                <c:formatCode>General</c:formatCode>
                <c:ptCount val="12"/>
                <c:pt idx="0">
                  <c:v>75000</c:v>
                </c:pt>
                <c:pt idx="1">
                  <c:v>130000</c:v>
                </c:pt>
                <c:pt idx="2">
                  <c:v>225000</c:v>
                </c:pt>
                <c:pt idx="3">
                  <c:v>105000</c:v>
                </c:pt>
                <c:pt idx="4">
                  <c:v>110000</c:v>
                </c:pt>
                <c:pt idx="5">
                  <c:v>135000</c:v>
                </c:pt>
                <c:pt idx="6">
                  <c:v>125000</c:v>
                </c:pt>
                <c:pt idx="7">
                  <c:v>160000</c:v>
                </c:pt>
                <c:pt idx="8">
                  <c:v>210000</c:v>
                </c:pt>
                <c:pt idx="9">
                  <c:v>140000</c:v>
                </c:pt>
                <c:pt idx="10">
                  <c:v>55000</c:v>
                </c:pt>
                <c:pt idx="11">
                  <c:v>125000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31702400"/>
        <c:axId val="31712384"/>
      </c:barChart>
      <c:catAx>
        <c:axId val="3170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cs-CZ"/>
          </a:p>
        </c:txPr>
        <c:crossAx val="31712384"/>
        <c:crosses val="autoZero"/>
        <c:auto val="1"/>
        <c:lblAlgn val="ctr"/>
        <c:lblOffset val="100"/>
        <c:noMultiLvlLbl val="0"/>
      </c:catAx>
      <c:valAx>
        <c:axId val="31712384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mil. Kč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31702400"/>
        <c:crosses val="autoZero"/>
        <c:crossBetween val="between"/>
        <c:dispUnits>
          <c:builtInUnit val="millions"/>
        </c:dispUnits>
      </c:valAx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cs-CZ"/>
          </a:p>
        </c:txPr>
      </c:legendEntry>
      <c:legendEntry>
        <c:idx val="1"/>
        <c:txPr>
          <a:bodyPr/>
          <a:lstStyle/>
          <a:p>
            <a:pPr algn="ctr">
              <a:defRPr lang="cs-CZ" sz="14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legendEntry>
        <c:idx val="2"/>
        <c:txPr>
          <a:bodyPr/>
          <a:lstStyle/>
          <a:p>
            <a:pPr algn="ctr">
              <a:defRPr lang="cs-CZ" sz="14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cs-CZ"/>
          </a:p>
        </c:txPr>
      </c:legendEntry>
      <c:legendEntry>
        <c:idx val="4"/>
        <c:txPr>
          <a:bodyPr/>
          <a:lstStyle/>
          <a:p>
            <a:pPr>
              <a:defRPr sz="1400"/>
            </a:pPr>
            <a:endParaRPr lang="cs-CZ"/>
          </a:p>
        </c:txPr>
      </c:legendEntry>
      <c:layout>
        <c:manualLayout>
          <c:xMode val="edge"/>
          <c:yMode val="edge"/>
          <c:x val="0.89909909909909913"/>
          <c:y val="0.38150289017341038"/>
          <c:w val="8.468468468468468E-2"/>
          <c:h val="0.22254335260115607"/>
        </c:manualLayout>
      </c:layout>
      <c:overlay val="0"/>
    </c:legend>
    <c:plotVisOnly val="1"/>
    <c:dispBlanksAs val="gap"/>
    <c:showDLblsOverMax val="0"/>
  </c:chart>
  <c:spPr>
    <a:ln w="12700"/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A0C8E-44E6-4D6F-99C6-791EEF017BCF}" type="datetimeFigureOut">
              <a:rPr lang="cs-CZ" smtClean="0"/>
              <a:t>15.3.2015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E69-FD2F-405A-8AD0-354935402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760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A0C8E-44E6-4D6F-99C6-791EEF017BCF}" type="datetimeFigureOut">
              <a:rPr lang="cs-CZ" smtClean="0"/>
              <a:t>15.3.2015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E69-FD2F-405A-8AD0-354935402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662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A0C8E-44E6-4D6F-99C6-791EEF017BCF}" type="datetimeFigureOut">
              <a:rPr lang="cs-CZ" smtClean="0"/>
              <a:t>15.3.2015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E69-FD2F-405A-8AD0-354935402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809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A0C8E-44E6-4D6F-99C6-791EEF017BCF}" type="datetimeFigureOut">
              <a:rPr lang="cs-CZ" smtClean="0"/>
              <a:t>15.3.2015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E69-FD2F-405A-8AD0-354935402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4615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A0C8E-44E6-4D6F-99C6-791EEF017BCF}" type="datetimeFigureOut">
              <a:rPr lang="cs-CZ" smtClean="0"/>
              <a:t>15.3.2015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E69-FD2F-405A-8AD0-354935402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9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A0C8E-44E6-4D6F-99C6-791EEF017BCF}" type="datetimeFigureOut">
              <a:rPr lang="cs-CZ" smtClean="0"/>
              <a:t>15.3.2015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E69-FD2F-405A-8AD0-354935402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708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A0C8E-44E6-4D6F-99C6-791EEF017BCF}" type="datetimeFigureOut">
              <a:rPr lang="cs-CZ" smtClean="0"/>
              <a:t>15.3.2015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E69-FD2F-405A-8AD0-354935402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901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A0C8E-44E6-4D6F-99C6-791EEF017BCF}" type="datetimeFigureOut">
              <a:rPr lang="cs-CZ" smtClean="0"/>
              <a:t>15.3.2015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E69-FD2F-405A-8AD0-354935402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891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A0C8E-44E6-4D6F-99C6-791EEF017BCF}" type="datetimeFigureOut">
              <a:rPr lang="cs-CZ" smtClean="0"/>
              <a:t>15.3.2015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E69-FD2F-405A-8AD0-354935402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87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A0C8E-44E6-4D6F-99C6-791EEF017BCF}" type="datetimeFigureOut">
              <a:rPr lang="cs-CZ" smtClean="0"/>
              <a:t>15.3.2015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E69-FD2F-405A-8AD0-354935402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867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A0C8E-44E6-4D6F-99C6-791EEF017BCF}" type="datetimeFigureOut">
              <a:rPr lang="cs-CZ" smtClean="0"/>
              <a:t>15.3.2015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E69-FD2F-405A-8AD0-354935402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452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A0C8E-44E6-4D6F-99C6-791EEF017BCF}" type="datetimeFigureOut">
              <a:rPr lang="cs-CZ" smtClean="0"/>
              <a:t>15.3.2015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F6E69-FD2F-405A-8AD0-354935402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727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6864" cy="1656185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3100" dirty="0"/>
              <a:t>ČESKÁ ZEMĚDĚLSKÁ UNIVERZITA V PRAZE</a:t>
            </a:r>
            <a:br>
              <a:rPr lang="cs-CZ" sz="3100" dirty="0"/>
            </a:br>
            <a:r>
              <a:rPr lang="cs-CZ" sz="3100" dirty="0"/>
              <a:t>	PROVOZNĚ EKONOMICKÁ FAKULTA	</a:t>
            </a:r>
            <a:br>
              <a:rPr lang="cs-CZ" sz="3100" dirty="0"/>
            </a:br>
            <a:r>
              <a:rPr lang="cs-CZ" sz="3100" dirty="0"/>
              <a:t>KATEDRA HUMANITNÍCH VĚD</a:t>
            </a:r>
            <a:br>
              <a:rPr lang="cs-CZ" sz="3100" dirty="0"/>
            </a:br>
            <a:r>
              <a:rPr lang="cs-CZ" b="1" dirty="0"/>
              <a:t> 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SYSTÉM SOCIÁLNÍCH DÁVEK A REGIONÁLNÍ </a:t>
            </a:r>
            <a:r>
              <a:rPr lang="cs-CZ" dirty="0" smtClean="0"/>
              <a:t>DISPARITY</a:t>
            </a:r>
            <a:br>
              <a:rPr lang="cs-CZ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3100" dirty="0" smtClean="0"/>
              <a:t>2015  </a:t>
            </a:r>
            <a:r>
              <a:rPr lang="cs-CZ" dirty="0" smtClean="0"/>
              <a:t>                        </a:t>
            </a:r>
            <a:r>
              <a:rPr lang="cs-CZ" sz="3100" dirty="0" smtClean="0"/>
              <a:t>Bc</a:t>
            </a:r>
            <a:r>
              <a:rPr lang="cs-CZ" sz="3100" dirty="0"/>
              <a:t>. Richard </a:t>
            </a:r>
            <a:r>
              <a:rPr lang="cs-CZ" sz="3100" dirty="0" err="1"/>
              <a:t>Patlejch</a:t>
            </a:r>
            <a:r>
              <a:rPr lang="cs-CZ" sz="3100" dirty="0"/>
              <a:t/>
            </a:r>
            <a:br>
              <a:rPr lang="cs-CZ" sz="3100" dirty="0"/>
            </a:b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 rot="10800000" flipV="1">
            <a:off x="2195736" y="3933056"/>
            <a:ext cx="4896544" cy="72008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DIPLOMOVÁ PRÁCE</a:t>
            </a:r>
          </a:p>
        </p:txBody>
      </p:sp>
    </p:spTree>
    <p:extLst>
      <p:ext uri="{BB962C8B-B14F-4D97-AF65-F5344CB8AC3E}">
        <p14:creationId xmlns:p14="http://schemas.microsoft.com/office/powerpoint/2010/main" val="422997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dirty="0" smtClean="0"/>
              <a:t>CELKOVÝ OBJEM DÁVEK SSP VYPLACENÝ ZA R. 2013 V KOMPARACI S OBJEMEM RELEVANTNÍCH DÁVKOVÝCH SYSTÉMŮ ÚP ČR V ZÓNĚ III</a:t>
            </a:r>
            <a:endParaRPr lang="cs-CZ" sz="2400" dirty="0"/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2320478347"/>
              </p:ext>
            </p:extLst>
          </p:nvPr>
        </p:nvGraphicFramePr>
        <p:xfrm>
          <a:off x="683568" y="1268760"/>
          <a:ext cx="8064896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0794197"/>
              </p:ext>
            </p:extLst>
          </p:nvPr>
        </p:nvGraphicFramePr>
        <p:xfrm>
          <a:off x="683568" y="4149080"/>
          <a:ext cx="821925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3542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CELKOVÝ FINANČNÍ OBJEM DÁVEK SSP V JEDNOTLIVÝCH OKRESECH (2013)</a:t>
            </a:r>
            <a:endParaRPr lang="cs-CZ" sz="3600" b="1" dirty="0"/>
          </a:p>
        </p:txBody>
      </p:sp>
      <p:graphicFrame>
        <p:nvGraphicFramePr>
          <p:cNvPr id="4" name="objekt 4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0691617"/>
              </p:ext>
            </p:extLst>
          </p:nvPr>
        </p:nvGraphicFramePr>
        <p:xfrm>
          <a:off x="107504" y="1412776"/>
          <a:ext cx="885698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830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POČTY DÁVEK SSP V JEDNOTLIVÝCH OKRESECH (2013)</a:t>
            </a:r>
            <a:br>
              <a:rPr lang="cs-CZ" b="1" dirty="0" smtClean="0"/>
            </a:br>
            <a:endParaRPr lang="cs-CZ" dirty="0"/>
          </a:p>
        </p:txBody>
      </p:sp>
      <p:graphicFrame>
        <p:nvGraphicFramePr>
          <p:cNvPr id="4" name="objekt 4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3957530"/>
              </p:ext>
            </p:extLst>
          </p:nvPr>
        </p:nvGraphicFramePr>
        <p:xfrm>
          <a:off x="179512" y="1124744"/>
          <a:ext cx="885698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60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/>
              <a:t>CELKOVÝ OBJEM FINANČNÍCH PROSTŘEDKŮ ZA JEDNOTLIVÉ DÁVKY SSP (2013)</a:t>
            </a:r>
            <a:endParaRPr lang="cs-CZ" sz="3600" dirty="0"/>
          </a:p>
        </p:txBody>
      </p:sp>
      <p:graphicFrame>
        <p:nvGraphicFramePr>
          <p:cNvPr id="4" name="objekt 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5232233"/>
              </p:ext>
            </p:extLst>
          </p:nvPr>
        </p:nvGraphicFramePr>
        <p:xfrm>
          <a:off x="251520" y="1600200"/>
          <a:ext cx="8712968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537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/>
          <a:lstStyle/>
          <a:p>
            <a:r>
              <a:rPr lang="cs-CZ" dirty="0" smtClean="0"/>
              <a:t>ZÁVĚR A DOPORUČENÍ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5400600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finančně nejnákladnější systém</a:t>
            </a:r>
          </a:p>
          <a:p>
            <a:r>
              <a:rPr lang="cs-CZ" b="1" dirty="0" smtClean="0"/>
              <a:t>celkový</a:t>
            </a:r>
            <a:r>
              <a:rPr lang="cs-CZ" dirty="0" smtClean="0"/>
              <a:t> </a:t>
            </a:r>
            <a:r>
              <a:rPr lang="cs-CZ" b="1" dirty="0" smtClean="0"/>
              <a:t>objem </a:t>
            </a:r>
            <a:r>
              <a:rPr lang="cs-CZ" b="1" dirty="0"/>
              <a:t>vyplacených dávek </a:t>
            </a:r>
            <a:r>
              <a:rPr lang="cs-CZ" b="1" dirty="0" smtClean="0"/>
              <a:t>SSP-</a:t>
            </a:r>
            <a:r>
              <a:rPr lang="cs-CZ" dirty="0" smtClean="0"/>
              <a:t>okresy </a:t>
            </a:r>
            <a:r>
              <a:rPr lang="cs-CZ" dirty="0"/>
              <a:t>pod vlivem </a:t>
            </a:r>
            <a:r>
              <a:rPr lang="cs-CZ" dirty="0" smtClean="0"/>
              <a:t>ekonomického centra</a:t>
            </a:r>
          </a:p>
          <a:p>
            <a:r>
              <a:rPr lang="cs-CZ" b="1" dirty="0"/>
              <a:t>počty jednotlivých dávek </a:t>
            </a:r>
            <a:r>
              <a:rPr lang="cs-CZ" b="1" dirty="0" smtClean="0"/>
              <a:t>SSP</a:t>
            </a:r>
            <a:r>
              <a:rPr lang="cs-CZ" dirty="0" smtClean="0"/>
              <a:t>-v</a:t>
            </a:r>
            <a:r>
              <a:rPr lang="cs-CZ" dirty="0"/>
              <a:t> regionech s vysokým podílem nezaměstnaných </a:t>
            </a:r>
            <a:r>
              <a:rPr lang="cs-CZ" dirty="0" smtClean="0"/>
              <a:t>osob, </a:t>
            </a:r>
            <a:r>
              <a:rPr lang="cs-CZ" dirty="0"/>
              <a:t>převažují dávky vypočítávané na základě příjmu žadatele</a:t>
            </a:r>
            <a:r>
              <a:rPr lang="cs-CZ" dirty="0" smtClean="0"/>
              <a:t>,</a:t>
            </a:r>
          </a:p>
          <a:p>
            <a:r>
              <a:rPr lang="cs-CZ" b="1" dirty="0" smtClean="0"/>
              <a:t>objem </a:t>
            </a:r>
            <a:r>
              <a:rPr lang="cs-CZ" b="1" dirty="0"/>
              <a:t>finančních prostředků vynaložených na jednotlivé dávky SSP</a:t>
            </a:r>
            <a:r>
              <a:rPr lang="cs-CZ" dirty="0"/>
              <a:t> </a:t>
            </a:r>
            <a:r>
              <a:rPr lang="cs-CZ" dirty="0" smtClean="0"/>
              <a:t>ve </a:t>
            </a:r>
            <a:r>
              <a:rPr lang="cs-CZ" dirty="0"/>
              <a:t>všech okresech Středočeského kraje </a:t>
            </a:r>
            <a:r>
              <a:rPr lang="cs-CZ" dirty="0" smtClean="0"/>
              <a:t>nejvíce </a:t>
            </a:r>
            <a:r>
              <a:rPr lang="cs-CZ" dirty="0"/>
              <a:t>vyplaceno formou univerzálně poskytovaného rodičovského příspěvku, nejvíce v okresech pod vlivem Prahy jako ekonomického centra a v okrese s nejvyšším počtem obyvatel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nedostatky dle expertního hodnocení</a:t>
            </a:r>
            <a:r>
              <a:rPr lang="cs-CZ" dirty="0" smtClean="0"/>
              <a:t>-porušuje princip sociální spravedlnosti, </a:t>
            </a:r>
            <a:r>
              <a:rPr lang="cs-CZ" dirty="0" err="1" smtClean="0"/>
              <a:t>zneužitelnost</a:t>
            </a:r>
            <a:r>
              <a:rPr lang="cs-CZ" dirty="0"/>
              <a:t> </a:t>
            </a:r>
            <a:r>
              <a:rPr lang="cs-CZ" dirty="0" smtClean="0"/>
              <a:t>dosud neřešená poskytovatelem</a:t>
            </a:r>
          </a:p>
          <a:p>
            <a:pPr marL="0" indent="0">
              <a:buNone/>
            </a:pPr>
            <a:r>
              <a:rPr lang="cs-CZ" b="1" dirty="0" smtClean="0"/>
              <a:t>Doporučení:</a:t>
            </a:r>
            <a:endParaRPr lang="cs-CZ" dirty="0"/>
          </a:p>
          <a:p>
            <a:pPr lvl="0"/>
            <a:r>
              <a:rPr lang="cs-CZ" b="1" dirty="0"/>
              <a:t>zavedení systému kontrol</a:t>
            </a:r>
            <a:r>
              <a:rPr lang="cs-CZ" dirty="0"/>
              <a:t> - spočívajících v sociálním šetření prováděném v místě bydliště žadatele, které poskytne zpětnou vazbu o jeho skutečné sociálně – ekonomické situaci s cílem větší adresnosti dávek a souvisejících úspor prostředků státního rozpočtu</a:t>
            </a:r>
          </a:p>
          <a:p>
            <a:pPr lvl="0"/>
            <a:r>
              <a:rPr lang="cs-CZ" b="1" dirty="0"/>
              <a:t>testování příjmu rodiny</a:t>
            </a:r>
            <a:r>
              <a:rPr lang="cs-CZ" dirty="0"/>
              <a:t> -  i u dosud univerzálně poskytovaného rodičovského příspěvku jako vůbec nejnákladnější a nejžádanější dávky SSP včetně zohlednění potřebnosti a zásluhovosti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340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 A METODIKA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b="1" dirty="0"/>
              <a:t>Základním východiskem </a:t>
            </a:r>
            <a:r>
              <a:rPr lang="cs-CZ" sz="2400" dirty="0"/>
              <a:t>práce je propojení dvou veřejných </a:t>
            </a:r>
            <a:r>
              <a:rPr lang="cs-CZ" sz="2400" dirty="0" smtClean="0"/>
              <a:t>politik- </a:t>
            </a:r>
            <a:r>
              <a:rPr lang="cs-CZ" sz="2400" dirty="0"/>
              <a:t>sociální politiky s regionální politikou. </a:t>
            </a:r>
            <a:endParaRPr lang="cs-CZ" sz="2400" dirty="0" smtClean="0"/>
          </a:p>
          <a:p>
            <a:r>
              <a:rPr lang="cs-CZ" sz="2400" b="1" dirty="0" smtClean="0"/>
              <a:t>Hlavním </a:t>
            </a:r>
            <a:r>
              <a:rPr lang="cs-CZ" sz="2400" b="1" dirty="0"/>
              <a:t>cílem </a:t>
            </a:r>
            <a:r>
              <a:rPr lang="cs-CZ" sz="2400" dirty="0"/>
              <a:t>této diplomové práce je zmapovat a zhodnotit distribuci dávek státní sociální podpory z hlediska kvantitativního (objemu dávek) a kvalitativního (struktury dávek) v jednotlivých okresech (LAU1) Středočeského kraje </a:t>
            </a:r>
            <a:r>
              <a:rPr lang="cs-CZ" sz="2400" dirty="0" smtClean="0"/>
              <a:t>s</a:t>
            </a:r>
            <a:r>
              <a:rPr lang="cs-CZ" sz="2400" dirty="0"/>
              <a:t> možnou souvislostí s vlivem regionálních disparit na </a:t>
            </a:r>
            <a:r>
              <a:rPr lang="cs-CZ" sz="2400" dirty="0" smtClean="0"/>
              <a:t>kvantitu  </a:t>
            </a:r>
            <a:r>
              <a:rPr lang="cs-CZ" sz="2400" dirty="0"/>
              <a:t>a kvalitu vymezeného dávkového </a:t>
            </a:r>
            <a:r>
              <a:rPr lang="cs-CZ" sz="2400" dirty="0" smtClean="0"/>
              <a:t>systému</a:t>
            </a:r>
          </a:p>
          <a:p>
            <a:r>
              <a:rPr lang="cs-CZ" sz="2400" dirty="0" smtClean="0"/>
              <a:t>Hodnocení je </a:t>
            </a:r>
            <a:r>
              <a:rPr lang="cs-CZ" sz="2400" dirty="0"/>
              <a:t>provedeno na základě </a:t>
            </a:r>
            <a:r>
              <a:rPr lang="cs-CZ" sz="2400" b="1" dirty="0"/>
              <a:t>komparace skupin regionů </a:t>
            </a:r>
            <a:r>
              <a:rPr lang="cs-CZ" sz="2400" dirty="0"/>
              <a:t>vykazujících podobné sociálně-ekonomické charakteristiky, výsledky analýz doplňuje expertní zhodnocení efektivnosti systému dávek státní sociální podpory.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278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STÁT -WELFARE STATE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Sociální </a:t>
            </a:r>
            <a:r>
              <a:rPr lang="cs-CZ" b="1" dirty="0" smtClean="0"/>
              <a:t>stát </a:t>
            </a:r>
            <a:r>
              <a:rPr lang="cs-CZ" dirty="0" smtClean="0"/>
              <a:t>= kompenzace jednostranné existenční závislosti jedince na trhu práce;  </a:t>
            </a:r>
            <a:r>
              <a:rPr lang="cs-CZ" dirty="0"/>
              <a:t>vznikl jako reakce společnosti na společenské důsledky procesu </a:t>
            </a:r>
            <a:r>
              <a:rPr lang="cs-CZ" dirty="0" smtClean="0"/>
              <a:t>industrializace = urbanizace, populační růst, demograficko-sociální změny; </a:t>
            </a:r>
            <a:r>
              <a:rPr lang="cs-CZ" dirty="0" smtClean="0">
                <a:effectLst/>
              </a:rPr>
              <a:t> základním kritériem typologií je různé uspořádání vztahu mezi státem, trhem a rodinou:</a:t>
            </a:r>
          </a:p>
          <a:p>
            <a:r>
              <a:rPr lang="cs-CZ" b="1" dirty="0" err="1"/>
              <a:t>Redistributivní</a:t>
            </a:r>
            <a:r>
              <a:rPr lang="cs-CZ" b="1" dirty="0"/>
              <a:t> </a:t>
            </a:r>
            <a:r>
              <a:rPr lang="cs-CZ" dirty="0"/>
              <a:t>– rozsáhlé přerozdělování prostředků, dominantní role státu </a:t>
            </a:r>
            <a:r>
              <a:rPr lang="cs-CZ" dirty="0" smtClean="0"/>
              <a:t>( </a:t>
            </a:r>
            <a:r>
              <a:rPr lang="cs-CZ" dirty="0" err="1"/>
              <a:t>S</a:t>
            </a:r>
            <a:r>
              <a:rPr lang="cs-CZ" dirty="0" err="1" smtClean="0"/>
              <a:t>kandidávie</a:t>
            </a:r>
            <a:r>
              <a:rPr lang="cs-CZ" dirty="0" smtClean="0"/>
              <a:t>)</a:t>
            </a:r>
            <a:endParaRPr lang="cs-CZ" dirty="0" smtClean="0">
              <a:effectLst/>
            </a:endParaRPr>
          </a:p>
          <a:p>
            <a:r>
              <a:rPr lang="cs-CZ" b="1" dirty="0" smtClean="0"/>
              <a:t>Reziduální </a:t>
            </a:r>
            <a:r>
              <a:rPr lang="cs-CZ" dirty="0" smtClean="0"/>
              <a:t>– opak </a:t>
            </a:r>
            <a:r>
              <a:rPr lang="cs-CZ" dirty="0" err="1" smtClean="0"/>
              <a:t>redistributivního</a:t>
            </a:r>
            <a:r>
              <a:rPr lang="cs-CZ" dirty="0" smtClean="0"/>
              <a:t>, stát pomáhá až když selže rodina a trh, </a:t>
            </a:r>
            <a:r>
              <a:rPr lang="cs-CZ" dirty="0" err="1" smtClean="0"/>
              <a:t>flat</a:t>
            </a:r>
            <a:r>
              <a:rPr lang="cs-CZ" dirty="0" smtClean="0"/>
              <a:t> rate USA, GB</a:t>
            </a:r>
          </a:p>
          <a:p>
            <a:r>
              <a:rPr lang="cs-CZ" b="1" dirty="0" smtClean="0"/>
              <a:t>Pracovně výkonnostní</a:t>
            </a:r>
            <a:r>
              <a:rPr lang="cs-CZ" b="1" dirty="0"/>
              <a:t> </a:t>
            </a:r>
            <a:r>
              <a:rPr lang="cs-CZ" dirty="0" smtClean="0"/>
              <a:t>– výše pomoci se odvíjí od výkonu (odvedené práce jedince SRN, AUT),</a:t>
            </a:r>
            <a:r>
              <a:rPr lang="cs-CZ" dirty="0" err="1" smtClean="0"/>
              <a:t>pravomoce</a:t>
            </a:r>
            <a:r>
              <a:rPr lang="cs-CZ" dirty="0" smtClean="0"/>
              <a:t> děleny mezi stát a nestátní subjekty, korporace</a:t>
            </a:r>
          </a:p>
          <a:p>
            <a:r>
              <a:rPr lang="cs-CZ" dirty="0" smtClean="0"/>
              <a:t>(jižní – rudimentární) – silná role rozvětvené rodiny, soužití generací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971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Cílem sociální politiky </a:t>
            </a:r>
            <a:r>
              <a:rPr lang="cs-CZ" sz="2400" dirty="0"/>
              <a:t>je čelit sociálním a ekonomickým ohrožením, s nimiž se lidé v průběhu svého života setkávají, a zároveň má sociální politika za úkol vytvářet příznivé podmínky pro rozvoj jednotlivců a sociálních </a:t>
            </a:r>
            <a:r>
              <a:rPr lang="cs-CZ" sz="2400" dirty="0" smtClean="0"/>
              <a:t>skupin</a:t>
            </a:r>
          </a:p>
          <a:p>
            <a:r>
              <a:rPr lang="cs-CZ" sz="2000" b="1" dirty="0"/>
              <a:t>Princip sociální </a:t>
            </a:r>
            <a:r>
              <a:rPr lang="cs-CZ" sz="2000" b="1" dirty="0" smtClean="0"/>
              <a:t>spravedlnosti </a:t>
            </a:r>
            <a:r>
              <a:rPr lang="cs-CZ" sz="2000" dirty="0" smtClean="0"/>
              <a:t>– každému stejně (v praxi obtížně použitelné), každému podle jeho potřeb, každému podle jeho zásluh</a:t>
            </a:r>
            <a:endParaRPr lang="cs-CZ" sz="2000" dirty="0"/>
          </a:p>
          <a:p>
            <a:r>
              <a:rPr lang="cs-CZ" sz="2000" b="1" dirty="0" smtClean="0"/>
              <a:t> </a:t>
            </a:r>
            <a:r>
              <a:rPr lang="cs-CZ" sz="2000" b="1" dirty="0"/>
              <a:t>Princip sociální </a:t>
            </a:r>
            <a:r>
              <a:rPr lang="cs-CZ" sz="2000" b="1" dirty="0" smtClean="0"/>
              <a:t>solidarity – </a:t>
            </a:r>
            <a:r>
              <a:rPr lang="cs-CZ" sz="2000" dirty="0" smtClean="0"/>
              <a:t>vertikální (mezigenerační), horizontální (zaměstnaní/nezaměstnaní, zdraví/nemocní)</a:t>
            </a:r>
            <a:endParaRPr lang="cs-CZ" sz="2000" dirty="0"/>
          </a:p>
          <a:p>
            <a:r>
              <a:rPr lang="cs-CZ" sz="2000" b="1" dirty="0"/>
              <a:t>Princip </a:t>
            </a:r>
            <a:r>
              <a:rPr lang="cs-CZ" sz="2000" b="1" dirty="0" smtClean="0"/>
              <a:t>subsidiarity – </a:t>
            </a:r>
            <a:r>
              <a:rPr lang="cs-CZ" sz="2000" dirty="0" smtClean="0"/>
              <a:t>každý by se měl pokusit nejdříve pomoci sám sobě-rodina-stát-výchova ke spoluodpovědnosti!!!</a:t>
            </a:r>
            <a:endParaRPr lang="cs-CZ" sz="2000" dirty="0"/>
          </a:p>
          <a:p>
            <a:r>
              <a:rPr lang="cs-CZ" sz="2000" b="1" dirty="0"/>
              <a:t>Princip </a:t>
            </a:r>
            <a:r>
              <a:rPr lang="cs-CZ" sz="2000" b="1" dirty="0" smtClean="0"/>
              <a:t>participace – </a:t>
            </a:r>
            <a:r>
              <a:rPr lang="cs-CZ" sz="2000" dirty="0" smtClean="0"/>
              <a:t>podílení se na tvorbě  opatření, jichž jsme příjemci</a:t>
            </a:r>
            <a:endParaRPr lang="cs-CZ" sz="2000" dirty="0"/>
          </a:p>
          <a:p>
            <a:pPr marL="0" lvl="2" indent="0">
              <a:buNone/>
            </a:pPr>
            <a:r>
              <a:rPr lang="cs-CZ" b="1" dirty="0"/>
              <a:t>Funkce a nástroje sociální </a:t>
            </a:r>
            <a:r>
              <a:rPr lang="cs-CZ" b="1" dirty="0" smtClean="0"/>
              <a:t>politiky – </a:t>
            </a:r>
            <a:r>
              <a:rPr lang="cs-CZ" dirty="0" smtClean="0"/>
              <a:t>ochranná, redistributivní, homogenizační, stimulační, preventivní</a:t>
            </a:r>
            <a:endParaRPr lang="cs-CZ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9679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DÁVKY SSP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2011 v souvislosti s přijetím zákona č. 73/2011 Sb., </a:t>
            </a:r>
            <a:r>
              <a:rPr lang="cs-CZ" dirty="0" smtClean="0"/>
              <a:t>vzniká </a:t>
            </a:r>
            <a:r>
              <a:rPr lang="cs-CZ" dirty="0"/>
              <a:t>centralizovaný </a:t>
            </a:r>
            <a:r>
              <a:rPr lang="cs-CZ" dirty="0" smtClean="0"/>
              <a:t>Úřad práce ČR, struktura GŘ-KrP (JVM)-KoP, 2012 centralizace dávek</a:t>
            </a:r>
          </a:p>
          <a:p>
            <a:r>
              <a:rPr lang="cs-CZ" dirty="0" smtClean="0"/>
              <a:t> dávky SSP </a:t>
            </a:r>
            <a:r>
              <a:rPr lang="cs-CZ" b="1" dirty="0" smtClean="0"/>
              <a:t>testované</a:t>
            </a:r>
            <a:r>
              <a:rPr lang="cs-CZ" dirty="0" smtClean="0"/>
              <a:t>: přídavek na dítě(PND), příspěvek na bydlení(PNB), porodné(POR)</a:t>
            </a:r>
          </a:p>
          <a:p>
            <a:r>
              <a:rPr lang="cs-CZ" b="1" dirty="0"/>
              <a:t>n</a:t>
            </a:r>
            <a:r>
              <a:rPr lang="cs-CZ" b="1" dirty="0" smtClean="0"/>
              <a:t>etestované </a:t>
            </a:r>
            <a:r>
              <a:rPr lang="cs-CZ" dirty="0" smtClean="0"/>
              <a:t>univerzálně poskytované dávky: rodičovský </a:t>
            </a:r>
            <a:r>
              <a:rPr lang="cs-CZ" dirty="0" smtClean="0"/>
              <a:t>příspěvek(ROP), </a:t>
            </a:r>
            <a:r>
              <a:rPr lang="cs-CZ" dirty="0" smtClean="0"/>
              <a:t>pohřebné(POH)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251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REGIONÁLNÍ DISPARITY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sociálně prostorové nerovnosti mezi </a:t>
            </a:r>
            <a:r>
              <a:rPr lang="cs-CZ" dirty="0" smtClean="0"/>
              <a:t>regiony-ekonomické, fyzické, </a:t>
            </a:r>
            <a:r>
              <a:rPr lang="cs-CZ" dirty="0" err="1" smtClean="0"/>
              <a:t>enviromentální</a:t>
            </a:r>
            <a:endParaRPr lang="cs-CZ" dirty="0" smtClean="0"/>
          </a:p>
          <a:p>
            <a:r>
              <a:rPr lang="cs-CZ" dirty="0"/>
              <a:t>k</a:t>
            </a:r>
            <a:r>
              <a:rPr lang="cs-CZ" dirty="0" smtClean="0"/>
              <a:t>omplexní </a:t>
            </a:r>
            <a:r>
              <a:rPr lang="cs-CZ" dirty="0"/>
              <a:t>model klasifikace </a:t>
            </a:r>
            <a:r>
              <a:rPr lang="cs-CZ" dirty="0" smtClean="0"/>
              <a:t>regionů (kruhový model) -</a:t>
            </a:r>
            <a:r>
              <a:rPr lang="cs-CZ" b="1" dirty="0"/>
              <a:t>vzdálenosti </a:t>
            </a:r>
            <a:r>
              <a:rPr lang="cs-CZ" dirty="0"/>
              <a:t>od města symbolizujícího </a:t>
            </a:r>
            <a:r>
              <a:rPr lang="cs-CZ" dirty="0" smtClean="0"/>
              <a:t> ekonomické </a:t>
            </a:r>
            <a:r>
              <a:rPr lang="cs-CZ" dirty="0"/>
              <a:t>centrum, </a:t>
            </a:r>
            <a:r>
              <a:rPr lang="cs-CZ" b="1" dirty="0" smtClean="0"/>
              <a:t>sociálně-ekonomická</a:t>
            </a:r>
            <a:r>
              <a:rPr lang="cs-CZ" dirty="0" smtClean="0"/>
              <a:t> </a:t>
            </a:r>
            <a:r>
              <a:rPr lang="cs-CZ" b="1" dirty="0" smtClean="0"/>
              <a:t>závislost</a:t>
            </a:r>
            <a:r>
              <a:rPr lang="cs-CZ" dirty="0" smtClean="0"/>
              <a:t>(nezávislosti) na jádru,  </a:t>
            </a:r>
            <a:r>
              <a:rPr lang="cs-CZ" b="1" dirty="0" smtClean="0"/>
              <a:t>předpoklady </a:t>
            </a:r>
            <a:r>
              <a:rPr lang="cs-CZ" b="1" dirty="0"/>
              <a:t>rozvoje</a:t>
            </a:r>
            <a:r>
              <a:rPr lang="cs-CZ" dirty="0"/>
              <a:t> vzdálenějších </a:t>
            </a:r>
            <a:r>
              <a:rPr lang="cs-CZ" dirty="0" smtClean="0"/>
              <a:t>regionů;</a:t>
            </a:r>
          </a:p>
          <a:p>
            <a:r>
              <a:rPr lang="cs-CZ" dirty="0"/>
              <a:t>z</a:t>
            </a:r>
            <a:r>
              <a:rPr lang="cs-CZ" dirty="0" smtClean="0"/>
              <a:t>ónování  - zóna I (jádro), zóna II (předměstí), zóna III (území produktivní či částečně závislá na jádru), zóna IV (periferie)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823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STŘEDOČESKÝ KRAJ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 je velikostí</a:t>
            </a:r>
            <a:r>
              <a:rPr lang="cs-CZ" dirty="0"/>
              <a:t>, počtem obcí i obyvatel je </a:t>
            </a:r>
            <a:r>
              <a:rPr lang="cs-CZ" b="1" dirty="0"/>
              <a:t>největším krajem </a:t>
            </a:r>
            <a:r>
              <a:rPr lang="cs-CZ" b="1" dirty="0" smtClean="0"/>
              <a:t>ČR</a:t>
            </a:r>
            <a:r>
              <a:rPr lang="cs-CZ" dirty="0" smtClean="0"/>
              <a:t>, rozloha </a:t>
            </a:r>
            <a:r>
              <a:rPr lang="cs-CZ" dirty="0"/>
              <a:t>(11 015 km2) zabírá téměř 14 % území ČR a je přibližně dvakrát větší než je průměrná rozloha kraje v České </a:t>
            </a:r>
            <a:r>
              <a:rPr lang="cs-CZ" dirty="0" smtClean="0"/>
              <a:t>republice</a:t>
            </a:r>
            <a:r>
              <a:rPr lang="cs-CZ" dirty="0"/>
              <a:t>,</a:t>
            </a:r>
            <a:r>
              <a:rPr lang="cs-CZ" dirty="0" smtClean="0"/>
              <a:t> dělí se </a:t>
            </a:r>
            <a:r>
              <a:rPr lang="cs-CZ" dirty="0"/>
              <a:t>na 12 okresů s 10 okresními městy </a:t>
            </a:r>
            <a:endParaRPr lang="cs-CZ" dirty="0" smtClean="0"/>
          </a:p>
          <a:p>
            <a:r>
              <a:rPr lang="cs-CZ" dirty="0" smtClean="0"/>
              <a:t>rozvinutá zemědělská (SV oblasti) a průmyslová výroba (automobilový průmysl); útlum těžby nerostných surovin s problematickou restrukturalizací (Kladno, Příbram)</a:t>
            </a:r>
          </a:p>
          <a:p>
            <a:r>
              <a:rPr lang="cs-CZ" dirty="0" smtClean="0"/>
              <a:t>registrovaná </a:t>
            </a:r>
            <a:r>
              <a:rPr lang="cs-CZ" dirty="0"/>
              <a:t>nezaměstnanost ve Středočeském kraji je dlouhodobě jedna z nejnižších v </a:t>
            </a:r>
            <a:r>
              <a:rPr lang="cs-CZ" dirty="0" smtClean="0"/>
              <a:t>republice, uvnitř </a:t>
            </a:r>
            <a:r>
              <a:rPr lang="cs-CZ" dirty="0"/>
              <a:t>kraje však existují výrazné rozdíly v nezaměstnanosti</a:t>
            </a:r>
          </a:p>
        </p:txBody>
      </p:sp>
    </p:spTree>
    <p:extLst>
      <p:ext uri="{BB962C8B-B14F-4D97-AF65-F5344CB8AC3E}">
        <p14:creationId xmlns:p14="http://schemas.microsoft.com/office/powerpoint/2010/main" val="251467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/>
              <a:t>STŘEDOČESKÝ </a:t>
            </a:r>
            <a:r>
              <a:rPr lang="cs-CZ" dirty="0" smtClean="0"/>
              <a:t>KRAJ - ZÓNY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14721"/>
            <a:ext cx="8712968" cy="5714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668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cs-CZ" sz="2700" b="1" dirty="0" smtClean="0"/>
              <a:t>CELKOVÝ OBJEM DÁVEK SSP VYPLACENÝ ZA R. 2013 V KOMPARACI S OBJEMEM RELEVANTNÍCH DÁVKOVÝCH SYSTÉMŮ ÚP ČR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1008112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/>
              <a:t>Zóna II</a:t>
            </a:r>
            <a:endParaRPr lang="cs-CZ" sz="2000" b="1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000" b="1" dirty="0"/>
              <a:t>Zóna </a:t>
            </a:r>
            <a:r>
              <a:rPr lang="cs-CZ" sz="2000" b="1" dirty="0" smtClean="0"/>
              <a:t>IV</a:t>
            </a:r>
            <a:endParaRPr lang="cs-CZ" sz="2000" b="1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692761876"/>
              </p:ext>
            </p:extLst>
          </p:nvPr>
        </p:nvGraphicFramePr>
        <p:xfrm>
          <a:off x="683568" y="1484784"/>
          <a:ext cx="8136904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 6"/>
          <p:cNvGraphicFramePr/>
          <p:nvPr>
            <p:extLst>
              <p:ext uri="{D42A27DB-BD31-4B8C-83A1-F6EECF244321}">
                <p14:modId xmlns:p14="http://schemas.microsoft.com/office/powerpoint/2010/main" val="3941362329"/>
              </p:ext>
            </p:extLst>
          </p:nvPr>
        </p:nvGraphicFramePr>
        <p:xfrm>
          <a:off x="1043608" y="3933056"/>
          <a:ext cx="7776864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2129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489</TotalTime>
  <Words>323</Words>
  <Application>Microsoft Office PowerPoint</Application>
  <PresentationFormat>Předvádění na obrazovce (4:3)</PresentationFormat>
  <Paragraphs>55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   ČESKÁ ZEMĚDĚLSKÁ UNIVERZITA V PRAZE  PROVOZNĚ EKONOMICKÁ FAKULTA  KATEDRA HUMANITNÍCH VĚD   SYSTÉM SOCIÁLNÍCH DÁVEK A REGIONÁLNÍ DISPARITY     2015                          Bc. Richard Patlejch </vt:lpstr>
      <vt:lpstr>CÍL PRÁCE A METODIKA</vt:lpstr>
      <vt:lpstr>SOCIÁLNÍ STÁT -WELFARE STATE </vt:lpstr>
      <vt:lpstr>SOCIÁLNÍ POLITIKA</vt:lpstr>
      <vt:lpstr>DÁVKY SSP</vt:lpstr>
      <vt:lpstr>REGIONÁLNÍ DISPARITY</vt:lpstr>
      <vt:lpstr>STŘEDOČESKÝ KRAJ</vt:lpstr>
      <vt:lpstr>STŘEDOČESKÝ KRAJ - ZÓNY </vt:lpstr>
      <vt:lpstr>CELKOVÝ OBJEM DÁVEK SSP VYPLACENÝ ZA R. 2013 V KOMPARACI S OBJEMEM RELEVANTNÍCH DÁVKOVÝCH SYSTÉMŮ ÚP ČR </vt:lpstr>
      <vt:lpstr>CELKOVÝ OBJEM DÁVEK SSP VYPLACENÝ ZA R. 2013 V KOMPARACI S OBJEMEM RELEVANTNÍCH DÁVKOVÝCH SYSTÉMŮ ÚP ČR V ZÓNĚ III</vt:lpstr>
      <vt:lpstr>CELKOVÝ FINANČNÍ OBJEM DÁVEK SSP V JEDNOTLIVÝCH OKRESECH (2013)</vt:lpstr>
      <vt:lpstr>POČTY DÁVEK SSP V JEDNOTLIVÝCH OKRESECH (2013) </vt:lpstr>
      <vt:lpstr>CELKOVÝ OBJEM FINANČNÍCH PROSTŘEDKŮ ZA JEDNOTLIVÉ DÁVKY SSP (2013)</vt:lpstr>
      <vt:lpstr>ZÁVĚR A DOPORUČENÍ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DIPLOMOVÁ PRÁCE   SYSTÉM SOCIÁLNÍCH DÁVEK A REGIONÁLNÍ DISPARITY   Bc. Richard Patlejch</dc:title>
  <dc:creator>Richard</dc:creator>
  <cp:lastModifiedBy>Richard</cp:lastModifiedBy>
  <cp:revision>17</cp:revision>
  <dcterms:created xsi:type="dcterms:W3CDTF">2015-03-10T18:04:12Z</dcterms:created>
  <dcterms:modified xsi:type="dcterms:W3CDTF">2015-03-15T18:00:55Z</dcterms:modified>
</cp:coreProperties>
</file>