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5EC1D4A-A796-47C3-A63E-CE236FB377E2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B_584xrA5Q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sc.invia.cz/img/web-830/2017/8/15/m0/446127.jpg" TargetMode="External"/><Relationship Id="rId13" Type="http://schemas.openxmlformats.org/officeDocument/2006/relationships/hyperlink" Target="https://www.biolib.cz/IMG/GAL/16571.jpg" TargetMode="External"/><Relationship Id="rId18" Type="http://schemas.openxmlformats.org/officeDocument/2006/relationships/hyperlink" Target="https://www.skalnimlyn.cz/files/filemanager_images/fotogalerie_1/files/ckeditor/Voln%C3%BD%20%C4%8Das/Moravsk%C3%BD%20kras/punkevn%C3%AD%20jeskyne/IMG_9082_stitch.jpg" TargetMode="External"/><Relationship Id="rId3" Type="http://schemas.openxmlformats.org/officeDocument/2006/relationships/hyperlink" Target="https://vesmir.cz/images/gallery/archiv/2017/7/mallorca-a-jeji-nevsedni-galerie-skrapu/page/2017_436_02.jpg" TargetMode="External"/><Relationship Id="rId21" Type="http://schemas.openxmlformats.org/officeDocument/2006/relationships/hyperlink" Target="http://itras.cz/fotogalerie/jeskyne-vypustek/velke/jeskyne-vypustek-michal-uhler-003.jpg" TargetMode="External"/><Relationship Id="rId7" Type="http://schemas.openxmlformats.org/officeDocument/2006/relationships/hyperlink" Target="https://1gr.cz/fotky/idnes/13/113/org/TOM4f8d4d_udoli18.jpg" TargetMode="External"/><Relationship Id="rId12" Type="http://schemas.openxmlformats.org/officeDocument/2006/relationships/hyperlink" Target="http://www.sklenarka.cz/wp-content/uploads/2015/04/netopyr-velky.jpg" TargetMode="External"/><Relationship Id="rId17" Type="http://schemas.openxmlformats.org/officeDocument/2006/relationships/hyperlink" Target="http://www.zelen.cz/images/galerie/galerie137/images/galerie/anemone_nemorosa_01.jpg" TargetMode="External"/><Relationship Id="rId2" Type="http://schemas.openxmlformats.org/officeDocument/2006/relationships/hyperlink" Target="http://jiznimorava.ochranaprirody.cz/res/archive/313/038597_05_195074.jpg" TargetMode="External"/><Relationship Id="rId16" Type="http://schemas.openxmlformats.org/officeDocument/2006/relationships/hyperlink" Target="https://botany.cz/foto/euphorbiaherb.jpg" TargetMode="External"/><Relationship Id="rId20" Type="http://schemas.openxmlformats.org/officeDocument/2006/relationships/hyperlink" Target="http://images1.kudyznudy.cz/_t_/Files/KzN/13/130586b5-be3d-4329-b193-d7d378bab146_500_500_crop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jebrno.jecool.net/inka--brno-tipy-na-vylet-jeskyne-balcarka-04.jpg" TargetMode="External"/><Relationship Id="rId11" Type="http://schemas.openxmlformats.org/officeDocument/2006/relationships/hyperlink" Target="http://www.e-herbar.net/main.php?g2_view=core.DownloadItem&amp;g2_itemId=15175&amp;g2_serialNumber=2" TargetMode="External"/><Relationship Id="rId5" Type="http://schemas.openxmlformats.org/officeDocument/2006/relationships/hyperlink" Target="http://de.pixword.net/image-STALACTITE_277.jpg" TargetMode="External"/><Relationship Id="rId15" Type="http://schemas.openxmlformats.org/officeDocument/2006/relationships/hyperlink" Target="https://upload.wikimedia.org/wikipedia/commons/8/8b/Plecotus_auritus_01.jpg" TargetMode="External"/><Relationship Id="rId10" Type="http://schemas.openxmlformats.org/officeDocument/2006/relationships/hyperlink" Target="http://www.chovzvirat.cz/images/zvirata/sokol-stehovavy_wkd83ql.jpg" TargetMode="External"/><Relationship Id="rId19" Type="http://schemas.openxmlformats.org/officeDocument/2006/relationships/hyperlink" Target="http://www.ck-rekrea.cz/katalogy-data/images/atrakce/749/katerinska-jeskyne8.jpg" TargetMode="External"/><Relationship Id="rId4" Type="http://schemas.openxmlformats.org/officeDocument/2006/relationships/hyperlink" Target="https://www.prirodovedci.cz/storage/images/410x/4266.jpg" TargetMode="External"/><Relationship Id="rId9" Type="http://schemas.openxmlformats.org/officeDocument/2006/relationships/hyperlink" Target="https://www.treking.cz/regiony/moravsky-kras-jeskyne4.jpg" TargetMode="External"/><Relationship Id="rId14" Type="http://schemas.openxmlformats.org/officeDocument/2006/relationships/hyperlink" Target="https://upload.wikimedia.org/wikipedia/commons/thumb/0/0e/Myotis_mystacinus_-_Manuel_Ruedi.JPG/260px-Myotis_mystacinus_-_Manuel_Ruedi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362" y="-99392"/>
            <a:ext cx="10518460" cy="695739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2780928"/>
            <a:ext cx="7435161" cy="981636"/>
          </a:xfrm>
        </p:spPr>
        <p:txBody>
          <a:bodyPr>
            <a:noAutofit/>
          </a:bodyPr>
          <a:lstStyle/>
          <a:p>
            <a:r>
              <a:rPr lang="cs-C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CHKO Moravský kras</a:t>
            </a:r>
            <a:endParaRPr lang="cs-CZ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4720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841" y="476672"/>
            <a:ext cx="6480838" cy="829896"/>
          </a:xfrm>
        </p:spPr>
        <p:txBody>
          <a:bodyPr/>
          <a:lstStyle/>
          <a:p>
            <a:r>
              <a:rPr lang="cs-CZ" dirty="0" smtClean="0"/>
              <a:t>POVRCHOVÉ TVARY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3"/>
            <a:ext cx="3135086" cy="237482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4" y="4189371"/>
            <a:ext cx="3347864" cy="22326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99" y="4064366"/>
            <a:ext cx="3161928" cy="23714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04864"/>
            <a:ext cx="2952750" cy="2333625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726290"/>
            <a:ext cx="3159628" cy="2089923"/>
          </a:xfrm>
        </p:spPr>
      </p:pic>
      <p:sp>
        <p:nvSpPr>
          <p:cNvPr id="9" name="TextovéPole 8"/>
          <p:cNvSpPr txBox="1"/>
          <p:nvPr/>
        </p:nvSpPr>
        <p:spPr>
          <a:xfrm>
            <a:off x="1547664" y="3645024"/>
            <a:ext cx="92204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Škrapy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3371676"/>
            <a:ext cx="131638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Hřebenáč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222063" y="2672196"/>
            <a:ext cx="10230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Propast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203848" y="6030672"/>
            <a:ext cx="6495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Žleb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654677" y="6087847"/>
            <a:ext cx="7280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Závrt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7824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24744" cy="1143000"/>
          </a:xfrm>
        </p:spPr>
        <p:txBody>
          <a:bodyPr/>
          <a:lstStyle/>
          <a:p>
            <a:r>
              <a:rPr lang="cs-CZ" dirty="0" smtClean="0"/>
              <a:t>PODPOVRCHOVÉ TVARY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36912"/>
            <a:ext cx="2338916" cy="35083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98" y="3850027"/>
            <a:ext cx="2431157" cy="24311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92896"/>
            <a:ext cx="3131840" cy="23034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3631952" cy="204297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156176" y="1628800"/>
            <a:ext cx="10663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Jeskyně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71600" y="6074873"/>
            <a:ext cx="12362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Stalagmit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31261" y="5923382"/>
            <a:ext cx="109837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Stalagtit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020272" y="4677331"/>
            <a:ext cx="127150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Stalagnát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517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024744" cy="1143000"/>
          </a:xfrm>
        </p:spPr>
        <p:txBody>
          <a:bodyPr/>
          <a:lstStyle/>
          <a:p>
            <a:r>
              <a:rPr lang="cs-CZ" dirty="0" smtClean="0"/>
              <a:t>TVARY NA ROZHRANÍ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103042" cy="272852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39547"/>
            <a:ext cx="4640064" cy="261003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452320" y="4293096"/>
            <a:ext cx="8322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Ponor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70689" y="6031976"/>
            <a:ext cx="8178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Vývěr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93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NA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www.youtube.com/watch?v=FB_584xrA5Q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634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6952618" cy="757888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5184576"/>
          </a:xfrm>
        </p:spPr>
        <p:txBody>
          <a:bodyPr>
            <a:normAutofit fontScale="55000" lnSpcReduction="20000"/>
          </a:bodyPr>
          <a:lstStyle/>
          <a:p>
            <a:r>
              <a:rPr lang="cs-CZ" u="sng" dirty="0">
                <a:hlinkClick r:id="rId2"/>
              </a:rPr>
              <a:t>http://jiznimorava.ochranaprirody.cz/res/archive/313/038597_05_195074.jpg</a:t>
            </a:r>
            <a:endParaRPr lang="cs-CZ" dirty="0"/>
          </a:p>
          <a:p>
            <a:r>
              <a:rPr lang="cs-CZ" u="sng" dirty="0">
                <a:hlinkClick r:id="rId3"/>
              </a:rPr>
              <a:t>https://vesmir.cz/images/gallery/archiv/2017/7/mallorca-a-jeji-nevsedni-galerie-skrapu/page/2017_436_02.jpg</a:t>
            </a:r>
            <a:endParaRPr lang="cs-CZ" dirty="0"/>
          </a:p>
          <a:p>
            <a:r>
              <a:rPr lang="cs-CZ" u="sng" dirty="0">
                <a:hlinkClick r:id="rId4"/>
              </a:rPr>
              <a:t>https://www.prirodovedci.cz/storage/images/410x/4266.jpg</a:t>
            </a:r>
            <a:endParaRPr lang="cs-CZ" dirty="0"/>
          </a:p>
          <a:p>
            <a:r>
              <a:rPr lang="cs-CZ" u="sng" dirty="0">
                <a:hlinkClick r:id="rId5"/>
              </a:rPr>
              <a:t>http://de.pixword.net/image-STALACTITE_277.jpg</a:t>
            </a:r>
            <a:endParaRPr lang="cs-CZ" dirty="0"/>
          </a:p>
          <a:p>
            <a:r>
              <a:rPr lang="cs-CZ" u="sng" dirty="0">
                <a:hlinkClick r:id="rId6"/>
              </a:rPr>
              <a:t>http://mojebrno.jecool.net/inka--brno-tipy-na-vylet-jeskyne-balcarka-04.jpg</a:t>
            </a:r>
            <a:endParaRPr lang="cs-CZ" dirty="0"/>
          </a:p>
          <a:p>
            <a:r>
              <a:rPr lang="cs-CZ" u="sng" dirty="0">
                <a:hlinkClick r:id="rId7"/>
              </a:rPr>
              <a:t>https://1gr.cz/fotky/idnes/13/113/org/TOM4f8d4d_udoli18.jpg</a:t>
            </a:r>
            <a:endParaRPr lang="cs-CZ" dirty="0"/>
          </a:p>
          <a:p>
            <a:r>
              <a:rPr lang="cs-CZ" u="sng" dirty="0">
                <a:hlinkClick r:id="rId8"/>
              </a:rPr>
              <a:t>https://dsc.invia.cz/img/web-830/2017/8/15/m0/446127.jpg</a:t>
            </a:r>
            <a:endParaRPr lang="cs-CZ" dirty="0"/>
          </a:p>
          <a:p>
            <a:r>
              <a:rPr lang="cs-CZ" u="sng" dirty="0">
                <a:hlinkClick r:id="rId9"/>
              </a:rPr>
              <a:t>https://</a:t>
            </a:r>
            <a:r>
              <a:rPr lang="cs-CZ" u="sng" dirty="0" smtClean="0">
                <a:hlinkClick r:id="rId9"/>
              </a:rPr>
              <a:t>www.treking.cz/regiony/moravsky-kras-jeskyne4.jpg</a:t>
            </a:r>
            <a:endParaRPr lang="cs-CZ" dirty="0"/>
          </a:p>
          <a:p>
            <a:r>
              <a:rPr lang="cs-CZ" u="sng" dirty="0">
                <a:hlinkClick r:id="rId10"/>
              </a:rPr>
              <a:t>http://www.chovzvirat.cz/images/zvirata/sokol-stehovavy_wkd83ql.jpg</a:t>
            </a:r>
            <a:endParaRPr lang="cs-CZ" dirty="0"/>
          </a:p>
          <a:p>
            <a:r>
              <a:rPr lang="cs-CZ" u="sng" dirty="0">
                <a:hlinkClick r:id="rId11"/>
              </a:rPr>
              <a:t>http://www.e-herbar.net/main.php?g2_view=core.DownloadItem&amp;g2_itemId=15175&amp;g2_serialNumber=2</a:t>
            </a:r>
            <a:endParaRPr lang="cs-CZ" dirty="0"/>
          </a:p>
          <a:p>
            <a:r>
              <a:rPr lang="cs-CZ" u="sng" dirty="0">
                <a:hlinkClick r:id="rId12"/>
              </a:rPr>
              <a:t>http://www.sklenarka.cz/wp-content/uploads/2015/04/netopyr-velky.jpg</a:t>
            </a:r>
            <a:endParaRPr lang="cs-CZ" dirty="0"/>
          </a:p>
          <a:p>
            <a:r>
              <a:rPr lang="cs-CZ" u="sng" dirty="0">
                <a:hlinkClick r:id="rId13"/>
              </a:rPr>
              <a:t>https://www.biolib.cz/IMG/GAL/16571.jpg</a:t>
            </a:r>
            <a:endParaRPr lang="cs-CZ" dirty="0"/>
          </a:p>
          <a:p>
            <a:r>
              <a:rPr lang="cs-CZ" u="sng" dirty="0">
                <a:hlinkClick r:id="rId14"/>
              </a:rPr>
              <a:t>https://upload.wikimedia.org/wikipedia/commons/thumb/0/0e/Myotis_mystacinus_-_Manuel_Ruedi.JPG/260px-Myotis_mystacinus_-_Manuel_Ruedi.JPG</a:t>
            </a:r>
            <a:endParaRPr lang="cs-CZ" dirty="0"/>
          </a:p>
          <a:p>
            <a:r>
              <a:rPr lang="cs-CZ" u="sng" dirty="0">
                <a:hlinkClick r:id="rId15"/>
              </a:rPr>
              <a:t>https://upload.wikimedia.org/wikipedia/commons/8/8b/Plecotus_auritus_01.jpg</a:t>
            </a:r>
            <a:endParaRPr lang="cs-CZ" dirty="0"/>
          </a:p>
          <a:p>
            <a:r>
              <a:rPr lang="cs-CZ" u="sng" dirty="0">
                <a:hlinkClick r:id="rId16"/>
              </a:rPr>
              <a:t>https://botany.cz/foto/euphorbiaherb.jpg</a:t>
            </a:r>
            <a:endParaRPr lang="cs-CZ" dirty="0"/>
          </a:p>
          <a:p>
            <a:r>
              <a:rPr lang="cs-CZ" u="sng" dirty="0">
                <a:hlinkClick r:id="rId17"/>
              </a:rPr>
              <a:t>http://www.zelen.cz/images/galerie/galerie137/images/galerie/anemone_nemorosa_01.jpg</a:t>
            </a:r>
            <a:endParaRPr lang="cs-CZ" dirty="0"/>
          </a:p>
          <a:p>
            <a:r>
              <a:rPr lang="cs-CZ" u="sng" dirty="0">
                <a:hlinkClick r:id="rId18"/>
              </a:rPr>
              <a:t>https://www.skalnimlyn.cz/files/filemanager_images/fotogalerie_1/files/ckeditor/Voln%C3%BD%20%C4%8Das/Moravsk%C3%BD%20kras/punkevn%C3%AD%20jeskyne/IMG_9082_stitch.jpg</a:t>
            </a:r>
            <a:endParaRPr lang="cs-CZ" dirty="0"/>
          </a:p>
          <a:p>
            <a:r>
              <a:rPr lang="cs-CZ" u="sng" dirty="0">
                <a:hlinkClick r:id="rId19"/>
              </a:rPr>
              <a:t>http://www.ck-rekrea.cz/katalogy-data/images/atrakce/749/katerinska-jeskyne8.jpg</a:t>
            </a:r>
            <a:endParaRPr lang="cs-CZ" dirty="0"/>
          </a:p>
          <a:p>
            <a:r>
              <a:rPr lang="cs-CZ" u="sng" dirty="0">
                <a:hlinkClick r:id="rId20"/>
              </a:rPr>
              <a:t>http://images1.kudyznudy.cz/_t_/Files/KzN/13/130586b5-be3d-4329-b193-d7d378bab146_500_500_crop.jpg</a:t>
            </a:r>
            <a:endParaRPr lang="cs-CZ" dirty="0"/>
          </a:p>
          <a:p>
            <a:r>
              <a:rPr lang="cs-CZ" u="sng" dirty="0">
                <a:hlinkClick r:id="rId21"/>
              </a:rPr>
              <a:t>http://</a:t>
            </a:r>
            <a:r>
              <a:rPr lang="cs-CZ" u="sng" dirty="0" smtClean="0">
                <a:hlinkClick r:id="rId21"/>
              </a:rPr>
              <a:t>itras.cz/fotogalerie/jeskyne-vypustek/velke/jeskyne-vypustek-michal-uhler-003.jpg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477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772816"/>
            <a:ext cx="7344932" cy="4608512"/>
          </a:xfrm>
        </p:spPr>
        <p:txBody>
          <a:bodyPr>
            <a:normAutofit fontScale="92500" lnSpcReduction="10000"/>
          </a:bodyPr>
          <a:lstStyle/>
          <a:p>
            <a:pPr indent="-324000">
              <a:lnSpc>
                <a:spcPct val="150000"/>
              </a:lnSpc>
            </a:pPr>
            <a:r>
              <a:rPr lang="cs-CZ" dirty="0" smtClean="0"/>
              <a:t>Patří mezi</a:t>
            </a:r>
            <a:r>
              <a:rPr lang="cs-CZ" dirty="0" smtClean="0"/>
              <a:t> jedno z 26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CHKO na našem území</a:t>
            </a:r>
            <a:endParaRPr lang="cs-CZ" dirty="0" smtClean="0">
              <a:solidFill>
                <a:srgbClr val="FF0000"/>
              </a:solidFill>
            </a:endParaRPr>
          </a:p>
          <a:p>
            <a:pPr indent="-324000">
              <a:lnSpc>
                <a:spcPct val="150000"/>
              </a:lnSpc>
            </a:pPr>
            <a:r>
              <a:rPr lang="cs-CZ" dirty="0" smtClean="0"/>
              <a:t>Má rozlohu </a:t>
            </a:r>
            <a:r>
              <a:rPr lang="cs-CZ" dirty="0" smtClean="0"/>
              <a:t>necelých 92 </a:t>
            </a:r>
            <a:r>
              <a:rPr lang="cs-CZ" dirty="0"/>
              <a:t>k</a:t>
            </a:r>
            <a:r>
              <a:rPr lang="cs-CZ" dirty="0" smtClean="0"/>
              <a:t>m</a:t>
            </a:r>
            <a:r>
              <a:rPr lang="cs-CZ" baseline="30000" dirty="0" smtClean="0"/>
              <a:t>2</a:t>
            </a:r>
            <a:endParaRPr lang="cs-CZ" dirty="0"/>
          </a:p>
          <a:p>
            <a:pPr indent="-324000">
              <a:lnSpc>
                <a:spcPct val="150000"/>
              </a:lnSpc>
            </a:pPr>
            <a:r>
              <a:rPr lang="cs-CZ" dirty="0" smtClean="0"/>
              <a:t>Leží </a:t>
            </a:r>
            <a:r>
              <a:rPr lang="cs-CZ" dirty="0" smtClean="0"/>
              <a:t>v Jihomoravském </a:t>
            </a:r>
            <a:r>
              <a:rPr lang="cs-CZ" dirty="0" smtClean="0"/>
              <a:t>kraji </a:t>
            </a:r>
            <a:r>
              <a:rPr lang="cs-CZ" dirty="0" smtClean="0"/>
              <a:t>v okrese Blansko</a:t>
            </a:r>
          </a:p>
          <a:p>
            <a:pPr indent="-324000">
              <a:lnSpc>
                <a:spcPct val="150000"/>
              </a:lnSpc>
            </a:pPr>
            <a:r>
              <a:rPr lang="cs-CZ" dirty="0" smtClean="0"/>
              <a:t>Jedná se o nejvýznamnější </a:t>
            </a:r>
            <a:r>
              <a:rPr lang="cs-CZ" dirty="0" smtClean="0"/>
              <a:t> krasové </a:t>
            </a:r>
            <a:r>
              <a:rPr lang="cs-CZ" dirty="0" smtClean="0"/>
              <a:t>území na území </a:t>
            </a:r>
            <a:r>
              <a:rPr lang="cs-CZ" dirty="0" smtClean="0"/>
              <a:t>České</a:t>
            </a:r>
            <a:r>
              <a:rPr lang="cs-CZ" dirty="0" smtClean="0"/>
              <a:t> republiky</a:t>
            </a:r>
          </a:p>
          <a:p>
            <a:pPr indent="-324000">
              <a:lnSpc>
                <a:spcPct val="150000"/>
              </a:lnSpc>
            </a:pPr>
            <a:r>
              <a:rPr lang="cs-CZ" dirty="0" smtClean="0"/>
              <a:t>Na území se nachází 5 veřejnosti přístupných jeskyní: Jeskyně </a:t>
            </a:r>
            <a:r>
              <a:rPr lang="cs-CZ" dirty="0" err="1" smtClean="0"/>
              <a:t>Balcarka</a:t>
            </a:r>
            <a:r>
              <a:rPr lang="cs-CZ" dirty="0" smtClean="0"/>
              <a:t>, Sloupsko-</a:t>
            </a:r>
            <a:r>
              <a:rPr lang="cs-CZ" dirty="0" err="1" smtClean="0"/>
              <a:t>Šošůvské</a:t>
            </a:r>
            <a:r>
              <a:rPr lang="cs-CZ" dirty="0" smtClean="0"/>
              <a:t> </a:t>
            </a:r>
            <a:r>
              <a:rPr lang="cs-CZ" dirty="0" err="1" smtClean="0"/>
              <a:t>jesknyně</a:t>
            </a:r>
            <a:r>
              <a:rPr lang="cs-CZ" dirty="0" smtClean="0"/>
              <a:t>, Punkevní jeskyně s propastí Macocha, Kateřinská jeskyně a jeskyně Výpustek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277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052736"/>
            <a:ext cx="7200800" cy="4896544"/>
          </a:xfrm>
        </p:spPr>
        <p:txBody>
          <a:bodyPr>
            <a:normAutofit/>
          </a:bodyPr>
          <a:lstStyle/>
          <a:p>
            <a:pPr indent="-324000">
              <a:lnSpc>
                <a:spcPct val="150000"/>
              </a:lnSpc>
            </a:pPr>
            <a:r>
              <a:rPr lang="cs-CZ" dirty="0" smtClean="0"/>
              <a:t>Jedná se o úplný </a:t>
            </a:r>
            <a:r>
              <a:rPr lang="cs-CZ" dirty="0" smtClean="0"/>
              <a:t>kras (</a:t>
            </a:r>
            <a:r>
              <a:rPr lang="cs-CZ" dirty="0" err="1" smtClean="0"/>
              <a:t>holokarst</a:t>
            </a:r>
            <a:r>
              <a:rPr lang="cs-CZ" smtClean="0"/>
              <a:t>)</a:t>
            </a:r>
            <a:endParaRPr lang="cs-CZ" dirty="0" smtClean="0"/>
          </a:p>
          <a:p>
            <a:pPr indent="-324000">
              <a:lnSpc>
                <a:spcPct val="150000"/>
              </a:lnSpc>
            </a:pPr>
            <a:r>
              <a:rPr lang="cs-CZ" dirty="0" smtClean="0"/>
              <a:t>Je budován </a:t>
            </a:r>
            <a:r>
              <a:rPr lang="cs-CZ" dirty="0"/>
              <a:t>devonskými vápenci stáří 350-380 milionů </a:t>
            </a:r>
            <a:r>
              <a:rPr lang="cs-CZ" dirty="0" smtClean="0"/>
              <a:t>let</a:t>
            </a:r>
          </a:p>
          <a:p>
            <a:pPr indent="-324000">
              <a:lnSpc>
                <a:spcPct val="150000"/>
              </a:lnSpc>
            </a:pPr>
            <a:r>
              <a:rPr lang="cs-CZ" dirty="0"/>
              <a:t>Na území Moravského krasu se nachází 17 maloplošných chráněných území: 11 přírodních rezervací, 4 národní přírodní rezervace a 2 národní přírodní památky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7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MAPA CHKO MORAVSKÝ KRAS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3960440" cy="44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2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/>
          <a:lstStyle/>
          <a:p>
            <a:r>
              <a:rPr lang="cs-CZ" dirty="0" smtClean="0"/>
              <a:t>FAUNA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844824"/>
            <a:ext cx="6840876" cy="3987805"/>
          </a:xfrm>
        </p:spPr>
        <p:txBody>
          <a:bodyPr/>
          <a:lstStyle/>
          <a:p>
            <a:pPr indent="-324000">
              <a:lnSpc>
                <a:spcPct val="150000"/>
              </a:lnSpc>
            </a:pPr>
            <a:r>
              <a:rPr lang="cs-CZ" dirty="0" smtClean="0"/>
              <a:t>Na území se nachází přes 100 druhů ohrožených živočichů, z toho 9 kriticky ohrožených a 39 silně ohrožených</a:t>
            </a:r>
          </a:p>
          <a:p>
            <a:pPr indent="-324000">
              <a:lnSpc>
                <a:spcPct val="150000"/>
              </a:lnSpc>
            </a:pPr>
            <a:r>
              <a:rPr lang="cs-CZ" dirty="0" smtClean="0"/>
              <a:t>Vyskytuje se zde 22 druhů netopýrů z celkového počtu 24 druhů netopýrů v České republice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70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340768"/>
            <a:ext cx="2338916" cy="350837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45024"/>
            <a:ext cx="3769434" cy="28045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2939326" cy="220383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25" y="1506579"/>
            <a:ext cx="2476500" cy="17145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86609" y="2604810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Netopýr ušatý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394662" y="3275692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Netopýr vousatý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741034" y="5980638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Netopýr velký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588224" y="4862639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Sokol stěhovavý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43000"/>
          </a:xfrm>
        </p:spPr>
        <p:txBody>
          <a:bodyPr/>
          <a:lstStyle/>
          <a:p>
            <a:r>
              <a:rPr lang="cs-CZ" dirty="0" smtClean="0"/>
              <a:t>FLÓRA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16832"/>
            <a:ext cx="6840876" cy="3915797"/>
          </a:xfrm>
        </p:spPr>
        <p:txBody>
          <a:bodyPr/>
          <a:lstStyle/>
          <a:p>
            <a:pPr indent="-324000">
              <a:lnSpc>
                <a:spcPct val="150000"/>
              </a:lnSpc>
            </a:pPr>
            <a:r>
              <a:rPr lang="cs-CZ" dirty="0" smtClean="0"/>
              <a:t>Na území roste přes 65 druhů chráněných rostlin, z toho 9 kriticky ohrožených a 17 silně ohrožených</a:t>
            </a:r>
          </a:p>
          <a:p>
            <a:pPr indent="-324000">
              <a:lnSpc>
                <a:spcPct val="150000"/>
              </a:lnSpc>
            </a:pPr>
            <a:r>
              <a:rPr lang="cs-CZ" dirty="0" smtClean="0"/>
              <a:t>Rostou zde i endemitické druhy. Nejvýznamnějším je kruhatka </a:t>
            </a:r>
            <a:r>
              <a:rPr lang="cs-CZ" dirty="0" err="1" smtClean="0"/>
              <a:t>Matthioliho</a:t>
            </a:r>
            <a:r>
              <a:rPr lang="cs-CZ" dirty="0" smtClean="0"/>
              <a:t>, která roste na dně propasti Macocha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969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5"/>
            <a:ext cx="3740040" cy="280831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700336"/>
            <a:ext cx="2915816" cy="21868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068960"/>
            <a:ext cx="2463738" cy="328498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35896"/>
            <a:ext cx="3624064" cy="271804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67744" y="3233974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Pryšec vrbolistý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27784" y="6093296"/>
            <a:ext cx="24929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Kruhatka </a:t>
            </a:r>
            <a:r>
              <a:rPr lang="cs-CZ" dirty="0" err="1" smtClean="0"/>
              <a:t>Matthioliho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370237" y="2884294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Sasanka hajní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96136" y="6093296"/>
            <a:ext cx="219964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Hadinec nachový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59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024744" cy="1143000"/>
          </a:xfrm>
        </p:spPr>
        <p:txBody>
          <a:bodyPr/>
          <a:lstStyle/>
          <a:p>
            <a:r>
              <a:rPr lang="cs-CZ" dirty="0" smtClean="0"/>
              <a:t>GEOMORFOLOGIE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556792"/>
            <a:ext cx="7776864" cy="4824536"/>
          </a:xfrm>
        </p:spPr>
        <p:txBody>
          <a:bodyPr/>
          <a:lstStyle/>
          <a:p>
            <a:pPr marL="68580" indent="0">
              <a:buNone/>
            </a:pPr>
            <a:r>
              <a:rPr lang="cs-CZ" dirty="0" smtClean="0"/>
              <a:t>Víte, které pojmy patří mezi povrchové a které mez podpovrchové jevy?</a:t>
            </a:r>
          </a:p>
          <a:p>
            <a:r>
              <a:rPr lang="cs-CZ" dirty="0" smtClean="0"/>
              <a:t>Jeskyně</a:t>
            </a:r>
          </a:p>
          <a:p>
            <a:r>
              <a:rPr lang="cs-CZ" dirty="0" smtClean="0"/>
              <a:t>Škrapy</a:t>
            </a:r>
          </a:p>
          <a:p>
            <a:r>
              <a:rPr lang="cs-CZ" dirty="0" smtClean="0"/>
              <a:t>Propast</a:t>
            </a:r>
          </a:p>
          <a:p>
            <a:r>
              <a:rPr lang="cs-CZ" dirty="0" smtClean="0"/>
              <a:t>Krápník</a:t>
            </a:r>
          </a:p>
          <a:p>
            <a:r>
              <a:rPr lang="cs-CZ" dirty="0" smtClean="0"/>
              <a:t>Ponor</a:t>
            </a:r>
          </a:p>
          <a:p>
            <a:r>
              <a:rPr lang="cs-CZ" dirty="0" smtClean="0"/>
              <a:t>Vývěr</a:t>
            </a:r>
          </a:p>
          <a:p>
            <a:r>
              <a:rPr lang="cs-CZ" dirty="0" smtClean="0"/>
              <a:t>Hřebenáč</a:t>
            </a:r>
          </a:p>
          <a:p>
            <a:r>
              <a:rPr lang="cs-CZ" dirty="0" smtClean="0"/>
              <a:t>Závrt</a:t>
            </a:r>
          </a:p>
          <a:p>
            <a:r>
              <a:rPr lang="cs-CZ" dirty="0" smtClean="0"/>
              <a:t>Žleb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5647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426</TotalTime>
  <Words>308</Words>
  <Application>Microsoft Office PowerPoint</Application>
  <PresentationFormat>Předvádění na obrazovce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Austin</vt:lpstr>
      <vt:lpstr>CHKO Moravský kras</vt:lpstr>
      <vt:lpstr>ÚVOD</vt:lpstr>
      <vt:lpstr>Prezentace aplikace PowerPoint</vt:lpstr>
      <vt:lpstr>MAPA CHKO MORAVSKÝ KRAS</vt:lpstr>
      <vt:lpstr>FAUNA</vt:lpstr>
      <vt:lpstr>Prezentace aplikace PowerPoint</vt:lpstr>
      <vt:lpstr>FLÓRA</vt:lpstr>
      <vt:lpstr>Prezentace aplikace PowerPoint</vt:lpstr>
      <vt:lpstr>GEOMORFOLOGIE</vt:lpstr>
      <vt:lpstr>POVRCHOVÉ TVARY</vt:lpstr>
      <vt:lpstr>PODPOVRCHOVÉ TVARY</vt:lpstr>
      <vt:lpstr>TVARY NA ROZHRANÍ</vt:lpstr>
      <vt:lpstr>VIDEO NA ZÁVĚR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CHKO Moravský kras</dc:title>
  <dc:creator>Monkey</dc:creator>
  <cp:lastModifiedBy>Tygr</cp:lastModifiedBy>
  <cp:revision>11</cp:revision>
  <dcterms:created xsi:type="dcterms:W3CDTF">2018-04-27T07:34:53Z</dcterms:created>
  <dcterms:modified xsi:type="dcterms:W3CDTF">2018-05-02T21:23:15Z</dcterms:modified>
</cp:coreProperties>
</file>