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3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38" autoAdjust="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DCE2257-2EA5-6862-6C4A-C0A2A1852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598"/>
            <a:ext cx="8915399" cy="2262781"/>
          </a:xfrm>
        </p:spPr>
        <p:txBody>
          <a:bodyPr/>
          <a:lstStyle/>
          <a:p>
            <a:r>
              <a:rPr lang="cs-CZ" dirty="0"/>
              <a:t>Podnikatelský projekt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49C249AD-745E-06BC-3E65-BB76DD72D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6148979"/>
            <a:ext cx="8915399" cy="1126283"/>
          </a:xfrm>
        </p:spPr>
        <p:txBody>
          <a:bodyPr/>
          <a:lstStyle/>
          <a:p>
            <a:pPr algn="r"/>
            <a:r>
              <a:rPr lang="cs-CZ" dirty="0"/>
              <a:t>Michaela Němečková</a:t>
            </a:r>
          </a:p>
        </p:txBody>
      </p:sp>
    </p:spTree>
    <p:extLst>
      <p:ext uri="{BB962C8B-B14F-4D97-AF65-F5344CB8AC3E}">
        <p14:creationId xmlns:p14="http://schemas.microsoft.com/office/powerpoint/2010/main" val="270319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93E0936-C5A9-5B66-E0DD-B5076BB47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5810F36-86EA-2F32-FD65-B19D477ED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cs-CZ" dirty="0" smtClean="0"/>
              <a:t>Ekonomické posouzení podnikatelského projektu firmy Redoma, s.r.o., který přispěje k udržení finanční stability na trhu</a:t>
            </a:r>
          </a:p>
          <a:p>
            <a:r>
              <a:rPr lang="cs-CZ" dirty="0" smtClean="0"/>
              <a:t>Zpracování vstupní analýzy</a:t>
            </a:r>
          </a:p>
          <a:p>
            <a:r>
              <a:rPr lang="cs-CZ" dirty="0" smtClean="0"/>
              <a:t>Vytvoření vlastního podnikatelského projektu na základě výsledků ze vstupních analýz</a:t>
            </a:r>
          </a:p>
        </p:txBody>
      </p:sp>
    </p:spTree>
    <p:extLst>
      <p:ext uri="{BB962C8B-B14F-4D97-AF65-F5344CB8AC3E}">
        <p14:creationId xmlns:p14="http://schemas.microsoft.com/office/powerpoint/2010/main" val="182922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F8A4BC-9854-BFCC-ABF3-63FCABF3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společnosti </a:t>
            </a:r>
            <a:r>
              <a:rPr lang="cs-CZ" dirty="0" err="1"/>
              <a:t>Redoma</a:t>
            </a:r>
            <a:r>
              <a:rPr lang="cs-CZ" dirty="0"/>
              <a:t> s.r.o.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8EEB7DD-0662-370D-CFA7-4D12DD6DD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si v současné době nevede příliš dobře, finanční ukazatele firmy se nacházejí spíše v záporných číslech. </a:t>
            </a:r>
          </a:p>
          <a:p>
            <a:r>
              <a:rPr lang="cs-CZ" dirty="0"/>
              <a:t>Likvidita společnosti se nachází těsně pod doporučenými hodnotami </a:t>
            </a:r>
          </a:p>
          <a:p>
            <a:r>
              <a:rPr lang="cs-CZ" dirty="0"/>
              <a:t>Ukazatel zadluženosti se pohybuje nad doporučenými 50 procenty						velká zadluženost</a:t>
            </a:r>
          </a:p>
          <a:p>
            <a:r>
              <a:rPr lang="cs-CZ" dirty="0"/>
              <a:t>Doporučeného ukazatele rentability aktiv ve sledovaném období 2018-2020 dosáhla společnost pouze v roce 2019, ve zbylých sledovaných letech jsou hodnoty záporné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="" xmlns:a16="http://schemas.microsoft.com/office/drawing/2014/main" id="{2D00B1BE-B4AC-6F26-A1E8-6E5BACEDC7C9}"/>
              </a:ext>
            </a:extLst>
          </p:cNvPr>
          <p:cNvCxnSpPr/>
          <p:nvPr/>
        </p:nvCxnSpPr>
        <p:spPr>
          <a:xfrm>
            <a:off x="3124820" y="3700306"/>
            <a:ext cx="7369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59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D68FD74-E917-AE9F-549E-21C942B9D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Swot</a:t>
            </a:r>
            <a:r>
              <a:rPr lang="cs-CZ" dirty="0"/>
              <a:t>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36FC2F1-9243-7B98-DE3C-658E0BEF3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2337"/>
            <a:ext cx="8915400" cy="506930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Silné stránky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zkušenost v oboru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k</a:t>
            </a:r>
            <a:r>
              <a:rPr lang="cs-CZ" dirty="0" smtClean="0"/>
              <a:t>ladné reference zavedené značky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výhodná poloha provozovny</a:t>
            </a:r>
            <a:endParaRPr lang="cs-CZ" dirty="0"/>
          </a:p>
          <a:p>
            <a:r>
              <a:rPr lang="cs-CZ" dirty="0" smtClean="0"/>
              <a:t>Slabé stránky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nízká </a:t>
            </a:r>
            <a:r>
              <a:rPr lang="cs-CZ" dirty="0"/>
              <a:t>úroveň </a:t>
            </a:r>
            <a:r>
              <a:rPr lang="cs-CZ" dirty="0" smtClean="0"/>
              <a:t>marketingu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nekvalifikovaní pracovníci</a:t>
            </a:r>
          </a:p>
          <a:p>
            <a:r>
              <a:rPr lang="cs-CZ" dirty="0" smtClean="0"/>
              <a:t>Příležitosti</a:t>
            </a:r>
          </a:p>
          <a:p>
            <a:pPr marL="0" indent="0">
              <a:buNone/>
            </a:pPr>
            <a:r>
              <a:rPr lang="cs-CZ" dirty="0" smtClean="0"/>
              <a:t>- rozšíření portfolia v oblasti </a:t>
            </a:r>
            <a:r>
              <a:rPr lang="cs-CZ" dirty="0"/>
              <a:t>s</a:t>
            </a:r>
            <a:r>
              <a:rPr lang="cs-CZ" dirty="0" smtClean="0"/>
              <a:t>tínící techniky</a:t>
            </a:r>
          </a:p>
          <a:p>
            <a:pPr marL="0" indent="0">
              <a:buNone/>
            </a:pPr>
            <a:r>
              <a:rPr lang="cs-CZ" dirty="0" smtClean="0"/>
              <a:t>- získání dotací na nově příchozí zaměstnance</a:t>
            </a:r>
          </a:p>
          <a:p>
            <a:pPr marL="0" indent="0">
              <a:buNone/>
            </a:pPr>
            <a:r>
              <a:rPr lang="cs-CZ" dirty="0" smtClean="0"/>
              <a:t>- využití volných prostorů firmy</a:t>
            </a:r>
          </a:p>
          <a:p>
            <a:r>
              <a:rPr lang="cs-CZ" dirty="0" smtClean="0"/>
              <a:t>Hrozby</a:t>
            </a:r>
          </a:p>
          <a:p>
            <a:pPr marL="0" indent="0">
              <a:buNone/>
            </a:pPr>
            <a:r>
              <a:rPr lang="cs-CZ" dirty="0" smtClean="0"/>
              <a:t>- nízký zájem ze strany zákazníků v důsledku dopadů inflace</a:t>
            </a:r>
          </a:p>
          <a:p>
            <a:pPr marL="0" indent="0">
              <a:buNone/>
            </a:pPr>
            <a:r>
              <a:rPr lang="cs-CZ" dirty="0" smtClean="0"/>
              <a:t>- úbytek kvalifikovaných prac. sil</a:t>
            </a:r>
          </a:p>
          <a:p>
            <a:pPr marL="0" indent="0">
              <a:buNone/>
            </a:pPr>
            <a:r>
              <a:rPr lang="cs-CZ" dirty="0" smtClean="0"/>
              <a:t>- vstup nových konkurentů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91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6111020-2F6A-A285-12B3-2D7D1DE4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Podnikatelský projekt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754EC9E-BC65-2741-EA84-7C961AAC0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Rozšíření portfolia v oblasti stínící techniky			vlastní výroba zatemňovacích rolet pro střešní okna</a:t>
            </a:r>
            <a:endParaRPr lang="cs-CZ" dirty="0"/>
          </a:p>
          <a:p>
            <a:r>
              <a:rPr lang="cs-CZ" dirty="0"/>
              <a:t>Proč zrovna tento výrobek?</a:t>
            </a:r>
          </a:p>
          <a:p>
            <a:pPr lvl="7"/>
            <a:r>
              <a:rPr lang="cs-CZ" dirty="0"/>
              <a:t>Vzhledem k růstu venkovních teplot a zvyšujícím se cenám energií, roste poptávka </a:t>
            </a:r>
            <a:r>
              <a:rPr lang="cs-CZ" dirty="0" smtClean="0"/>
              <a:t>po zatemňovací technice, která přispívá k lepší izolaci objektu a minimalizuje únik energie. </a:t>
            </a:r>
          </a:p>
          <a:p>
            <a:pPr lvl="7"/>
            <a:r>
              <a:rPr lang="cs-CZ" dirty="0" smtClean="0"/>
              <a:t>Firma má zkušenost s montáží podobných výrobků</a:t>
            </a:r>
          </a:p>
          <a:p>
            <a:pPr lvl="7"/>
            <a:r>
              <a:rPr lang="cs-CZ" dirty="0" smtClean="0"/>
              <a:t>Konkurenční </a:t>
            </a:r>
            <a:r>
              <a:rPr lang="cs-CZ" dirty="0"/>
              <a:t>firma vyrábí rolety pouze pro střešní okna značky Velux			z toho vyplývá významná konkurenční výhoda pro </a:t>
            </a:r>
            <a:r>
              <a:rPr lang="cs-CZ" dirty="0" smtClean="0"/>
              <a:t>podnik, </a:t>
            </a:r>
            <a:r>
              <a:rPr lang="cs-CZ" dirty="0"/>
              <a:t>jelikož bude schopna vyrábět rolety na míru, dle požadavků na typ, barvu i </a:t>
            </a:r>
            <a:r>
              <a:rPr lang="cs-CZ" dirty="0" smtClean="0"/>
              <a:t>rozměr</a:t>
            </a:r>
            <a:endParaRPr lang="cs-CZ" dirty="0">
              <a:highlight>
                <a:srgbClr val="FFFF00"/>
              </a:highlight>
            </a:endParaRP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="" xmlns:a16="http://schemas.microsoft.com/office/drawing/2014/main" id="{CFD0E3DD-A15A-BCDA-D0E9-B5195A09E4E5}"/>
              </a:ext>
            </a:extLst>
          </p:cNvPr>
          <p:cNvCxnSpPr/>
          <p:nvPr/>
        </p:nvCxnSpPr>
        <p:spPr>
          <a:xfrm>
            <a:off x="6141432" y="4514491"/>
            <a:ext cx="4658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7694762" y="2346385"/>
            <a:ext cx="60384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29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75871D-4C06-C7F1-3D0A-3819AD129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AD97FE9-BBDB-B0BE-5F74-3C5DFF004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52600"/>
            <a:ext cx="8915400" cy="415862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Statistické metody</a:t>
            </a:r>
          </a:p>
          <a:p>
            <a:pPr marL="0" indent="0">
              <a:buNone/>
            </a:pPr>
            <a:r>
              <a:rPr lang="cs-CZ" dirty="0" smtClean="0"/>
              <a:t>- doba </a:t>
            </a:r>
            <a:r>
              <a:rPr lang="cs-CZ" dirty="0"/>
              <a:t>návratnosti </a:t>
            </a:r>
            <a:r>
              <a:rPr lang="cs-CZ" dirty="0" smtClean="0"/>
              <a:t>investice  </a:t>
            </a:r>
            <a:r>
              <a:rPr lang="cs-CZ" dirty="0"/>
              <a:t>		splacení do dvou </a:t>
            </a:r>
            <a:r>
              <a:rPr lang="cs-CZ" dirty="0" smtClean="0"/>
              <a:t>let</a:t>
            </a:r>
          </a:p>
          <a:p>
            <a:pPr marL="914400" lvl="2" indent="0">
              <a:buNone/>
            </a:pPr>
            <a:r>
              <a:rPr lang="cs-CZ" dirty="0" smtClean="0"/>
              <a:t>-    Počáteční investice 3 890 000 Kč</a:t>
            </a:r>
          </a:p>
          <a:p>
            <a:pPr lvl="2">
              <a:buFontTx/>
              <a:buChar char="-"/>
            </a:pPr>
            <a:r>
              <a:rPr lang="cs-CZ" dirty="0" smtClean="0"/>
              <a:t>V prvním roce 240 ks prodaných výrobků, v druhém roce 360 ks a ve třetím roce 480 prodaných výrobků</a:t>
            </a:r>
            <a:endParaRPr lang="cs-CZ" dirty="0"/>
          </a:p>
          <a:p>
            <a:r>
              <a:rPr lang="cs-CZ" dirty="0" smtClean="0"/>
              <a:t>Dynamické metody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ČSH </a:t>
            </a:r>
            <a:r>
              <a:rPr lang="cs-CZ" dirty="0"/>
              <a:t>je 3 969 389 Kč 		</a:t>
            </a:r>
            <a:r>
              <a:rPr lang="cs-CZ" dirty="0" smtClean="0"/>
              <a:t>   investice </a:t>
            </a:r>
            <a:r>
              <a:rPr lang="cs-CZ" dirty="0"/>
              <a:t>se vyplatí</a:t>
            </a:r>
          </a:p>
          <a:p>
            <a:pPr marL="0" indent="0">
              <a:buNone/>
            </a:pPr>
            <a:r>
              <a:rPr lang="cs-CZ" dirty="0" smtClean="0"/>
              <a:t>- Index </a:t>
            </a:r>
            <a:r>
              <a:rPr lang="cs-CZ" dirty="0"/>
              <a:t>rentability		 </a:t>
            </a:r>
            <a:r>
              <a:rPr lang="cs-CZ" dirty="0" smtClean="0"/>
              <a:t>  hodnota </a:t>
            </a:r>
            <a:r>
              <a:rPr lang="cs-CZ" dirty="0"/>
              <a:t>je vyšší než 1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Celkový předpokládaný příjem z investice za 5 let činí 9 802 917 Kč, v případě realistického scénáře. Tímto </a:t>
            </a:r>
            <a:r>
              <a:rPr lang="cs-CZ" dirty="0"/>
              <a:t>krokem se společnosti zlepší celkové finanční </a:t>
            </a:r>
            <a:r>
              <a:rPr lang="cs-CZ" dirty="0" smtClean="0"/>
              <a:t>zdraví </a:t>
            </a:r>
            <a:r>
              <a:rPr lang="cs-CZ" dirty="0"/>
              <a:t>a bude schopna dále rozvíjet své podnikatelské aktivity bez dalších dodatečných finančních prostředků.</a:t>
            </a:r>
          </a:p>
          <a:p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="" xmlns:a16="http://schemas.microsoft.com/office/drawing/2014/main" id="{23F79E37-9614-CF91-4A4B-9DD7A4E03771}"/>
              </a:ext>
            </a:extLst>
          </p:cNvPr>
          <p:cNvCxnSpPr/>
          <p:nvPr/>
        </p:nvCxnSpPr>
        <p:spPr>
          <a:xfrm>
            <a:off x="5635691" y="2267148"/>
            <a:ext cx="625641" cy="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="" xmlns:a16="http://schemas.microsoft.com/office/drawing/2014/main" id="{996CB29A-F7E7-0AE7-2939-1617898D4C5B}"/>
              </a:ext>
            </a:extLst>
          </p:cNvPr>
          <p:cNvCxnSpPr/>
          <p:nvPr/>
        </p:nvCxnSpPr>
        <p:spPr>
          <a:xfrm>
            <a:off x="4522869" y="4144010"/>
            <a:ext cx="5387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="" xmlns:a16="http://schemas.microsoft.com/office/drawing/2014/main" id="{73C74043-58A8-5F6F-722C-F2BB6E3C37FA}"/>
              </a:ext>
            </a:extLst>
          </p:cNvPr>
          <p:cNvCxnSpPr>
            <a:cxnSpLocks/>
          </p:cNvCxnSpPr>
          <p:nvPr/>
        </p:nvCxnSpPr>
        <p:spPr>
          <a:xfrm>
            <a:off x="4909111" y="3814773"/>
            <a:ext cx="5812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54655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9621</TotalTime>
  <Words>159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Stébla</vt:lpstr>
      <vt:lpstr>Podnikatelský projekt</vt:lpstr>
      <vt:lpstr>Cíl práce</vt:lpstr>
      <vt:lpstr>Analýza společnosti Redoma s.r.o.</vt:lpstr>
      <vt:lpstr>Swot analýza</vt:lpstr>
      <vt:lpstr>Podnikatelský projekt</vt:lpstr>
      <vt:lpstr>Vyhodnocení projektu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Podnikatelský projekt</dc:title>
  <dc:creator>Václav Šlemr</dc:creator>
  <cp:lastModifiedBy>§</cp:lastModifiedBy>
  <cp:revision>18</cp:revision>
  <dcterms:created xsi:type="dcterms:W3CDTF">2022-11-06T19:37:47Z</dcterms:created>
  <dcterms:modified xsi:type="dcterms:W3CDTF">2022-11-30T18:46:49Z</dcterms:modified>
</cp:coreProperties>
</file>