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73" r:id="rId3"/>
    <p:sldId id="350" r:id="rId4"/>
    <p:sldId id="349" r:id="rId5"/>
    <p:sldId id="351" r:id="rId6"/>
    <p:sldId id="259" r:id="rId7"/>
    <p:sldId id="260" r:id="rId8"/>
    <p:sldId id="347" r:id="rId9"/>
    <p:sldId id="319" r:id="rId10"/>
    <p:sldId id="320" r:id="rId11"/>
    <p:sldId id="339" r:id="rId12"/>
    <p:sldId id="340" r:id="rId13"/>
    <p:sldId id="341" r:id="rId14"/>
    <p:sldId id="318" r:id="rId15"/>
    <p:sldId id="307" r:id="rId16"/>
    <p:sldId id="308" r:id="rId17"/>
    <p:sldId id="309" r:id="rId18"/>
    <p:sldId id="310" r:id="rId19"/>
    <p:sldId id="311" r:id="rId20"/>
    <p:sldId id="312" r:id="rId21"/>
    <p:sldId id="313" r:id="rId22"/>
    <p:sldId id="337" r:id="rId23"/>
    <p:sldId id="352" r:id="rId24"/>
    <p:sldId id="333" r:id="rId25"/>
    <p:sldId id="354" r:id="rId26"/>
    <p:sldId id="322" r:id="rId27"/>
    <p:sldId id="338" r:id="rId28"/>
    <p:sldId id="353" r:id="rId29"/>
    <p:sldId id="335" r:id="rId30"/>
    <p:sldId id="268" r:id="rId31"/>
    <p:sldId id="269" r:id="rId32"/>
    <p:sldId id="270" r:id="rId33"/>
    <p:sldId id="299" r:id="rId34"/>
    <p:sldId id="325" r:id="rId35"/>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Blackadder ITC" pitchFamily="82" charset="0"/>
        <a:ea typeface="+mn-ea"/>
        <a:cs typeface="Arial" charset="0"/>
      </a:defRPr>
    </a:lvl1pPr>
    <a:lvl2pPr marL="457200" algn="l" rtl="0" fontAlgn="base">
      <a:spcBef>
        <a:spcPct val="0"/>
      </a:spcBef>
      <a:spcAft>
        <a:spcPct val="0"/>
      </a:spcAft>
      <a:defRPr kern="1200">
        <a:solidFill>
          <a:schemeClr val="tx1"/>
        </a:solidFill>
        <a:latin typeface="Blackadder ITC" pitchFamily="82" charset="0"/>
        <a:ea typeface="+mn-ea"/>
        <a:cs typeface="Arial" charset="0"/>
      </a:defRPr>
    </a:lvl2pPr>
    <a:lvl3pPr marL="914400" algn="l" rtl="0" fontAlgn="base">
      <a:spcBef>
        <a:spcPct val="0"/>
      </a:spcBef>
      <a:spcAft>
        <a:spcPct val="0"/>
      </a:spcAft>
      <a:defRPr kern="1200">
        <a:solidFill>
          <a:schemeClr val="tx1"/>
        </a:solidFill>
        <a:latin typeface="Blackadder ITC" pitchFamily="82" charset="0"/>
        <a:ea typeface="+mn-ea"/>
        <a:cs typeface="Arial" charset="0"/>
      </a:defRPr>
    </a:lvl3pPr>
    <a:lvl4pPr marL="1371600" algn="l" rtl="0" fontAlgn="base">
      <a:spcBef>
        <a:spcPct val="0"/>
      </a:spcBef>
      <a:spcAft>
        <a:spcPct val="0"/>
      </a:spcAft>
      <a:defRPr kern="1200">
        <a:solidFill>
          <a:schemeClr val="tx1"/>
        </a:solidFill>
        <a:latin typeface="Blackadder ITC" pitchFamily="82" charset="0"/>
        <a:ea typeface="+mn-ea"/>
        <a:cs typeface="Arial" charset="0"/>
      </a:defRPr>
    </a:lvl4pPr>
    <a:lvl5pPr marL="1828800" algn="l" rtl="0" fontAlgn="base">
      <a:spcBef>
        <a:spcPct val="0"/>
      </a:spcBef>
      <a:spcAft>
        <a:spcPct val="0"/>
      </a:spcAft>
      <a:defRPr kern="1200">
        <a:solidFill>
          <a:schemeClr val="tx1"/>
        </a:solidFill>
        <a:latin typeface="Blackadder ITC" pitchFamily="82" charset="0"/>
        <a:ea typeface="+mn-ea"/>
        <a:cs typeface="Arial" charset="0"/>
      </a:defRPr>
    </a:lvl5pPr>
    <a:lvl6pPr marL="2286000" algn="l" defTabSz="914400" rtl="0" eaLnBrk="1" latinLnBrk="0" hangingPunct="1">
      <a:defRPr kern="1200">
        <a:solidFill>
          <a:schemeClr val="tx1"/>
        </a:solidFill>
        <a:latin typeface="Blackadder ITC" pitchFamily="82" charset="0"/>
        <a:ea typeface="+mn-ea"/>
        <a:cs typeface="Arial" charset="0"/>
      </a:defRPr>
    </a:lvl6pPr>
    <a:lvl7pPr marL="2743200" algn="l" defTabSz="914400" rtl="0" eaLnBrk="1" latinLnBrk="0" hangingPunct="1">
      <a:defRPr kern="1200">
        <a:solidFill>
          <a:schemeClr val="tx1"/>
        </a:solidFill>
        <a:latin typeface="Blackadder ITC" pitchFamily="82" charset="0"/>
        <a:ea typeface="+mn-ea"/>
        <a:cs typeface="Arial" charset="0"/>
      </a:defRPr>
    </a:lvl7pPr>
    <a:lvl8pPr marL="3200400" algn="l" defTabSz="914400" rtl="0" eaLnBrk="1" latinLnBrk="0" hangingPunct="1">
      <a:defRPr kern="1200">
        <a:solidFill>
          <a:schemeClr val="tx1"/>
        </a:solidFill>
        <a:latin typeface="Blackadder ITC" pitchFamily="82" charset="0"/>
        <a:ea typeface="+mn-ea"/>
        <a:cs typeface="Arial" charset="0"/>
      </a:defRPr>
    </a:lvl8pPr>
    <a:lvl9pPr marL="3657600" algn="l" defTabSz="914400" rtl="0" eaLnBrk="1" latinLnBrk="0" hangingPunct="1">
      <a:defRPr kern="1200">
        <a:solidFill>
          <a:schemeClr val="tx1"/>
        </a:solidFill>
        <a:latin typeface="Blackadder ITC" pitchFamily="82"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00"/>
    <a:srgbClr val="CC6600"/>
    <a:srgbClr val="72A5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8" autoAdjust="0"/>
    <p:restoredTop sz="94660"/>
  </p:normalViewPr>
  <p:slideViewPr>
    <p:cSldViewPr>
      <p:cViewPr varScale="1">
        <p:scale>
          <a:sx n="69" d="100"/>
          <a:sy n="69" d="100"/>
        </p:scale>
        <p:origin x="121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List_aplikace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List_aplikac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List_aplikac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List_aplikac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List_aplikace_Microsoft_Excel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26" b="1" i="0" u="none" strike="noStrike" baseline="0">
                <a:solidFill>
                  <a:srgbClr val="000000"/>
                </a:solidFill>
                <a:latin typeface="Arial"/>
                <a:ea typeface="Arial"/>
                <a:cs typeface="Arial"/>
              </a:defRPr>
            </a:pPr>
            <a:r>
              <a:rPr lang="cs-CZ"/>
              <a:t>Clark-Evansův index</a:t>
            </a:r>
          </a:p>
        </c:rich>
      </c:tx>
      <c:layout>
        <c:manualLayout>
          <c:xMode val="edge"/>
          <c:yMode val="edge"/>
          <c:x val="0.36400817995910539"/>
          <c:y val="2.0000000000000052E-2"/>
        </c:manualLayout>
      </c:layout>
      <c:overlay val="0"/>
      <c:spPr>
        <a:noFill/>
        <a:ln w="24112">
          <a:noFill/>
        </a:ln>
      </c:spPr>
    </c:title>
    <c:autoTitleDeleted val="0"/>
    <c:view3D>
      <c:rotX val="15"/>
      <c:hPercent val="52"/>
      <c:rotY val="20"/>
      <c:depthPercent val="100"/>
      <c:rAngAx val="1"/>
    </c:view3D>
    <c:floor>
      <c:thickness val="0"/>
      <c:spPr>
        <a:solidFill>
          <a:srgbClr val="C0C0C0"/>
        </a:solidFill>
        <a:ln w="3175">
          <a:solidFill>
            <a:srgbClr val="000000"/>
          </a:solidFill>
          <a:prstDash val="solid"/>
        </a:ln>
      </c:spPr>
    </c:floor>
    <c:sideWall>
      <c:thickness val="0"/>
      <c:spPr>
        <a:solidFill>
          <a:srgbClr val="FFFFFF"/>
        </a:solidFill>
        <a:ln w="12700">
          <a:solidFill>
            <a:srgbClr val="000000"/>
          </a:solidFill>
          <a:prstDash val="solid"/>
        </a:ln>
      </c:spPr>
    </c:sideWall>
    <c:backWall>
      <c:thickness val="0"/>
      <c:spPr>
        <a:solidFill>
          <a:srgbClr val="FFFFFF"/>
        </a:solidFill>
        <a:ln w="12700">
          <a:solidFill>
            <a:srgbClr val="000000"/>
          </a:solidFill>
          <a:prstDash val="solid"/>
        </a:ln>
      </c:spPr>
    </c:backWall>
    <c:plotArea>
      <c:layout>
        <c:manualLayout>
          <c:layoutTarget val="inner"/>
          <c:xMode val="edge"/>
          <c:yMode val="edge"/>
          <c:x val="0.11860940695296525"/>
          <c:y val="0.1466666666666667"/>
          <c:w val="0.88343558282208556"/>
          <c:h val="0.67666666666666664"/>
        </c:manualLayout>
      </c:layout>
      <c:bar3DChart>
        <c:barDir val="col"/>
        <c:grouping val="clustered"/>
        <c:varyColors val="0"/>
        <c:ser>
          <c:idx val="0"/>
          <c:order val="0"/>
          <c:spPr>
            <a:gradFill rotWithShape="0">
              <a:gsLst>
                <a:gs pos="0">
                  <a:srgbClr val="3366FF"/>
                </a:gs>
                <a:gs pos="100000">
                  <a:srgbClr val="3366FF">
                    <a:gamma/>
                    <a:shade val="46275"/>
                    <a:invGamma/>
                  </a:srgbClr>
                </a:gs>
              </a:gsLst>
              <a:lin ang="5400000" scaled="1"/>
            </a:gradFill>
            <a:ln w="12056">
              <a:solidFill>
                <a:srgbClr val="000000"/>
              </a:solidFill>
              <a:prstDash val="solid"/>
            </a:ln>
            <a:effectLst>
              <a:outerShdw dist="35921" dir="2700000" algn="br">
                <a:srgbClr val="000000"/>
              </a:outerShdw>
            </a:effectLst>
          </c:spPr>
          <c:invertIfNegative val="0"/>
          <c:cat>
            <c:numRef>
              <c:f>'TVP3'!$B$32:$B$37</c:f>
              <c:numCache>
                <c:formatCode>General</c:formatCode>
                <c:ptCount val="6"/>
                <c:pt idx="0">
                  <c:v>2014</c:v>
                </c:pt>
                <c:pt idx="1">
                  <c:v>2024</c:v>
                </c:pt>
                <c:pt idx="2">
                  <c:v>2034</c:v>
                </c:pt>
                <c:pt idx="3">
                  <c:v>2044</c:v>
                </c:pt>
                <c:pt idx="4">
                  <c:v>2054</c:v>
                </c:pt>
                <c:pt idx="5">
                  <c:v>2064</c:v>
                </c:pt>
              </c:numCache>
            </c:numRef>
          </c:cat>
          <c:val>
            <c:numRef>
              <c:f>'TVP3'!$C$32:$C$37</c:f>
              <c:numCache>
                <c:formatCode>0.000</c:formatCode>
                <c:ptCount val="6"/>
                <c:pt idx="0">
                  <c:v>0.93400000000000005</c:v>
                </c:pt>
                <c:pt idx="1">
                  <c:v>0.98199999999999998</c:v>
                </c:pt>
                <c:pt idx="2">
                  <c:v>1.022</c:v>
                </c:pt>
                <c:pt idx="3">
                  <c:v>1.03</c:v>
                </c:pt>
                <c:pt idx="4">
                  <c:v>1.0369999999999902</c:v>
                </c:pt>
                <c:pt idx="5">
                  <c:v>1.0289999999999897</c:v>
                </c:pt>
              </c:numCache>
            </c:numRef>
          </c:val>
          <c:extLst>
            <c:ext xmlns:c16="http://schemas.microsoft.com/office/drawing/2014/chart" uri="{C3380CC4-5D6E-409C-BE32-E72D297353CC}">
              <c16:uniqueId val="{00000000-3669-4725-973F-2A42B31CCA66}"/>
            </c:ext>
          </c:extLst>
        </c:ser>
        <c:dLbls>
          <c:showLegendKey val="0"/>
          <c:showVal val="0"/>
          <c:showCatName val="0"/>
          <c:showSerName val="0"/>
          <c:showPercent val="0"/>
          <c:showBubbleSize val="0"/>
        </c:dLbls>
        <c:gapWidth val="220"/>
        <c:shape val="box"/>
        <c:axId val="110175360"/>
        <c:axId val="110177280"/>
        <c:axId val="0"/>
      </c:bar3DChart>
      <c:catAx>
        <c:axId val="110175360"/>
        <c:scaling>
          <c:orientation val="minMax"/>
        </c:scaling>
        <c:delete val="0"/>
        <c:axPos val="b"/>
        <c:title>
          <c:tx>
            <c:rich>
              <a:bodyPr/>
              <a:lstStyle/>
              <a:p>
                <a:pPr>
                  <a:defRPr sz="926" b="1" i="0" u="none" strike="noStrike" baseline="0">
                    <a:solidFill>
                      <a:srgbClr val="000000"/>
                    </a:solidFill>
                    <a:latin typeface="Arial"/>
                    <a:ea typeface="Arial"/>
                    <a:cs typeface="Arial"/>
                  </a:defRPr>
                </a:pPr>
                <a:r>
                  <a:rPr lang="cs-CZ"/>
                  <a:t>Rok</a:t>
                </a:r>
              </a:p>
            </c:rich>
          </c:tx>
          <c:layout>
            <c:manualLayout>
              <c:xMode val="edge"/>
              <c:yMode val="edge"/>
              <c:x val="0.82822085889570563"/>
              <c:y val="0.92"/>
            </c:manualLayout>
          </c:layout>
          <c:overlay val="0"/>
          <c:spPr>
            <a:noFill/>
            <a:ln w="24112">
              <a:noFill/>
            </a:ln>
          </c:spPr>
        </c:title>
        <c:numFmt formatCode="General" sourceLinked="1"/>
        <c:majorTickMark val="out"/>
        <c:minorTickMark val="none"/>
        <c:tickLblPos val="low"/>
        <c:spPr>
          <a:ln w="3014">
            <a:solidFill>
              <a:srgbClr val="000000"/>
            </a:solidFill>
            <a:prstDash val="solid"/>
          </a:ln>
        </c:spPr>
        <c:txPr>
          <a:bodyPr rot="0" vert="horz"/>
          <a:lstStyle/>
          <a:p>
            <a:pPr>
              <a:defRPr sz="926" b="0" i="0" u="none" strike="noStrike" baseline="0">
                <a:solidFill>
                  <a:srgbClr val="000000"/>
                </a:solidFill>
                <a:latin typeface="Arial"/>
                <a:ea typeface="Arial"/>
                <a:cs typeface="Arial"/>
              </a:defRPr>
            </a:pPr>
            <a:endParaRPr lang="cs-CZ"/>
          </a:p>
        </c:txPr>
        <c:crossAx val="110177280"/>
        <c:crosses val="autoZero"/>
        <c:auto val="1"/>
        <c:lblAlgn val="ctr"/>
        <c:lblOffset val="100"/>
        <c:tickLblSkip val="1"/>
        <c:tickMarkSkip val="1"/>
        <c:noMultiLvlLbl val="0"/>
      </c:catAx>
      <c:valAx>
        <c:axId val="110177280"/>
        <c:scaling>
          <c:orientation val="minMax"/>
          <c:min val="0.92"/>
        </c:scaling>
        <c:delete val="0"/>
        <c:axPos val="l"/>
        <c:majorGridlines>
          <c:spPr>
            <a:ln w="3014">
              <a:solidFill>
                <a:srgbClr val="000000"/>
              </a:solidFill>
              <a:prstDash val="solid"/>
            </a:ln>
          </c:spPr>
        </c:majorGridlines>
        <c:title>
          <c:tx>
            <c:rich>
              <a:bodyPr/>
              <a:lstStyle/>
              <a:p>
                <a:pPr>
                  <a:defRPr sz="926" b="1" i="0" u="none" strike="noStrike" baseline="0">
                    <a:solidFill>
                      <a:srgbClr val="000000"/>
                    </a:solidFill>
                    <a:latin typeface="Arial"/>
                    <a:ea typeface="Arial"/>
                    <a:cs typeface="Arial"/>
                  </a:defRPr>
                </a:pPr>
                <a:r>
                  <a:rPr lang="cs-CZ"/>
                  <a:t>Index</a:t>
                </a:r>
              </a:p>
            </c:rich>
          </c:tx>
          <c:layout>
            <c:manualLayout>
              <c:xMode val="edge"/>
              <c:yMode val="edge"/>
              <c:x val="4.0899795501022497E-2"/>
              <c:y val="0.18333333333333493"/>
            </c:manualLayout>
          </c:layout>
          <c:overlay val="0"/>
          <c:spPr>
            <a:noFill/>
            <a:ln w="24112">
              <a:noFill/>
            </a:ln>
          </c:spPr>
        </c:title>
        <c:numFmt formatCode="0.00" sourceLinked="0"/>
        <c:majorTickMark val="out"/>
        <c:minorTickMark val="none"/>
        <c:tickLblPos val="nextTo"/>
        <c:spPr>
          <a:ln w="3014">
            <a:solidFill>
              <a:srgbClr val="000000"/>
            </a:solidFill>
            <a:prstDash val="solid"/>
          </a:ln>
        </c:spPr>
        <c:txPr>
          <a:bodyPr rot="0" vert="horz"/>
          <a:lstStyle/>
          <a:p>
            <a:pPr>
              <a:defRPr sz="926" b="0" i="0" u="none" strike="noStrike" baseline="0">
                <a:solidFill>
                  <a:srgbClr val="000000"/>
                </a:solidFill>
                <a:latin typeface="Arial"/>
                <a:ea typeface="Arial"/>
                <a:cs typeface="Arial"/>
              </a:defRPr>
            </a:pPr>
            <a:endParaRPr lang="cs-CZ"/>
          </a:p>
        </c:txPr>
        <c:crossAx val="110175360"/>
        <c:crosses val="autoZero"/>
        <c:crossBetween val="between"/>
      </c:valAx>
      <c:spPr>
        <a:noFill/>
        <a:ln w="24112">
          <a:noFill/>
        </a:ln>
      </c:spPr>
    </c:plotArea>
    <c:plotVisOnly val="1"/>
    <c:dispBlanksAs val="gap"/>
    <c:showDLblsOverMax val="0"/>
  </c:chart>
  <c:spPr>
    <a:solidFill>
      <a:srgbClr val="FFFFFF"/>
    </a:solidFill>
    <a:ln w="3014">
      <a:solidFill>
        <a:srgbClr val="000000"/>
      </a:solidFill>
      <a:prstDash val="solid"/>
    </a:ln>
  </c:spPr>
  <c:txPr>
    <a:bodyPr/>
    <a:lstStyle/>
    <a:p>
      <a:pPr>
        <a:defRPr sz="759" b="0" i="0" u="none" strike="noStrike" baseline="0">
          <a:solidFill>
            <a:srgbClr val="000000"/>
          </a:solidFill>
          <a:latin typeface="Arial"/>
          <a:ea typeface="Arial"/>
          <a:cs typeface="Arial"/>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cs-CZ"/>
              <a:t>Index korunové diferenciace</a:t>
            </a:r>
          </a:p>
        </c:rich>
      </c:tx>
      <c:layout>
        <c:manualLayout>
          <c:xMode val="edge"/>
          <c:yMode val="edge"/>
          <c:x val="0.32038833348078682"/>
          <c:y val="3.4375165645010988E-2"/>
        </c:manualLayout>
      </c:layout>
      <c:overlay val="0"/>
      <c:spPr>
        <a:noFill/>
        <a:ln w="25400">
          <a:noFill/>
        </a:ln>
      </c:spPr>
    </c:title>
    <c:autoTitleDeleted val="0"/>
    <c:view3D>
      <c:rotX val="15"/>
      <c:hPercent val="54"/>
      <c:rotY val="20"/>
      <c:depthPercent val="100"/>
      <c:rAngAx val="1"/>
    </c:view3D>
    <c:floor>
      <c:thickness val="0"/>
      <c:spPr>
        <a:solidFill>
          <a:srgbClr val="C0C0C0"/>
        </a:solidFill>
        <a:ln w="3175">
          <a:solidFill>
            <a:srgbClr val="000000"/>
          </a:solidFill>
          <a:prstDash val="solid"/>
        </a:ln>
      </c:spPr>
    </c:floor>
    <c:sideWall>
      <c:thickness val="0"/>
      <c:spPr>
        <a:solidFill>
          <a:srgbClr val="FFFFFF"/>
        </a:solidFill>
        <a:ln w="12700">
          <a:solidFill>
            <a:srgbClr val="000000"/>
          </a:solidFill>
          <a:prstDash val="solid"/>
        </a:ln>
      </c:spPr>
    </c:sideWall>
    <c:backWall>
      <c:thickness val="0"/>
      <c:spPr>
        <a:solidFill>
          <a:srgbClr val="FFFFFF"/>
        </a:solidFill>
        <a:ln w="12700">
          <a:solidFill>
            <a:srgbClr val="000000"/>
          </a:solidFill>
          <a:prstDash val="solid"/>
        </a:ln>
      </c:spPr>
    </c:backWall>
    <c:plotArea>
      <c:layout>
        <c:manualLayout>
          <c:layoutTarget val="inner"/>
          <c:xMode val="edge"/>
          <c:yMode val="edge"/>
          <c:x val="0.14157318905063757"/>
          <c:y val="0.12703603266877142"/>
          <c:w val="0.82247281257989446"/>
          <c:h val="0.68729751007976336"/>
        </c:manualLayout>
      </c:layout>
      <c:bar3DChart>
        <c:barDir val="col"/>
        <c:grouping val="clustered"/>
        <c:varyColors val="0"/>
        <c:ser>
          <c:idx val="0"/>
          <c:order val="0"/>
          <c:spPr>
            <a:gradFill rotWithShape="0">
              <a:gsLst>
                <a:gs pos="0">
                  <a:srgbClr xmlns:mc="http://schemas.openxmlformats.org/markup-compatibility/2006" xmlns:a14="http://schemas.microsoft.com/office/drawing/2010/main" val="3366FF" mc:Ignorable="a14" a14:legacySpreadsheetColorIndex="48"/>
                </a:gs>
                <a:gs pos="100000">
                  <a:srgbClr xmlns:mc="http://schemas.openxmlformats.org/markup-compatibility/2006" xmlns:a14="http://schemas.microsoft.com/office/drawing/2010/main" val="000000" mc:Ignorable="a14" a14:legacySpreadsheetColorIndex="48">
                    <a:gamma/>
                    <a:shade val="46275"/>
                    <a:invGamma/>
                  </a:srgbClr>
                </a:gs>
              </a:gsLst>
              <a:lin ang="5400000" scaled="1"/>
            </a:gradFill>
            <a:ln w="12700">
              <a:solidFill>
                <a:srgbClr val="000000"/>
              </a:solidFill>
              <a:prstDash val="solid"/>
            </a:ln>
            <a:effectLst>
              <a:outerShdw dist="35921" dir="2700000" algn="br">
                <a:srgbClr val="000000"/>
              </a:outerShdw>
            </a:effectLst>
          </c:spPr>
          <c:invertIfNegative val="0"/>
          <c:cat>
            <c:numRef>
              <c:f>'TVP6'!$Q$43:$Q$48</c:f>
              <c:numCache>
                <c:formatCode>General</c:formatCode>
                <c:ptCount val="6"/>
                <c:pt idx="0">
                  <c:v>2017</c:v>
                </c:pt>
                <c:pt idx="1">
                  <c:v>2027</c:v>
                </c:pt>
                <c:pt idx="2">
                  <c:v>2037</c:v>
                </c:pt>
                <c:pt idx="3">
                  <c:v>2047</c:v>
                </c:pt>
                <c:pt idx="4">
                  <c:v>2057</c:v>
                </c:pt>
                <c:pt idx="5">
                  <c:v>2067</c:v>
                </c:pt>
              </c:numCache>
            </c:numRef>
          </c:cat>
          <c:val>
            <c:numRef>
              <c:f>'TVP6'!$W$43:$W$48</c:f>
              <c:numCache>
                <c:formatCode>0.000</c:formatCode>
                <c:ptCount val="6"/>
                <c:pt idx="0">
                  <c:v>1.8180000000000001</c:v>
                </c:pt>
                <c:pt idx="1">
                  <c:v>1.8109999999999999</c:v>
                </c:pt>
                <c:pt idx="2">
                  <c:v>1.8</c:v>
                </c:pt>
                <c:pt idx="3">
                  <c:v>1.75</c:v>
                </c:pt>
                <c:pt idx="4">
                  <c:v>1.7</c:v>
                </c:pt>
                <c:pt idx="5">
                  <c:v>1.655</c:v>
                </c:pt>
              </c:numCache>
            </c:numRef>
          </c:val>
          <c:extLst>
            <c:ext xmlns:c16="http://schemas.microsoft.com/office/drawing/2014/chart" uri="{C3380CC4-5D6E-409C-BE32-E72D297353CC}">
              <c16:uniqueId val="{00000000-B15F-4CAA-AB02-1CAF84169FD5}"/>
            </c:ext>
          </c:extLst>
        </c:ser>
        <c:dLbls>
          <c:showLegendKey val="0"/>
          <c:showVal val="0"/>
          <c:showCatName val="0"/>
          <c:showSerName val="0"/>
          <c:showPercent val="0"/>
          <c:showBubbleSize val="0"/>
        </c:dLbls>
        <c:gapWidth val="220"/>
        <c:shape val="box"/>
        <c:axId val="429809464"/>
        <c:axId val="1"/>
        <c:axId val="0"/>
      </c:bar3DChart>
      <c:catAx>
        <c:axId val="429809464"/>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cs-CZ"/>
                  <a:t>Rok</a:t>
                </a:r>
              </a:p>
            </c:rich>
          </c:tx>
          <c:layout>
            <c:manualLayout>
              <c:xMode val="edge"/>
              <c:yMode val="edge"/>
              <c:x val="0.81941738181603707"/>
              <c:y val="0.90937512289791145"/>
            </c:manualLayout>
          </c:layout>
          <c:overlay val="0"/>
          <c:spPr>
            <a:noFill/>
            <a:ln w="25400">
              <a:noFill/>
            </a:ln>
          </c:spPr>
        </c:title>
        <c:numFmt formatCode="General" sourceLinked="1"/>
        <c:majorTickMark val="out"/>
        <c:minorTickMark val="none"/>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cs-CZ"/>
                  <a:t>Index</a:t>
                </a:r>
              </a:p>
            </c:rich>
          </c:tx>
          <c:layout>
            <c:manualLayout>
              <c:xMode val="edge"/>
              <c:yMode val="edge"/>
              <c:x val="1.9802884190038044E-2"/>
              <c:y val="3.4802636641103918E-2"/>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429809464"/>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cs-CZ"/>
              <a:t>Index druhové různorodosti</a:t>
            </a:r>
          </a:p>
        </c:rich>
      </c:tx>
      <c:layout>
        <c:manualLayout>
          <c:xMode val="edge"/>
          <c:yMode val="edge"/>
          <c:x val="0.3275199516538988"/>
          <c:y val="3.4267852440775001E-2"/>
        </c:manualLayout>
      </c:layout>
      <c:overlay val="0"/>
      <c:spPr>
        <a:noFill/>
        <a:ln w="25400">
          <a:noFill/>
        </a:ln>
      </c:spPr>
    </c:title>
    <c:autoTitleDeleted val="0"/>
    <c:view3D>
      <c:rotX val="15"/>
      <c:hPercent val="54"/>
      <c:rotY val="20"/>
      <c:depthPercent val="100"/>
      <c:rAngAx val="1"/>
    </c:view3D>
    <c:floor>
      <c:thickness val="0"/>
      <c:spPr>
        <a:solidFill>
          <a:srgbClr val="C0C0C0"/>
        </a:solidFill>
        <a:ln w="3175">
          <a:solidFill>
            <a:srgbClr val="000000"/>
          </a:solidFill>
          <a:prstDash val="solid"/>
        </a:ln>
      </c:spPr>
    </c:floor>
    <c:sideWall>
      <c:thickness val="0"/>
      <c:spPr>
        <a:solidFill>
          <a:srgbClr val="FFFFFF"/>
        </a:solidFill>
        <a:ln w="12700">
          <a:solidFill>
            <a:srgbClr val="000000"/>
          </a:solidFill>
          <a:prstDash val="solid"/>
        </a:ln>
      </c:spPr>
    </c:sideWall>
    <c:backWall>
      <c:thickness val="0"/>
      <c:spPr>
        <a:solidFill>
          <a:srgbClr val="FFFFFF"/>
        </a:solidFill>
        <a:ln w="12700">
          <a:solidFill>
            <a:srgbClr val="000000"/>
          </a:solidFill>
          <a:prstDash val="solid"/>
        </a:ln>
      </c:spPr>
    </c:backWall>
    <c:plotArea>
      <c:layout>
        <c:manualLayout>
          <c:layoutTarget val="inner"/>
          <c:xMode val="edge"/>
          <c:yMode val="edge"/>
          <c:x val="0.1368250095498626"/>
          <c:y val="0.13473852521475535"/>
          <c:w val="0.82392776523702027"/>
          <c:h val="0.68932256688210103"/>
        </c:manualLayout>
      </c:layout>
      <c:bar3DChart>
        <c:barDir val="col"/>
        <c:grouping val="clustered"/>
        <c:varyColors val="0"/>
        <c:ser>
          <c:idx val="0"/>
          <c:order val="0"/>
          <c:spPr>
            <a:gradFill rotWithShape="0">
              <a:gsLst>
                <a:gs pos="0">
                  <a:srgbClr xmlns:mc="http://schemas.openxmlformats.org/markup-compatibility/2006" xmlns:a14="http://schemas.microsoft.com/office/drawing/2010/main" val="3366FF" mc:Ignorable="a14" a14:legacySpreadsheetColorIndex="48"/>
                </a:gs>
                <a:gs pos="100000">
                  <a:srgbClr xmlns:mc="http://schemas.openxmlformats.org/markup-compatibility/2006" xmlns:a14="http://schemas.microsoft.com/office/drawing/2010/main" val="000000" mc:Ignorable="a14" a14:legacySpreadsheetColorIndex="48">
                    <a:gamma/>
                    <a:shade val="46275"/>
                    <a:invGamma/>
                  </a:srgbClr>
                </a:gs>
              </a:gsLst>
              <a:lin ang="5400000" scaled="1"/>
            </a:gradFill>
            <a:ln w="12700">
              <a:solidFill>
                <a:srgbClr val="000000"/>
              </a:solidFill>
              <a:prstDash val="solid"/>
            </a:ln>
            <a:effectLst>
              <a:outerShdw dist="35921" dir="2700000" algn="br">
                <a:srgbClr val="000000"/>
              </a:outerShdw>
            </a:effectLst>
          </c:spPr>
          <c:invertIfNegative val="0"/>
          <c:cat>
            <c:numRef>
              <c:f>'TVP6'!$Q$43:$Q$48</c:f>
              <c:numCache>
                <c:formatCode>General</c:formatCode>
                <c:ptCount val="6"/>
                <c:pt idx="0">
                  <c:v>2017</c:v>
                </c:pt>
                <c:pt idx="1">
                  <c:v>2027</c:v>
                </c:pt>
                <c:pt idx="2">
                  <c:v>2037</c:v>
                </c:pt>
                <c:pt idx="3">
                  <c:v>2047</c:v>
                </c:pt>
                <c:pt idx="4">
                  <c:v>2057</c:v>
                </c:pt>
                <c:pt idx="5">
                  <c:v>2067</c:v>
                </c:pt>
              </c:numCache>
            </c:numRef>
          </c:cat>
          <c:val>
            <c:numRef>
              <c:f>'TVP6'!$X$43:$X$48</c:f>
              <c:numCache>
                <c:formatCode>0.000</c:formatCode>
                <c:ptCount val="6"/>
                <c:pt idx="0">
                  <c:v>0.106</c:v>
                </c:pt>
                <c:pt idx="1">
                  <c:v>0.13500000000000001</c:v>
                </c:pt>
                <c:pt idx="2">
                  <c:v>0.157</c:v>
                </c:pt>
                <c:pt idx="3">
                  <c:v>0.17399999999999999</c:v>
                </c:pt>
                <c:pt idx="4">
                  <c:v>0.191</c:v>
                </c:pt>
                <c:pt idx="5">
                  <c:v>0.2</c:v>
                </c:pt>
              </c:numCache>
            </c:numRef>
          </c:val>
          <c:extLst>
            <c:ext xmlns:c16="http://schemas.microsoft.com/office/drawing/2014/chart" uri="{C3380CC4-5D6E-409C-BE32-E72D297353CC}">
              <c16:uniqueId val="{00000000-C93E-43E1-9674-5581E510982C}"/>
            </c:ext>
          </c:extLst>
        </c:ser>
        <c:dLbls>
          <c:showLegendKey val="0"/>
          <c:showVal val="0"/>
          <c:showCatName val="0"/>
          <c:showSerName val="0"/>
          <c:showPercent val="0"/>
          <c:showBubbleSize val="0"/>
        </c:dLbls>
        <c:gapWidth val="220"/>
        <c:shape val="box"/>
        <c:axId val="429813072"/>
        <c:axId val="1"/>
        <c:axId val="0"/>
      </c:bar3DChart>
      <c:catAx>
        <c:axId val="429813072"/>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cs-CZ"/>
                  <a:t>Rok</a:t>
                </a:r>
              </a:p>
            </c:rich>
          </c:tx>
          <c:layout>
            <c:manualLayout>
              <c:xMode val="edge"/>
              <c:yMode val="edge"/>
              <c:x val="0.81783117968041807"/>
              <c:y val="0.91277527202303599"/>
            </c:manualLayout>
          </c:layout>
          <c:overlay val="0"/>
          <c:spPr>
            <a:noFill/>
            <a:ln w="25400">
              <a:noFill/>
            </a:ln>
          </c:spPr>
        </c:title>
        <c:numFmt formatCode="General" sourceLinked="1"/>
        <c:majorTickMark val="out"/>
        <c:minorTickMark val="none"/>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cs-CZ"/>
                  <a:t>Index</a:t>
                </a:r>
              </a:p>
            </c:rich>
          </c:tx>
          <c:layout>
            <c:manualLayout>
              <c:xMode val="edge"/>
              <c:yMode val="edge"/>
              <c:x val="2.6980282173116984E-2"/>
              <c:y val="2.4905887040660366E-2"/>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429813072"/>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cs-CZ"/>
              <a:t>Index druhové vyrovnanosti</a:t>
            </a:r>
          </a:p>
        </c:rich>
      </c:tx>
      <c:layout>
        <c:manualLayout>
          <c:xMode val="edge"/>
          <c:yMode val="edge"/>
          <c:x val="0.32558207876385653"/>
          <c:y val="3.4267852440775001E-2"/>
        </c:manualLayout>
      </c:layout>
      <c:overlay val="0"/>
      <c:spPr>
        <a:noFill/>
        <a:ln w="25400">
          <a:noFill/>
        </a:ln>
      </c:spPr>
    </c:title>
    <c:autoTitleDeleted val="0"/>
    <c:view3D>
      <c:rotX val="15"/>
      <c:hPercent val="54"/>
      <c:rotY val="20"/>
      <c:depthPercent val="100"/>
      <c:rAngAx val="1"/>
    </c:view3D>
    <c:floor>
      <c:thickness val="0"/>
      <c:spPr>
        <a:solidFill>
          <a:srgbClr val="C0C0C0"/>
        </a:solidFill>
        <a:ln w="3175">
          <a:solidFill>
            <a:srgbClr val="000000"/>
          </a:solidFill>
          <a:prstDash val="solid"/>
        </a:ln>
      </c:spPr>
    </c:floor>
    <c:sideWall>
      <c:thickness val="0"/>
      <c:spPr>
        <a:solidFill>
          <a:srgbClr val="FFFFFF"/>
        </a:solidFill>
        <a:ln w="12700">
          <a:solidFill>
            <a:srgbClr val="000000"/>
          </a:solidFill>
          <a:prstDash val="solid"/>
        </a:ln>
      </c:spPr>
    </c:sideWall>
    <c:backWall>
      <c:thickness val="0"/>
      <c:spPr>
        <a:solidFill>
          <a:srgbClr val="FFFFFF"/>
        </a:solidFill>
        <a:ln w="12700">
          <a:solidFill>
            <a:srgbClr val="000000"/>
          </a:solidFill>
          <a:prstDash val="solid"/>
        </a:ln>
      </c:spPr>
    </c:backWall>
    <c:plotArea>
      <c:layout>
        <c:manualLayout>
          <c:layoutTarget val="inner"/>
          <c:xMode val="edge"/>
          <c:yMode val="edge"/>
          <c:x val="0.14221218961625282"/>
          <c:y val="0.12621399111925793"/>
          <c:w val="0.8148984198645598"/>
          <c:h val="0.68932256688210103"/>
        </c:manualLayout>
      </c:layout>
      <c:bar3DChart>
        <c:barDir val="col"/>
        <c:grouping val="clustered"/>
        <c:varyColors val="0"/>
        <c:ser>
          <c:idx val="0"/>
          <c:order val="0"/>
          <c:spPr>
            <a:gradFill rotWithShape="0">
              <a:gsLst>
                <a:gs pos="0">
                  <a:srgbClr xmlns:mc="http://schemas.openxmlformats.org/markup-compatibility/2006" xmlns:a14="http://schemas.microsoft.com/office/drawing/2010/main" val="3366FF" mc:Ignorable="a14" a14:legacySpreadsheetColorIndex="48"/>
                </a:gs>
                <a:gs pos="100000">
                  <a:srgbClr xmlns:mc="http://schemas.openxmlformats.org/markup-compatibility/2006" xmlns:a14="http://schemas.microsoft.com/office/drawing/2010/main" val="000000" mc:Ignorable="a14" a14:legacySpreadsheetColorIndex="48">
                    <a:gamma/>
                    <a:shade val="46275"/>
                    <a:invGamma/>
                  </a:srgbClr>
                </a:gs>
              </a:gsLst>
              <a:lin ang="5400000" scaled="1"/>
            </a:gradFill>
            <a:ln w="12700">
              <a:solidFill>
                <a:srgbClr val="000000"/>
              </a:solidFill>
              <a:prstDash val="solid"/>
            </a:ln>
            <a:effectLst>
              <a:outerShdw dist="35921" dir="2700000" algn="br">
                <a:srgbClr val="000000"/>
              </a:outerShdw>
            </a:effectLst>
          </c:spPr>
          <c:invertIfNegative val="0"/>
          <c:cat>
            <c:numRef>
              <c:f>'TVP6'!$Q$43:$Q$48</c:f>
              <c:numCache>
                <c:formatCode>General</c:formatCode>
                <c:ptCount val="6"/>
                <c:pt idx="0">
                  <c:v>2017</c:v>
                </c:pt>
                <c:pt idx="1">
                  <c:v>2027</c:v>
                </c:pt>
                <c:pt idx="2">
                  <c:v>2037</c:v>
                </c:pt>
                <c:pt idx="3">
                  <c:v>2047</c:v>
                </c:pt>
                <c:pt idx="4">
                  <c:v>2057</c:v>
                </c:pt>
                <c:pt idx="5">
                  <c:v>2067</c:v>
                </c:pt>
              </c:numCache>
            </c:numRef>
          </c:cat>
          <c:val>
            <c:numRef>
              <c:f>'TVP6'!$Y$43:$Y$48</c:f>
              <c:numCache>
                <c:formatCode>0.000</c:formatCode>
                <c:ptCount val="6"/>
                <c:pt idx="0">
                  <c:v>0.35199999999999998</c:v>
                </c:pt>
                <c:pt idx="1">
                  <c:v>0.44800000000000001</c:v>
                </c:pt>
                <c:pt idx="2">
                  <c:v>0.52200000000000002</c:v>
                </c:pt>
                <c:pt idx="3">
                  <c:v>0.57799999999999996</c:v>
                </c:pt>
                <c:pt idx="4">
                  <c:v>0.63400000000000001</c:v>
                </c:pt>
                <c:pt idx="5">
                  <c:v>0.66400000000000003</c:v>
                </c:pt>
              </c:numCache>
            </c:numRef>
          </c:val>
          <c:extLst>
            <c:ext xmlns:c16="http://schemas.microsoft.com/office/drawing/2014/chart" uri="{C3380CC4-5D6E-409C-BE32-E72D297353CC}">
              <c16:uniqueId val="{00000000-7FA1-4932-BCF4-7FA85D770034}"/>
            </c:ext>
          </c:extLst>
        </c:ser>
        <c:dLbls>
          <c:showLegendKey val="0"/>
          <c:showVal val="0"/>
          <c:showCatName val="0"/>
          <c:showSerName val="0"/>
          <c:showPercent val="0"/>
          <c:showBubbleSize val="0"/>
        </c:dLbls>
        <c:gapWidth val="220"/>
        <c:shape val="box"/>
        <c:axId val="429808480"/>
        <c:axId val="1"/>
        <c:axId val="0"/>
      </c:bar3DChart>
      <c:catAx>
        <c:axId val="429808480"/>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cs-CZ"/>
                  <a:t>Rok</a:t>
                </a:r>
              </a:p>
            </c:rich>
          </c:tx>
          <c:layout>
            <c:manualLayout>
              <c:xMode val="edge"/>
              <c:yMode val="edge"/>
              <c:x val="0.81783117968041807"/>
              <c:y val="0.91277527202303599"/>
            </c:manualLayout>
          </c:layout>
          <c:overlay val="0"/>
          <c:spPr>
            <a:noFill/>
            <a:ln w="25400">
              <a:noFill/>
            </a:ln>
          </c:spPr>
        </c:title>
        <c:numFmt formatCode="General" sourceLinked="1"/>
        <c:majorTickMark val="out"/>
        <c:minorTickMark val="none"/>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cs-CZ"/>
                  <a:t>Index</a:t>
                </a:r>
              </a:p>
            </c:rich>
          </c:tx>
          <c:layout>
            <c:manualLayout>
              <c:xMode val="edge"/>
              <c:yMode val="edge"/>
              <c:x val="1.4681336390513259E-2"/>
              <c:y val="3.8291330088593298E-2"/>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429808480"/>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cs-CZ"/>
              <a:t>Index druhové různorodosti</a:t>
            </a:r>
          </a:p>
        </c:rich>
      </c:tx>
      <c:layout>
        <c:manualLayout>
          <c:xMode val="edge"/>
          <c:yMode val="edge"/>
          <c:x val="0.3275199516538988"/>
          <c:y val="3.4267852440775001E-2"/>
        </c:manualLayout>
      </c:layout>
      <c:overlay val="0"/>
      <c:spPr>
        <a:noFill/>
        <a:ln w="25400">
          <a:noFill/>
        </a:ln>
      </c:spPr>
    </c:title>
    <c:autoTitleDeleted val="0"/>
    <c:view3D>
      <c:rotX val="15"/>
      <c:hPercent val="54"/>
      <c:rotY val="20"/>
      <c:depthPercent val="100"/>
      <c:rAngAx val="1"/>
    </c:view3D>
    <c:floor>
      <c:thickness val="0"/>
      <c:spPr>
        <a:solidFill>
          <a:srgbClr val="C0C0C0"/>
        </a:solidFill>
        <a:ln w="3175">
          <a:solidFill>
            <a:srgbClr val="000000"/>
          </a:solidFill>
          <a:prstDash val="solid"/>
        </a:ln>
      </c:spPr>
    </c:floor>
    <c:sideWall>
      <c:thickness val="0"/>
      <c:spPr>
        <a:solidFill>
          <a:srgbClr val="FFFFFF"/>
        </a:solidFill>
        <a:ln w="12700">
          <a:solidFill>
            <a:srgbClr val="000000"/>
          </a:solidFill>
          <a:prstDash val="solid"/>
        </a:ln>
      </c:spPr>
    </c:sideWall>
    <c:backWall>
      <c:thickness val="0"/>
      <c:spPr>
        <a:solidFill>
          <a:srgbClr val="FFFFFF"/>
        </a:solidFill>
        <a:ln w="12700">
          <a:solidFill>
            <a:srgbClr val="000000"/>
          </a:solidFill>
          <a:prstDash val="solid"/>
        </a:ln>
      </c:spPr>
    </c:backWall>
    <c:plotArea>
      <c:layout>
        <c:manualLayout>
          <c:layoutTarget val="inner"/>
          <c:xMode val="edge"/>
          <c:yMode val="edge"/>
          <c:x val="0.13379619695344089"/>
          <c:y val="0.1181124680843466"/>
          <c:w val="0.82392776523702027"/>
          <c:h val="0.68932256688210103"/>
        </c:manualLayout>
      </c:layout>
      <c:bar3DChart>
        <c:barDir val="col"/>
        <c:grouping val="clustered"/>
        <c:varyColors val="0"/>
        <c:ser>
          <c:idx val="0"/>
          <c:order val="0"/>
          <c:spPr>
            <a:gradFill rotWithShape="0">
              <a:gsLst>
                <a:gs pos="0">
                  <a:srgbClr xmlns:mc="http://schemas.openxmlformats.org/markup-compatibility/2006" xmlns:a14="http://schemas.microsoft.com/office/drawing/2010/main" val="3366FF" mc:Ignorable="a14" a14:legacySpreadsheetColorIndex="48"/>
                </a:gs>
                <a:gs pos="100000">
                  <a:srgbClr xmlns:mc="http://schemas.openxmlformats.org/markup-compatibility/2006" xmlns:a14="http://schemas.microsoft.com/office/drawing/2010/main" val="000000" mc:Ignorable="a14" a14:legacySpreadsheetColorIndex="48">
                    <a:gamma/>
                    <a:shade val="46275"/>
                    <a:invGamma/>
                  </a:srgbClr>
                </a:gs>
              </a:gsLst>
              <a:lin ang="5400000" scaled="1"/>
            </a:gradFill>
            <a:ln w="12700">
              <a:solidFill>
                <a:srgbClr val="000000"/>
              </a:solidFill>
              <a:prstDash val="solid"/>
            </a:ln>
            <a:effectLst>
              <a:outerShdw dist="35921" dir="2700000" algn="br">
                <a:srgbClr val="000000"/>
              </a:outerShdw>
            </a:effectLst>
          </c:spPr>
          <c:invertIfNegative val="0"/>
          <c:cat>
            <c:numRef>
              <c:f>'TVP5'!$Q$43:$Q$48</c:f>
              <c:numCache>
                <c:formatCode>General</c:formatCode>
                <c:ptCount val="6"/>
                <c:pt idx="0">
                  <c:v>2017</c:v>
                </c:pt>
                <c:pt idx="1">
                  <c:v>2027</c:v>
                </c:pt>
                <c:pt idx="2">
                  <c:v>2037</c:v>
                </c:pt>
                <c:pt idx="3">
                  <c:v>2047</c:v>
                </c:pt>
                <c:pt idx="4">
                  <c:v>2057</c:v>
                </c:pt>
                <c:pt idx="5">
                  <c:v>2067</c:v>
                </c:pt>
              </c:numCache>
            </c:numRef>
          </c:cat>
          <c:val>
            <c:numRef>
              <c:f>'TVP5'!$X$43:$X$48</c:f>
              <c:numCache>
                <c:formatCode>0.000</c:formatCode>
                <c:ptCount val="6"/>
                <c:pt idx="0">
                  <c:v>0.22500000000000001</c:v>
                </c:pt>
                <c:pt idx="1">
                  <c:v>0.26</c:v>
                </c:pt>
                <c:pt idx="2">
                  <c:v>0.28399999999999997</c:v>
                </c:pt>
                <c:pt idx="3">
                  <c:v>0.30099999999999999</c:v>
                </c:pt>
                <c:pt idx="4">
                  <c:v>0.32300000000000001</c:v>
                </c:pt>
                <c:pt idx="5">
                  <c:v>0.33300000000000002</c:v>
                </c:pt>
              </c:numCache>
            </c:numRef>
          </c:val>
          <c:extLst>
            <c:ext xmlns:c16="http://schemas.microsoft.com/office/drawing/2014/chart" uri="{C3380CC4-5D6E-409C-BE32-E72D297353CC}">
              <c16:uniqueId val="{00000000-9DCD-45FB-AC11-36B68A796349}"/>
            </c:ext>
          </c:extLst>
        </c:ser>
        <c:dLbls>
          <c:showLegendKey val="0"/>
          <c:showVal val="0"/>
          <c:showCatName val="0"/>
          <c:showSerName val="0"/>
          <c:showPercent val="0"/>
          <c:showBubbleSize val="0"/>
        </c:dLbls>
        <c:gapWidth val="220"/>
        <c:shape val="box"/>
        <c:axId val="429390720"/>
        <c:axId val="1"/>
        <c:axId val="0"/>
      </c:bar3DChart>
      <c:catAx>
        <c:axId val="429390720"/>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cs-CZ"/>
                  <a:t>Rok</a:t>
                </a:r>
              </a:p>
            </c:rich>
          </c:tx>
          <c:layout>
            <c:manualLayout>
              <c:xMode val="edge"/>
              <c:yMode val="edge"/>
              <c:x val="0.81783117968041807"/>
              <c:y val="0.91277527202303599"/>
            </c:manualLayout>
          </c:layout>
          <c:overlay val="0"/>
          <c:spPr>
            <a:noFill/>
            <a:ln w="25400">
              <a:noFill/>
            </a:ln>
          </c:spPr>
        </c:title>
        <c:numFmt formatCode="General" sourceLinked="1"/>
        <c:majorTickMark val="out"/>
        <c:minorTickMark val="none"/>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cs-CZ"/>
                  <a:t>Index</a:t>
                </a:r>
              </a:p>
            </c:rich>
          </c:tx>
          <c:layout>
            <c:manualLayout>
              <c:xMode val="edge"/>
              <c:yMode val="edge"/>
              <c:x val="2.672046355379392E-2"/>
              <c:y val="2.5346346269823069E-2"/>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429390720"/>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image" Target="../media/image129.emf"/><Relationship Id="rId4" Type="http://schemas.openxmlformats.org/officeDocument/2006/relationships/image" Target="../media/image1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9BBE96C4-DDC9-4689-B081-FE40C12BB685}" type="slidenum">
              <a:rPr lang="cs-CZ"/>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0A8D5-3265-4917-85F5-1E4E363E1272}" type="slidenum">
              <a:rPr lang="cs-CZ"/>
              <a:pPr/>
              <a:t>1</a:t>
            </a:fld>
            <a:endParaRPr lang="cs-CZ"/>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2E7333-2162-43EA-8733-EEB666078EA5}" type="slidenum">
              <a:rPr lang="cs-CZ"/>
              <a:pPr/>
              <a:t>3</a:t>
            </a:fld>
            <a:endParaRPr lang="cs-CZ"/>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3691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9171C5-C411-4859-826A-69180082A020}" type="slidenum">
              <a:rPr lang="cs-CZ"/>
              <a:pPr/>
              <a:t>4</a:t>
            </a:fld>
            <a:endParaRPr lang="cs-CZ"/>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75829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3EC0D-8CCD-4724-B49C-9B8AD71D177F}" type="slidenum">
              <a:rPr lang="cs-CZ"/>
              <a:pPr/>
              <a:t>5</a:t>
            </a:fld>
            <a:endParaRPr lang="cs-CZ"/>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20424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87720-E0F9-4D58-9618-6C9DEC75C076}" type="slidenum">
              <a:rPr lang="cs-CZ"/>
              <a:pPr/>
              <a:t>6</a:t>
            </a:fld>
            <a:endParaRPr lang="cs-CZ"/>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F83485-BEC3-4CA0-AB88-C05C32FA33EC}" type="slidenum">
              <a:rPr lang="cs-CZ"/>
              <a:pPr/>
              <a:t>7</a:t>
            </a:fld>
            <a:endParaRPr lang="cs-CZ"/>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3C0B0-D31F-42D9-A108-C97A4B423381}" type="slidenum">
              <a:rPr lang="cs-CZ"/>
              <a:pPr/>
              <a:t>30</a:t>
            </a:fld>
            <a:endParaRPr lang="cs-CZ"/>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BBC38-2E3D-40BA-8F34-0944A26A3359}" type="slidenum">
              <a:rPr lang="cs-CZ"/>
              <a:pPr/>
              <a:t>31</a:t>
            </a:fld>
            <a:endParaRPr lang="cs-CZ"/>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EC9F6-9931-41A3-B6CF-5C9ECEA7FE6F}" type="slidenum">
              <a:rPr lang="cs-CZ"/>
              <a:pPr/>
              <a:t>32</a:t>
            </a:fld>
            <a:endParaRPr lang="cs-CZ"/>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8757B869-547B-488B-AB0E-48CCE11022AB}"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62AE25CA-5D97-40AA-86B9-3442FFB5F147}"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1D941BAE-F845-46E2-B669-79866533A9C2}"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1073A533-DF73-41F0-90E2-5C250B28E1F4}"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C9BB7947-DA84-40E8-B78D-AA53DA6CE704}"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2C5E4BA7-CDEA-45F1-A724-5DEC850CC073}"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fld id="{BB280D51-7F54-4FCB-AEFD-9E375FD8DC75}"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p>
        </p:txBody>
      </p:sp>
      <p:sp>
        <p:nvSpPr>
          <p:cNvPr id="8" name="Zástupný symbol pro zápatí 7"/>
          <p:cNvSpPr>
            <a:spLocks noGrp="1"/>
          </p:cNvSpPr>
          <p:nvPr>
            <p:ph type="ftr" sz="quarter" idx="11"/>
          </p:nvPr>
        </p:nvSpPr>
        <p:spPr/>
        <p:txBody>
          <a:bodyPr/>
          <a:lstStyle>
            <a:lvl1pPr>
              <a:defRPr/>
            </a:lvl1pPr>
          </a:lstStyle>
          <a:p>
            <a:endParaRPr lang="cs-CZ"/>
          </a:p>
        </p:txBody>
      </p:sp>
      <p:sp>
        <p:nvSpPr>
          <p:cNvPr id="9" name="Zástupný symbol pro číslo snímku 8"/>
          <p:cNvSpPr>
            <a:spLocks noGrp="1"/>
          </p:cNvSpPr>
          <p:nvPr>
            <p:ph type="sldNum" sz="quarter" idx="12"/>
          </p:nvPr>
        </p:nvSpPr>
        <p:spPr/>
        <p:txBody>
          <a:bodyPr/>
          <a:lstStyle>
            <a:lvl1pPr>
              <a:defRPr/>
            </a:lvl1pPr>
          </a:lstStyle>
          <a:p>
            <a:fld id="{3A2BE5A4-CCFD-402D-903D-77BE211C4602}"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lvl1pPr>
              <a:defRPr/>
            </a:lvl1pPr>
          </a:lstStyle>
          <a:p>
            <a:endParaRPr lang="cs-CZ"/>
          </a:p>
        </p:txBody>
      </p:sp>
      <p:sp>
        <p:nvSpPr>
          <p:cNvPr id="4" name="Zástupný symbol pro zápatí 3"/>
          <p:cNvSpPr>
            <a:spLocks noGrp="1"/>
          </p:cNvSpPr>
          <p:nvPr>
            <p:ph type="ftr" sz="quarter" idx="11"/>
          </p:nvPr>
        </p:nvSpPr>
        <p:spPr/>
        <p:txBody>
          <a:bodyPr/>
          <a:lstStyle>
            <a:lvl1pPr>
              <a:defRPr/>
            </a:lvl1pPr>
          </a:lstStyle>
          <a:p>
            <a:endParaRPr lang="cs-CZ"/>
          </a:p>
        </p:txBody>
      </p:sp>
      <p:sp>
        <p:nvSpPr>
          <p:cNvPr id="5" name="Zástupný symbol pro číslo snímku 4"/>
          <p:cNvSpPr>
            <a:spLocks noGrp="1"/>
          </p:cNvSpPr>
          <p:nvPr>
            <p:ph type="sldNum" sz="quarter" idx="12"/>
          </p:nvPr>
        </p:nvSpPr>
        <p:spPr/>
        <p:txBody>
          <a:bodyPr/>
          <a:lstStyle>
            <a:lvl1pPr>
              <a:defRPr/>
            </a:lvl1pPr>
          </a:lstStyle>
          <a:p>
            <a:fld id="{66F64ECC-9DF8-41E6-8392-0CA59DCBAAA8}"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p>
        </p:txBody>
      </p:sp>
      <p:sp>
        <p:nvSpPr>
          <p:cNvPr id="3" name="Zástupný symbol pro zápatí 2"/>
          <p:cNvSpPr>
            <a:spLocks noGrp="1"/>
          </p:cNvSpPr>
          <p:nvPr>
            <p:ph type="ftr" sz="quarter" idx="11"/>
          </p:nvPr>
        </p:nvSpPr>
        <p:spPr/>
        <p:txBody>
          <a:bodyPr/>
          <a:lstStyle>
            <a:lvl1pPr>
              <a:defRPr/>
            </a:lvl1pPr>
          </a:lstStyle>
          <a:p>
            <a:endParaRPr lang="cs-CZ"/>
          </a:p>
        </p:txBody>
      </p:sp>
      <p:sp>
        <p:nvSpPr>
          <p:cNvPr id="4" name="Zástupný symbol pro číslo snímku 3"/>
          <p:cNvSpPr>
            <a:spLocks noGrp="1"/>
          </p:cNvSpPr>
          <p:nvPr>
            <p:ph type="sldNum" sz="quarter" idx="12"/>
          </p:nvPr>
        </p:nvSpPr>
        <p:spPr/>
        <p:txBody>
          <a:bodyPr/>
          <a:lstStyle>
            <a:lvl1pPr>
              <a:defRPr/>
            </a:lvl1pPr>
          </a:lstStyle>
          <a:p>
            <a:fld id="{75F3D48C-8909-4F16-9E4B-22CFB3E2C615}"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fld id="{8064AAB0-08D6-4099-B810-6113178B3A59}"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fld id="{5721F8C1-C073-413E-977A-72D9F7DB9671}" type="slidenum">
              <a:rPr lang="cs-CZ"/>
              <a:pPr/>
              <a:t>‹#›</a:t>
            </a:fld>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D801722-CAEC-4361-AE9F-728B0831A44E}" type="slidenum">
              <a:rPr lang="cs-CZ"/>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91.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90.png"/><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2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1.emf"/><Relationship Id="rId13" Type="http://schemas.openxmlformats.org/officeDocument/2006/relationships/image" Target="../media/image135.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34.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30.emf"/><Relationship Id="rId11" Type="http://schemas.openxmlformats.org/officeDocument/2006/relationships/image" Target="../media/image133.emf"/><Relationship Id="rId5" Type="http://schemas.openxmlformats.org/officeDocument/2006/relationships/oleObject" Target="../embeddings/oleObject2.bin"/><Relationship Id="rId10" Type="http://schemas.openxmlformats.org/officeDocument/2006/relationships/image" Target="../media/image132.emf"/><Relationship Id="rId4" Type="http://schemas.openxmlformats.org/officeDocument/2006/relationships/image" Target="../media/image129.emf"/><Relationship Id="rId9"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2133600"/>
            <a:ext cx="7772400" cy="1470025"/>
          </a:xfrm>
        </p:spPr>
        <p:txBody>
          <a:bodyPr/>
          <a:lstStyle/>
          <a:p>
            <a:r>
              <a:rPr lang="cs-CZ" sz="4000" b="1" dirty="0" smtClean="0">
                <a:solidFill>
                  <a:schemeClr val="tx2"/>
                </a:solidFill>
                <a:latin typeface="+mj-lt"/>
                <a:ea typeface="+mj-ea"/>
                <a:cs typeface="+mj-cs"/>
              </a:rPr>
              <a:t/>
            </a:r>
            <a:br>
              <a:rPr lang="cs-CZ" sz="4000" b="1" dirty="0" smtClean="0">
                <a:solidFill>
                  <a:schemeClr val="tx2"/>
                </a:solidFill>
                <a:latin typeface="+mj-lt"/>
                <a:ea typeface="+mj-ea"/>
                <a:cs typeface="+mj-cs"/>
              </a:rPr>
            </a:br>
            <a:r>
              <a:rPr lang="cs-CZ" sz="4000" b="1" dirty="0" smtClean="0">
                <a:solidFill>
                  <a:schemeClr val="tx2"/>
                </a:solidFill>
                <a:latin typeface="+mj-lt"/>
                <a:ea typeface="+mj-ea"/>
                <a:cs typeface="+mj-cs"/>
              </a:rPr>
              <a:t>Struktura </a:t>
            </a:r>
            <a:r>
              <a:rPr lang="cs-CZ" sz="4000" b="1" dirty="0">
                <a:solidFill>
                  <a:schemeClr val="tx2"/>
                </a:solidFill>
                <a:latin typeface="+mj-lt"/>
                <a:ea typeface="+mj-ea"/>
                <a:cs typeface="+mj-cs"/>
              </a:rPr>
              <a:t>a vývoj porostů ponechaných samovolnému vývoji v PR  Kostelecké bory v  CHKO </a:t>
            </a:r>
            <a:r>
              <a:rPr lang="cs-CZ" sz="4000" b="1" dirty="0" err="1">
                <a:solidFill>
                  <a:schemeClr val="tx2"/>
                </a:solidFill>
                <a:latin typeface="+mj-lt"/>
                <a:ea typeface="+mj-ea"/>
                <a:cs typeface="+mj-cs"/>
              </a:rPr>
              <a:t>Kokořínsko</a:t>
            </a:r>
            <a:endParaRPr lang="cs-CZ" sz="4000" dirty="0">
              <a:solidFill>
                <a:schemeClr val="tx2"/>
              </a:solidFill>
              <a:latin typeface="+mj-lt"/>
              <a:ea typeface="+mj-ea"/>
              <a:cs typeface="+mj-cs"/>
            </a:endParaRPr>
          </a:p>
        </p:txBody>
      </p:sp>
      <p:sp>
        <p:nvSpPr>
          <p:cNvPr id="2051" name="Rectangle 3"/>
          <p:cNvSpPr>
            <a:spLocks noGrp="1" noChangeArrowheads="1"/>
          </p:cNvSpPr>
          <p:nvPr>
            <p:ph type="subTitle" idx="1"/>
          </p:nvPr>
        </p:nvSpPr>
        <p:spPr>
          <a:xfrm>
            <a:off x="467544" y="4149725"/>
            <a:ext cx="8280920" cy="863600"/>
          </a:xfrm>
        </p:spPr>
        <p:txBody>
          <a:bodyPr/>
          <a:lstStyle/>
          <a:p>
            <a:pPr algn="l"/>
            <a:endParaRPr lang="cs-CZ" sz="2200" dirty="0" smtClean="0"/>
          </a:p>
          <a:p>
            <a:pPr algn="l"/>
            <a:endParaRPr lang="cs-CZ" sz="2200" dirty="0"/>
          </a:p>
          <a:p>
            <a:pPr algn="l"/>
            <a:r>
              <a:rPr lang="cs-CZ" sz="2200" dirty="0" smtClean="0"/>
              <a:t>Autor</a:t>
            </a:r>
            <a:r>
              <a:rPr lang="cs-CZ" sz="2200" dirty="0"/>
              <a:t>: </a:t>
            </a:r>
            <a:r>
              <a:rPr lang="cs-CZ" sz="2200" b="1" dirty="0" err="1" smtClean="0"/>
              <a:t>Brandejský</a:t>
            </a:r>
            <a:r>
              <a:rPr lang="cs-CZ" sz="2200" b="1" dirty="0" smtClean="0"/>
              <a:t> Marek</a:t>
            </a:r>
            <a:endParaRPr lang="cs-CZ" sz="2200" b="1" dirty="0"/>
          </a:p>
          <a:p>
            <a:pPr algn="l"/>
            <a:r>
              <a:rPr lang="cs-CZ" sz="2200" dirty="0"/>
              <a:t>Vedoucí diplomové práce: </a:t>
            </a:r>
            <a:r>
              <a:rPr lang="cs-CZ" sz="2400" dirty="0">
                <a:solidFill>
                  <a:schemeClr val="tx1"/>
                </a:solidFill>
                <a:latin typeface="+mn-lt"/>
                <a:ea typeface="+mn-ea"/>
                <a:cs typeface="+mn-cs"/>
              </a:rPr>
              <a:t>Vacek Stanislav, prof. RNDr</a:t>
            </a:r>
            <a:r>
              <a:rPr lang="cs-CZ" sz="2400" dirty="0" smtClean="0">
                <a:solidFill>
                  <a:schemeClr val="tx1"/>
                </a:solidFill>
                <a:latin typeface="+mn-lt"/>
                <a:ea typeface="+mn-ea"/>
                <a:cs typeface="+mn-cs"/>
              </a:rPr>
              <a:t>. </a:t>
            </a:r>
            <a:r>
              <a:rPr lang="cs-CZ" sz="2400" dirty="0">
                <a:solidFill>
                  <a:schemeClr val="tx1"/>
                </a:solidFill>
                <a:latin typeface="+mn-lt"/>
                <a:ea typeface="+mn-ea"/>
                <a:cs typeface="+mn-cs"/>
              </a:rPr>
              <a:t>DrSc.</a:t>
            </a:r>
          </a:p>
          <a:p>
            <a:pPr algn="l"/>
            <a:endParaRPr lang="cs-CZ" sz="2200" b="1" dirty="0"/>
          </a:p>
          <a:p>
            <a:endParaRPr lang="cs-CZ" sz="2400" dirty="0"/>
          </a:p>
        </p:txBody>
      </p:sp>
      <p:sp>
        <p:nvSpPr>
          <p:cNvPr id="2053" name="Text Box 5"/>
          <p:cNvSpPr txBox="1">
            <a:spLocks noChangeArrowheads="1"/>
          </p:cNvSpPr>
          <p:nvPr/>
        </p:nvSpPr>
        <p:spPr bwMode="auto">
          <a:xfrm>
            <a:off x="1258888" y="333375"/>
            <a:ext cx="6840537" cy="1357313"/>
          </a:xfrm>
          <a:prstGeom prst="rect">
            <a:avLst/>
          </a:prstGeom>
          <a:noFill/>
          <a:ln w="9525">
            <a:noFill/>
            <a:miter lim="800000"/>
            <a:headEnd/>
            <a:tailEnd/>
          </a:ln>
          <a:effectLst/>
        </p:spPr>
        <p:txBody>
          <a:bodyPr>
            <a:spAutoFit/>
          </a:bodyPr>
          <a:lstStyle/>
          <a:p>
            <a:pPr algn="ctr">
              <a:spcBef>
                <a:spcPct val="50000"/>
              </a:spcBef>
            </a:pPr>
            <a:r>
              <a:rPr lang="cs-CZ" sz="2000" dirty="0">
                <a:latin typeface="Arial" charset="0"/>
              </a:rPr>
              <a:t>Fakulta Lesnická a dřevařská</a:t>
            </a:r>
          </a:p>
          <a:p>
            <a:pPr algn="ctr">
              <a:spcBef>
                <a:spcPct val="50000"/>
              </a:spcBef>
            </a:pPr>
            <a:r>
              <a:rPr lang="cs-CZ" sz="2000" dirty="0">
                <a:latin typeface="Arial" charset="0"/>
              </a:rPr>
              <a:t>Katedra Pěstování lesů</a:t>
            </a:r>
          </a:p>
          <a:p>
            <a:pPr algn="ctr">
              <a:spcBef>
                <a:spcPct val="50000"/>
              </a:spcBef>
            </a:pPr>
            <a:r>
              <a:rPr lang="cs-CZ" sz="2200" b="1" dirty="0" smtClean="0">
                <a:latin typeface="Arial" charset="0"/>
              </a:rPr>
              <a:t>Diplomová </a:t>
            </a:r>
            <a:r>
              <a:rPr lang="cs-CZ" sz="2200" b="1" dirty="0">
                <a:latin typeface="Arial" charset="0"/>
              </a:rPr>
              <a:t>práce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70" decel="100000"/>
                                        <p:tgtEl>
                                          <p:spTgt spid="2050"/>
                                        </p:tgtEl>
                                      </p:cBhvr>
                                    </p:animEffect>
                                    <p:animScale>
                                      <p:cBhvr>
                                        <p:cTn id="8" dur="770" decel="100000"/>
                                        <p:tgtEl>
                                          <p:spTgt spid="2050"/>
                                        </p:tgtEl>
                                      </p:cBhvr>
                                      <p:from x="10000" y="10000"/>
                                      <p:to x="200000" y="450000"/>
                                    </p:animScale>
                                    <p:animScale>
                                      <p:cBhvr>
                                        <p:cTn id="9" dur="1230" accel="100000" fill="hold">
                                          <p:stCondLst>
                                            <p:cond delay="770"/>
                                          </p:stCondLst>
                                        </p:cTn>
                                        <p:tgtEl>
                                          <p:spTgt spid="2050"/>
                                        </p:tgtEl>
                                      </p:cBhvr>
                                      <p:from x="200000" y="450000"/>
                                      <p:to x="100000" y="100000"/>
                                    </p:animScale>
                                    <p:set>
                                      <p:cBhvr>
                                        <p:cTn id="10" dur="770" fill="hold"/>
                                        <p:tgtEl>
                                          <p:spTgt spid="2050"/>
                                        </p:tgtEl>
                                        <p:attrNameLst>
                                          <p:attrName>ppt_x</p:attrName>
                                        </p:attrNameLst>
                                      </p:cBhvr>
                                      <p:to>
                                        <p:strVal val="(0.5)"/>
                                      </p:to>
                                    </p:set>
                                    <p:anim from="(0.5)" to="(#ppt_x)" calcmode="lin" valueType="num">
                                      <p:cBhvr>
                                        <p:cTn id="11" dur="1230" accel="100000" fill="hold">
                                          <p:stCondLst>
                                            <p:cond delay="770"/>
                                          </p:stCondLst>
                                        </p:cTn>
                                        <p:tgtEl>
                                          <p:spTgt spid="2050"/>
                                        </p:tgtEl>
                                        <p:attrNameLst>
                                          <p:attrName>ppt_x</p:attrName>
                                        </p:attrNameLst>
                                      </p:cBhvr>
                                    </p:anim>
                                    <p:set>
                                      <p:cBhvr>
                                        <p:cTn id="12" dur="770" fill="hold"/>
                                        <p:tgtEl>
                                          <p:spTgt spid="2050"/>
                                        </p:tgtEl>
                                        <p:attrNameLst>
                                          <p:attrName>ppt_y</p:attrName>
                                        </p:attrNameLst>
                                      </p:cBhvr>
                                      <p:to>
                                        <p:strVal val="(#ppt_y+0.4)"/>
                                      </p:to>
                                    </p:set>
                                    <p:anim from="(#ppt_y+0.4)" to="(#ppt_y)" calcmode="lin" valueType="num">
                                      <p:cBhvr>
                                        <p:cTn id="13" dur="1230" accel="100000" fill="hold">
                                          <p:stCondLst>
                                            <p:cond delay="770"/>
                                          </p:stCondLst>
                                        </p:cTn>
                                        <p:tgtEl>
                                          <p:spTgt spid="205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753360"/>
          </a:xfrm>
        </p:spPr>
        <p:txBody>
          <a:bodyPr/>
          <a:lstStyle/>
          <a:p>
            <a:r>
              <a:rPr lang="cs-CZ" sz="1000" b="1" kern="1200" dirty="0" smtClean="0">
                <a:solidFill>
                  <a:srgbClr val="000000"/>
                </a:solidFill>
                <a:cs typeface="Arial" charset="0"/>
              </a:rPr>
              <a:t>Porovnání TVP 1- 6</a:t>
            </a:r>
            <a:br>
              <a:rPr lang="cs-CZ" sz="1000" b="1" kern="1200" dirty="0" smtClean="0">
                <a:solidFill>
                  <a:srgbClr val="000000"/>
                </a:solidFill>
                <a:cs typeface="Arial" charset="0"/>
              </a:rPr>
            </a:br>
            <a:r>
              <a:rPr lang="cs-CZ" sz="1000" b="1" kern="1200" dirty="0" smtClean="0">
                <a:solidFill>
                  <a:srgbClr val="000000"/>
                </a:solidFill>
                <a:cs typeface="Arial" charset="0"/>
              </a:rPr>
              <a:t>Vztah mezi výčetní tloušťkou a výškou</a:t>
            </a:r>
            <a:br>
              <a:rPr lang="cs-CZ" sz="1000" b="1" kern="1200" dirty="0" smtClean="0">
                <a:solidFill>
                  <a:srgbClr val="000000"/>
                </a:solidFill>
                <a:cs typeface="Arial" charset="0"/>
              </a:rPr>
            </a:br>
            <a:r>
              <a:rPr lang="cs-CZ" sz="1200" b="1" u="sng" kern="1200" dirty="0" smtClean="0">
                <a:solidFill>
                  <a:srgbClr val="000000"/>
                </a:solidFill>
                <a:cs typeface="Arial" charset="0"/>
              </a:rPr>
              <a:t>Tloušťka se zároveň zvětšuje s výškou. Dynamika růstu se s věkem snižuje</a:t>
            </a:r>
            <a:endParaRPr lang="cs-CZ" sz="1200" u="sng" dirty="0"/>
          </a:p>
        </p:txBody>
      </p:sp>
      <p:pic>
        <p:nvPicPr>
          <p:cNvPr id="4" name="Zástupný symbol pro obsah 3"/>
          <p:cNvPicPr>
            <a:picLocks noGrp="1"/>
          </p:cNvPicPr>
          <p:nvPr>
            <p:ph idx="1"/>
          </p:nvPr>
        </p:nvPicPr>
        <p:blipFill>
          <a:blip r:embed="rId2" cstate="print"/>
          <a:stretch>
            <a:fillRect/>
          </a:stretch>
        </p:blipFill>
        <p:spPr bwMode="auto">
          <a:xfrm>
            <a:off x="4575854" y="3076478"/>
            <a:ext cx="3308514" cy="1512168"/>
          </a:xfrm>
          <a:prstGeom prst="rect">
            <a:avLst/>
          </a:prstGeom>
          <a:noFill/>
        </p:spPr>
      </p:pic>
      <p:pic>
        <p:nvPicPr>
          <p:cNvPr id="5" name="Obrázek 4"/>
          <p:cNvPicPr/>
          <p:nvPr/>
        </p:nvPicPr>
        <p:blipFill>
          <a:blip r:embed="rId3" cstate="print"/>
          <a:srcRect/>
          <a:stretch>
            <a:fillRect/>
          </a:stretch>
        </p:blipFill>
        <p:spPr bwMode="auto">
          <a:xfrm>
            <a:off x="126952" y="3109269"/>
            <a:ext cx="3436936" cy="1479377"/>
          </a:xfrm>
          <a:prstGeom prst="rect">
            <a:avLst/>
          </a:prstGeom>
          <a:noFill/>
        </p:spPr>
      </p:pic>
      <p:pic>
        <p:nvPicPr>
          <p:cNvPr id="6" name="Obrázek 5"/>
          <p:cNvPicPr/>
          <p:nvPr/>
        </p:nvPicPr>
        <p:blipFill>
          <a:blip r:embed="rId4" cstate="print"/>
          <a:srcRect/>
          <a:stretch>
            <a:fillRect/>
          </a:stretch>
        </p:blipFill>
        <p:spPr bwMode="auto">
          <a:xfrm>
            <a:off x="126952" y="1028310"/>
            <a:ext cx="3436936" cy="1627861"/>
          </a:xfrm>
          <a:prstGeom prst="rect">
            <a:avLst/>
          </a:prstGeom>
          <a:noFill/>
        </p:spPr>
      </p:pic>
      <p:pic>
        <p:nvPicPr>
          <p:cNvPr id="7" name="Obrázek 6"/>
          <p:cNvPicPr/>
          <p:nvPr/>
        </p:nvPicPr>
        <p:blipFill>
          <a:blip r:embed="rId5" cstate="print"/>
          <a:srcRect/>
          <a:stretch>
            <a:fillRect/>
          </a:stretch>
        </p:blipFill>
        <p:spPr bwMode="auto">
          <a:xfrm>
            <a:off x="4551416" y="988397"/>
            <a:ext cx="3332952" cy="1621167"/>
          </a:xfrm>
          <a:prstGeom prst="rect">
            <a:avLst/>
          </a:prstGeom>
          <a:noFill/>
        </p:spPr>
      </p:pic>
      <p:sp>
        <p:nvSpPr>
          <p:cNvPr id="8" name="TextovéPole 7"/>
          <p:cNvSpPr txBox="1"/>
          <p:nvPr/>
        </p:nvSpPr>
        <p:spPr>
          <a:xfrm>
            <a:off x="1401964" y="2810566"/>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9" name="TextovéPole 8"/>
          <p:cNvSpPr txBox="1"/>
          <p:nvPr/>
        </p:nvSpPr>
        <p:spPr>
          <a:xfrm>
            <a:off x="5996080" y="2768140"/>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10" name="TextovéPole 9"/>
          <p:cNvSpPr txBox="1"/>
          <p:nvPr/>
        </p:nvSpPr>
        <p:spPr>
          <a:xfrm>
            <a:off x="6062432" y="666276"/>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1" name="TextovéPole 10"/>
          <p:cNvSpPr txBox="1"/>
          <p:nvPr/>
        </p:nvSpPr>
        <p:spPr>
          <a:xfrm>
            <a:off x="1547664" y="732379"/>
            <a:ext cx="882352"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2" name="TextovéPole 11"/>
          <p:cNvSpPr txBox="1"/>
          <p:nvPr/>
        </p:nvSpPr>
        <p:spPr>
          <a:xfrm>
            <a:off x="1440400" y="4691337"/>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5</a:t>
            </a:r>
            <a:endParaRPr lang="cs-CZ" sz="1200" dirty="0"/>
          </a:p>
        </p:txBody>
      </p:sp>
      <p:sp>
        <p:nvSpPr>
          <p:cNvPr id="13" name="TextovéPole 12"/>
          <p:cNvSpPr txBox="1"/>
          <p:nvPr/>
        </p:nvSpPr>
        <p:spPr>
          <a:xfrm>
            <a:off x="6023552" y="4651324"/>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6</a:t>
            </a:r>
            <a:endParaRPr lang="cs-CZ" sz="1200" dirty="0"/>
          </a:p>
        </p:txBody>
      </p:sp>
      <p:pic>
        <p:nvPicPr>
          <p:cNvPr id="3" name="Obrázek 2"/>
          <p:cNvPicPr>
            <a:picLocks noChangeAspect="1"/>
          </p:cNvPicPr>
          <p:nvPr/>
        </p:nvPicPr>
        <p:blipFill>
          <a:blip r:embed="rId6"/>
          <a:stretch>
            <a:fillRect/>
          </a:stretch>
        </p:blipFill>
        <p:spPr>
          <a:xfrm>
            <a:off x="126952" y="4951707"/>
            <a:ext cx="3436936" cy="1637024"/>
          </a:xfrm>
          <a:prstGeom prst="rect">
            <a:avLst/>
          </a:prstGeom>
        </p:spPr>
      </p:pic>
      <p:pic>
        <p:nvPicPr>
          <p:cNvPr id="14" name="Obrázek 13"/>
          <p:cNvPicPr>
            <a:picLocks noChangeAspect="1"/>
          </p:cNvPicPr>
          <p:nvPr/>
        </p:nvPicPr>
        <p:blipFill>
          <a:blip r:embed="rId7"/>
          <a:stretch>
            <a:fillRect/>
          </a:stretch>
        </p:blipFill>
        <p:spPr>
          <a:xfrm>
            <a:off x="4575854" y="4951707"/>
            <a:ext cx="3337491" cy="16370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176625" y="-22711"/>
            <a:ext cx="8229600" cy="75336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cs-CZ" sz="1000" b="1" kern="1200" dirty="0" smtClean="0">
                <a:solidFill>
                  <a:srgbClr val="000000"/>
                </a:solidFill>
                <a:cs typeface="Arial" charset="0"/>
              </a:rPr>
              <a:t>Porovnání TVP 1- 6</a:t>
            </a:r>
            <a:br>
              <a:rPr lang="cs-CZ" sz="1000" b="1" kern="1200" dirty="0" smtClean="0">
                <a:solidFill>
                  <a:srgbClr val="000000"/>
                </a:solidFill>
                <a:cs typeface="Arial" charset="0"/>
              </a:rPr>
            </a:br>
            <a:r>
              <a:rPr lang="cs-CZ" sz="1000" dirty="0">
                <a:latin typeface="Times New Roman" panose="02020603050405020304" pitchFamily="18" charset="0"/>
                <a:ea typeface="Times New Roman" panose="02020603050405020304" pitchFamily="18" charset="0"/>
              </a:rPr>
              <a:t>Vztah mezi štíhlostním kvocientem a výčetní tloušťkou v </a:t>
            </a:r>
            <a:r>
              <a:rPr lang="cs-CZ" sz="1000" dirty="0" smtClean="0">
                <a:latin typeface="Times New Roman" panose="02020603050405020304" pitchFamily="18" charset="0"/>
                <a:ea typeface="Times New Roman" panose="02020603050405020304" pitchFamily="18" charset="0"/>
              </a:rPr>
              <a:t>porostu</a:t>
            </a:r>
          </a:p>
          <a:p>
            <a:r>
              <a:rPr lang="cs-CZ" sz="1200" b="1" u="sng" kern="0" dirty="0" smtClean="0">
                <a:latin typeface="Times New Roman" panose="02020603050405020304" pitchFamily="18" charset="0"/>
              </a:rPr>
              <a:t>Ve všech TVP štíhlostní koeficient klesá s věkem. Dynamika výšky klesá a zároveň se zvětšuje tloušťka</a:t>
            </a:r>
            <a:endParaRPr lang="cs-CZ" sz="1200" b="1" u="sng" kern="0" dirty="0"/>
          </a:p>
        </p:txBody>
      </p:sp>
      <p:sp>
        <p:nvSpPr>
          <p:cNvPr id="8" name="TextovéPole 7"/>
          <p:cNvSpPr txBox="1"/>
          <p:nvPr/>
        </p:nvSpPr>
        <p:spPr>
          <a:xfrm>
            <a:off x="1420292" y="2573219"/>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9" name="TextovéPole 8"/>
          <p:cNvSpPr txBox="1"/>
          <p:nvPr/>
        </p:nvSpPr>
        <p:spPr>
          <a:xfrm>
            <a:off x="6073416" y="2562574"/>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10" name="TextovéPole 9"/>
          <p:cNvSpPr txBox="1"/>
          <p:nvPr/>
        </p:nvSpPr>
        <p:spPr>
          <a:xfrm>
            <a:off x="6023552" y="70366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1" name="TextovéPole 10"/>
          <p:cNvSpPr txBox="1"/>
          <p:nvPr/>
        </p:nvSpPr>
        <p:spPr>
          <a:xfrm>
            <a:off x="1494660" y="616982"/>
            <a:ext cx="882352"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2" name="TextovéPole 11"/>
          <p:cNvSpPr txBox="1"/>
          <p:nvPr/>
        </p:nvSpPr>
        <p:spPr>
          <a:xfrm>
            <a:off x="1440400" y="4691337"/>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5</a:t>
            </a:r>
            <a:endParaRPr lang="cs-CZ" sz="1200" dirty="0"/>
          </a:p>
        </p:txBody>
      </p:sp>
      <p:sp>
        <p:nvSpPr>
          <p:cNvPr id="13" name="TextovéPole 12"/>
          <p:cNvSpPr txBox="1"/>
          <p:nvPr/>
        </p:nvSpPr>
        <p:spPr>
          <a:xfrm>
            <a:off x="6023552" y="4651324"/>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6</a:t>
            </a:r>
            <a:endParaRPr lang="cs-CZ" sz="1200" dirty="0"/>
          </a:p>
        </p:txBody>
      </p:sp>
      <p:pic>
        <p:nvPicPr>
          <p:cNvPr id="16" name="Obrázek 15"/>
          <p:cNvPicPr>
            <a:picLocks noChangeAspect="1"/>
          </p:cNvPicPr>
          <p:nvPr/>
        </p:nvPicPr>
        <p:blipFill>
          <a:blip r:embed="rId2"/>
          <a:stretch>
            <a:fillRect/>
          </a:stretch>
        </p:blipFill>
        <p:spPr>
          <a:xfrm>
            <a:off x="4644008" y="4925788"/>
            <a:ext cx="3197802" cy="1703951"/>
          </a:xfrm>
          <a:prstGeom prst="rect">
            <a:avLst/>
          </a:prstGeom>
        </p:spPr>
      </p:pic>
      <p:pic>
        <p:nvPicPr>
          <p:cNvPr id="17" name="Obrázek 16"/>
          <p:cNvPicPr>
            <a:picLocks noChangeAspect="1"/>
          </p:cNvPicPr>
          <p:nvPr/>
        </p:nvPicPr>
        <p:blipFill>
          <a:blip r:embed="rId3"/>
          <a:stretch>
            <a:fillRect/>
          </a:stretch>
        </p:blipFill>
        <p:spPr>
          <a:xfrm>
            <a:off x="176626" y="4925788"/>
            <a:ext cx="3213916" cy="1703951"/>
          </a:xfrm>
          <a:prstGeom prst="rect">
            <a:avLst/>
          </a:prstGeom>
        </p:spPr>
      </p:pic>
      <p:pic>
        <p:nvPicPr>
          <p:cNvPr id="18" name="Obrázek 17"/>
          <p:cNvPicPr>
            <a:picLocks noChangeAspect="1"/>
          </p:cNvPicPr>
          <p:nvPr/>
        </p:nvPicPr>
        <p:blipFill>
          <a:blip r:embed="rId4"/>
          <a:stretch>
            <a:fillRect/>
          </a:stretch>
        </p:blipFill>
        <p:spPr>
          <a:xfrm>
            <a:off x="4644008" y="2837325"/>
            <a:ext cx="3197802" cy="1661768"/>
          </a:xfrm>
          <a:prstGeom prst="rect">
            <a:avLst/>
          </a:prstGeom>
        </p:spPr>
      </p:pic>
      <p:pic>
        <p:nvPicPr>
          <p:cNvPr id="19" name="Obrázek 18"/>
          <p:cNvPicPr>
            <a:picLocks noChangeAspect="1"/>
          </p:cNvPicPr>
          <p:nvPr/>
        </p:nvPicPr>
        <p:blipFill>
          <a:blip r:embed="rId5"/>
          <a:stretch>
            <a:fillRect/>
          </a:stretch>
        </p:blipFill>
        <p:spPr>
          <a:xfrm>
            <a:off x="176625" y="2837325"/>
            <a:ext cx="3213917" cy="1661768"/>
          </a:xfrm>
          <a:prstGeom prst="rect">
            <a:avLst/>
          </a:prstGeom>
        </p:spPr>
      </p:pic>
      <p:pic>
        <p:nvPicPr>
          <p:cNvPr id="20" name="Obrázek 19"/>
          <p:cNvPicPr>
            <a:picLocks noChangeAspect="1"/>
          </p:cNvPicPr>
          <p:nvPr/>
        </p:nvPicPr>
        <p:blipFill>
          <a:blip r:embed="rId6"/>
          <a:stretch>
            <a:fillRect/>
          </a:stretch>
        </p:blipFill>
        <p:spPr>
          <a:xfrm>
            <a:off x="4677389" y="987868"/>
            <a:ext cx="3197802" cy="1467228"/>
          </a:xfrm>
          <a:prstGeom prst="rect">
            <a:avLst/>
          </a:prstGeom>
        </p:spPr>
      </p:pic>
      <p:pic>
        <p:nvPicPr>
          <p:cNvPr id="21" name="Obrázek 20"/>
          <p:cNvPicPr>
            <a:picLocks noChangeAspect="1"/>
          </p:cNvPicPr>
          <p:nvPr/>
        </p:nvPicPr>
        <p:blipFill>
          <a:blip r:embed="rId7"/>
          <a:stretch>
            <a:fillRect/>
          </a:stretch>
        </p:blipFill>
        <p:spPr>
          <a:xfrm>
            <a:off x="193482" y="931585"/>
            <a:ext cx="3213916" cy="1523511"/>
          </a:xfrm>
          <a:prstGeom prst="rect">
            <a:avLst/>
          </a:prstGeom>
        </p:spPr>
      </p:pic>
    </p:spTree>
    <p:extLst>
      <p:ext uri="{BB962C8B-B14F-4D97-AF65-F5344CB8AC3E}">
        <p14:creationId xmlns:p14="http://schemas.microsoft.com/office/powerpoint/2010/main" val="756932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179512" y="0"/>
            <a:ext cx="8229600" cy="82883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cs-CZ" sz="1000" b="1" kern="1200" dirty="0" smtClean="0">
                <a:solidFill>
                  <a:srgbClr val="000000"/>
                </a:solidFill>
                <a:cs typeface="Arial" charset="0"/>
              </a:rPr>
              <a:t>Porovnání TVP 1- 6</a:t>
            </a:r>
            <a:br>
              <a:rPr lang="cs-CZ" sz="1000" b="1" kern="1200" dirty="0" smtClean="0">
                <a:solidFill>
                  <a:srgbClr val="000000"/>
                </a:solidFill>
                <a:cs typeface="Arial" charset="0"/>
              </a:rPr>
            </a:br>
            <a:r>
              <a:rPr lang="cs-CZ" sz="1000" dirty="0">
                <a:latin typeface="Times New Roman" panose="02020603050405020304" pitchFamily="18" charset="0"/>
                <a:ea typeface="Times New Roman" panose="02020603050405020304" pitchFamily="18" charset="0"/>
              </a:rPr>
              <a:t>Vztah mezi výškou a nasazení koruny v </a:t>
            </a:r>
            <a:r>
              <a:rPr lang="cs-CZ" sz="1000" dirty="0" smtClean="0">
                <a:latin typeface="Times New Roman" panose="02020603050405020304" pitchFamily="18" charset="0"/>
                <a:ea typeface="Times New Roman" panose="02020603050405020304" pitchFamily="18" charset="0"/>
              </a:rPr>
              <a:t>porostu</a:t>
            </a:r>
          </a:p>
          <a:p>
            <a:r>
              <a:rPr lang="cs-CZ" sz="1000" kern="0" dirty="0" smtClean="0">
                <a:latin typeface="Times New Roman" panose="02020603050405020304" pitchFamily="18" charset="0"/>
              </a:rPr>
              <a:t>(</a:t>
            </a:r>
            <a:r>
              <a:rPr lang="cs-CZ" sz="1400" b="1" u="sng" kern="0" dirty="0" smtClean="0">
                <a:latin typeface="Times New Roman" panose="02020603050405020304" pitchFamily="18" charset="0"/>
              </a:rPr>
              <a:t>S výškou stoupá i nasazení koruny</a:t>
            </a:r>
            <a:r>
              <a:rPr lang="cs-CZ" sz="1000" kern="0" dirty="0" smtClean="0">
                <a:latin typeface="Times New Roman" panose="02020603050405020304" pitchFamily="18" charset="0"/>
              </a:rPr>
              <a:t>)</a:t>
            </a:r>
          </a:p>
          <a:p>
            <a:r>
              <a:rPr lang="cs-CZ" sz="1400" b="1" u="sng" kern="0" dirty="0" smtClean="0">
                <a:latin typeface="Times New Roman" panose="02020603050405020304" pitchFamily="18" charset="0"/>
              </a:rPr>
              <a:t>Nejvíce jedinců se pohybuje v intervalu nasazení od 2  do 6 m</a:t>
            </a:r>
            <a:endParaRPr lang="cs-CZ" sz="1400" b="1" u="sng" kern="0" dirty="0"/>
          </a:p>
        </p:txBody>
      </p:sp>
      <p:sp>
        <p:nvSpPr>
          <p:cNvPr id="7" name="TextovéPole 6"/>
          <p:cNvSpPr txBox="1"/>
          <p:nvPr/>
        </p:nvSpPr>
        <p:spPr>
          <a:xfrm>
            <a:off x="1401964" y="2810566"/>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8" name="TextovéPole 7"/>
          <p:cNvSpPr txBox="1"/>
          <p:nvPr/>
        </p:nvSpPr>
        <p:spPr>
          <a:xfrm>
            <a:off x="6023552" y="2799479"/>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9" name="TextovéPole 8"/>
          <p:cNvSpPr txBox="1"/>
          <p:nvPr/>
        </p:nvSpPr>
        <p:spPr>
          <a:xfrm>
            <a:off x="5939572" y="912207"/>
            <a:ext cx="88804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0" name="TextovéPole 9"/>
          <p:cNvSpPr txBox="1"/>
          <p:nvPr/>
        </p:nvSpPr>
        <p:spPr>
          <a:xfrm flipH="1">
            <a:off x="1510817" y="867452"/>
            <a:ext cx="718396"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1" name="TextovéPole 10"/>
          <p:cNvSpPr txBox="1"/>
          <p:nvPr/>
        </p:nvSpPr>
        <p:spPr>
          <a:xfrm>
            <a:off x="1440400" y="4691337"/>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5</a:t>
            </a:r>
            <a:endParaRPr lang="cs-CZ" sz="1200" dirty="0"/>
          </a:p>
        </p:txBody>
      </p:sp>
      <p:sp>
        <p:nvSpPr>
          <p:cNvPr id="12" name="TextovéPole 11"/>
          <p:cNvSpPr txBox="1"/>
          <p:nvPr/>
        </p:nvSpPr>
        <p:spPr>
          <a:xfrm>
            <a:off x="6023552" y="4651324"/>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6</a:t>
            </a:r>
            <a:endParaRPr lang="cs-CZ" sz="1200" dirty="0"/>
          </a:p>
        </p:txBody>
      </p:sp>
      <p:pic>
        <p:nvPicPr>
          <p:cNvPr id="17" name="Obrázek 16"/>
          <p:cNvPicPr>
            <a:picLocks noChangeAspect="1"/>
          </p:cNvPicPr>
          <p:nvPr/>
        </p:nvPicPr>
        <p:blipFill>
          <a:blip r:embed="rId2"/>
          <a:stretch>
            <a:fillRect/>
          </a:stretch>
        </p:blipFill>
        <p:spPr>
          <a:xfrm>
            <a:off x="319542" y="4939356"/>
            <a:ext cx="3100948" cy="1513980"/>
          </a:xfrm>
          <a:prstGeom prst="rect">
            <a:avLst/>
          </a:prstGeom>
        </p:spPr>
      </p:pic>
      <p:pic>
        <p:nvPicPr>
          <p:cNvPr id="18" name="Obrázek 17"/>
          <p:cNvPicPr>
            <a:picLocks noChangeAspect="1"/>
          </p:cNvPicPr>
          <p:nvPr/>
        </p:nvPicPr>
        <p:blipFill>
          <a:blip r:embed="rId3"/>
          <a:stretch>
            <a:fillRect/>
          </a:stretch>
        </p:blipFill>
        <p:spPr>
          <a:xfrm>
            <a:off x="4644008" y="3073370"/>
            <a:ext cx="3207524" cy="1547886"/>
          </a:xfrm>
          <a:prstGeom prst="rect">
            <a:avLst/>
          </a:prstGeom>
        </p:spPr>
      </p:pic>
      <p:pic>
        <p:nvPicPr>
          <p:cNvPr id="19" name="Obrázek 18"/>
          <p:cNvPicPr>
            <a:picLocks noChangeAspect="1"/>
          </p:cNvPicPr>
          <p:nvPr/>
        </p:nvPicPr>
        <p:blipFill>
          <a:blip r:embed="rId4"/>
          <a:stretch>
            <a:fillRect/>
          </a:stretch>
        </p:blipFill>
        <p:spPr>
          <a:xfrm>
            <a:off x="319542" y="3076477"/>
            <a:ext cx="3100947" cy="1544779"/>
          </a:xfrm>
          <a:prstGeom prst="rect">
            <a:avLst/>
          </a:prstGeom>
        </p:spPr>
      </p:pic>
      <p:pic>
        <p:nvPicPr>
          <p:cNvPr id="21" name="Obrázek 20"/>
          <p:cNvPicPr>
            <a:picLocks noChangeAspect="1"/>
          </p:cNvPicPr>
          <p:nvPr/>
        </p:nvPicPr>
        <p:blipFill>
          <a:blip r:embed="rId5"/>
          <a:stretch>
            <a:fillRect/>
          </a:stretch>
        </p:blipFill>
        <p:spPr>
          <a:xfrm>
            <a:off x="319542" y="1140034"/>
            <a:ext cx="3100947" cy="1629430"/>
          </a:xfrm>
          <a:prstGeom prst="rect">
            <a:avLst/>
          </a:prstGeom>
        </p:spPr>
      </p:pic>
      <p:pic>
        <p:nvPicPr>
          <p:cNvPr id="3" name="Obrázek 2"/>
          <p:cNvPicPr>
            <a:picLocks noChangeAspect="1"/>
          </p:cNvPicPr>
          <p:nvPr/>
        </p:nvPicPr>
        <p:blipFill>
          <a:blip r:embed="rId6"/>
          <a:stretch>
            <a:fillRect/>
          </a:stretch>
        </p:blipFill>
        <p:spPr>
          <a:xfrm>
            <a:off x="4633484" y="1183109"/>
            <a:ext cx="3218048" cy="1629430"/>
          </a:xfrm>
          <a:prstGeom prst="rect">
            <a:avLst/>
          </a:prstGeom>
        </p:spPr>
      </p:pic>
      <p:pic>
        <p:nvPicPr>
          <p:cNvPr id="4" name="Obrázek 3"/>
          <p:cNvPicPr>
            <a:picLocks noChangeAspect="1"/>
          </p:cNvPicPr>
          <p:nvPr/>
        </p:nvPicPr>
        <p:blipFill>
          <a:blip r:embed="rId7"/>
          <a:stretch>
            <a:fillRect/>
          </a:stretch>
        </p:blipFill>
        <p:spPr>
          <a:xfrm>
            <a:off x="4654350" y="4939356"/>
            <a:ext cx="3197182" cy="1513980"/>
          </a:xfrm>
          <a:prstGeom prst="rect">
            <a:avLst/>
          </a:prstGeom>
        </p:spPr>
      </p:pic>
    </p:spTree>
    <p:extLst>
      <p:ext uri="{BB962C8B-B14F-4D97-AF65-F5344CB8AC3E}">
        <p14:creationId xmlns:p14="http://schemas.microsoft.com/office/powerpoint/2010/main" val="751075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395536" y="-9134"/>
            <a:ext cx="8229600" cy="621028"/>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cs-CZ" sz="1000" b="1" kern="1200" dirty="0" smtClean="0">
                <a:solidFill>
                  <a:srgbClr val="000000"/>
                </a:solidFill>
                <a:cs typeface="Arial" charset="0"/>
              </a:rPr>
              <a:t>Porovnání TVP 1- 6</a:t>
            </a:r>
            <a:br>
              <a:rPr lang="cs-CZ" sz="1000" b="1" kern="1200" dirty="0" smtClean="0">
                <a:solidFill>
                  <a:srgbClr val="000000"/>
                </a:solidFill>
                <a:cs typeface="Arial" charset="0"/>
              </a:rPr>
            </a:br>
            <a:r>
              <a:rPr lang="cs-CZ" sz="1000" dirty="0">
                <a:latin typeface="Times New Roman" panose="02020603050405020304" pitchFamily="18" charset="0"/>
                <a:ea typeface="Times New Roman" panose="02020603050405020304" pitchFamily="18" charset="0"/>
              </a:rPr>
              <a:t>Vztah mezi délkou koruny a výškou v </a:t>
            </a:r>
            <a:r>
              <a:rPr lang="cs-CZ" sz="1000" dirty="0" smtClean="0">
                <a:latin typeface="Times New Roman" panose="02020603050405020304" pitchFamily="18" charset="0"/>
                <a:ea typeface="Times New Roman" panose="02020603050405020304" pitchFamily="18" charset="0"/>
              </a:rPr>
              <a:t>porostu</a:t>
            </a:r>
          </a:p>
          <a:p>
            <a:r>
              <a:rPr lang="cs-CZ" sz="1000" b="1" u="sng" kern="0" dirty="0" smtClean="0">
                <a:latin typeface="Times New Roman" panose="02020603050405020304" pitchFamily="18" charset="0"/>
              </a:rPr>
              <a:t>(</a:t>
            </a:r>
            <a:r>
              <a:rPr lang="cs-CZ" sz="1400" b="1" u="sng" kern="0" dirty="0" smtClean="0">
                <a:latin typeface="Times New Roman" panose="02020603050405020304" pitchFamily="18" charset="0"/>
              </a:rPr>
              <a:t>Délka koruny se s výškou zvětšuje- u některých silnějších jedinců stagnuje nebo se mírně zmenšuje</a:t>
            </a:r>
            <a:r>
              <a:rPr lang="cs-CZ" sz="1000" kern="0" dirty="0" smtClean="0">
                <a:latin typeface="Times New Roman" panose="02020603050405020304" pitchFamily="18" charset="0"/>
              </a:rPr>
              <a:t>)</a:t>
            </a:r>
            <a:endParaRPr lang="cs-CZ" sz="1000" kern="0" dirty="0"/>
          </a:p>
        </p:txBody>
      </p:sp>
      <p:sp>
        <p:nvSpPr>
          <p:cNvPr id="7" name="TextovéPole 6"/>
          <p:cNvSpPr txBox="1"/>
          <p:nvPr/>
        </p:nvSpPr>
        <p:spPr>
          <a:xfrm>
            <a:off x="1447168" y="2694943"/>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8" name="TextovéPole 7"/>
          <p:cNvSpPr txBox="1"/>
          <p:nvPr/>
        </p:nvSpPr>
        <p:spPr>
          <a:xfrm>
            <a:off x="6018438" y="2655551"/>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9" name="TextovéPole 8"/>
          <p:cNvSpPr txBox="1"/>
          <p:nvPr/>
        </p:nvSpPr>
        <p:spPr>
          <a:xfrm>
            <a:off x="6018438" y="753839"/>
            <a:ext cx="980098"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0" name="TextovéPole 9"/>
          <p:cNvSpPr txBox="1"/>
          <p:nvPr/>
        </p:nvSpPr>
        <p:spPr>
          <a:xfrm>
            <a:off x="1500920" y="703873"/>
            <a:ext cx="882352"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1" name="TextovéPole 10"/>
          <p:cNvSpPr txBox="1"/>
          <p:nvPr/>
        </p:nvSpPr>
        <p:spPr>
          <a:xfrm>
            <a:off x="1440400" y="4691337"/>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5</a:t>
            </a:r>
            <a:endParaRPr lang="cs-CZ" sz="1200" dirty="0"/>
          </a:p>
        </p:txBody>
      </p:sp>
      <p:sp>
        <p:nvSpPr>
          <p:cNvPr id="12" name="TextovéPole 11"/>
          <p:cNvSpPr txBox="1"/>
          <p:nvPr/>
        </p:nvSpPr>
        <p:spPr>
          <a:xfrm>
            <a:off x="6156175" y="4691337"/>
            <a:ext cx="674419"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6</a:t>
            </a:r>
            <a:endParaRPr lang="cs-CZ" sz="1200" dirty="0"/>
          </a:p>
        </p:txBody>
      </p:sp>
      <p:pic>
        <p:nvPicPr>
          <p:cNvPr id="15" name="Obrázek 14"/>
          <p:cNvPicPr>
            <a:picLocks noChangeAspect="1"/>
          </p:cNvPicPr>
          <p:nvPr/>
        </p:nvPicPr>
        <p:blipFill>
          <a:blip r:embed="rId2"/>
          <a:stretch>
            <a:fillRect/>
          </a:stretch>
        </p:blipFill>
        <p:spPr>
          <a:xfrm>
            <a:off x="4766710" y="4961775"/>
            <a:ext cx="3146906" cy="1563571"/>
          </a:xfrm>
          <a:prstGeom prst="rect">
            <a:avLst/>
          </a:prstGeom>
        </p:spPr>
      </p:pic>
      <p:pic>
        <p:nvPicPr>
          <p:cNvPr id="16" name="Obrázek 15"/>
          <p:cNvPicPr>
            <a:picLocks noChangeAspect="1"/>
          </p:cNvPicPr>
          <p:nvPr/>
        </p:nvPicPr>
        <p:blipFill>
          <a:blip r:embed="rId3"/>
          <a:stretch>
            <a:fillRect/>
          </a:stretch>
        </p:blipFill>
        <p:spPr>
          <a:xfrm>
            <a:off x="207120" y="4961776"/>
            <a:ext cx="3140745" cy="1563570"/>
          </a:xfrm>
          <a:prstGeom prst="rect">
            <a:avLst/>
          </a:prstGeom>
        </p:spPr>
      </p:pic>
      <p:pic>
        <p:nvPicPr>
          <p:cNvPr id="17" name="Obrázek 16"/>
          <p:cNvPicPr>
            <a:picLocks noChangeAspect="1"/>
          </p:cNvPicPr>
          <p:nvPr/>
        </p:nvPicPr>
        <p:blipFill>
          <a:blip r:embed="rId4"/>
          <a:stretch>
            <a:fillRect/>
          </a:stretch>
        </p:blipFill>
        <p:spPr>
          <a:xfrm>
            <a:off x="4766710" y="2970469"/>
            <a:ext cx="3146906" cy="1491974"/>
          </a:xfrm>
          <a:prstGeom prst="rect">
            <a:avLst/>
          </a:prstGeom>
        </p:spPr>
      </p:pic>
      <p:pic>
        <p:nvPicPr>
          <p:cNvPr id="18" name="Obrázek 17"/>
          <p:cNvPicPr>
            <a:picLocks noChangeAspect="1"/>
          </p:cNvPicPr>
          <p:nvPr/>
        </p:nvPicPr>
        <p:blipFill>
          <a:blip r:embed="rId5"/>
          <a:stretch>
            <a:fillRect/>
          </a:stretch>
        </p:blipFill>
        <p:spPr>
          <a:xfrm>
            <a:off x="207120" y="2970469"/>
            <a:ext cx="3140745" cy="1491974"/>
          </a:xfrm>
          <a:prstGeom prst="rect">
            <a:avLst/>
          </a:prstGeom>
        </p:spPr>
      </p:pic>
      <p:pic>
        <p:nvPicPr>
          <p:cNvPr id="19" name="Obrázek 18"/>
          <p:cNvPicPr>
            <a:picLocks noChangeAspect="1"/>
          </p:cNvPicPr>
          <p:nvPr/>
        </p:nvPicPr>
        <p:blipFill>
          <a:blip r:embed="rId6"/>
          <a:stretch>
            <a:fillRect/>
          </a:stretch>
        </p:blipFill>
        <p:spPr>
          <a:xfrm>
            <a:off x="4788422" y="980135"/>
            <a:ext cx="3125194" cy="1517274"/>
          </a:xfrm>
          <a:prstGeom prst="rect">
            <a:avLst/>
          </a:prstGeom>
        </p:spPr>
      </p:pic>
      <p:pic>
        <p:nvPicPr>
          <p:cNvPr id="20" name="Obrázek 19"/>
          <p:cNvPicPr>
            <a:picLocks noChangeAspect="1"/>
          </p:cNvPicPr>
          <p:nvPr/>
        </p:nvPicPr>
        <p:blipFill>
          <a:blip r:embed="rId7"/>
          <a:stretch>
            <a:fillRect/>
          </a:stretch>
        </p:blipFill>
        <p:spPr>
          <a:xfrm>
            <a:off x="193317" y="980135"/>
            <a:ext cx="3154548" cy="1429554"/>
          </a:xfrm>
          <a:prstGeom prst="rect">
            <a:avLst/>
          </a:prstGeom>
        </p:spPr>
      </p:pic>
    </p:spTree>
    <p:extLst>
      <p:ext uri="{BB962C8B-B14F-4D97-AF65-F5344CB8AC3E}">
        <p14:creationId xmlns:p14="http://schemas.microsoft.com/office/powerpoint/2010/main" val="2754776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1800" b="1" kern="1200" dirty="0" smtClean="0">
                <a:solidFill>
                  <a:srgbClr val="000000"/>
                </a:solidFill>
                <a:cs typeface="Arial" charset="0"/>
              </a:rPr>
              <a:t>Porovnání TVP 1- 6</a:t>
            </a:r>
            <a:br>
              <a:rPr lang="cs-CZ" sz="1800" b="1" kern="1200" dirty="0" smtClean="0">
                <a:solidFill>
                  <a:srgbClr val="000000"/>
                </a:solidFill>
                <a:cs typeface="Arial" charset="0"/>
              </a:rPr>
            </a:br>
            <a:r>
              <a:rPr lang="cs-CZ" sz="1800" b="1" kern="1200" dirty="0" smtClean="0">
                <a:solidFill>
                  <a:srgbClr val="000000"/>
                </a:solidFill>
                <a:cs typeface="Arial" charset="0"/>
              </a:rPr>
              <a:t>horizontální uspořádání</a:t>
            </a:r>
            <a:br>
              <a:rPr lang="cs-CZ" sz="1800" b="1" kern="1200" dirty="0" smtClean="0">
                <a:solidFill>
                  <a:srgbClr val="000000"/>
                </a:solidFill>
                <a:cs typeface="Arial" charset="0"/>
              </a:rPr>
            </a:br>
            <a:r>
              <a:rPr lang="cs-CZ" sz="1800" b="1" kern="1200" dirty="0" smtClean="0">
                <a:solidFill>
                  <a:srgbClr val="000000"/>
                </a:solidFill>
                <a:cs typeface="Arial" charset="0"/>
              </a:rPr>
              <a:t/>
            </a:r>
            <a:br>
              <a:rPr lang="cs-CZ" sz="1800" b="1" kern="1200" dirty="0" smtClean="0">
                <a:solidFill>
                  <a:srgbClr val="000000"/>
                </a:solidFill>
                <a:cs typeface="Arial" charset="0"/>
              </a:rPr>
            </a:br>
            <a:endParaRPr lang="cs-CZ" dirty="0"/>
          </a:p>
        </p:txBody>
      </p:sp>
      <p:pic>
        <p:nvPicPr>
          <p:cNvPr id="5" name="Zástupný symbol pro obsah 3" descr="C:\Users\Marek\Desktop\DP Bory nástřel grafy\TVP2.jpg"/>
          <p:cNvPicPr>
            <a:picLocks noGrp="1"/>
          </p:cNvPicPr>
          <p:nvPr>
            <p:ph idx="1"/>
          </p:nvPr>
        </p:nvPicPr>
        <p:blipFill>
          <a:blip r:embed="rId2" cstate="print"/>
          <a:srcRect/>
          <a:stretch>
            <a:fillRect/>
          </a:stretch>
        </p:blipFill>
        <p:spPr bwMode="auto">
          <a:xfrm>
            <a:off x="3425560" y="794992"/>
            <a:ext cx="3384376" cy="2952327"/>
          </a:xfrm>
          <a:prstGeom prst="rect">
            <a:avLst/>
          </a:prstGeom>
          <a:noFill/>
          <a:ln w="9525">
            <a:noFill/>
            <a:miter lim="800000"/>
            <a:headEnd/>
            <a:tailEnd/>
          </a:ln>
        </p:spPr>
      </p:pic>
      <p:pic>
        <p:nvPicPr>
          <p:cNvPr id="4" name="Obrázek 3" descr="C:\Users\Marek\Desktop\DP Bory nástřel grafy\TVP1.jpg"/>
          <p:cNvPicPr/>
          <p:nvPr/>
        </p:nvPicPr>
        <p:blipFill>
          <a:blip r:embed="rId3" cstate="print"/>
          <a:srcRect/>
          <a:stretch>
            <a:fillRect/>
          </a:stretch>
        </p:blipFill>
        <p:spPr bwMode="auto">
          <a:xfrm>
            <a:off x="251520" y="794992"/>
            <a:ext cx="3330084" cy="2808311"/>
          </a:xfrm>
          <a:prstGeom prst="rect">
            <a:avLst/>
          </a:prstGeom>
          <a:noFill/>
          <a:ln w="9525">
            <a:noFill/>
            <a:miter lim="800000"/>
            <a:headEnd/>
            <a:tailEnd/>
          </a:ln>
        </p:spPr>
      </p:pic>
      <p:pic>
        <p:nvPicPr>
          <p:cNvPr id="6" name="Zástupný symbol pro obsah 3" descr="C:\Users\Marek\Desktop\DP Bory nástřel grafy\TVP3.jpg"/>
          <p:cNvPicPr>
            <a:picLocks/>
          </p:cNvPicPr>
          <p:nvPr/>
        </p:nvPicPr>
        <p:blipFill>
          <a:blip r:embed="rId4" cstate="print"/>
          <a:srcRect/>
          <a:stretch>
            <a:fillRect/>
          </a:stretch>
        </p:blipFill>
        <p:spPr bwMode="auto">
          <a:xfrm>
            <a:off x="251520" y="3810939"/>
            <a:ext cx="3456384" cy="2736304"/>
          </a:xfrm>
          <a:prstGeom prst="rect">
            <a:avLst/>
          </a:prstGeom>
          <a:noFill/>
          <a:ln w="9525">
            <a:noFill/>
            <a:miter lim="800000"/>
            <a:headEnd/>
            <a:tailEnd/>
          </a:ln>
          <a:effectLst/>
        </p:spPr>
      </p:pic>
      <p:pic>
        <p:nvPicPr>
          <p:cNvPr id="7" name="Zástupný symbol pro obsah 3" descr="C:\Users\Marek\Desktop\DP Bory nástřel grafy\TVP4.jpg"/>
          <p:cNvPicPr>
            <a:picLocks/>
          </p:cNvPicPr>
          <p:nvPr/>
        </p:nvPicPr>
        <p:blipFill>
          <a:blip r:embed="rId5" cstate="print"/>
          <a:srcRect/>
          <a:stretch>
            <a:fillRect/>
          </a:stretch>
        </p:blipFill>
        <p:spPr bwMode="auto">
          <a:xfrm>
            <a:off x="3425560" y="3821681"/>
            <a:ext cx="3384376" cy="2808312"/>
          </a:xfrm>
          <a:prstGeom prst="rect">
            <a:avLst/>
          </a:prstGeom>
          <a:noFill/>
          <a:ln w="9525">
            <a:noFill/>
            <a:miter lim="800000"/>
            <a:headEnd/>
            <a:tailEnd/>
          </a:ln>
          <a:effectLst/>
        </p:spPr>
      </p:pic>
      <p:sp>
        <p:nvSpPr>
          <p:cNvPr id="11" name="TextovéPole 10"/>
          <p:cNvSpPr txBox="1"/>
          <p:nvPr/>
        </p:nvSpPr>
        <p:spPr>
          <a:xfrm>
            <a:off x="1619672" y="569138"/>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2" name="TextovéPole 11"/>
          <p:cNvSpPr txBox="1"/>
          <p:nvPr/>
        </p:nvSpPr>
        <p:spPr>
          <a:xfrm>
            <a:off x="4800552" y="3672439"/>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13" name="TextovéPole 12"/>
          <p:cNvSpPr txBox="1"/>
          <p:nvPr/>
        </p:nvSpPr>
        <p:spPr>
          <a:xfrm>
            <a:off x="1619672" y="3645024"/>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14" name="TextovéPole 13"/>
          <p:cNvSpPr txBox="1"/>
          <p:nvPr/>
        </p:nvSpPr>
        <p:spPr>
          <a:xfrm>
            <a:off x="4800552" y="607168"/>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5" name="TextovéPole 14"/>
          <p:cNvSpPr txBox="1"/>
          <p:nvPr/>
        </p:nvSpPr>
        <p:spPr>
          <a:xfrm>
            <a:off x="7452320" y="645839"/>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5</a:t>
            </a:r>
            <a:endParaRPr lang="cs-CZ" sz="1200" dirty="0"/>
          </a:p>
        </p:txBody>
      </p:sp>
      <p:sp>
        <p:nvSpPr>
          <p:cNvPr id="16" name="TextovéPole 15"/>
          <p:cNvSpPr txBox="1"/>
          <p:nvPr/>
        </p:nvSpPr>
        <p:spPr>
          <a:xfrm>
            <a:off x="7443708" y="3666922"/>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6</a:t>
            </a:r>
            <a:endParaRPr lang="cs-CZ" sz="1200" dirty="0"/>
          </a:p>
        </p:txBody>
      </p:sp>
      <p:pic>
        <p:nvPicPr>
          <p:cNvPr id="3" name="Obrázek 2"/>
          <p:cNvPicPr>
            <a:picLocks noChangeAspect="1"/>
          </p:cNvPicPr>
          <p:nvPr/>
        </p:nvPicPr>
        <p:blipFill>
          <a:blip r:embed="rId6"/>
          <a:stretch>
            <a:fillRect/>
          </a:stretch>
        </p:blipFill>
        <p:spPr>
          <a:xfrm>
            <a:off x="6549965" y="883152"/>
            <a:ext cx="2553970" cy="2708890"/>
          </a:xfrm>
          <a:prstGeom prst="rect">
            <a:avLst/>
          </a:prstGeom>
        </p:spPr>
      </p:pic>
      <p:pic>
        <p:nvPicPr>
          <p:cNvPr id="8" name="Obrázek 7"/>
          <p:cNvPicPr>
            <a:picLocks noChangeAspect="1"/>
          </p:cNvPicPr>
          <p:nvPr/>
        </p:nvPicPr>
        <p:blipFill>
          <a:blip r:embed="rId7"/>
          <a:stretch>
            <a:fillRect/>
          </a:stretch>
        </p:blipFill>
        <p:spPr>
          <a:xfrm>
            <a:off x="6520554" y="3984632"/>
            <a:ext cx="2624637" cy="24593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2576" y="582861"/>
            <a:ext cx="10521834" cy="576064"/>
          </a:xfrm>
        </p:spPr>
        <p:txBody>
          <a:bodyPr/>
          <a:lstStyle/>
          <a:p>
            <a:pPr lvl="1"/>
            <a:r>
              <a:rPr lang="cs-CZ" sz="900" u="sng" dirty="0" smtClean="0"/>
              <a:t>Horizontální uspořádání (indexy) TVP 1- 6</a:t>
            </a:r>
            <a:br>
              <a:rPr lang="cs-CZ" sz="900" u="sng" dirty="0" smtClean="0"/>
            </a:br>
            <a:r>
              <a:rPr lang="cs-CZ" sz="900" u="sng" dirty="0" smtClean="0"/>
              <a:t> R – agregační (seskupený)index podle uspořádání:R = 1 náhodné R &lt; 1 agregované R &gt; 1 pravidelné). </a:t>
            </a:r>
            <a:br>
              <a:rPr lang="cs-CZ" sz="900" u="sng" dirty="0" smtClean="0"/>
            </a:br>
            <a:r>
              <a:rPr lang="cs-CZ" sz="1200" b="1" u="sng" dirty="0" smtClean="0"/>
              <a:t>Porost je lehce agregovaný tíhnoucí k náhodnému uspořádání</a:t>
            </a:r>
            <a:r>
              <a:rPr lang="cs-CZ" b="1" u="sng" dirty="0" smtClean="0"/>
              <a:t/>
            </a:r>
            <a:br>
              <a:rPr lang="cs-CZ" b="1" u="sng" dirty="0" smtClean="0"/>
            </a:br>
            <a:endParaRPr lang="cs-CZ" sz="7200" b="1" u="sng" dirty="0"/>
          </a:p>
        </p:txBody>
      </p:sp>
      <p:graphicFrame>
        <p:nvGraphicFramePr>
          <p:cNvPr id="9" name="objekt 64"/>
          <p:cNvGraphicFramePr>
            <a:graphicFrameLocks noGrp="1"/>
          </p:cNvGraphicFramePr>
          <p:nvPr>
            <p:ph idx="1"/>
            <p:extLst>
              <p:ext uri="{D42A27DB-BD31-4B8C-83A1-F6EECF244321}">
                <p14:modId xmlns:p14="http://schemas.microsoft.com/office/powerpoint/2010/main" val="1714974670"/>
              </p:ext>
            </p:extLst>
          </p:nvPr>
        </p:nvGraphicFramePr>
        <p:xfrm>
          <a:off x="539551" y="3268097"/>
          <a:ext cx="3146943" cy="1605393"/>
        </p:xfrm>
        <a:graphic>
          <a:graphicData uri="http://schemas.openxmlformats.org/drawingml/2006/chart">
            <c:chart xmlns:c="http://schemas.openxmlformats.org/drawingml/2006/chart" xmlns:r="http://schemas.openxmlformats.org/officeDocument/2006/relationships" r:id="rId2"/>
          </a:graphicData>
        </a:graphic>
      </p:graphicFrame>
      <p:pic>
        <p:nvPicPr>
          <p:cNvPr id="7" name="Zástupný symbol pro obsah 3"/>
          <p:cNvPicPr>
            <a:picLocks/>
          </p:cNvPicPr>
          <p:nvPr/>
        </p:nvPicPr>
        <p:blipFill>
          <a:blip r:embed="rId3" cstate="print"/>
          <a:srcRect/>
          <a:stretch>
            <a:fillRect/>
          </a:stretch>
        </p:blipFill>
        <p:spPr bwMode="auto">
          <a:xfrm>
            <a:off x="539551" y="1170993"/>
            <a:ext cx="3178292" cy="1674333"/>
          </a:xfrm>
          <a:prstGeom prst="rect">
            <a:avLst/>
          </a:prstGeom>
          <a:noFill/>
          <a:ln w="9525">
            <a:noFill/>
            <a:miter lim="800000"/>
            <a:headEnd/>
            <a:tailEnd/>
          </a:ln>
          <a:effectLst/>
        </p:spPr>
      </p:pic>
      <p:pic>
        <p:nvPicPr>
          <p:cNvPr id="8" name="Zástupný symbol pro obsah 3"/>
          <p:cNvPicPr>
            <a:picLocks/>
          </p:cNvPicPr>
          <p:nvPr/>
        </p:nvPicPr>
        <p:blipFill>
          <a:blip r:embed="rId4" cstate="print"/>
          <a:srcRect/>
          <a:stretch>
            <a:fillRect/>
          </a:stretch>
        </p:blipFill>
        <p:spPr bwMode="auto">
          <a:xfrm>
            <a:off x="5057741" y="1170277"/>
            <a:ext cx="3087213" cy="1675049"/>
          </a:xfrm>
          <a:prstGeom prst="rect">
            <a:avLst/>
          </a:prstGeom>
          <a:noFill/>
          <a:ln w="9525">
            <a:noFill/>
            <a:miter lim="800000"/>
            <a:headEnd/>
            <a:tailEnd/>
          </a:ln>
          <a:effectLst/>
        </p:spPr>
      </p:pic>
      <p:pic>
        <p:nvPicPr>
          <p:cNvPr id="10" name="Zástupný symbol pro obsah 3"/>
          <p:cNvPicPr>
            <a:picLocks/>
          </p:cNvPicPr>
          <p:nvPr/>
        </p:nvPicPr>
        <p:blipFill>
          <a:blip r:embed="rId5" cstate="print"/>
          <a:srcRect/>
          <a:stretch>
            <a:fillRect/>
          </a:stretch>
        </p:blipFill>
        <p:spPr bwMode="auto">
          <a:xfrm>
            <a:off x="5057741" y="3268097"/>
            <a:ext cx="3087214" cy="1601590"/>
          </a:xfrm>
          <a:prstGeom prst="rect">
            <a:avLst/>
          </a:prstGeom>
          <a:noFill/>
          <a:ln w="9525">
            <a:noFill/>
            <a:miter lim="800000"/>
            <a:headEnd/>
            <a:tailEnd/>
          </a:ln>
          <a:effectLst/>
        </p:spPr>
      </p:pic>
      <p:sp>
        <p:nvSpPr>
          <p:cNvPr id="11" name="TextovéPole 10"/>
          <p:cNvSpPr txBox="1"/>
          <p:nvPr/>
        </p:nvSpPr>
        <p:spPr>
          <a:xfrm>
            <a:off x="6319028" y="2956564"/>
            <a:ext cx="792088"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12" name="TextovéPole 11"/>
          <p:cNvSpPr txBox="1"/>
          <p:nvPr/>
        </p:nvSpPr>
        <p:spPr>
          <a:xfrm>
            <a:off x="6321292" y="881926"/>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3" name="TextovéPole 12"/>
          <p:cNvSpPr txBox="1"/>
          <p:nvPr/>
        </p:nvSpPr>
        <p:spPr>
          <a:xfrm>
            <a:off x="1691680" y="824455"/>
            <a:ext cx="936166"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4" name="TextovéPole 13"/>
          <p:cNvSpPr txBox="1"/>
          <p:nvPr/>
        </p:nvSpPr>
        <p:spPr>
          <a:xfrm>
            <a:off x="1835696" y="2899440"/>
            <a:ext cx="90010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15" name="TextovéPole 14"/>
          <p:cNvSpPr txBox="1"/>
          <p:nvPr/>
        </p:nvSpPr>
        <p:spPr>
          <a:xfrm>
            <a:off x="1892942" y="4927722"/>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5</a:t>
            </a:r>
            <a:endParaRPr lang="cs-CZ" sz="1200" dirty="0"/>
          </a:p>
        </p:txBody>
      </p:sp>
      <p:sp>
        <p:nvSpPr>
          <p:cNvPr id="16" name="TextovéPole 15"/>
          <p:cNvSpPr txBox="1"/>
          <p:nvPr/>
        </p:nvSpPr>
        <p:spPr>
          <a:xfrm>
            <a:off x="6319028" y="4982630"/>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6</a:t>
            </a:r>
            <a:endParaRPr lang="cs-CZ" sz="1200" dirty="0"/>
          </a:p>
        </p:txBody>
      </p:sp>
      <p:pic>
        <p:nvPicPr>
          <p:cNvPr id="3" name="Obrázek 2"/>
          <p:cNvPicPr>
            <a:picLocks noChangeAspect="1"/>
          </p:cNvPicPr>
          <p:nvPr/>
        </p:nvPicPr>
        <p:blipFill>
          <a:blip r:embed="rId6"/>
          <a:stretch>
            <a:fillRect/>
          </a:stretch>
        </p:blipFill>
        <p:spPr>
          <a:xfrm>
            <a:off x="539550" y="5215754"/>
            <a:ext cx="3188269" cy="1624123"/>
          </a:xfrm>
          <a:prstGeom prst="rect">
            <a:avLst/>
          </a:prstGeom>
        </p:spPr>
      </p:pic>
      <p:pic>
        <p:nvPicPr>
          <p:cNvPr id="4" name="Obrázek 3"/>
          <p:cNvPicPr>
            <a:picLocks noChangeAspect="1"/>
          </p:cNvPicPr>
          <p:nvPr/>
        </p:nvPicPr>
        <p:blipFill>
          <a:blip r:embed="rId7"/>
          <a:stretch>
            <a:fillRect/>
          </a:stretch>
        </p:blipFill>
        <p:spPr>
          <a:xfrm>
            <a:off x="5057741" y="5215754"/>
            <a:ext cx="3087214" cy="162412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55363"/>
            <a:ext cx="8229600" cy="977320"/>
          </a:xfrm>
        </p:spPr>
        <p:txBody>
          <a:bodyPr/>
          <a:lstStyle/>
          <a:p>
            <a:pPr lvl="1"/>
            <a:r>
              <a:rPr lang="cs-CZ" sz="1400" b="1" dirty="0" smtClean="0">
                <a:solidFill>
                  <a:srgbClr val="000000"/>
                </a:solidFill>
                <a:latin typeface="+mn-lt"/>
              </a:rPr>
              <a:t>Biodiverzita (rozrůzněnost) Vertikální struktura- TVP 1- 6</a:t>
            </a:r>
            <a:r>
              <a:rPr lang="cs-CZ" sz="1400" dirty="0" smtClean="0">
                <a:solidFill>
                  <a:srgbClr val="000000"/>
                </a:solidFill>
                <a:latin typeface="+mn-lt"/>
              </a:rPr>
              <a:t/>
            </a:r>
            <a:br>
              <a:rPr lang="cs-CZ" sz="1400" dirty="0" smtClean="0">
                <a:solidFill>
                  <a:srgbClr val="000000"/>
                </a:solidFill>
                <a:latin typeface="+mn-lt"/>
              </a:rPr>
            </a:br>
            <a:r>
              <a:rPr lang="cs-CZ" sz="1000" dirty="0" smtClean="0"/>
              <a:t>Relativní míra diverzity, udávající, nakolik se hodnocený porost blíží stavu maximální možné diverzity, prostorová diverzita nabývá hodnot 0–1, hodnota 0 – pouze ty monokultury, u nichž výška nejmenšího stromu je vyšší než 80 % maximální výšky, </a:t>
            </a:r>
            <a:r>
              <a:rPr lang="cs-CZ" sz="1000" b="1" u="sng" dirty="0" smtClean="0"/>
              <a:t>hodnotu 0,9 nabývají porosty se strukturou podobnou výběrnému lesu </a:t>
            </a:r>
            <a:r>
              <a:rPr lang="cs-CZ" sz="1000" u="sng" dirty="0" smtClean="0"/>
              <a:t>– lepší stabilita.</a:t>
            </a:r>
            <a:br>
              <a:rPr lang="cs-CZ" sz="1000" u="sng" dirty="0" smtClean="0"/>
            </a:br>
            <a:r>
              <a:rPr lang="cs-CZ" sz="1000" dirty="0" smtClean="0"/>
              <a:t>(</a:t>
            </a:r>
            <a:r>
              <a:rPr lang="cs-CZ" sz="1200" b="1" u="sng" dirty="0" smtClean="0"/>
              <a:t>Nejblíže výběrnému lesu je TVP 6 max. hodnota 0.74,  nejmenší diverzita  na TVP1 0.57</a:t>
            </a:r>
            <a:r>
              <a:rPr lang="cs-CZ" sz="1000" dirty="0" smtClean="0"/>
              <a:t>)</a:t>
            </a:r>
            <a:r>
              <a:rPr lang="cs-CZ" sz="1000" dirty="0" smtClean="0">
                <a:solidFill>
                  <a:srgbClr val="000000"/>
                </a:solidFill>
                <a:latin typeface="+mn-lt"/>
              </a:rPr>
              <a:t/>
            </a:r>
            <a:br>
              <a:rPr lang="cs-CZ" sz="1000" dirty="0" smtClean="0">
                <a:solidFill>
                  <a:srgbClr val="000000"/>
                </a:solidFill>
                <a:latin typeface="+mn-lt"/>
              </a:rPr>
            </a:br>
            <a:endParaRPr lang="cs-CZ" sz="1200" dirty="0">
              <a:latin typeface="+mn-lt"/>
            </a:endParaRPr>
          </a:p>
        </p:txBody>
      </p:sp>
      <p:pic>
        <p:nvPicPr>
          <p:cNvPr id="4" name="Zástupný symbol pro obsah 3"/>
          <p:cNvPicPr>
            <a:picLocks noGrp="1"/>
          </p:cNvPicPr>
          <p:nvPr>
            <p:ph idx="1"/>
          </p:nvPr>
        </p:nvPicPr>
        <p:blipFill>
          <a:blip r:embed="rId2" cstate="print"/>
          <a:stretch>
            <a:fillRect/>
          </a:stretch>
        </p:blipFill>
        <p:spPr bwMode="auto">
          <a:xfrm>
            <a:off x="5010504" y="3397685"/>
            <a:ext cx="2945871" cy="1439067"/>
          </a:xfrm>
          <a:prstGeom prst="rect">
            <a:avLst/>
          </a:prstGeom>
          <a:noFill/>
        </p:spPr>
      </p:pic>
      <p:pic>
        <p:nvPicPr>
          <p:cNvPr id="5" name="Obrázek 4"/>
          <p:cNvPicPr/>
          <p:nvPr/>
        </p:nvPicPr>
        <p:blipFill>
          <a:blip r:embed="rId3" cstate="print"/>
          <a:srcRect/>
          <a:stretch>
            <a:fillRect/>
          </a:stretch>
        </p:blipFill>
        <p:spPr bwMode="auto">
          <a:xfrm>
            <a:off x="179512" y="3401827"/>
            <a:ext cx="3125436" cy="1434925"/>
          </a:xfrm>
          <a:prstGeom prst="rect">
            <a:avLst/>
          </a:prstGeom>
          <a:noFill/>
        </p:spPr>
      </p:pic>
      <p:pic>
        <p:nvPicPr>
          <p:cNvPr id="6" name="Obrázek 5"/>
          <p:cNvPicPr/>
          <p:nvPr/>
        </p:nvPicPr>
        <p:blipFill>
          <a:blip r:embed="rId4" cstate="print"/>
          <a:srcRect/>
          <a:stretch>
            <a:fillRect/>
          </a:stretch>
        </p:blipFill>
        <p:spPr bwMode="auto">
          <a:xfrm>
            <a:off x="5010504" y="1442511"/>
            <a:ext cx="2945871" cy="1522430"/>
          </a:xfrm>
          <a:prstGeom prst="rect">
            <a:avLst/>
          </a:prstGeom>
          <a:noFill/>
        </p:spPr>
      </p:pic>
      <p:pic>
        <p:nvPicPr>
          <p:cNvPr id="7" name="Obrázek 6"/>
          <p:cNvPicPr/>
          <p:nvPr/>
        </p:nvPicPr>
        <p:blipFill>
          <a:blip r:embed="rId5" cstate="print"/>
          <a:srcRect/>
          <a:stretch>
            <a:fillRect/>
          </a:stretch>
        </p:blipFill>
        <p:spPr bwMode="auto">
          <a:xfrm>
            <a:off x="179512" y="1442511"/>
            <a:ext cx="3125436" cy="1543817"/>
          </a:xfrm>
          <a:prstGeom prst="rect">
            <a:avLst/>
          </a:prstGeom>
          <a:noFill/>
        </p:spPr>
      </p:pic>
      <p:sp>
        <p:nvSpPr>
          <p:cNvPr id="8" name="TextovéPole 7"/>
          <p:cNvSpPr txBox="1"/>
          <p:nvPr/>
        </p:nvSpPr>
        <p:spPr>
          <a:xfrm>
            <a:off x="1445976" y="1107203"/>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100" dirty="0" smtClean="0"/>
              <a:t>TVP</a:t>
            </a:r>
            <a:r>
              <a:rPr lang="cs-CZ" sz="1200" dirty="0" smtClean="0"/>
              <a:t> 1</a:t>
            </a:r>
            <a:endParaRPr lang="cs-CZ" sz="1200" dirty="0"/>
          </a:p>
        </p:txBody>
      </p:sp>
      <p:sp>
        <p:nvSpPr>
          <p:cNvPr id="9" name="TextovéPole 8"/>
          <p:cNvSpPr txBox="1"/>
          <p:nvPr/>
        </p:nvSpPr>
        <p:spPr>
          <a:xfrm>
            <a:off x="6176744" y="116551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2</a:t>
            </a:r>
            <a:endParaRPr lang="cs-CZ" sz="1200" dirty="0"/>
          </a:p>
        </p:txBody>
      </p:sp>
      <p:sp>
        <p:nvSpPr>
          <p:cNvPr id="10" name="TextovéPole 9"/>
          <p:cNvSpPr txBox="1"/>
          <p:nvPr/>
        </p:nvSpPr>
        <p:spPr>
          <a:xfrm>
            <a:off x="1445976" y="310622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3</a:t>
            </a:r>
            <a:endParaRPr lang="cs-CZ" sz="1200" dirty="0"/>
          </a:p>
        </p:txBody>
      </p:sp>
      <p:sp>
        <p:nvSpPr>
          <p:cNvPr id="11" name="TextovéPole 10"/>
          <p:cNvSpPr txBox="1"/>
          <p:nvPr/>
        </p:nvSpPr>
        <p:spPr>
          <a:xfrm>
            <a:off x="6372200" y="3136074"/>
            <a:ext cx="890360" cy="24622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 4</a:t>
            </a:r>
            <a:endParaRPr lang="cs-CZ" sz="1000" dirty="0"/>
          </a:p>
        </p:txBody>
      </p:sp>
      <p:sp>
        <p:nvSpPr>
          <p:cNvPr id="12" name="TextovéPole 11"/>
          <p:cNvSpPr txBox="1"/>
          <p:nvPr/>
        </p:nvSpPr>
        <p:spPr>
          <a:xfrm>
            <a:off x="1619672" y="4902410"/>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5</a:t>
            </a:r>
            <a:endParaRPr lang="cs-CZ" sz="1200" dirty="0"/>
          </a:p>
        </p:txBody>
      </p:sp>
      <p:sp>
        <p:nvSpPr>
          <p:cNvPr id="13" name="TextovéPole 12"/>
          <p:cNvSpPr txBox="1"/>
          <p:nvPr/>
        </p:nvSpPr>
        <p:spPr>
          <a:xfrm>
            <a:off x="6229336" y="493668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6</a:t>
            </a:r>
            <a:endParaRPr lang="cs-CZ" sz="1200" dirty="0"/>
          </a:p>
        </p:txBody>
      </p:sp>
      <p:pic>
        <p:nvPicPr>
          <p:cNvPr id="3" name="Obrázek 2"/>
          <p:cNvPicPr>
            <a:picLocks noChangeAspect="1"/>
          </p:cNvPicPr>
          <p:nvPr/>
        </p:nvPicPr>
        <p:blipFill>
          <a:blip r:embed="rId6"/>
          <a:stretch>
            <a:fillRect/>
          </a:stretch>
        </p:blipFill>
        <p:spPr>
          <a:xfrm>
            <a:off x="179513" y="5179409"/>
            <a:ext cx="3125436" cy="1561959"/>
          </a:xfrm>
          <a:prstGeom prst="rect">
            <a:avLst/>
          </a:prstGeom>
        </p:spPr>
      </p:pic>
      <p:pic>
        <p:nvPicPr>
          <p:cNvPr id="14" name="Obrázek 13"/>
          <p:cNvPicPr>
            <a:picLocks noChangeAspect="1"/>
          </p:cNvPicPr>
          <p:nvPr/>
        </p:nvPicPr>
        <p:blipFill>
          <a:blip r:embed="rId7"/>
          <a:stretch>
            <a:fillRect/>
          </a:stretch>
        </p:blipFill>
        <p:spPr>
          <a:xfrm>
            <a:off x="5010504" y="5179409"/>
            <a:ext cx="2945871" cy="156195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8530"/>
            <a:ext cx="8229600" cy="1041186"/>
          </a:xfrm>
        </p:spPr>
        <p:txBody>
          <a:bodyPr/>
          <a:lstStyle/>
          <a:p>
            <a:pPr lvl="0"/>
            <a:r>
              <a:rPr lang="cs-CZ" sz="1800" b="1" kern="1200" dirty="0" smtClean="0">
                <a:solidFill>
                  <a:srgbClr val="000000"/>
                </a:solidFill>
                <a:ea typeface="+mn-ea"/>
                <a:cs typeface="Arial" charset="0"/>
              </a:rPr>
              <a:t>Porostní proměnlivost </a:t>
            </a:r>
            <a:r>
              <a:rPr lang="cs-CZ" sz="1800" kern="1200" dirty="0" smtClean="0">
                <a:solidFill>
                  <a:srgbClr val="000000"/>
                </a:solidFill>
                <a:ea typeface="+mn-ea"/>
                <a:cs typeface="Arial" charset="0"/>
              </a:rPr>
              <a:t>(</a:t>
            </a:r>
            <a:r>
              <a:rPr lang="cs-CZ" sz="1800" dirty="0"/>
              <a:t>existence rozdílů určitých znaků </a:t>
            </a:r>
            <a:r>
              <a:rPr lang="cs-CZ" sz="1800" dirty="0" smtClean="0"/>
              <a:t>)</a:t>
            </a:r>
            <a:r>
              <a:rPr lang="cs-CZ" sz="1800" b="1" kern="1200" dirty="0" smtClean="0">
                <a:solidFill>
                  <a:srgbClr val="000000"/>
                </a:solidFill>
                <a:ea typeface="+mn-ea"/>
                <a:cs typeface="Arial" charset="0"/>
              </a:rPr>
              <a:t>TVP 1- 6</a:t>
            </a:r>
            <a:br>
              <a:rPr lang="cs-CZ" sz="1800" b="1" kern="1200" dirty="0" smtClean="0">
                <a:solidFill>
                  <a:srgbClr val="000000"/>
                </a:solidFill>
                <a:ea typeface="+mn-ea"/>
                <a:cs typeface="Arial" charset="0"/>
              </a:rPr>
            </a:br>
            <a:r>
              <a:rPr lang="cs-CZ" sz="1000" u="sng" kern="1200" dirty="0" smtClean="0">
                <a:solidFill>
                  <a:srgbClr val="000000"/>
                </a:solidFill>
                <a:latin typeface="+mn-lt"/>
                <a:ea typeface="+mn-ea"/>
                <a:cs typeface="Arial" charset="0"/>
              </a:rPr>
              <a:t>Porostní proměnlivost </a:t>
            </a:r>
            <a:r>
              <a:rPr lang="cs-CZ" sz="1000" kern="1200" dirty="0" smtClean="0">
                <a:solidFill>
                  <a:srgbClr val="000000"/>
                </a:solidFill>
                <a:latin typeface="+mn-lt"/>
                <a:ea typeface="+mn-ea"/>
                <a:cs typeface="Arial" charset="0"/>
              </a:rPr>
              <a:t>-</a:t>
            </a:r>
            <a:r>
              <a:rPr lang="cs-CZ" sz="1000" dirty="0" smtClean="0">
                <a:latin typeface="+mn-lt"/>
              </a:rPr>
              <a:t> Čím nabývá index větší hodnoty, tím rozmanitější porostní skladbu má, </a:t>
            </a:r>
            <a:r>
              <a:rPr lang="cs-CZ" sz="1000" b="1" u="sng" dirty="0" smtClean="0">
                <a:latin typeface="+mn-lt"/>
              </a:rPr>
              <a:t>reálné nejvyšší hodnoty jsou ale 9 – které mají obzvláště rozmanité porosty. U lesů vysokých, pasečně obhospodařovaných obvykle dosahuje hodnot menších než 5</a:t>
            </a:r>
            <a:r>
              <a:rPr lang="cs-CZ" sz="1000" dirty="0" smtClean="0">
                <a:latin typeface="+mn-lt"/>
              </a:rPr>
              <a:t> .</a:t>
            </a:r>
            <a:br>
              <a:rPr lang="cs-CZ" sz="1000" dirty="0" smtClean="0">
                <a:latin typeface="+mn-lt"/>
              </a:rPr>
            </a:br>
            <a:r>
              <a:rPr lang="cs-CZ" sz="1000" dirty="0">
                <a:latin typeface="+mn-lt"/>
              </a:rPr>
              <a:t>(</a:t>
            </a:r>
            <a:r>
              <a:rPr lang="cs-CZ" sz="1000" b="1" u="sng" dirty="0" smtClean="0">
                <a:latin typeface="+mn-lt"/>
              </a:rPr>
              <a:t>Největší proměnlivost na ploše TVP4 – s max. hodnotou 7,16, naopak nejmenší na TVP2 s hodnotou 0.55</a:t>
            </a:r>
            <a:r>
              <a:rPr lang="cs-CZ" sz="1000" dirty="0" smtClean="0">
                <a:latin typeface="+mn-lt"/>
              </a:rPr>
              <a:t>)</a:t>
            </a:r>
            <a:r>
              <a:rPr lang="cs-CZ" sz="1000" kern="1200" dirty="0" smtClean="0">
                <a:solidFill>
                  <a:srgbClr val="000000"/>
                </a:solidFill>
                <a:latin typeface="+mn-lt"/>
                <a:ea typeface="+mn-ea"/>
                <a:cs typeface="Arial" charset="0"/>
              </a:rPr>
              <a:t/>
            </a:r>
            <a:br>
              <a:rPr lang="cs-CZ" sz="1000" kern="1200" dirty="0" smtClean="0">
                <a:solidFill>
                  <a:srgbClr val="000000"/>
                </a:solidFill>
                <a:latin typeface="+mn-lt"/>
                <a:ea typeface="+mn-ea"/>
                <a:cs typeface="Arial" charset="0"/>
              </a:rPr>
            </a:br>
            <a:endParaRPr lang="cs-CZ" sz="1000" dirty="0">
              <a:latin typeface="+mn-lt"/>
            </a:endParaRPr>
          </a:p>
        </p:txBody>
      </p:sp>
      <p:pic>
        <p:nvPicPr>
          <p:cNvPr id="5" name="Zástupný symbol pro obsah 4"/>
          <p:cNvPicPr>
            <a:picLocks noGrp="1"/>
          </p:cNvPicPr>
          <p:nvPr>
            <p:ph idx="1"/>
          </p:nvPr>
        </p:nvPicPr>
        <p:blipFill>
          <a:blip r:embed="rId2" cstate="print"/>
          <a:stretch>
            <a:fillRect/>
          </a:stretch>
        </p:blipFill>
        <p:spPr bwMode="auto">
          <a:xfrm>
            <a:off x="4776030" y="3229610"/>
            <a:ext cx="3408364" cy="1728192"/>
          </a:xfrm>
          <a:prstGeom prst="rect">
            <a:avLst/>
          </a:prstGeom>
          <a:noFill/>
        </p:spPr>
      </p:pic>
      <p:pic>
        <p:nvPicPr>
          <p:cNvPr id="6" name="Obrázek 5"/>
          <p:cNvPicPr/>
          <p:nvPr/>
        </p:nvPicPr>
        <p:blipFill>
          <a:blip r:embed="rId3" cstate="print"/>
          <a:srcRect/>
          <a:stretch>
            <a:fillRect/>
          </a:stretch>
        </p:blipFill>
        <p:spPr bwMode="auto">
          <a:xfrm>
            <a:off x="239988" y="3205597"/>
            <a:ext cx="3285984" cy="1638123"/>
          </a:xfrm>
          <a:prstGeom prst="rect">
            <a:avLst/>
          </a:prstGeom>
          <a:noFill/>
        </p:spPr>
      </p:pic>
      <p:pic>
        <p:nvPicPr>
          <p:cNvPr id="7" name="Obrázek 6"/>
          <p:cNvPicPr/>
          <p:nvPr/>
        </p:nvPicPr>
        <p:blipFill>
          <a:blip r:embed="rId4" cstate="print"/>
          <a:srcRect/>
          <a:stretch>
            <a:fillRect/>
          </a:stretch>
        </p:blipFill>
        <p:spPr bwMode="auto">
          <a:xfrm>
            <a:off x="4728010" y="1267745"/>
            <a:ext cx="3456384" cy="1595987"/>
          </a:xfrm>
          <a:prstGeom prst="rect">
            <a:avLst/>
          </a:prstGeom>
          <a:noFill/>
        </p:spPr>
      </p:pic>
      <p:pic>
        <p:nvPicPr>
          <p:cNvPr id="8" name="Obrázek 7"/>
          <p:cNvPicPr/>
          <p:nvPr/>
        </p:nvPicPr>
        <p:blipFill>
          <a:blip r:embed="rId5" cstate="print"/>
          <a:srcRect/>
          <a:stretch>
            <a:fillRect/>
          </a:stretch>
        </p:blipFill>
        <p:spPr bwMode="auto">
          <a:xfrm>
            <a:off x="205896" y="1267745"/>
            <a:ext cx="3321988" cy="1595987"/>
          </a:xfrm>
          <a:prstGeom prst="rect">
            <a:avLst/>
          </a:prstGeom>
          <a:noFill/>
        </p:spPr>
      </p:pic>
      <p:sp>
        <p:nvSpPr>
          <p:cNvPr id="9" name="TextovéPole 8"/>
          <p:cNvSpPr txBox="1"/>
          <p:nvPr/>
        </p:nvSpPr>
        <p:spPr>
          <a:xfrm>
            <a:off x="6177712" y="2933689"/>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10" name="TextovéPole 9"/>
          <p:cNvSpPr txBox="1"/>
          <p:nvPr/>
        </p:nvSpPr>
        <p:spPr>
          <a:xfrm>
            <a:off x="6177712" y="965834"/>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2</a:t>
            </a:r>
            <a:endParaRPr lang="cs-CZ" sz="1200" dirty="0"/>
          </a:p>
        </p:txBody>
      </p:sp>
      <p:sp>
        <p:nvSpPr>
          <p:cNvPr id="11" name="TextovéPole 10"/>
          <p:cNvSpPr txBox="1"/>
          <p:nvPr/>
        </p:nvSpPr>
        <p:spPr>
          <a:xfrm>
            <a:off x="1548944" y="958313"/>
            <a:ext cx="86927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1</a:t>
            </a:r>
            <a:endParaRPr lang="cs-CZ" sz="1200" dirty="0"/>
          </a:p>
        </p:txBody>
      </p:sp>
      <p:sp>
        <p:nvSpPr>
          <p:cNvPr id="12" name="TextovéPole 11"/>
          <p:cNvSpPr txBox="1"/>
          <p:nvPr/>
        </p:nvSpPr>
        <p:spPr>
          <a:xfrm>
            <a:off x="1602608" y="2897501"/>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13" name="TextovéPole 12"/>
          <p:cNvSpPr txBox="1"/>
          <p:nvPr/>
        </p:nvSpPr>
        <p:spPr>
          <a:xfrm>
            <a:off x="1584280" y="4849681"/>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5</a:t>
            </a:r>
            <a:endParaRPr lang="cs-CZ" sz="1200" dirty="0"/>
          </a:p>
        </p:txBody>
      </p:sp>
      <p:sp>
        <p:nvSpPr>
          <p:cNvPr id="14" name="TextovéPole 13"/>
          <p:cNvSpPr txBox="1"/>
          <p:nvPr/>
        </p:nvSpPr>
        <p:spPr>
          <a:xfrm>
            <a:off x="6229820" y="4970848"/>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6</a:t>
            </a:r>
            <a:endParaRPr lang="cs-CZ" sz="1200" dirty="0"/>
          </a:p>
        </p:txBody>
      </p:sp>
      <p:pic>
        <p:nvPicPr>
          <p:cNvPr id="3" name="Obrázek 2"/>
          <p:cNvPicPr>
            <a:picLocks noChangeAspect="1"/>
          </p:cNvPicPr>
          <p:nvPr/>
        </p:nvPicPr>
        <p:blipFill>
          <a:blip r:embed="rId6"/>
          <a:stretch>
            <a:fillRect/>
          </a:stretch>
        </p:blipFill>
        <p:spPr>
          <a:xfrm>
            <a:off x="205896" y="5132249"/>
            <a:ext cx="3320076" cy="1725751"/>
          </a:xfrm>
          <a:prstGeom prst="rect">
            <a:avLst/>
          </a:prstGeom>
        </p:spPr>
      </p:pic>
      <p:pic>
        <p:nvPicPr>
          <p:cNvPr id="4" name="Obrázek 3"/>
          <p:cNvPicPr>
            <a:picLocks noChangeAspect="1"/>
          </p:cNvPicPr>
          <p:nvPr/>
        </p:nvPicPr>
        <p:blipFill>
          <a:blip r:embed="rId7"/>
          <a:stretch>
            <a:fillRect/>
          </a:stretch>
        </p:blipFill>
        <p:spPr>
          <a:xfrm>
            <a:off x="4776030" y="5247847"/>
            <a:ext cx="3408364" cy="16101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5255" y="115956"/>
            <a:ext cx="8229600" cy="750661"/>
          </a:xfrm>
        </p:spPr>
        <p:txBody>
          <a:bodyPr/>
          <a:lstStyle/>
          <a:p>
            <a:pPr>
              <a:lnSpc>
                <a:spcPct val="107000"/>
              </a:lnSpc>
              <a:spcAft>
                <a:spcPts val="800"/>
              </a:spcAft>
            </a:pPr>
            <a:r>
              <a:rPr lang="cs-CZ" sz="1400" b="1" kern="1200" dirty="0">
                <a:solidFill>
                  <a:srgbClr val="000000"/>
                </a:solidFill>
                <a:cs typeface="Arial" charset="0"/>
              </a:rPr>
              <a:t>Tloušťková diferenciace (proces zvětšování rozdílů) </a:t>
            </a:r>
            <a:r>
              <a:rPr lang="cs-CZ" sz="1400" b="1" kern="1200" dirty="0" smtClean="0">
                <a:solidFill>
                  <a:srgbClr val="000000"/>
                </a:solidFill>
                <a:cs typeface="Arial" charset="0"/>
              </a:rPr>
              <a:t>- Porovnání TVP 1- 6 </a:t>
            </a:r>
            <a:r>
              <a:rPr lang="cs-CZ" sz="1400" kern="1200" dirty="0" smtClean="0">
                <a:solidFill>
                  <a:srgbClr val="000000"/>
                </a:solidFill>
                <a:cs typeface="Arial" charset="0"/>
              </a:rPr>
              <a:t>I</a:t>
            </a:r>
            <a:r>
              <a:rPr lang="cs-CZ" sz="1400" u="sng" dirty="0" smtClean="0">
                <a:latin typeface="Calibri" panose="020F0502020204030204" pitchFamily="34" charset="0"/>
                <a:ea typeface="Calibri" panose="020F0502020204030204" pitchFamily="34" charset="0"/>
                <a:cs typeface="Times New Roman" panose="02020603050405020304" pitchFamily="18" charset="0"/>
              </a:rPr>
              <a:t>ndex </a:t>
            </a:r>
            <a:r>
              <a:rPr lang="cs-CZ" sz="1400" u="sng" dirty="0">
                <a:latin typeface="Calibri" panose="020F0502020204030204" pitchFamily="34" charset="0"/>
                <a:ea typeface="Calibri" panose="020F0502020204030204" pitchFamily="34" charset="0"/>
                <a:cs typeface="Times New Roman" panose="02020603050405020304" pitchFamily="18" charset="0"/>
              </a:rPr>
              <a:t>tloušťkové diferenciace (</a:t>
            </a:r>
            <a:r>
              <a:rPr lang="cs-CZ" sz="1400" u="sng" dirty="0" err="1">
                <a:latin typeface="Calibri" panose="020F0502020204030204" pitchFamily="34" charset="0"/>
                <a:ea typeface="Calibri" panose="020F0502020204030204" pitchFamily="34" charset="0"/>
                <a:cs typeface="Times New Roman" panose="02020603050405020304" pitchFamily="18" charset="0"/>
              </a:rPr>
              <a:t>Füldner</a:t>
            </a:r>
            <a:r>
              <a:rPr lang="cs-CZ" sz="1400" u="sng" dirty="0">
                <a:latin typeface="Calibri" panose="020F0502020204030204" pitchFamily="34" charset="0"/>
                <a:ea typeface="Calibri" panose="020F0502020204030204" pitchFamily="34" charset="0"/>
                <a:cs typeface="Times New Roman" panose="02020603050405020304" pitchFamily="18" charset="0"/>
              </a:rPr>
              <a:t>, 1995) </a:t>
            </a:r>
            <a:r>
              <a:rPr lang="cs-CZ" sz="1400" dirty="0" smtClean="0">
                <a:latin typeface="Calibri" panose="020F0502020204030204" pitchFamily="34" charset="0"/>
                <a:ea typeface="Calibri" panose="020F0502020204030204" pitchFamily="34" charset="0"/>
                <a:cs typeface="Times New Roman" panose="02020603050405020304" pitchFamily="18" charset="0"/>
              </a:rPr>
              <a:t>s rozpětím </a:t>
            </a:r>
            <a:r>
              <a:rPr lang="cs-CZ" sz="1400" dirty="0">
                <a:latin typeface="Calibri" panose="020F0502020204030204" pitchFamily="34" charset="0"/>
                <a:ea typeface="Calibri" panose="020F0502020204030204" pitchFamily="34" charset="0"/>
                <a:cs typeface="Times New Roman" panose="02020603050405020304" pitchFamily="18" charset="0"/>
              </a:rPr>
              <a:t>0–1 (</a:t>
            </a:r>
            <a:r>
              <a:rPr lang="cs-CZ" sz="1400" b="1" dirty="0" err="1">
                <a:latin typeface="Calibri" panose="020F0502020204030204" pitchFamily="34" charset="0"/>
                <a:ea typeface="Calibri" panose="020F0502020204030204" pitchFamily="34" charset="0"/>
                <a:cs typeface="Times New Roman" panose="02020603050405020304" pitchFamily="18" charset="0"/>
              </a:rPr>
              <a:t>TMd</a:t>
            </a:r>
            <a:r>
              <a:rPr lang="cs-CZ" sz="1400" b="1" dirty="0">
                <a:latin typeface="Calibri" panose="020F0502020204030204" pitchFamily="34" charset="0"/>
                <a:ea typeface="Calibri" panose="020F0502020204030204" pitchFamily="34" charset="0"/>
                <a:cs typeface="Times New Roman" panose="02020603050405020304" pitchFamily="18" charset="0"/>
              </a:rPr>
              <a:t> </a:t>
            </a:r>
            <a:r>
              <a:rPr lang="cs-CZ" sz="1400" b="1" u="sng" dirty="0">
                <a:latin typeface="Calibri" panose="020F0502020204030204" pitchFamily="34" charset="0"/>
                <a:ea typeface="Calibri" panose="020F0502020204030204" pitchFamily="34" charset="0"/>
                <a:cs typeface="Times New Roman" panose="02020603050405020304" pitchFamily="18" charset="0"/>
              </a:rPr>
              <a:t>&gt; 0,7 velmi silná tloušťková diferenciace</a:t>
            </a:r>
            <a:r>
              <a:rPr lang="cs-CZ" sz="1400" dirty="0" smtClean="0">
                <a:latin typeface="Calibri" panose="020F0502020204030204" pitchFamily="34" charset="0"/>
                <a:ea typeface="Calibri" panose="020F0502020204030204" pitchFamily="34" charset="0"/>
                <a:cs typeface="Times New Roman" panose="02020603050405020304" pitchFamily="18" charset="0"/>
              </a:rPr>
              <a:t>)</a:t>
            </a:r>
            <a:br>
              <a:rPr lang="cs-CZ" sz="1400" dirty="0" smtClean="0">
                <a:latin typeface="Calibri" panose="020F0502020204030204" pitchFamily="34" charset="0"/>
                <a:ea typeface="Calibri" panose="020F0502020204030204" pitchFamily="34" charset="0"/>
                <a:cs typeface="Times New Roman" panose="02020603050405020304" pitchFamily="18" charset="0"/>
              </a:rPr>
            </a:br>
            <a:r>
              <a:rPr lang="cs-CZ" sz="1400" b="1" u="sng" dirty="0" smtClean="0">
                <a:latin typeface="Calibri" panose="020F0502020204030204" pitchFamily="34" charset="0"/>
                <a:ea typeface="Calibri" panose="020F0502020204030204" pitchFamily="34" charset="0"/>
                <a:cs typeface="Times New Roman" panose="02020603050405020304" pitchFamily="18" charset="0"/>
              </a:rPr>
              <a:t>(Největší tloušťkové rozdíly jsou na ploše TVP5 0.39 a TVP4 0.38 –, nejméně na TVP1 0.25 a TVP2 </a:t>
            </a:r>
            <a:r>
              <a:rPr lang="cs-CZ" sz="1400" dirty="0" smtClean="0">
                <a:latin typeface="Calibri" panose="020F0502020204030204" pitchFamily="34" charset="0"/>
                <a:ea typeface="Calibri" panose="020F0502020204030204" pitchFamily="34" charset="0"/>
                <a:cs typeface="Times New Roman" panose="02020603050405020304" pitchFamily="18" charset="0"/>
              </a:rPr>
              <a:t>)</a:t>
            </a:r>
            <a:endParaRPr lang="cs-CZ" sz="1400" b="1" dirty="0"/>
          </a:p>
        </p:txBody>
      </p:sp>
      <p:pic>
        <p:nvPicPr>
          <p:cNvPr id="4" name="Zástupný symbol pro obsah 3"/>
          <p:cNvPicPr>
            <a:picLocks noGrp="1"/>
          </p:cNvPicPr>
          <p:nvPr>
            <p:ph idx="1"/>
          </p:nvPr>
        </p:nvPicPr>
        <p:blipFill>
          <a:blip r:embed="rId2" cstate="print"/>
          <a:stretch>
            <a:fillRect/>
          </a:stretch>
        </p:blipFill>
        <p:spPr bwMode="auto">
          <a:xfrm>
            <a:off x="5004048" y="3118960"/>
            <a:ext cx="3250704" cy="1572085"/>
          </a:xfrm>
          <a:prstGeom prst="rect">
            <a:avLst/>
          </a:prstGeom>
          <a:noFill/>
        </p:spPr>
      </p:pic>
      <p:pic>
        <p:nvPicPr>
          <p:cNvPr id="5" name="Obrázek 4"/>
          <p:cNvPicPr/>
          <p:nvPr/>
        </p:nvPicPr>
        <p:blipFill>
          <a:blip r:embed="rId3" cstate="print"/>
          <a:srcRect/>
          <a:stretch>
            <a:fillRect/>
          </a:stretch>
        </p:blipFill>
        <p:spPr bwMode="auto">
          <a:xfrm>
            <a:off x="395536" y="3154077"/>
            <a:ext cx="3322712" cy="1536968"/>
          </a:xfrm>
          <a:prstGeom prst="rect">
            <a:avLst/>
          </a:prstGeom>
          <a:noFill/>
        </p:spPr>
      </p:pic>
      <p:pic>
        <p:nvPicPr>
          <p:cNvPr id="6" name="Obrázek 5"/>
          <p:cNvPicPr/>
          <p:nvPr/>
        </p:nvPicPr>
        <p:blipFill>
          <a:blip r:embed="rId4" cstate="print"/>
          <a:srcRect/>
          <a:stretch>
            <a:fillRect/>
          </a:stretch>
        </p:blipFill>
        <p:spPr bwMode="auto">
          <a:xfrm>
            <a:off x="5004048" y="1261002"/>
            <a:ext cx="3250704" cy="1507833"/>
          </a:xfrm>
          <a:prstGeom prst="rect">
            <a:avLst/>
          </a:prstGeom>
          <a:noFill/>
        </p:spPr>
      </p:pic>
      <p:pic>
        <p:nvPicPr>
          <p:cNvPr id="7" name="Obrázek 6"/>
          <p:cNvPicPr/>
          <p:nvPr/>
        </p:nvPicPr>
        <p:blipFill>
          <a:blip r:embed="rId5" cstate="print"/>
          <a:srcRect/>
          <a:stretch>
            <a:fillRect/>
          </a:stretch>
        </p:blipFill>
        <p:spPr bwMode="auto">
          <a:xfrm>
            <a:off x="395536" y="1261003"/>
            <a:ext cx="3322711" cy="1507833"/>
          </a:xfrm>
          <a:prstGeom prst="rect">
            <a:avLst/>
          </a:prstGeom>
          <a:noFill/>
        </p:spPr>
      </p:pic>
      <p:sp>
        <p:nvSpPr>
          <p:cNvPr id="8" name="TextovéPole 7"/>
          <p:cNvSpPr txBox="1"/>
          <p:nvPr/>
        </p:nvSpPr>
        <p:spPr>
          <a:xfrm>
            <a:off x="6372200" y="2816368"/>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9" name="TextovéPole 8"/>
          <p:cNvSpPr txBox="1"/>
          <p:nvPr/>
        </p:nvSpPr>
        <p:spPr>
          <a:xfrm>
            <a:off x="6228184" y="97193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0" name="TextovéPole 9"/>
          <p:cNvSpPr txBox="1"/>
          <p:nvPr/>
        </p:nvSpPr>
        <p:spPr>
          <a:xfrm>
            <a:off x="1691680" y="95986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1" name="TextovéPole 10"/>
          <p:cNvSpPr txBox="1"/>
          <p:nvPr/>
        </p:nvSpPr>
        <p:spPr>
          <a:xfrm>
            <a:off x="1730731" y="2852936"/>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12" name="TextovéPole 11"/>
          <p:cNvSpPr txBox="1"/>
          <p:nvPr/>
        </p:nvSpPr>
        <p:spPr>
          <a:xfrm>
            <a:off x="1805074" y="4715187"/>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5</a:t>
            </a:r>
            <a:endParaRPr lang="cs-CZ" sz="1200" dirty="0"/>
          </a:p>
        </p:txBody>
      </p:sp>
      <p:sp>
        <p:nvSpPr>
          <p:cNvPr id="13" name="TextovéPole 12"/>
          <p:cNvSpPr txBox="1"/>
          <p:nvPr/>
        </p:nvSpPr>
        <p:spPr>
          <a:xfrm>
            <a:off x="6372200" y="4691045"/>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6</a:t>
            </a:r>
            <a:endParaRPr lang="cs-CZ" sz="1200" dirty="0"/>
          </a:p>
        </p:txBody>
      </p:sp>
      <p:pic>
        <p:nvPicPr>
          <p:cNvPr id="3" name="Obrázek 2"/>
          <p:cNvPicPr>
            <a:picLocks noChangeAspect="1"/>
          </p:cNvPicPr>
          <p:nvPr/>
        </p:nvPicPr>
        <p:blipFill>
          <a:blip r:embed="rId6"/>
          <a:stretch>
            <a:fillRect/>
          </a:stretch>
        </p:blipFill>
        <p:spPr>
          <a:xfrm>
            <a:off x="395535" y="5016327"/>
            <a:ext cx="3312479" cy="1695369"/>
          </a:xfrm>
          <a:prstGeom prst="rect">
            <a:avLst/>
          </a:prstGeom>
        </p:spPr>
      </p:pic>
      <p:pic>
        <p:nvPicPr>
          <p:cNvPr id="14" name="Obrázek 13"/>
          <p:cNvPicPr>
            <a:picLocks noChangeAspect="1"/>
          </p:cNvPicPr>
          <p:nvPr/>
        </p:nvPicPr>
        <p:blipFill>
          <a:blip r:embed="rId7"/>
          <a:stretch>
            <a:fillRect/>
          </a:stretch>
        </p:blipFill>
        <p:spPr>
          <a:xfrm>
            <a:off x="5004048" y="5016327"/>
            <a:ext cx="3250704" cy="170470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87497"/>
          </a:xfrm>
        </p:spPr>
        <p:txBody>
          <a:bodyPr/>
          <a:lstStyle/>
          <a:p>
            <a:r>
              <a:rPr lang="cs-CZ" sz="1400" b="1" kern="1200" dirty="0" smtClean="0">
                <a:solidFill>
                  <a:srgbClr val="000000"/>
                </a:solidFill>
                <a:cs typeface="Arial" charset="0"/>
              </a:rPr>
              <a:t>Výšková </a:t>
            </a:r>
            <a:r>
              <a:rPr lang="cs-CZ" sz="1400" b="1" kern="1200" dirty="0">
                <a:solidFill>
                  <a:srgbClr val="000000"/>
                </a:solidFill>
                <a:cs typeface="Arial" charset="0"/>
              </a:rPr>
              <a:t>diferenciace (proces zvětšování rozdílů) </a:t>
            </a:r>
            <a:r>
              <a:rPr lang="cs-CZ" sz="1400" b="1" kern="1200" dirty="0" smtClean="0">
                <a:solidFill>
                  <a:srgbClr val="000000"/>
                </a:solidFill>
                <a:cs typeface="Arial" charset="0"/>
              </a:rPr>
              <a:t>- Porovnání TVP 1- 6</a:t>
            </a:r>
            <a:r>
              <a:rPr lang="cs-CZ" sz="1800" b="1" kern="1200" dirty="0" smtClean="0">
                <a:solidFill>
                  <a:srgbClr val="000000"/>
                </a:solidFill>
                <a:cs typeface="Arial" charset="0"/>
              </a:rPr>
              <a:t/>
            </a:r>
            <a:br>
              <a:rPr lang="cs-CZ" sz="1800" b="1" kern="1200" dirty="0" smtClean="0">
                <a:solidFill>
                  <a:srgbClr val="000000"/>
                </a:solidFill>
                <a:cs typeface="Arial" charset="0"/>
              </a:rPr>
            </a:br>
            <a:r>
              <a:rPr lang="cs-CZ" sz="1000" b="1" u="sng" dirty="0" smtClean="0"/>
              <a:t>Index </a:t>
            </a:r>
            <a:r>
              <a:rPr lang="cs-CZ" sz="1000" b="1" u="sng" dirty="0"/>
              <a:t>výškové diferenciace (</a:t>
            </a:r>
            <a:r>
              <a:rPr lang="cs-CZ" sz="1000" b="1" u="sng" dirty="0" err="1" smtClean="0"/>
              <a:t>Füldner</a:t>
            </a:r>
            <a:r>
              <a:rPr lang="cs-CZ" sz="1000" b="1" u="sng" dirty="0"/>
              <a:t>, 1995)</a:t>
            </a:r>
            <a:r>
              <a:rPr lang="cs-CZ" sz="1000" dirty="0"/>
              <a:t> s </a:t>
            </a:r>
            <a:r>
              <a:rPr lang="cs-CZ" sz="1000" dirty="0" smtClean="0"/>
              <a:t>rozpětím </a:t>
            </a:r>
            <a:r>
              <a:rPr lang="cs-CZ" sz="1000" dirty="0"/>
              <a:t>0–1 (</a:t>
            </a:r>
            <a:r>
              <a:rPr lang="cs-CZ" sz="1000" b="1" dirty="0" err="1"/>
              <a:t>TMh</a:t>
            </a:r>
            <a:r>
              <a:rPr lang="cs-CZ" sz="1000" b="1" dirty="0"/>
              <a:t> &gt; </a:t>
            </a:r>
            <a:r>
              <a:rPr lang="cs-CZ" sz="1000" b="1" u="sng" dirty="0" smtClean="0"/>
              <a:t>0,7 </a:t>
            </a:r>
            <a:r>
              <a:rPr lang="cs-CZ" sz="1000" b="1" u="sng" dirty="0"/>
              <a:t>velmi silná výšková diferenciace</a:t>
            </a:r>
            <a:r>
              <a:rPr lang="cs-CZ" sz="1000" dirty="0" smtClean="0"/>
              <a:t>)</a:t>
            </a:r>
            <a:br>
              <a:rPr lang="cs-CZ" sz="1000" dirty="0" smtClean="0"/>
            </a:br>
            <a:r>
              <a:rPr lang="cs-CZ" sz="1000" dirty="0" smtClean="0">
                <a:latin typeface="Calibri" panose="020F0502020204030204" pitchFamily="34" charset="0"/>
                <a:ea typeface="Calibri" panose="020F0502020204030204" pitchFamily="34" charset="0"/>
                <a:cs typeface="Times New Roman" panose="02020603050405020304" pitchFamily="18" charset="0"/>
              </a:rPr>
              <a:t>(</a:t>
            </a:r>
            <a:r>
              <a:rPr lang="cs-CZ" sz="1200" dirty="0" smtClean="0">
                <a:latin typeface="Calibri" panose="020F0502020204030204" pitchFamily="34" charset="0"/>
                <a:ea typeface="Calibri" panose="020F0502020204030204" pitchFamily="34" charset="0"/>
                <a:cs typeface="Times New Roman" panose="02020603050405020304" pitchFamily="18" charset="0"/>
              </a:rPr>
              <a:t>Výšková diferenciace se s věkem bude zmenšovat.</a:t>
            </a:r>
            <a:br>
              <a:rPr lang="cs-CZ" sz="1200" dirty="0" smtClean="0">
                <a:latin typeface="Calibri" panose="020F0502020204030204" pitchFamily="34" charset="0"/>
                <a:ea typeface="Calibri" panose="020F0502020204030204" pitchFamily="34" charset="0"/>
                <a:cs typeface="Times New Roman" panose="02020603050405020304" pitchFamily="18" charset="0"/>
              </a:rPr>
            </a:br>
            <a:r>
              <a:rPr lang="cs-CZ" sz="1200" b="1" u="sng" dirty="0" smtClean="0">
                <a:latin typeface="Calibri" panose="020F0502020204030204" pitchFamily="34" charset="0"/>
                <a:ea typeface="Calibri" panose="020F0502020204030204" pitchFamily="34" charset="0"/>
                <a:cs typeface="Times New Roman" panose="02020603050405020304" pitchFamily="18" charset="0"/>
              </a:rPr>
              <a:t> Největší výškové  rozdíly na  ploše TVP5 s hodnotou max. 0,33 a TVP4 0.28, minimum na TVP1 0.25 a TVP2 0.22</a:t>
            </a:r>
            <a:r>
              <a:rPr lang="cs-CZ" sz="1200" dirty="0" smtClean="0">
                <a:latin typeface="Calibri" panose="020F0502020204030204" pitchFamily="34" charset="0"/>
                <a:ea typeface="Calibri" panose="020F0502020204030204" pitchFamily="34" charset="0"/>
                <a:cs typeface="Times New Roman" panose="02020603050405020304" pitchFamily="18" charset="0"/>
              </a:rPr>
              <a:t> )</a:t>
            </a:r>
            <a:r>
              <a:rPr lang="cs-CZ" sz="1200" dirty="0" smtClean="0"/>
              <a:t/>
            </a:r>
            <a:br>
              <a:rPr lang="cs-CZ" sz="1200" dirty="0" smtClean="0"/>
            </a:br>
            <a:r>
              <a:rPr lang="cs-CZ" sz="1000" dirty="0"/>
              <a:t/>
            </a:r>
            <a:br>
              <a:rPr lang="cs-CZ" sz="1000" dirty="0"/>
            </a:br>
            <a:endParaRPr lang="cs-CZ" sz="1000" dirty="0"/>
          </a:p>
        </p:txBody>
      </p:sp>
      <p:pic>
        <p:nvPicPr>
          <p:cNvPr id="5" name="Zástupný symbol pro obsah 3"/>
          <p:cNvPicPr>
            <a:picLocks noGrp="1"/>
          </p:cNvPicPr>
          <p:nvPr>
            <p:ph idx="1"/>
          </p:nvPr>
        </p:nvPicPr>
        <p:blipFill>
          <a:blip r:embed="rId2" cstate="print"/>
          <a:srcRect/>
          <a:stretch>
            <a:fillRect/>
          </a:stretch>
        </p:blipFill>
        <p:spPr bwMode="auto">
          <a:xfrm>
            <a:off x="789843" y="3099995"/>
            <a:ext cx="3278101" cy="1566194"/>
          </a:xfrm>
          <a:prstGeom prst="rect">
            <a:avLst/>
          </a:prstGeom>
          <a:noFill/>
        </p:spPr>
      </p:pic>
      <p:pic>
        <p:nvPicPr>
          <p:cNvPr id="4" name="Zástupný symbol pro obsah 3"/>
          <p:cNvPicPr>
            <a:picLocks/>
          </p:cNvPicPr>
          <p:nvPr/>
        </p:nvPicPr>
        <p:blipFill>
          <a:blip r:embed="rId3" cstate="print"/>
          <a:srcRect/>
          <a:stretch>
            <a:fillRect/>
          </a:stretch>
        </p:blipFill>
        <p:spPr bwMode="auto">
          <a:xfrm>
            <a:off x="4788024" y="3100545"/>
            <a:ext cx="3384376" cy="1565644"/>
          </a:xfrm>
          <a:prstGeom prst="rect">
            <a:avLst/>
          </a:prstGeom>
          <a:noFill/>
          <a:ln w="9525">
            <a:noFill/>
            <a:miter lim="800000"/>
            <a:headEnd/>
            <a:tailEnd/>
          </a:ln>
          <a:effectLst/>
        </p:spPr>
      </p:pic>
      <p:pic>
        <p:nvPicPr>
          <p:cNvPr id="6" name="Zástupný symbol pro obsah 3"/>
          <p:cNvPicPr>
            <a:picLocks/>
          </p:cNvPicPr>
          <p:nvPr/>
        </p:nvPicPr>
        <p:blipFill>
          <a:blip r:embed="rId4" cstate="print"/>
          <a:srcRect/>
          <a:stretch>
            <a:fillRect/>
          </a:stretch>
        </p:blipFill>
        <p:spPr bwMode="auto">
          <a:xfrm>
            <a:off x="4788024" y="1197995"/>
            <a:ext cx="3384376" cy="1604853"/>
          </a:xfrm>
          <a:prstGeom prst="rect">
            <a:avLst/>
          </a:prstGeom>
          <a:noFill/>
          <a:ln w="9525">
            <a:noFill/>
            <a:miter lim="800000"/>
            <a:headEnd/>
            <a:tailEnd/>
          </a:ln>
          <a:effectLst/>
        </p:spPr>
      </p:pic>
      <p:pic>
        <p:nvPicPr>
          <p:cNvPr id="7" name="Zástupný symbol pro obsah 3"/>
          <p:cNvPicPr>
            <a:picLocks/>
          </p:cNvPicPr>
          <p:nvPr/>
        </p:nvPicPr>
        <p:blipFill>
          <a:blip r:embed="rId5" cstate="print"/>
          <a:srcRect/>
          <a:stretch>
            <a:fillRect/>
          </a:stretch>
        </p:blipFill>
        <p:spPr bwMode="auto">
          <a:xfrm>
            <a:off x="784179" y="1197996"/>
            <a:ext cx="3312368" cy="1604853"/>
          </a:xfrm>
          <a:prstGeom prst="rect">
            <a:avLst/>
          </a:prstGeom>
          <a:noFill/>
          <a:ln w="9525">
            <a:noFill/>
            <a:miter lim="800000"/>
            <a:headEnd/>
            <a:tailEnd/>
          </a:ln>
          <a:effectLst/>
        </p:spPr>
      </p:pic>
      <p:sp>
        <p:nvSpPr>
          <p:cNvPr id="8" name="TextovéPole 7"/>
          <p:cNvSpPr txBox="1"/>
          <p:nvPr/>
        </p:nvSpPr>
        <p:spPr>
          <a:xfrm>
            <a:off x="6425952" y="2791961"/>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4</a:t>
            </a:r>
            <a:endParaRPr lang="cs-CZ" sz="1200" dirty="0"/>
          </a:p>
        </p:txBody>
      </p:sp>
      <p:sp>
        <p:nvSpPr>
          <p:cNvPr id="9" name="TextovéPole 8"/>
          <p:cNvSpPr txBox="1"/>
          <p:nvPr/>
        </p:nvSpPr>
        <p:spPr>
          <a:xfrm>
            <a:off x="6228184" y="909044"/>
            <a:ext cx="936104" cy="24622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 2</a:t>
            </a:r>
            <a:endParaRPr lang="cs-CZ" sz="1000" dirty="0"/>
          </a:p>
        </p:txBody>
      </p:sp>
      <p:sp>
        <p:nvSpPr>
          <p:cNvPr id="10" name="TextovéPole 9"/>
          <p:cNvSpPr txBox="1"/>
          <p:nvPr/>
        </p:nvSpPr>
        <p:spPr>
          <a:xfrm>
            <a:off x="2064440" y="898449"/>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1</a:t>
            </a:r>
            <a:endParaRPr lang="cs-CZ" sz="1200" dirty="0"/>
          </a:p>
        </p:txBody>
      </p:sp>
      <p:sp>
        <p:nvSpPr>
          <p:cNvPr id="11" name="TextovéPole 10"/>
          <p:cNvSpPr txBox="1"/>
          <p:nvPr/>
        </p:nvSpPr>
        <p:spPr>
          <a:xfrm>
            <a:off x="2030040" y="2822318"/>
            <a:ext cx="936104" cy="24622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 3</a:t>
            </a:r>
            <a:endParaRPr lang="cs-CZ" sz="1000" dirty="0"/>
          </a:p>
        </p:txBody>
      </p:sp>
      <p:sp>
        <p:nvSpPr>
          <p:cNvPr id="12" name="TextovéPole 11"/>
          <p:cNvSpPr txBox="1"/>
          <p:nvPr/>
        </p:nvSpPr>
        <p:spPr>
          <a:xfrm>
            <a:off x="2055224" y="4730150"/>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5</a:t>
            </a:r>
            <a:endParaRPr lang="cs-CZ" sz="1200" dirty="0"/>
          </a:p>
        </p:txBody>
      </p:sp>
      <p:sp>
        <p:nvSpPr>
          <p:cNvPr id="13" name="TextovéPole 12"/>
          <p:cNvSpPr txBox="1"/>
          <p:nvPr/>
        </p:nvSpPr>
        <p:spPr>
          <a:xfrm>
            <a:off x="6359664" y="4730151"/>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6</a:t>
            </a:r>
            <a:endParaRPr lang="cs-CZ" sz="1200" dirty="0"/>
          </a:p>
        </p:txBody>
      </p:sp>
      <p:pic>
        <p:nvPicPr>
          <p:cNvPr id="3" name="Obrázek 2"/>
          <p:cNvPicPr>
            <a:picLocks noChangeAspect="1"/>
          </p:cNvPicPr>
          <p:nvPr/>
        </p:nvPicPr>
        <p:blipFill>
          <a:blip r:embed="rId6"/>
          <a:stretch>
            <a:fillRect/>
          </a:stretch>
        </p:blipFill>
        <p:spPr>
          <a:xfrm>
            <a:off x="827584" y="4975322"/>
            <a:ext cx="3240360" cy="1694038"/>
          </a:xfrm>
          <a:prstGeom prst="rect">
            <a:avLst/>
          </a:prstGeom>
        </p:spPr>
      </p:pic>
      <p:pic>
        <p:nvPicPr>
          <p:cNvPr id="14" name="Obrázek 13"/>
          <p:cNvPicPr>
            <a:picLocks noChangeAspect="1"/>
          </p:cNvPicPr>
          <p:nvPr/>
        </p:nvPicPr>
        <p:blipFill>
          <a:blip r:embed="rId7"/>
          <a:stretch>
            <a:fillRect/>
          </a:stretch>
        </p:blipFill>
        <p:spPr>
          <a:xfrm>
            <a:off x="4788025" y="4975322"/>
            <a:ext cx="3384375" cy="16940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dirty="0" smtClean="0"/>
              <a:t>Cíl práce</a:t>
            </a:r>
            <a:endParaRPr lang="cs-CZ" dirty="0"/>
          </a:p>
        </p:txBody>
      </p:sp>
      <p:sp>
        <p:nvSpPr>
          <p:cNvPr id="3" name="Zástupný symbol pro obsah 2"/>
          <p:cNvSpPr>
            <a:spLocks noGrp="1"/>
          </p:cNvSpPr>
          <p:nvPr>
            <p:ph idx="1"/>
          </p:nvPr>
        </p:nvSpPr>
        <p:spPr>
          <a:xfrm>
            <a:off x="457200" y="980728"/>
            <a:ext cx="3970784" cy="5400600"/>
          </a:xfrm>
        </p:spPr>
        <p:txBody>
          <a:bodyPr/>
          <a:lstStyle/>
          <a:p>
            <a:pPr algn="ctr"/>
            <a:r>
              <a:rPr lang="cs-CZ" sz="2000" b="1" u="sng" dirty="0" smtClean="0">
                <a:solidFill>
                  <a:schemeClr val="tx1"/>
                </a:solidFill>
              </a:rPr>
              <a:t>Hlavní cíle</a:t>
            </a:r>
          </a:p>
          <a:p>
            <a:r>
              <a:rPr lang="cs-CZ" sz="1600" dirty="0" smtClean="0">
                <a:solidFill>
                  <a:schemeClr val="tx1"/>
                </a:solidFill>
              </a:rPr>
              <a:t>Rozbor problematiky struktury a vývoje lesních porostů ponechaných samovolnému vývoji</a:t>
            </a:r>
          </a:p>
          <a:p>
            <a:r>
              <a:rPr lang="cs-CZ" sz="1600" dirty="0" smtClean="0">
                <a:solidFill>
                  <a:schemeClr val="tx1"/>
                </a:solidFill>
              </a:rPr>
              <a:t>Charakteristika zájmové oblasti CHKO Kokořínsko a zejména pak stanovištních a porostních poměrů v TVP.</a:t>
            </a:r>
          </a:p>
          <a:p>
            <a:r>
              <a:rPr lang="cs-CZ" sz="1600" dirty="0" smtClean="0"/>
              <a:t>Uvedení </a:t>
            </a:r>
            <a:r>
              <a:rPr lang="cs-CZ" sz="1600" dirty="0"/>
              <a:t>jednotlivých metodických </a:t>
            </a:r>
            <a:r>
              <a:rPr lang="cs-CZ" sz="1600" dirty="0" smtClean="0"/>
              <a:t>postupů</a:t>
            </a:r>
          </a:p>
          <a:p>
            <a:r>
              <a:rPr lang="cs-CZ" sz="1600" dirty="0"/>
              <a:t>Aplikace standardních biometrických a matematicko-statistických </a:t>
            </a:r>
            <a:r>
              <a:rPr lang="cs-CZ" sz="1600" dirty="0" smtClean="0"/>
              <a:t>metod </a:t>
            </a:r>
            <a:r>
              <a:rPr lang="cs-CZ" sz="1600" dirty="0"/>
              <a:t>všech jedinců stromového patra a jedinců </a:t>
            </a:r>
            <a:r>
              <a:rPr lang="cs-CZ" sz="1600" dirty="0" smtClean="0"/>
              <a:t>zjištěné </a:t>
            </a:r>
            <a:r>
              <a:rPr lang="cs-CZ" sz="1600" dirty="0"/>
              <a:t>přirozené obnovy </a:t>
            </a:r>
            <a:r>
              <a:rPr lang="cs-CZ" sz="1600" dirty="0" smtClean="0"/>
              <a:t>.</a:t>
            </a:r>
            <a:endParaRPr lang="cs-CZ" sz="1600" dirty="0" smtClean="0">
              <a:solidFill>
                <a:schemeClr val="tx1"/>
              </a:solidFill>
            </a:endParaRPr>
          </a:p>
          <a:p>
            <a:r>
              <a:rPr lang="cs-CZ" sz="1600" u="sng" dirty="0"/>
              <a:t>Vyhodnocení struktury a vývoje porostů na 6 výzkumných plochách v přirozených reliktních borech</a:t>
            </a:r>
            <a:endParaRPr lang="cs-CZ" sz="1600" dirty="0"/>
          </a:p>
        </p:txBody>
      </p:sp>
      <p:sp>
        <p:nvSpPr>
          <p:cNvPr id="4" name="Zástupný symbol pro obsah 2"/>
          <p:cNvSpPr txBox="1">
            <a:spLocks/>
          </p:cNvSpPr>
          <p:nvPr/>
        </p:nvSpPr>
        <p:spPr bwMode="auto">
          <a:xfrm>
            <a:off x="4834104" y="980728"/>
            <a:ext cx="3818384" cy="51845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a:r>
              <a:rPr lang="cs-CZ" sz="2000" b="1" u="sng" kern="0" dirty="0" smtClean="0"/>
              <a:t>Dílčí cíle</a:t>
            </a:r>
            <a:endParaRPr lang="cs-CZ" sz="2000" kern="0" dirty="0" smtClean="0"/>
          </a:p>
          <a:p>
            <a:r>
              <a:rPr lang="cs-CZ" sz="1800" dirty="0" smtClean="0"/>
              <a:t>Získání poznatků </a:t>
            </a:r>
            <a:r>
              <a:rPr lang="cs-CZ" sz="1800" dirty="0"/>
              <a:t>o struktuře a vývoji porostů přirozených reliktních borů </a:t>
            </a:r>
            <a:r>
              <a:rPr lang="cs-CZ" sz="1800" dirty="0" smtClean="0"/>
              <a:t>PR Kostelecké </a:t>
            </a:r>
            <a:r>
              <a:rPr lang="cs-CZ" sz="1800" dirty="0"/>
              <a:t>bory v CHKO </a:t>
            </a:r>
            <a:r>
              <a:rPr lang="cs-CZ" sz="1800" dirty="0" smtClean="0"/>
              <a:t>Kokořínsko.</a:t>
            </a:r>
            <a:endParaRPr lang="cs-CZ" sz="1800" kern="0" dirty="0"/>
          </a:p>
          <a:p>
            <a:r>
              <a:rPr lang="cs-CZ" sz="1800" kern="0" dirty="0" smtClean="0"/>
              <a:t>Posouzení predikce </a:t>
            </a:r>
            <a:r>
              <a:rPr lang="cs-CZ" sz="1800" kern="0" dirty="0"/>
              <a:t>vývoje a struktury smíšených porostů pomocí simulátoru biodynamiky lesa SIBYLA</a:t>
            </a:r>
          </a:p>
          <a:p>
            <a:r>
              <a:rPr lang="cs-CZ" sz="1800" kern="0" dirty="0" smtClean="0"/>
              <a:t>Zhodnocení </a:t>
            </a:r>
            <a:r>
              <a:rPr lang="cs-CZ" sz="1800" kern="0" dirty="0"/>
              <a:t>parametrů </a:t>
            </a:r>
            <a:r>
              <a:rPr lang="cs-CZ" sz="1800" kern="0" dirty="0" smtClean="0"/>
              <a:t>a stavů mrtvého dřeva </a:t>
            </a:r>
          </a:p>
          <a:p>
            <a:r>
              <a:rPr lang="cs-CZ" sz="1800" kern="0" dirty="0"/>
              <a:t>Zhodnocení přirozené obnovy a zdravotního stavu</a:t>
            </a:r>
          </a:p>
          <a:p>
            <a:pPr marL="0" indent="0">
              <a:buNone/>
            </a:pPr>
            <a:r>
              <a:rPr lang="cs-CZ" sz="2000" kern="0" dirty="0" smtClean="0"/>
              <a:t>.</a:t>
            </a:r>
          </a:p>
          <a:p>
            <a:endParaRPr lang="cs-CZ" kern="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5212" y="160785"/>
            <a:ext cx="8229600" cy="634082"/>
          </a:xfrm>
        </p:spPr>
        <p:txBody>
          <a:bodyPr/>
          <a:lstStyle/>
          <a:p>
            <a:r>
              <a:rPr lang="cs-CZ" sz="1400" b="1" kern="1200" dirty="0" smtClean="0">
                <a:solidFill>
                  <a:srgbClr val="000000"/>
                </a:solidFill>
                <a:cs typeface="Arial" charset="0"/>
              </a:rPr>
              <a:t>Porovnání TVP 1- 6</a:t>
            </a:r>
            <a:r>
              <a:rPr lang="cs-CZ" sz="1400" b="1" kern="1200" dirty="0">
                <a:solidFill>
                  <a:srgbClr val="000000"/>
                </a:solidFill>
                <a:cs typeface="Arial" charset="0"/>
              </a:rPr>
              <a:t> </a:t>
            </a:r>
            <a:r>
              <a:rPr lang="cs-CZ" sz="1400" b="1" kern="1200" dirty="0" err="1" smtClean="0">
                <a:solidFill>
                  <a:srgbClr val="000000"/>
                </a:solidFill>
                <a:cs typeface="Arial" charset="0"/>
              </a:rPr>
              <a:t>Ks.Ha</a:t>
            </a:r>
            <a:r>
              <a:rPr lang="cs-CZ" sz="1400" b="1" kern="1200" dirty="0" smtClean="0">
                <a:solidFill>
                  <a:srgbClr val="000000"/>
                </a:solidFill>
                <a:cs typeface="Arial" charset="0"/>
              </a:rPr>
              <a:t/>
            </a:r>
            <a:br>
              <a:rPr lang="cs-CZ" sz="1400" b="1" kern="1200" dirty="0" smtClean="0">
                <a:solidFill>
                  <a:srgbClr val="000000"/>
                </a:solidFill>
                <a:cs typeface="Arial" charset="0"/>
              </a:rPr>
            </a:br>
            <a:r>
              <a:rPr lang="cs-CZ" sz="1400" b="1" u="sng" kern="1200" dirty="0" smtClean="0">
                <a:solidFill>
                  <a:srgbClr val="000000"/>
                </a:solidFill>
                <a:cs typeface="Arial" charset="0"/>
              </a:rPr>
              <a:t>S nárůstem </a:t>
            </a:r>
            <a:r>
              <a:rPr lang="cs-CZ" sz="1200" b="1" u="sng" kern="1200" dirty="0" smtClean="0">
                <a:solidFill>
                  <a:srgbClr val="000000"/>
                </a:solidFill>
                <a:cs typeface="Arial" charset="0"/>
              </a:rPr>
              <a:t>věku budou počty kusů klesat</a:t>
            </a:r>
            <a:br>
              <a:rPr lang="cs-CZ" sz="1200" b="1" u="sng" kern="1200" dirty="0" smtClean="0">
                <a:solidFill>
                  <a:srgbClr val="000000"/>
                </a:solidFill>
                <a:cs typeface="Arial" charset="0"/>
              </a:rPr>
            </a:br>
            <a:r>
              <a:rPr lang="cs-CZ" sz="1100" b="1" u="sng" kern="1200" dirty="0" smtClean="0">
                <a:solidFill>
                  <a:srgbClr val="000000"/>
                </a:solidFill>
                <a:cs typeface="Arial" charset="0"/>
              </a:rPr>
              <a:t>Nejvíce kusů na ploše TVP6 1000 Ks/Ha, nejméně na TVP4 280 Ks/Ha.</a:t>
            </a:r>
            <a:endParaRPr lang="cs-CZ" sz="1100" b="1" u="sng" dirty="0"/>
          </a:p>
        </p:txBody>
      </p:sp>
      <p:pic>
        <p:nvPicPr>
          <p:cNvPr id="5" name="Zástupný symbol pro obsah 4"/>
          <p:cNvPicPr>
            <a:picLocks noGrp="1"/>
          </p:cNvPicPr>
          <p:nvPr>
            <p:ph idx="1"/>
          </p:nvPr>
        </p:nvPicPr>
        <p:blipFill>
          <a:blip r:embed="rId2" cstate="print"/>
          <a:srcRect/>
          <a:stretch>
            <a:fillRect/>
          </a:stretch>
        </p:blipFill>
        <p:spPr bwMode="auto">
          <a:xfrm>
            <a:off x="502137" y="3131492"/>
            <a:ext cx="3309382" cy="1623351"/>
          </a:xfrm>
          <a:prstGeom prst="rect">
            <a:avLst/>
          </a:prstGeom>
          <a:noFill/>
        </p:spPr>
      </p:pic>
      <p:pic>
        <p:nvPicPr>
          <p:cNvPr id="4" name="Obrázek 3"/>
          <p:cNvPicPr/>
          <p:nvPr/>
        </p:nvPicPr>
        <p:blipFill>
          <a:blip r:embed="rId3" cstate="print"/>
          <a:stretch>
            <a:fillRect/>
          </a:stretch>
        </p:blipFill>
        <p:spPr bwMode="auto">
          <a:xfrm>
            <a:off x="4893006" y="3097998"/>
            <a:ext cx="3492388" cy="1597798"/>
          </a:xfrm>
          <a:prstGeom prst="rect">
            <a:avLst/>
          </a:prstGeom>
          <a:noFill/>
        </p:spPr>
      </p:pic>
      <p:pic>
        <p:nvPicPr>
          <p:cNvPr id="7" name="Obrázek 6"/>
          <p:cNvPicPr/>
          <p:nvPr/>
        </p:nvPicPr>
        <p:blipFill>
          <a:blip r:embed="rId4" cstate="print"/>
          <a:srcRect/>
          <a:stretch>
            <a:fillRect/>
          </a:stretch>
        </p:blipFill>
        <p:spPr bwMode="auto">
          <a:xfrm>
            <a:off x="4893006" y="1144843"/>
            <a:ext cx="3492388" cy="1584176"/>
          </a:xfrm>
          <a:prstGeom prst="rect">
            <a:avLst/>
          </a:prstGeom>
          <a:noFill/>
        </p:spPr>
      </p:pic>
      <p:sp>
        <p:nvSpPr>
          <p:cNvPr id="8" name="TextovéPole 7"/>
          <p:cNvSpPr txBox="1"/>
          <p:nvPr/>
        </p:nvSpPr>
        <p:spPr>
          <a:xfrm>
            <a:off x="6522190" y="2795446"/>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9" name="TextovéPole 8"/>
          <p:cNvSpPr txBox="1"/>
          <p:nvPr/>
        </p:nvSpPr>
        <p:spPr>
          <a:xfrm>
            <a:off x="6522190" y="840857"/>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0" name="TextovéPole 9"/>
          <p:cNvSpPr txBox="1"/>
          <p:nvPr/>
        </p:nvSpPr>
        <p:spPr>
          <a:xfrm>
            <a:off x="2051720" y="85830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1</a:t>
            </a:r>
            <a:endParaRPr lang="cs-CZ" sz="1200" dirty="0"/>
          </a:p>
        </p:txBody>
      </p:sp>
      <p:sp>
        <p:nvSpPr>
          <p:cNvPr id="12" name="TextovéPole 11"/>
          <p:cNvSpPr txBox="1"/>
          <p:nvPr/>
        </p:nvSpPr>
        <p:spPr>
          <a:xfrm>
            <a:off x="1841448" y="2795447"/>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11" name="TextovéPole 10"/>
          <p:cNvSpPr txBox="1"/>
          <p:nvPr/>
        </p:nvSpPr>
        <p:spPr>
          <a:xfrm>
            <a:off x="6522190" y="4791638"/>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6</a:t>
            </a:r>
            <a:endParaRPr lang="cs-CZ" sz="1200" dirty="0"/>
          </a:p>
        </p:txBody>
      </p:sp>
      <p:sp>
        <p:nvSpPr>
          <p:cNvPr id="13" name="TextovéPole 12"/>
          <p:cNvSpPr txBox="1"/>
          <p:nvPr/>
        </p:nvSpPr>
        <p:spPr>
          <a:xfrm>
            <a:off x="1955681" y="4759738"/>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5</a:t>
            </a:r>
            <a:endParaRPr lang="cs-CZ" sz="1200" dirty="0"/>
          </a:p>
        </p:txBody>
      </p:sp>
      <p:pic>
        <p:nvPicPr>
          <p:cNvPr id="3" name="Obrázek 2"/>
          <p:cNvPicPr>
            <a:picLocks noChangeAspect="1"/>
          </p:cNvPicPr>
          <p:nvPr/>
        </p:nvPicPr>
        <p:blipFill>
          <a:blip r:embed="rId5"/>
          <a:stretch>
            <a:fillRect/>
          </a:stretch>
        </p:blipFill>
        <p:spPr>
          <a:xfrm>
            <a:off x="476517" y="5068637"/>
            <a:ext cx="3335002" cy="1616933"/>
          </a:xfrm>
          <a:prstGeom prst="rect">
            <a:avLst/>
          </a:prstGeom>
        </p:spPr>
      </p:pic>
      <p:pic>
        <p:nvPicPr>
          <p:cNvPr id="14" name="Obrázek 13"/>
          <p:cNvPicPr>
            <a:picLocks noChangeAspect="1"/>
          </p:cNvPicPr>
          <p:nvPr/>
        </p:nvPicPr>
        <p:blipFill>
          <a:blip r:embed="rId6"/>
          <a:stretch>
            <a:fillRect/>
          </a:stretch>
        </p:blipFill>
        <p:spPr>
          <a:xfrm>
            <a:off x="4893006" y="5068637"/>
            <a:ext cx="3492388" cy="1616933"/>
          </a:xfrm>
          <a:prstGeom prst="rect">
            <a:avLst/>
          </a:prstGeom>
        </p:spPr>
      </p:pic>
      <p:pic>
        <p:nvPicPr>
          <p:cNvPr id="15" name="Obrázek 14"/>
          <p:cNvPicPr>
            <a:picLocks noChangeAspect="1"/>
          </p:cNvPicPr>
          <p:nvPr/>
        </p:nvPicPr>
        <p:blipFill>
          <a:blip r:embed="rId7"/>
          <a:stretch>
            <a:fillRect/>
          </a:stretch>
        </p:blipFill>
        <p:spPr>
          <a:xfrm>
            <a:off x="450897" y="1149739"/>
            <a:ext cx="3360622" cy="161373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363272" cy="611796"/>
          </a:xfrm>
        </p:spPr>
        <p:txBody>
          <a:bodyPr/>
          <a:lstStyle/>
          <a:p>
            <a:r>
              <a:rPr lang="cs-CZ" sz="1400" b="1" kern="1200" dirty="0" smtClean="0">
                <a:solidFill>
                  <a:srgbClr val="000000"/>
                </a:solidFill>
                <a:cs typeface="Arial" charset="0"/>
              </a:rPr>
              <a:t>Porovnání TVP 1- 6 </a:t>
            </a:r>
            <a:r>
              <a:rPr lang="cs-CZ" sz="1200" b="1" kern="1200" dirty="0" smtClean="0">
                <a:solidFill>
                  <a:srgbClr val="000000"/>
                </a:solidFill>
                <a:cs typeface="Arial" charset="0"/>
              </a:rPr>
              <a:t>m</a:t>
            </a:r>
            <a:r>
              <a:rPr lang="cs-CZ" sz="1200" b="1" kern="1200" baseline="30000" dirty="0" smtClean="0">
                <a:solidFill>
                  <a:srgbClr val="000000"/>
                </a:solidFill>
                <a:cs typeface="Arial" charset="0"/>
              </a:rPr>
              <a:t>3</a:t>
            </a:r>
            <a:r>
              <a:rPr lang="cs-CZ" sz="1200" b="1" kern="1200" dirty="0" smtClean="0">
                <a:solidFill>
                  <a:srgbClr val="000000"/>
                </a:solidFill>
                <a:cs typeface="Arial" charset="0"/>
              </a:rPr>
              <a:t>Ha</a:t>
            </a:r>
            <a:r>
              <a:rPr lang="cs-CZ" sz="1400" b="1" kern="1200" dirty="0" smtClean="0">
                <a:solidFill>
                  <a:srgbClr val="000000"/>
                </a:solidFill>
                <a:cs typeface="Arial" charset="0"/>
              </a:rPr>
              <a:t> </a:t>
            </a:r>
            <a:br>
              <a:rPr lang="cs-CZ" sz="1400" b="1" kern="1200" dirty="0" smtClean="0">
                <a:solidFill>
                  <a:srgbClr val="000000"/>
                </a:solidFill>
                <a:cs typeface="Arial" charset="0"/>
              </a:rPr>
            </a:br>
            <a:r>
              <a:rPr lang="cs-CZ" sz="1800" kern="1200" dirty="0" smtClean="0">
                <a:solidFill>
                  <a:srgbClr val="000000"/>
                </a:solidFill>
                <a:cs typeface="Arial" charset="0"/>
              </a:rPr>
              <a:t>(</a:t>
            </a:r>
            <a:r>
              <a:rPr lang="cs-CZ" sz="1100" kern="1200" dirty="0" smtClean="0">
                <a:solidFill>
                  <a:srgbClr val="000000"/>
                </a:solidFill>
                <a:cs typeface="Arial" charset="0"/>
              </a:rPr>
              <a:t>průměrná zásoba při pasečním hospodaření je cca 257 m</a:t>
            </a:r>
            <a:r>
              <a:rPr lang="cs-CZ" sz="1100" kern="1200" baseline="30000" dirty="0" smtClean="0">
                <a:solidFill>
                  <a:srgbClr val="000000"/>
                </a:solidFill>
                <a:cs typeface="Arial" charset="0"/>
              </a:rPr>
              <a:t>3</a:t>
            </a:r>
            <a:r>
              <a:rPr lang="cs-CZ" sz="1100" kern="1200" dirty="0" smtClean="0">
                <a:solidFill>
                  <a:srgbClr val="000000"/>
                </a:solidFill>
                <a:cs typeface="Arial" charset="0"/>
              </a:rPr>
              <a:t>Ha</a:t>
            </a:r>
            <a:r>
              <a:rPr lang="cs-CZ" sz="1200" kern="1200" dirty="0" smtClean="0">
                <a:solidFill>
                  <a:srgbClr val="000000"/>
                </a:solidFill>
                <a:cs typeface="Arial" charset="0"/>
              </a:rPr>
              <a:t>)</a:t>
            </a:r>
            <a:br>
              <a:rPr lang="cs-CZ" sz="1200" kern="1200" dirty="0" smtClean="0">
                <a:solidFill>
                  <a:srgbClr val="000000"/>
                </a:solidFill>
                <a:cs typeface="Arial" charset="0"/>
              </a:rPr>
            </a:br>
            <a:r>
              <a:rPr lang="cs-CZ" sz="1200" dirty="0" smtClean="0">
                <a:latin typeface="Calibri" panose="020F0502020204030204" pitchFamily="34" charset="0"/>
                <a:ea typeface="Calibri" panose="020F0502020204030204" pitchFamily="34" charset="0"/>
                <a:cs typeface="Times New Roman" panose="02020603050405020304" pitchFamily="18" charset="0"/>
              </a:rPr>
              <a:t>(</a:t>
            </a:r>
            <a:r>
              <a:rPr lang="cs-CZ" sz="1200" b="1" u="sng" dirty="0">
                <a:latin typeface="Calibri" panose="020F0502020204030204" pitchFamily="34" charset="0"/>
                <a:ea typeface="Calibri" panose="020F0502020204030204" pitchFamily="34" charset="0"/>
                <a:cs typeface="Times New Roman" panose="02020603050405020304" pitchFamily="18" charset="0"/>
              </a:rPr>
              <a:t>Největší </a:t>
            </a:r>
            <a:r>
              <a:rPr lang="cs-CZ" sz="1200" b="1" u="sng" dirty="0" smtClean="0">
                <a:latin typeface="Calibri" panose="020F0502020204030204" pitchFamily="34" charset="0"/>
                <a:ea typeface="Calibri" panose="020F0502020204030204" pitchFamily="34" charset="0"/>
                <a:cs typeface="Times New Roman" panose="02020603050405020304" pitchFamily="18" charset="0"/>
              </a:rPr>
              <a:t>max. zásoby se dosáhne na ploše TVP1 s 340 </a:t>
            </a:r>
            <a:r>
              <a:rPr lang="cs-CZ" sz="1200" b="1" u="sng" kern="1200" dirty="0">
                <a:solidFill>
                  <a:srgbClr val="000000"/>
                </a:solidFill>
                <a:cs typeface="Arial" charset="0"/>
              </a:rPr>
              <a:t>m</a:t>
            </a:r>
            <a:r>
              <a:rPr lang="cs-CZ" sz="1200" b="1" u="sng" kern="1200" baseline="30000" dirty="0">
                <a:solidFill>
                  <a:srgbClr val="000000"/>
                </a:solidFill>
                <a:cs typeface="Arial" charset="0"/>
              </a:rPr>
              <a:t>3</a:t>
            </a:r>
            <a:r>
              <a:rPr lang="cs-CZ" sz="1200" b="1" u="sng" kern="1200" dirty="0">
                <a:solidFill>
                  <a:srgbClr val="000000"/>
                </a:solidFill>
                <a:cs typeface="Arial" charset="0"/>
              </a:rPr>
              <a:t>Ha</a:t>
            </a:r>
            <a:r>
              <a:rPr lang="cs-CZ" sz="1200" b="1" u="sng" dirty="0" smtClean="0">
                <a:latin typeface="Calibri" panose="020F0502020204030204" pitchFamily="34" charset="0"/>
                <a:ea typeface="Calibri" panose="020F0502020204030204" pitchFamily="34" charset="0"/>
                <a:cs typeface="Times New Roman" panose="02020603050405020304" pitchFamily="18" charset="0"/>
              </a:rPr>
              <a:t> a TVP2 s 330</a:t>
            </a:r>
            <a:r>
              <a:rPr lang="cs-CZ" sz="1200" b="1" u="sng" kern="1200" dirty="0">
                <a:solidFill>
                  <a:srgbClr val="000000"/>
                </a:solidFill>
                <a:cs typeface="Arial" charset="0"/>
              </a:rPr>
              <a:t> m</a:t>
            </a:r>
            <a:r>
              <a:rPr lang="cs-CZ" sz="1200" b="1" u="sng" kern="1200" baseline="30000" dirty="0">
                <a:solidFill>
                  <a:srgbClr val="000000"/>
                </a:solidFill>
                <a:cs typeface="Arial" charset="0"/>
              </a:rPr>
              <a:t>3</a:t>
            </a:r>
            <a:r>
              <a:rPr lang="cs-CZ" sz="1200" b="1" u="sng" kern="1200" dirty="0">
                <a:solidFill>
                  <a:srgbClr val="000000"/>
                </a:solidFill>
                <a:cs typeface="Arial" charset="0"/>
              </a:rPr>
              <a:t>Ha</a:t>
            </a:r>
            <a:r>
              <a:rPr lang="cs-CZ" sz="1200" b="1" u="sng" dirty="0" smtClean="0">
                <a:latin typeface="Calibri" panose="020F0502020204030204" pitchFamily="34" charset="0"/>
                <a:ea typeface="Calibri" panose="020F0502020204030204" pitchFamily="34" charset="0"/>
                <a:cs typeface="Times New Roman" panose="02020603050405020304" pitchFamily="18" charset="0"/>
              </a:rPr>
              <a:t> , </a:t>
            </a:r>
            <a:r>
              <a:rPr lang="cs-CZ" sz="1200" b="1" u="sng" dirty="0">
                <a:latin typeface="Calibri" panose="020F0502020204030204" pitchFamily="34" charset="0"/>
                <a:ea typeface="Calibri" panose="020F0502020204030204" pitchFamily="34" charset="0"/>
                <a:cs typeface="Times New Roman" panose="02020603050405020304" pitchFamily="18" charset="0"/>
              </a:rPr>
              <a:t>nejméně na </a:t>
            </a:r>
            <a:r>
              <a:rPr lang="cs-CZ" sz="1200" b="1" u="sng" dirty="0" smtClean="0">
                <a:latin typeface="Calibri" panose="020F0502020204030204" pitchFamily="34" charset="0"/>
                <a:ea typeface="Calibri" panose="020F0502020204030204" pitchFamily="34" charset="0"/>
                <a:cs typeface="Times New Roman" panose="02020603050405020304" pitchFamily="18" charset="0"/>
              </a:rPr>
              <a:t>TVP4 s 210</a:t>
            </a:r>
            <a:r>
              <a:rPr lang="cs-CZ" sz="1200" b="1" u="sng" kern="1200" dirty="0">
                <a:solidFill>
                  <a:srgbClr val="000000"/>
                </a:solidFill>
                <a:cs typeface="Arial" charset="0"/>
              </a:rPr>
              <a:t> m</a:t>
            </a:r>
            <a:r>
              <a:rPr lang="cs-CZ" sz="1200" b="1" u="sng" kern="1200" baseline="30000" dirty="0">
                <a:solidFill>
                  <a:srgbClr val="000000"/>
                </a:solidFill>
                <a:cs typeface="Arial" charset="0"/>
              </a:rPr>
              <a:t>3</a:t>
            </a:r>
            <a:r>
              <a:rPr lang="cs-CZ" sz="1200" b="1" u="sng" kern="1200" dirty="0">
                <a:solidFill>
                  <a:srgbClr val="000000"/>
                </a:solidFill>
                <a:cs typeface="Arial" charset="0"/>
              </a:rPr>
              <a:t>Ha</a:t>
            </a:r>
            <a:r>
              <a:rPr lang="cs-CZ" sz="1200" b="1" u="sng" dirty="0" smtClean="0">
                <a:latin typeface="Calibri" panose="020F0502020204030204" pitchFamily="34" charset="0"/>
                <a:ea typeface="Calibri" panose="020F0502020204030204" pitchFamily="34" charset="0"/>
                <a:cs typeface="Times New Roman" panose="02020603050405020304" pitchFamily="18" charset="0"/>
              </a:rPr>
              <a:t> </a:t>
            </a:r>
            <a:r>
              <a:rPr lang="cs-CZ" sz="1200" b="1" u="sng" dirty="0">
                <a:latin typeface="Calibri" panose="020F0502020204030204" pitchFamily="34" charset="0"/>
                <a:ea typeface="Calibri" panose="020F0502020204030204" pitchFamily="34" charset="0"/>
                <a:cs typeface="Times New Roman" panose="02020603050405020304" pitchFamily="18" charset="0"/>
              </a:rPr>
              <a:t>a </a:t>
            </a:r>
            <a:r>
              <a:rPr lang="cs-CZ" sz="1200" b="1" u="sng" dirty="0" smtClean="0">
                <a:latin typeface="Calibri" panose="020F0502020204030204" pitchFamily="34" charset="0"/>
                <a:ea typeface="Calibri" panose="020F0502020204030204" pitchFamily="34" charset="0"/>
                <a:cs typeface="Times New Roman" panose="02020603050405020304" pitchFamily="18" charset="0"/>
              </a:rPr>
              <a:t>TVP5 s 200 </a:t>
            </a:r>
            <a:r>
              <a:rPr lang="cs-CZ" sz="1200" kern="1200" dirty="0">
                <a:solidFill>
                  <a:srgbClr val="000000"/>
                </a:solidFill>
                <a:cs typeface="Arial" charset="0"/>
              </a:rPr>
              <a:t>m</a:t>
            </a:r>
            <a:r>
              <a:rPr lang="cs-CZ" sz="1200" kern="1200" baseline="30000" dirty="0">
                <a:solidFill>
                  <a:srgbClr val="000000"/>
                </a:solidFill>
                <a:cs typeface="Arial" charset="0"/>
              </a:rPr>
              <a:t>3</a:t>
            </a:r>
            <a:r>
              <a:rPr lang="cs-CZ" sz="1200" kern="1200" dirty="0">
                <a:solidFill>
                  <a:srgbClr val="000000"/>
                </a:solidFill>
                <a:cs typeface="Arial" charset="0"/>
              </a:rPr>
              <a:t>Ha</a:t>
            </a:r>
            <a:r>
              <a:rPr lang="cs-CZ" sz="1200" dirty="0" smtClean="0">
                <a:latin typeface="Calibri" panose="020F0502020204030204" pitchFamily="34" charset="0"/>
                <a:ea typeface="Calibri" panose="020F0502020204030204" pitchFamily="34" charset="0"/>
                <a:cs typeface="Times New Roman" panose="02020603050405020304" pitchFamily="18" charset="0"/>
              </a:rPr>
              <a:t>)</a:t>
            </a:r>
            <a:r>
              <a:rPr lang="cs-CZ" sz="1200" b="1" kern="1200" dirty="0" smtClean="0">
                <a:solidFill>
                  <a:srgbClr val="000000"/>
                </a:solidFill>
                <a:cs typeface="Arial" charset="0"/>
              </a:rPr>
              <a:t/>
            </a:r>
            <a:br>
              <a:rPr lang="cs-CZ" sz="1200" b="1" kern="1200" dirty="0" smtClean="0">
                <a:solidFill>
                  <a:srgbClr val="000000"/>
                </a:solidFill>
                <a:cs typeface="Arial" charset="0"/>
              </a:rPr>
            </a:br>
            <a:endParaRPr lang="cs-CZ" sz="1200" dirty="0"/>
          </a:p>
        </p:txBody>
      </p:sp>
      <p:pic>
        <p:nvPicPr>
          <p:cNvPr id="4" name="Zástupný symbol pro obsah 3"/>
          <p:cNvPicPr>
            <a:picLocks noGrp="1"/>
          </p:cNvPicPr>
          <p:nvPr>
            <p:ph idx="1"/>
          </p:nvPr>
        </p:nvPicPr>
        <p:blipFill>
          <a:blip r:embed="rId2" cstate="print"/>
          <a:stretch>
            <a:fillRect/>
          </a:stretch>
        </p:blipFill>
        <p:spPr bwMode="auto">
          <a:xfrm>
            <a:off x="5145768" y="2945438"/>
            <a:ext cx="3456384" cy="1589693"/>
          </a:xfrm>
          <a:prstGeom prst="rect">
            <a:avLst/>
          </a:prstGeom>
          <a:noFill/>
        </p:spPr>
      </p:pic>
      <p:pic>
        <p:nvPicPr>
          <p:cNvPr id="5" name="Obrázek 4"/>
          <p:cNvPicPr/>
          <p:nvPr/>
        </p:nvPicPr>
        <p:blipFill>
          <a:blip r:embed="rId3" cstate="print"/>
          <a:srcRect/>
          <a:stretch>
            <a:fillRect/>
          </a:stretch>
        </p:blipFill>
        <p:spPr bwMode="auto">
          <a:xfrm>
            <a:off x="5145768" y="989621"/>
            <a:ext cx="3518048" cy="1651708"/>
          </a:xfrm>
          <a:prstGeom prst="rect">
            <a:avLst/>
          </a:prstGeom>
          <a:noFill/>
        </p:spPr>
      </p:pic>
      <p:pic>
        <p:nvPicPr>
          <p:cNvPr id="6" name="Obrázek 5"/>
          <p:cNvPicPr/>
          <p:nvPr/>
        </p:nvPicPr>
        <p:blipFill>
          <a:blip r:embed="rId4" cstate="print"/>
          <a:srcRect/>
          <a:stretch>
            <a:fillRect/>
          </a:stretch>
        </p:blipFill>
        <p:spPr bwMode="auto">
          <a:xfrm>
            <a:off x="251520" y="980728"/>
            <a:ext cx="3600400" cy="1656184"/>
          </a:xfrm>
          <a:prstGeom prst="rect">
            <a:avLst/>
          </a:prstGeom>
          <a:noFill/>
        </p:spPr>
      </p:pic>
      <p:pic>
        <p:nvPicPr>
          <p:cNvPr id="7" name="Obrázek 6"/>
          <p:cNvPicPr/>
          <p:nvPr/>
        </p:nvPicPr>
        <p:blipFill>
          <a:blip r:embed="rId5" cstate="print"/>
          <a:srcRect/>
          <a:stretch>
            <a:fillRect/>
          </a:stretch>
        </p:blipFill>
        <p:spPr bwMode="auto">
          <a:xfrm>
            <a:off x="251518" y="2883423"/>
            <a:ext cx="3600401" cy="1656184"/>
          </a:xfrm>
          <a:prstGeom prst="rect">
            <a:avLst/>
          </a:prstGeom>
          <a:noFill/>
        </p:spPr>
      </p:pic>
      <p:sp>
        <p:nvSpPr>
          <p:cNvPr id="9" name="TextovéPole 8"/>
          <p:cNvSpPr txBox="1"/>
          <p:nvPr/>
        </p:nvSpPr>
        <p:spPr>
          <a:xfrm>
            <a:off x="6408204" y="263691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4</a:t>
            </a:r>
            <a:endParaRPr lang="cs-CZ" sz="1200" dirty="0"/>
          </a:p>
        </p:txBody>
      </p:sp>
      <p:sp>
        <p:nvSpPr>
          <p:cNvPr id="10" name="TextovéPole 9"/>
          <p:cNvSpPr txBox="1"/>
          <p:nvPr/>
        </p:nvSpPr>
        <p:spPr>
          <a:xfrm>
            <a:off x="6408204" y="681095"/>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1" name="TextovéPole 10"/>
          <p:cNvSpPr txBox="1"/>
          <p:nvPr/>
        </p:nvSpPr>
        <p:spPr>
          <a:xfrm>
            <a:off x="1240440" y="653650"/>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2" name="TextovéPole 11"/>
          <p:cNvSpPr txBox="1"/>
          <p:nvPr/>
        </p:nvSpPr>
        <p:spPr>
          <a:xfrm>
            <a:off x="1907704" y="2667399"/>
            <a:ext cx="936104" cy="24622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 3</a:t>
            </a:r>
            <a:endParaRPr lang="cs-CZ" sz="1000" dirty="0"/>
          </a:p>
        </p:txBody>
      </p:sp>
      <p:sp>
        <p:nvSpPr>
          <p:cNvPr id="14" name="TextovéPole 13"/>
          <p:cNvSpPr txBox="1"/>
          <p:nvPr/>
        </p:nvSpPr>
        <p:spPr>
          <a:xfrm>
            <a:off x="1787728" y="4547591"/>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5</a:t>
            </a:r>
            <a:endParaRPr lang="cs-CZ" sz="1200" dirty="0"/>
          </a:p>
        </p:txBody>
      </p:sp>
      <p:sp>
        <p:nvSpPr>
          <p:cNvPr id="15" name="TextovéPole 14"/>
          <p:cNvSpPr txBox="1"/>
          <p:nvPr/>
        </p:nvSpPr>
        <p:spPr>
          <a:xfrm>
            <a:off x="6588224" y="4539607"/>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dirty="0" smtClean="0"/>
              <a:t>TVP</a:t>
            </a:r>
            <a:r>
              <a:rPr lang="cs-CZ" sz="1200" dirty="0" smtClean="0"/>
              <a:t> 6</a:t>
            </a:r>
            <a:endParaRPr lang="cs-CZ" sz="1200" dirty="0"/>
          </a:p>
        </p:txBody>
      </p:sp>
      <p:pic>
        <p:nvPicPr>
          <p:cNvPr id="3" name="Obrázek 2"/>
          <p:cNvPicPr>
            <a:picLocks noChangeAspect="1"/>
          </p:cNvPicPr>
          <p:nvPr/>
        </p:nvPicPr>
        <p:blipFill>
          <a:blip r:embed="rId6"/>
          <a:stretch>
            <a:fillRect/>
          </a:stretch>
        </p:blipFill>
        <p:spPr>
          <a:xfrm>
            <a:off x="251519" y="4861875"/>
            <a:ext cx="3600401" cy="1663469"/>
          </a:xfrm>
          <a:prstGeom prst="rect">
            <a:avLst/>
          </a:prstGeom>
        </p:spPr>
      </p:pic>
      <p:pic>
        <p:nvPicPr>
          <p:cNvPr id="8" name="Obrázek 7"/>
          <p:cNvPicPr>
            <a:picLocks noChangeAspect="1"/>
          </p:cNvPicPr>
          <p:nvPr/>
        </p:nvPicPr>
        <p:blipFill>
          <a:blip r:embed="rId7"/>
          <a:stretch>
            <a:fillRect/>
          </a:stretch>
        </p:blipFill>
        <p:spPr>
          <a:xfrm>
            <a:off x="5148064" y="4861875"/>
            <a:ext cx="3456384" cy="1663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8058"/>
          </a:xfrm>
        </p:spPr>
        <p:txBody>
          <a:bodyPr/>
          <a:lstStyle/>
          <a:p>
            <a:r>
              <a:rPr lang="cs-CZ" sz="1600" dirty="0" smtClean="0"/>
              <a:t>TVP 5                  Doplnění dalších indexů na TVP5-6              TVP 6 </a:t>
            </a:r>
            <a:endParaRPr lang="cs-CZ" sz="1600"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910722878"/>
              </p:ext>
            </p:extLst>
          </p:nvPr>
        </p:nvGraphicFramePr>
        <p:xfrm>
          <a:off x="5481056" y="4645660"/>
          <a:ext cx="3348222" cy="19442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 4"/>
          <p:cNvGraphicFramePr/>
          <p:nvPr>
            <p:extLst>
              <p:ext uri="{D42A27DB-BD31-4B8C-83A1-F6EECF244321}">
                <p14:modId xmlns:p14="http://schemas.microsoft.com/office/powerpoint/2010/main" val="1362734835"/>
              </p:ext>
            </p:extLst>
          </p:nvPr>
        </p:nvGraphicFramePr>
        <p:xfrm>
          <a:off x="5481056" y="692696"/>
          <a:ext cx="3205744" cy="1800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 5"/>
          <p:cNvGraphicFramePr/>
          <p:nvPr>
            <p:extLst>
              <p:ext uri="{D42A27DB-BD31-4B8C-83A1-F6EECF244321}">
                <p14:modId xmlns:p14="http://schemas.microsoft.com/office/powerpoint/2010/main" val="3102010258"/>
              </p:ext>
            </p:extLst>
          </p:nvPr>
        </p:nvGraphicFramePr>
        <p:xfrm>
          <a:off x="5481056" y="2636912"/>
          <a:ext cx="3315444" cy="1728192"/>
        </p:xfrm>
        <a:graphic>
          <a:graphicData uri="http://schemas.openxmlformats.org/drawingml/2006/chart">
            <c:chart xmlns:c="http://schemas.openxmlformats.org/drawingml/2006/chart" xmlns:r="http://schemas.openxmlformats.org/officeDocument/2006/relationships" r:id="rId4"/>
          </a:graphicData>
        </a:graphic>
      </p:graphicFrame>
      <p:pic>
        <p:nvPicPr>
          <p:cNvPr id="7" name="Obrázek 6"/>
          <p:cNvPicPr/>
          <p:nvPr/>
        </p:nvPicPr>
        <p:blipFill>
          <a:blip r:embed="rId5">
            <a:extLst>
              <a:ext uri="{28A0092B-C50C-407E-A947-70E740481C1C}">
                <a14:useLocalDpi xmlns:a14="http://schemas.microsoft.com/office/drawing/2010/main" val="0"/>
              </a:ext>
            </a:extLst>
          </a:blip>
          <a:srcRect/>
          <a:stretch>
            <a:fillRect/>
          </a:stretch>
        </p:blipFill>
        <p:spPr bwMode="auto">
          <a:xfrm>
            <a:off x="1" y="2492897"/>
            <a:ext cx="3382180" cy="1728192"/>
          </a:xfrm>
          <a:prstGeom prst="rect">
            <a:avLst/>
          </a:prstGeom>
          <a:noFill/>
        </p:spPr>
      </p:pic>
      <p:graphicFrame>
        <p:nvGraphicFramePr>
          <p:cNvPr id="8" name="Graf 7"/>
          <p:cNvGraphicFramePr/>
          <p:nvPr>
            <p:extLst>
              <p:ext uri="{D42A27DB-BD31-4B8C-83A1-F6EECF244321}">
                <p14:modId xmlns:p14="http://schemas.microsoft.com/office/powerpoint/2010/main" val="3135657711"/>
              </p:ext>
            </p:extLst>
          </p:nvPr>
        </p:nvGraphicFramePr>
        <p:xfrm>
          <a:off x="0" y="620688"/>
          <a:ext cx="3382180" cy="1728192"/>
        </p:xfrm>
        <a:graphic>
          <a:graphicData uri="http://schemas.openxmlformats.org/drawingml/2006/chart">
            <c:chart xmlns:c="http://schemas.openxmlformats.org/drawingml/2006/chart" xmlns:r="http://schemas.openxmlformats.org/officeDocument/2006/relationships" r:id="rId6"/>
          </a:graphicData>
        </a:graphic>
      </p:graphicFrame>
      <p:pic>
        <p:nvPicPr>
          <p:cNvPr id="9" name="Obrázek 8"/>
          <p:cNvPicPr>
            <a:picLocks noChangeAspect="1"/>
          </p:cNvPicPr>
          <p:nvPr/>
        </p:nvPicPr>
        <p:blipFill>
          <a:blip r:embed="rId7"/>
          <a:stretch>
            <a:fillRect/>
          </a:stretch>
        </p:blipFill>
        <p:spPr>
          <a:xfrm>
            <a:off x="8763" y="4546603"/>
            <a:ext cx="3373417" cy="1975931"/>
          </a:xfrm>
          <a:prstGeom prst="rect">
            <a:avLst/>
          </a:prstGeom>
        </p:spPr>
      </p:pic>
      <p:sp>
        <p:nvSpPr>
          <p:cNvPr id="10" name="Obdélník 9"/>
          <p:cNvSpPr/>
          <p:nvPr/>
        </p:nvSpPr>
        <p:spPr>
          <a:xfrm>
            <a:off x="3491880" y="794690"/>
            <a:ext cx="1956398" cy="4120167"/>
          </a:xfrm>
          <a:prstGeom prst="rect">
            <a:avLst/>
          </a:prstGeom>
        </p:spPr>
        <p:txBody>
          <a:bodyPr wrap="square">
            <a:spAutoFit/>
          </a:bodyPr>
          <a:lstStyle/>
          <a:p>
            <a:pPr>
              <a:lnSpc>
                <a:spcPct val="107000"/>
              </a:lnSpc>
              <a:spcAft>
                <a:spcPts val="800"/>
              </a:spcAft>
            </a:pPr>
            <a:r>
              <a:rPr lang="cs-CZ" sz="1100" b="1" u="sng" dirty="0" smtClean="0">
                <a:latin typeface="Calibri" panose="020F0502020204030204" pitchFamily="34" charset="0"/>
                <a:ea typeface="Calibri" panose="020F0502020204030204" pitchFamily="34" charset="0"/>
                <a:cs typeface="Times New Roman" panose="02020603050405020304" pitchFamily="18" charset="0"/>
              </a:rPr>
              <a:t>Index druhové různorodosti </a:t>
            </a:r>
            <a:r>
              <a:rPr lang="cs-CZ" sz="1000" b="1" u="sng" dirty="0">
                <a:latin typeface="Calibri" panose="020F0502020204030204" pitchFamily="34" charset="0"/>
                <a:ea typeface="Calibri" panose="020F0502020204030204" pitchFamily="34" charset="0"/>
                <a:cs typeface="Times New Roman" panose="02020603050405020304" pitchFamily="18" charset="0"/>
              </a:rPr>
              <a:t>(entropie H´) – (</a:t>
            </a:r>
            <a:r>
              <a:rPr lang="cs-CZ" sz="1000" b="1" u="sng" dirty="0" smtClean="0">
                <a:latin typeface="Calibri" panose="020F0502020204030204" pitchFamily="34" charset="0"/>
                <a:ea typeface="Calibri" panose="020F0502020204030204" pitchFamily="34" charset="0"/>
                <a:cs typeface="Times New Roman" panose="02020603050405020304" pitchFamily="18" charset="0"/>
              </a:rPr>
              <a:t>Shannon,1948</a:t>
            </a:r>
            <a:r>
              <a:rPr lang="cs-CZ" sz="1000" b="1" u="sng" dirty="0">
                <a:latin typeface="Calibri" panose="020F0502020204030204" pitchFamily="34" charset="0"/>
                <a:ea typeface="Calibri" panose="020F0502020204030204" pitchFamily="34" charset="0"/>
                <a:cs typeface="Times New Roman" panose="02020603050405020304" pitchFamily="18" charset="0"/>
              </a:rPr>
              <a:t>) </a:t>
            </a:r>
            <a:r>
              <a:rPr lang="cs-CZ" sz="1000" dirty="0">
                <a:latin typeface="Calibri" panose="020F0502020204030204" pitchFamily="34" charset="0"/>
                <a:ea typeface="Calibri" panose="020F0502020204030204" pitchFamily="34" charset="0"/>
                <a:cs typeface="Times New Roman" panose="02020603050405020304" pitchFamily="18" charset="0"/>
              </a:rPr>
              <a:t>s rozpětím 0–1</a:t>
            </a:r>
            <a:r>
              <a:rPr lang="cs-CZ" sz="10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cs-CZ" sz="1000" b="1" u="sng" dirty="0" smtClean="0">
                <a:latin typeface="Calibri" panose="020F0502020204030204" pitchFamily="34" charset="0"/>
                <a:ea typeface="Calibri" panose="020F0502020204030204" pitchFamily="34" charset="0"/>
                <a:cs typeface="Times New Roman" panose="02020603050405020304" pitchFamily="18" charset="0"/>
              </a:rPr>
              <a:t>Druhová různorodost stoupá s věkem TVP na max. hodnotu 0.31 a TVP 6 max. na 0.19. Různorodost je velmi malá</a:t>
            </a:r>
            <a:endParaRPr lang="cs-CZ" sz="10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000" dirty="0" smtClean="0">
                <a:latin typeface="Calibri" panose="020F0502020204030204" pitchFamily="34" charset="0"/>
                <a:ea typeface="Calibri" panose="020F0502020204030204" pitchFamily="34" charset="0"/>
                <a:cs typeface="Times New Roman" panose="02020603050405020304" pitchFamily="18" charset="0"/>
              </a:rPr>
              <a:t>I</a:t>
            </a:r>
            <a:r>
              <a:rPr lang="cs-CZ" sz="1000" b="1" u="sng" dirty="0" smtClean="0">
                <a:latin typeface="Calibri" panose="020F0502020204030204" pitchFamily="34" charset="0"/>
                <a:ea typeface="Calibri" panose="020F0502020204030204" pitchFamily="34" charset="0"/>
                <a:cs typeface="Times New Roman" panose="02020603050405020304" pitchFamily="18" charset="0"/>
              </a:rPr>
              <a:t>ndex druhové vyrovnanosti (</a:t>
            </a:r>
            <a:r>
              <a:rPr lang="cs-CZ" sz="1000" b="1" u="sng" dirty="0" err="1" smtClean="0">
                <a:latin typeface="Calibri" panose="020F0502020204030204" pitchFamily="34" charset="0"/>
                <a:ea typeface="Calibri" panose="020F0502020204030204" pitchFamily="34" charset="0"/>
                <a:cs typeface="Times New Roman" panose="02020603050405020304" pitchFamily="18" charset="0"/>
              </a:rPr>
              <a:t>Pielou</a:t>
            </a:r>
            <a:r>
              <a:rPr lang="cs-CZ" sz="1000" b="1" u="sng" dirty="0" smtClean="0">
                <a:latin typeface="Calibri" panose="020F0502020204030204" pitchFamily="34" charset="0"/>
                <a:ea typeface="Calibri" panose="020F0502020204030204" pitchFamily="34" charset="0"/>
                <a:cs typeface="Times New Roman" panose="02020603050405020304" pitchFamily="18" charset="0"/>
              </a:rPr>
              <a:t>, 1975)</a:t>
            </a:r>
            <a:r>
              <a:rPr lang="cs-CZ" sz="1000" dirty="0" smtClean="0">
                <a:latin typeface="Calibri" panose="020F0502020204030204" pitchFamily="34" charset="0"/>
                <a:ea typeface="Calibri" panose="020F0502020204030204" pitchFamily="34" charset="0"/>
                <a:cs typeface="Times New Roman" panose="02020603050405020304" pitchFamily="18" charset="0"/>
              </a:rPr>
              <a:t> s rozpětím 0–1 společně s předchozím indexem jako relativní míra druhové </a:t>
            </a:r>
            <a:r>
              <a:rPr lang="cs-CZ" sz="1000" dirty="0" err="1" smtClean="0">
                <a:latin typeface="Calibri" panose="020F0502020204030204" pitchFamily="34" charset="0"/>
                <a:ea typeface="Calibri" panose="020F0502020204030204" pitchFamily="34" charset="0"/>
                <a:cs typeface="Times New Roman" panose="02020603050405020304" pitchFamily="18" charset="0"/>
              </a:rPr>
              <a:t>diver</a:t>
            </a:r>
            <a:r>
              <a:rPr lang="cs-CZ" sz="10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cs-CZ" sz="1000" b="1" u="sng" dirty="0" smtClean="0">
                <a:latin typeface="Calibri" panose="020F0502020204030204" pitchFamily="34" charset="0"/>
                <a:ea typeface="Calibri" panose="020F0502020204030204" pitchFamily="34" charset="0"/>
                <a:cs typeface="Times New Roman" panose="02020603050405020304" pitchFamily="18" charset="0"/>
              </a:rPr>
              <a:t>Druhová </a:t>
            </a:r>
            <a:r>
              <a:rPr lang="cs-CZ" sz="1000" b="1" u="sng" dirty="0">
                <a:latin typeface="Calibri" panose="020F0502020204030204" pitchFamily="34" charset="0"/>
                <a:ea typeface="Calibri" panose="020F0502020204030204" pitchFamily="34" charset="0"/>
                <a:cs typeface="Times New Roman" panose="02020603050405020304" pitchFamily="18" charset="0"/>
              </a:rPr>
              <a:t>vyrovnanost  lineárně stoupá s věkem  průměrně na TVP 5- 6 kolem 0.60. </a:t>
            </a:r>
          </a:p>
          <a:p>
            <a:pPr>
              <a:lnSpc>
                <a:spcPct val="107000"/>
              </a:lnSpc>
              <a:spcAft>
                <a:spcPts val="800"/>
              </a:spcAft>
            </a:pPr>
            <a:r>
              <a:rPr lang="cs-CZ" sz="1000" dirty="0" err="1" smtClean="0">
                <a:latin typeface="Calibri" panose="020F0502020204030204" pitchFamily="34" charset="0"/>
                <a:ea typeface="Calibri" panose="020F0502020204030204" pitchFamily="34" charset="0"/>
                <a:cs typeface="Times New Roman" panose="02020603050405020304" pitchFamily="18" charset="0"/>
              </a:rPr>
              <a:t>zity</a:t>
            </a:r>
            <a:r>
              <a:rPr lang="cs-CZ" sz="1000" dirty="0" smtClean="0">
                <a:latin typeface="Calibri" panose="020F0502020204030204" pitchFamily="34" charset="0"/>
                <a:ea typeface="Calibri" panose="020F0502020204030204" pitchFamily="34" charset="0"/>
                <a:cs typeface="Times New Roman" panose="02020603050405020304" pitchFamily="18" charset="0"/>
              </a:rPr>
              <a:t> porostu.</a:t>
            </a:r>
          </a:p>
          <a:p>
            <a:pPr>
              <a:lnSpc>
                <a:spcPct val="107000"/>
              </a:lnSpc>
              <a:spcAft>
                <a:spcPts val="800"/>
              </a:spcAft>
            </a:pPr>
            <a:r>
              <a:rPr lang="cs-CZ" sz="1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a:t>
            </a:r>
            <a:r>
              <a:rPr lang="cs-CZ" sz="1000"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ndex korunové diferenciace</a:t>
            </a:r>
          </a:p>
          <a:p>
            <a:pPr>
              <a:lnSpc>
                <a:spcPct val="107000"/>
              </a:lnSpc>
              <a:spcAft>
                <a:spcPts val="800"/>
              </a:spcAft>
            </a:pPr>
            <a:r>
              <a:rPr lang="cs-CZ" sz="1000" b="1" i="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Bude klesat na všech TVP až na hodnotu min.1.65 s malým výkyvem na TVP5</a:t>
            </a:r>
            <a:endParaRPr lang="cs-CZ" sz="1000" b="1" i="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000" dirty="0" smtClean="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017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346050"/>
          </a:xfrm>
        </p:spPr>
        <p:txBody>
          <a:bodyPr/>
          <a:lstStyle/>
          <a:p>
            <a:r>
              <a:rPr lang="cs-CZ" sz="2000" b="1" u="sng" dirty="0" smtClean="0"/>
              <a:t>Přirozená obnova</a:t>
            </a:r>
            <a:endParaRPr lang="cs-CZ" sz="2000" b="1" u="sng" dirty="0"/>
          </a:p>
        </p:txBody>
      </p:sp>
      <p:sp>
        <p:nvSpPr>
          <p:cNvPr id="4" name="Obdélník 3"/>
          <p:cNvSpPr/>
          <p:nvPr/>
        </p:nvSpPr>
        <p:spPr>
          <a:xfrm>
            <a:off x="457200" y="692697"/>
            <a:ext cx="7859216" cy="224676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Vzhledem </a:t>
            </a:r>
            <a:r>
              <a:rPr kumimoji="0" lang="cs-CZ" sz="2000" b="0" i="0" u="none" strike="noStrike" kern="1200" cap="none" spc="0" normalizeH="0" baseline="0" noProof="0" dirty="0">
                <a:ln>
                  <a:noFill/>
                </a:ln>
                <a:solidFill>
                  <a:srgbClr val="000000"/>
                </a:solidFill>
                <a:effectLst/>
                <a:uLnTx/>
                <a:uFillTx/>
                <a:latin typeface="Arial"/>
                <a:ea typeface="+mn-ea"/>
                <a:cs typeface="Arial" charset="0"/>
              </a:rPr>
              <a:t>umístění a výběru byla přirozená obnova malá. Z hlediska kvality v počáteční fázi vývoje </a:t>
            </a: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porostu - </a:t>
            </a:r>
            <a:r>
              <a:rPr kumimoji="0" lang="cs-CZ" sz="2000" b="1" i="0" u="none" strike="noStrike" kern="1200" cap="none" spc="0" normalizeH="0" baseline="0" noProof="0" dirty="0" smtClean="0">
                <a:ln>
                  <a:noFill/>
                </a:ln>
                <a:solidFill>
                  <a:srgbClr val="000000"/>
                </a:solidFill>
                <a:effectLst/>
                <a:uLnTx/>
                <a:uFillTx/>
                <a:latin typeface="Arial"/>
                <a:ea typeface="+mn-ea"/>
                <a:cs typeface="Arial" charset="0"/>
              </a:rPr>
              <a:t>náletu</a:t>
            </a: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 </a:t>
            </a:r>
            <a:r>
              <a:rPr kumimoji="0" lang="cs-CZ" sz="2000" b="0" i="0" u="none" strike="noStrike" kern="1200" cap="none" spc="0" normalizeH="0" baseline="0" noProof="0" dirty="0">
                <a:ln>
                  <a:noFill/>
                </a:ln>
                <a:solidFill>
                  <a:srgbClr val="000000"/>
                </a:solidFill>
                <a:effectLst/>
                <a:uLnTx/>
                <a:uFillTx/>
                <a:latin typeface="Arial"/>
                <a:ea typeface="+mn-ea"/>
                <a:cs typeface="Arial" charset="0"/>
              </a:rPr>
              <a:t>do 0,5 m kmínky byly ve směs mírně křivolaký</a:t>
            </a: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 </a:t>
            </a:r>
            <a:r>
              <a:rPr kumimoji="0" lang="cs-CZ" sz="2000" b="0" i="0" u="none" strike="noStrike" kern="1200" cap="none" spc="0" normalizeH="0" baseline="0" noProof="0" dirty="0">
                <a:ln>
                  <a:noFill/>
                </a:ln>
                <a:solidFill>
                  <a:srgbClr val="000000"/>
                </a:solidFill>
                <a:effectLst/>
                <a:uLnTx/>
                <a:uFillTx/>
                <a:latin typeface="Arial"/>
                <a:ea typeface="+mn-ea"/>
                <a:cs typeface="Arial" charset="0"/>
              </a:rPr>
              <a:t>Ve fázi  </a:t>
            </a:r>
            <a:r>
              <a:rPr kumimoji="0" lang="cs-CZ" sz="2000" b="1" i="0" u="none" strike="noStrike" kern="1200" cap="none" spc="0" normalizeH="0" baseline="0" noProof="0" dirty="0">
                <a:ln>
                  <a:noFill/>
                </a:ln>
                <a:solidFill>
                  <a:srgbClr val="000000"/>
                </a:solidFill>
                <a:effectLst/>
                <a:uLnTx/>
                <a:uFillTx/>
                <a:latin typeface="Arial"/>
                <a:ea typeface="+mn-ea"/>
                <a:cs typeface="Arial" charset="0"/>
              </a:rPr>
              <a:t>nárostu</a:t>
            </a:r>
            <a:r>
              <a:rPr kumimoji="0" lang="cs-CZ" sz="2000" b="0" i="0" u="none" strike="noStrike" kern="1200" cap="none" spc="0" normalizeH="0" baseline="0" noProof="0" dirty="0">
                <a:ln>
                  <a:noFill/>
                </a:ln>
                <a:solidFill>
                  <a:srgbClr val="000000"/>
                </a:solidFill>
                <a:effectLst/>
                <a:uLnTx/>
                <a:uFillTx/>
                <a:latin typeface="Arial"/>
                <a:ea typeface="+mn-ea"/>
                <a:cs typeface="Arial" charset="0"/>
              </a:rPr>
              <a:t> od 0,5 -  do 1,3 m byly středně křivolaký</a:t>
            </a: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Ve </a:t>
            </a:r>
            <a:r>
              <a:rPr kumimoji="0" lang="cs-CZ" sz="2000" b="0" i="0" u="none" strike="noStrike" kern="1200" cap="none" spc="0" normalizeH="0" baseline="0" noProof="0" dirty="0">
                <a:ln>
                  <a:noFill/>
                </a:ln>
                <a:solidFill>
                  <a:srgbClr val="000000"/>
                </a:solidFill>
                <a:effectLst/>
                <a:uLnTx/>
                <a:uFillTx/>
                <a:latin typeface="Arial"/>
                <a:ea typeface="+mn-ea"/>
                <a:cs typeface="Arial" charset="0"/>
              </a:rPr>
              <a:t>fázi </a:t>
            </a:r>
            <a:r>
              <a:rPr kumimoji="0" lang="cs-CZ" sz="2000" b="1" i="0" u="none" strike="noStrike" kern="1200" cap="none" spc="0" normalizeH="0" baseline="0" noProof="0" dirty="0">
                <a:ln>
                  <a:noFill/>
                </a:ln>
                <a:solidFill>
                  <a:srgbClr val="000000"/>
                </a:solidFill>
                <a:effectLst/>
                <a:uLnTx/>
                <a:uFillTx/>
                <a:latin typeface="Arial"/>
                <a:ea typeface="+mn-ea"/>
                <a:cs typeface="Arial" charset="0"/>
              </a:rPr>
              <a:t>mlazin </a:t>
            </a:r>
            <a:r>
              <a:rPr kumimoji="0" lang="cs-CZ" sz="2000" b="0" i="0" u="none" strike="noStrike" kern="1200" cap="none" spc="0" normalizeH="0" baseline="0" noProof="0" dirty="0">
                <a:ln>
                  <a:noFill/>
                </a:ln>
                <a:solidFill>
                  <a:srgbClr val="000000"/>
                </a:solidFill>
                <a:effectLst/>
                <a:uLnTx/>
                <a:uFillTx/>
                <a:latin typeface="Arial"/>
                <a:ea typeface="+mn-ea"/>
                <a:cs typeface="Arial" charset="0"/>
              </a:rPr>
              <a:t>průměr do 5 cm byly taktéž středně až silně křivolaký s částečnou snahou o narovnání</a:t>
            </a: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0" i="0" u="none" strike="noStrike" kern="1200" cap="none" spc="0" normalizeH="0" baseline="0" noProof="0" dirty="0" smtClean="0">
                <a:ln>
                  <a:noFill/>
                </a:ln>
                <a:solidFill>
                  <a:srgbClr val="000000"/>
                </a:solidFill>
                <a:effectLst/>
                <a:uLnTx/>
                <a:uFillTx/>
                <a:latin typeface="Arial"/>
                <a:ea typeface="+mn-ea"/>
                <a:cs typeface="Arial" charset="0"/>
              </a:rPr>
              <a:t>Vzhledem </a:t>
            </a:r>
            <a:r>
              <a:rPr kumimoji="0" lang="cs-CZ" sz="2000" b="0" i="0" u="none" strike="noStrike" kern="1200" cap="none" spc="0" normalizeH="0" baseline="0" noProof="0" dirty="0">
                <a:ln>
                  <a:noFill/>
                </a:ln>
                <a:solidFill>
                  <a:srgbClr val="000000"/>
                </a:solidFill>
                <a:effectLst/>
                <a:uLnTx/>
                <a:uFillTx/>
                <a:latin typeface="Arial"/>
                <a:ea typeface="+mn-ea"/>
                <a:cs typeface="Arial" charset="0"/>
              </a:rPr>
              <a:t>k hustotě porostu mírná autoregulace spíše vliv prostředí.</a:t>
            </a:r>
          </a:p>
        </p:txBody>
      </p:sp>
      <p:pic>
        <p:nvPicPr>
          <p:cNvPr id="5" name="Obrázek 4" descr="C:\Users\Marek\Desktop\Diplomová práce\Kostelecký bory TVP 5-6 foto\CIMG477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691" y="2996952"/>
            <a:ext cx="3287216" cy="2362953"/>
          </a:xfrm>
          <a:prstGeom prst="rect">
            <a:avLst/>
          </a:prstGeom>
          <a:noFill/>
          <a:ln>
            <a:noFill/>
          </a:ln>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3254030"/>
            <a:ext cx="3203848" cy="2402886"/>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444" y="4453452"/>
            <a:ext cx="3203848" cy="2402886"/>
          </a:xfrm>
          <a:prstGeom prst="rect">
            <a:avLst/>
          </a:prstGeom>
        </p:spPr>
      </p:pic>
    </p:spTree>
    <p:extLst>
      <p:ext uri="{BB962C8B-B14F-4D97-AF65-F5344CB8AC3E}">
        <p14:creationId xmlns:p14="http://schemas.microsoft.com/office/powerpoint/2010/main" val="940793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74638"/>
            <a:ext cx="8507288" cy="1498178"/>
          </a:xfrm>
        </p:spPr>
        <p:txBody>
          <a:bodyPr/>
          <a:lstStyle/>
          <a:p>
            <a:r>
              <a:rPr lang="cs-CZ" sz="2000" b="1" u="sng" dirty="0" smtClean="0"/>
              <a:t>Přirozená obnova (zastoupení)</a:t>
            </a:r>
            <a:br>
              <a:rPr lang="cs-CZ" sz="2000" b="1" u="sng" dirty="0" smtClean="0"/>
            </a:br>
            <a:r>
              <a:rPr lang="cs-CZ" sz="2000" b="1" u="sng" dirty="0" smtClean="0"/>
              <a:t/>
            </a:r>
            <a:br>
              <a:rPr lang="cs-CZ" sz="2000" b="1" u="sng" dirty="0" smtClean="0"/>
            </a:br>
            <a:r>
              <a:rPr lang="cs-CZ" sz="1600" u="sng" dirty="0" smtClean="0"/>
              <a:t>Porost převážně borový </a:t>
            </a:r>
            <a:r>
              <a:rPr lang="cs-CZ" sz="1600" dirty="0" smtClean="0"/>
              <a:t>s příměsí smrku, bříz a buku.</a:t>
            </a:r>
            <a:r>
              <a:rPr lang="cs-CZ" sz="1600" u="sng" dirty="0" smtClean="0"/>
              <a:t/>
            </a:r>
            <a:br>
              <a:rPr lang="cs-CZ" sz="1600" u="sng" dirty="0" smtClean="0"/>
            </a:br>
            <a:r>
              <a:rPr lang="cs-CZ" sz="1600" u="sng" dirty="0" smtClean="0">
                <a:solidFill>
                  <a:srgbClr val="000000"/>
                </a:solidFill>
                <a:sym typeface="Symbol" pitchFamily="18" charset="2"/>
              </a:rPr>
              <a:t>Nejvíce </a:t>
            </a:r>
            <a:r>
              <a:rPr lang="cs-CZ" sz="1600" u="sng" dirty="0">
                <a:solidFill>
                  <a:srgbClr val="000000"/>
                </a:solidFill>
                <a:sym typeface="Symbol" pitchFamily="18" charset="2"/>
              </a:rPr>
              <a:t>jedinců </a:t>
            </a:r>
            <a:r>
              <a:rPr lang="cs-CZ" sz="1600" dirty="0">
                <a:solidFill>
                  <a:srgbClr val="000000"/>
                </a:solidFill>
                <a:sym typeface="Symbol" pitchFamily="18" charset="2"/>
              </a:rPr>
              <a:t>na TVP3 17250 a TVP4 14 250 -  nejméně TVP6 3000 aTVP5 3500 </a:t>
            </a:r>
            <a:r>
              <a:rPr lang="cs-CZ" sz="1600" dirty="0" err="1" smtClean="0">
                <a:solidFill>
                  <a:srgbClr val="000000"/>
                </a:solidFill>
                <a:sym typeface="Symbol" pitchFamily="18" charset="2"/>
              </a:rPr>
              <a:t>ks.Ha</a:t>
            </a:r>
            <a:r>
              <a:rPr lang="cs-CZ" sz="1600" dirty="0" smtClean="0">
                <a:solidFill>
                  <a:srgbClr val="000000"/>
                </a:solidFill>
                <a:sym typeface="Symbol" pitchFamily="18" charset="2"/>
              </a:rPr>
              <a:t/>
            </a:r>
            <a:br>
              <a:rPr lang="cs-CZ" sz="1600" dirty="0" smtClean="0">
                <a:solidFill>
                  <a:srgbClr val="000000"/>
                </a:solidFill>
                <a:sym typeface="Symbol" pitchFamily="18" charset="2"/>
              </a:rPr>
            </a:br>
            <a:r>
              <a:rPr lang="cs-CZ" sz="1600" u="sng" kern="1200" dirty="0" smtClean="0">
                <a:solidFill>
                  <a:srgbClr val="000000"/>
                </a:solidFill>
                <a:ea typeface="+mn-ea"/>
                <a:cs typeface="Arial" charset="0"/>
              </a:rPr>
              <a:t>Největší </a:t>
            </a:r>
            <a:r>
              <a:rPr lang="cs-CZ" sz="1600" u="sng" kern="1200" dirty="0">
                <a:solidFill>
                  <a:srgbClr val="000000"/>
                </a:solidFill>
                <a:ea typeface="+mn-ea"/>
                <a:cs typeface="Arial" charset="0"/>
              </a:rPr>
              <a:t>druhová bohatost </a:t>
            </a:r>
            <a:r>
              <a:rPr lang="cs-CZ" sz="1600" kern="1200" dirty="0">
                <a:solidFill>
                  <a:srgbClr val="000000"/>
                </a:solidFill>
                <a:ea typeface="+mn-ea"/>
                <a:cs typeface="Arial" charset="0"/>
              </a:rPr>
              <a:t>je na TVP 3 a 4, nejmenší  na TVP 5a TVP 6.</a:t>
            </a:r>
            <a:endParaRPr lang="cs-CZ" sz="1600" u="sng" dirty="0"/>
          </a:p>
        </p:txBody>
      </p:sp>
      <p:sp>
        <p:nvSpPr>
          <p:cNvPr id="11" name="Obdélník 10"/>
          <p:cNvSpPr/>
          <p:nvPr/>
        </p:nvSpPr>
        <p:spPr>
          <a:xfrm>
            <a:off x="359532" y="2132856"/>
            <a:ext cx="8147248" cy="4893647"/>
          </a:xfrm>
          <a:prstGeom prst="rect">
            <a:avLst/>
          </a:prstGeom>
        </p:spPr>
        <p:txBody>
          <a:bodyPr wrap="square">
            <a:spAutoFit/>
          </a:bodyPr>
          <a:lstStyle/>
          <a:p>
            <a:r>
              <a:rPr lang="cs-CZ" sz="1400" u="sng" dirty="0">
                <a:latin typeface="+mn-lt"/>
              </a:rPr>
              <a:t>Procentuální zastoupení </a:t>
            </a:r>
            <a:r>
              <a:rPr lang="cs-CZ" sz="1400" dirty="0">
                <a:latin typeface="+mn-lt"/>
              </a:rPr>
              <a:t>jedinců přirozené obnovy diferencovaně podle </a:t>
            </a:r>
            <a:r>
              <a:rPr lang="cs-CZ" sz="1400" dirty="0" smtClean="0">
                <a:latin typeface="+mn-lt"/>
              </a:rPr>
              <a:t>dřevin</a:t>
            </a:r>
          </a:p>
          <a:p>
            <a:r>
              <a:rPr lang="cs-CZ" sz="1400" dirty="0" smtClean="0">
                <a:latin typeface="+mn-lt"/>
              </a:rPr>
              <a:t> TVP </a:t>
            </a:r>
            <a:r>
              <a:rPr lang="cs-CZ" sz="1400" dirty="0">
                <a:latin typeface="+mn-lt"/>
              </a:rPr>
              <a:t>1 </a:t>
            </a:r>
            <a:r>
              <a:rPr lang="cs-CZ" sz="1400" dirty="0" smtClean="0">
                <a:latin typeface="+mn-lt"/>
              </a:rPr>
              <a:t>100 </a:t>
            </a:r>
            <a:r>
              <a:rPr lang="cs-CZ" sz="1400" dirty="0">
                <a:latin typeface="+mn-lt"/>
              </a:rPr>
              <a:t>% zastoupení borovic, </a:t>
            </a:r>
            <a:endParaRPr lang="cs-CZ" sz="1400" dirty="0" smtClean="0">
              <a:latin typeface="+mn-lt"/>
            </a:endParaRPr>
          </a:p>
          <a:p>
            <a:r>
              <a:rPr lang="cs-CZ" sz="1400" dirty="0" smtClean="0">
                <a:latin typeface="+mn-lt"/>
              </a:rPr>
              <a:t>TVP </a:t>
            </a:r>
            <a:r>
              <a:rPr lang="cs-CZ" sz="1400" dirty="0">
                <a:latin typeface="+mn-lt"/>
              </a:rPr>
              <a:t>2 </a:t>
            </a:r>
            <a:r>
              <a:rPr lang="cs-CZ" sz="1400" dirty="0" smtClean="0">
                <a:latin typeface="+mn-lt"/>
              </a:rPr>
              <a:t>98 </a:t>
            </a:r>
            <a:r>
              <a:rPr lang="cs-CZ" sz="1400" dirty="0">
                <a:latin typeface="+mn-lt"/>
              </a:rPr>
              <a:t>% borovic a 2 % smrků, </a:t>
            </a:r>
            <a:endParaRPr lang="cs-CZ" sz="1400" dirty="0" smtClean="0">
              <a:latin typeface="+mn-lt"/>
            </a:endParaRPr>
          </a:p>
          <a:p>
            <a:r>
              <a:rPr lang="cs-CZ" sz="1400" dirty="0" smtClean="0">
                <a:latin typeface="+mn-lt"/>
              </a:rPr>
              <a:t>TVP </a:t>
            </a:r>
            <a:r>
              <a:rPr lang="cs-CZ" sz="1400" dirty="0">
                <a:latin typeface="+mn-lt"/>
              </a:rPr>
              <a:t>3 </a:t>
            </a:r>
            <a:r>
              <a:rPr lang="cs-CZ" sz="1400" dirty="0" smtClean="0">
                <a:latin typeface="+mn-lt"/>
              </a:rPr>
              <a:t>57 </a:t>
            </a:r>
            <a:r>
              <a:rPr lang="cs-CZ" sz="1400" dirty="0">
                <a:latin typeface="+mn-lt"/>
              </a:rPr>
              <a:t>% borovic 3% smrku 38 % bříz 3 % buku, </a:t>
            </a:r>
            <a:endParaRPr lang="cs-CZ" sz="1400" dirty="0" smtClean="0">
              <a:latin typeface="+mn-lt"/>
            </a:endParaRPr>
          </a:p>
          <a:p>
            <a:r>
              <a:rPr lang="cs-CZ" sz="1400" dirty="0" smtClean="0">
                <a:latin typeface="+mn-lt"/>
              </a:rPr>
              <a:t>TVP </a:t>
            </a:r>
            <a:r>
              <a:rPr lang="cs-CZ" sz="1400" dirty="0">
                <a:latin typeface="+mn-lt"/>
              </a:rPr>
              <a:t>4 67 % borovic a 33 bříz</a:t>
            </a:r>
            <a:r>
              <a:rPr lang="cs-CZ" sz="1400" dirty="0" smtClean="0">
                <a:latin typeface="+mn-lt"/>
              </a:rPr>
              <a:t>.</a:t>
            </a:r>
          </a:p>
          <a:p>
            <a:pPr lvl="0"/>
            <a:r>
              <a:rPr lang="cs-CZ" sz="1400" dirty="0">
                <a:solidFill>
                  <a:srgbClr val="000000"/>
                </a:solidFill>
                <a:latin typeface="Arial"/>
              </a:rPr>
              <a:t>TVP </a:t>
            </a:r>
            <a:r>
              <a:rPr lang="cs-CZ" sz="1400" dirty="0" smtClean="0">
                <a:solidFill>
                  <a:srgbClr val="000000"/>
                </a:solidFill>
                <a:latin typeface="Arial"/>
              </a:rPr>
              <a:t>5 100 </a:t>
            </a:r>
            <a:r>
              <a:rPr lang="cs-CZ" sz="1400" dirty="0">
                <a:solidFill>
                  <a:srgbClr val="000000"/>
                </a:solidFill>
                <a:latin typeface="Arial"/>
              </a:rPr>
              <a:t>% borovic </a:t>
            </a:r>
            <a:r>
              <a:rPr lang="cs-CZ" sz="1400" dirty="0" smtClean="0">
                <a:solidFill>
                  <a:srgbClr val="000000"/>
                </a:solidFill>
                <a:latin typeface="Arial"/>
              </a:rPr>
              <a:t>.</a:t>
            </a:r>
            <a:endParaRPr lang="cs-CZ" sz="1400" dirty="0">
              <a:solidFill>
                <a:srgbClr val="000000"/>
              </a:solidFill>
              <a:latin typeface="Arial"/>
            </a:endParaRPr>
          </a:p>
          <a:p>
            <a:pPr lvl="0"/>
            <a:r>
              <a:rPr lang="cs-CZ" sz="1400" dirty="0" smtClean="0"/>
              <a:t>.</a:t>
            </a:r>
            <a:r>
              <a:rPr lang="cs-CZ" sz="1400" dirty="0" smtClean="0">
                <a:solidFill>
                  <a:srgbClr val="000000"/>
                </a:solidFill>
                <a:latin typeface="Arial"/>
              </a:rPr>
              <a:t>TVP 6 94 </a:t>
            </a:r>
            <a:r>
              <a:rPr lang="cs-CZ" sz="1400" dirty="0">
                <a:solidFill>
                  <a:srgbClr val="000000"/>
                </a:solidFill>
                <a:latin typeface="Arial"/>
              </a:rPr>
              <a:t>% borovic </a:t>
            </a:r>
            <a:r>
              <a:rPr lang="cs-CZ" sz="1400" dirty="0" smtClean="0">
                <a:solidFill>
                  <a:srgbClr val="000000"/>
                </a:solidFill>
                <a:latin typeface="Arial"/>
              </a:rPr>
              <a:t>.</a:t>
            </a:r>
            <a:endParaRPr lang="cs-CZ" sz="1400" dirty="0">
              <a:latin typeface="+mn-lt"/>
            </a:endParaRPr>
          </a:p>
          <a:p>
            <a:r>
              <a:rPr lang="cs-CZ" sz="1400" u="sng" dirty="0" smtClean="0">
                <a:latin typeface="+mn-lt"/>
              </a:rPr>
              <a:t>Počet jedinců </a:t>
            </a:r>
            <a:r>
              <a:rPr lang="cs-CZ" sz="1400" u="sng" dirty="0">
                <a:latin typeface="+mn-lt"/>
              </a:rPr>
              <a:t>přirozené obnovy </a:t>
            </a:r>
            <a:r>
              <a:rPr lang="cs-CZ" sz="1400" dirty="0">
                <a:latin typeface="+mn-lt"/>
              </a:rPr>
              <a:t>v přepočtu na hektar se nachází </a:t>
            </a:r>
            <a:r>
              <a:rPr lang="cs-CZ" sz="1400" dirty="0" smtClean="0">
                <a:latin typeface="+mn-lt"/>
              </a:rPr>
              <a:t>na</a:t>
            </a:r>
          </a:p>
          <a:p>
            <a:r>
              <a:rPr lang="cs-CZ" sz="1400" dirty="0" smtClean="0">
                <a:latin typeface="+mn-lt"/>
              </a:rPr>
              <a:t>TVP </a:t>
            </a:r>
            <a:r>
              <a:rPr lang="cs-CZ" sz="1400" dirty="0">
                <a:latin typeface="+mn-lt"/>
              </a:rPr>
              <a:t>3 s počtem 17 </a:t>
            </a:r>
            <a:r>
              <a:rPr lang="cs-CZ" sz="1400" dirty="0" smtClean="0">
                <a:latin typeface="+mn-lt"/>
              </a:rPr>
              <a:t>250 ks</a:t>
            </a:r>
          </a:p>
          <a:p>
            <a:r>
              <a:rPr lang="cs-CZ" sz="1400" dirty="0" smtClean="0">
                <a:latin typeface="+mn-lt"/>
              </a:rPr>
              <a:t>TVP </a:t>
            </a:r>
            <a:r>
              <a:rPr lang="cs-CZ" sz="1400" dirty="0">
                <a:latin typeface="+mn-lt"/>
              </a:rPr>
              <a:t>4 má 14 250 </a:t>
            </a:r>
            <a:r>
              <a:rPr lang="cs-CZ" sz="1400" dirty="0" smtClean="0">
                <a:latin typeface="+mn-lt"/>
              </a:rPr>
              <a:t>ks </a:t>
            </a:r>
          </a:p>
          <a:p>
            <a:r>
              <a:rPr lang="cs-CZ" sz="1400" dirty="0" smtClean="0">
                <a:latin typeface="+mn-lt"/>
              </a:rPr>
              <a:t>TVP </a:t>
            </a:r>
            <a:r>
              <a:rPr lang="cs-CZ" sz="1400" dirty="0">
                <a:latin typeface="+mn-lt"/>
              </a:rPr>
              <a:t>2 11 750 </a:t>
            </a:r>
            <a:r>
              <a:rPr lang="cs-CZ" sz="1400" dirty="0" smtClean="0">
                <a:latin typeface="+mn-lt"/>
              </a:rPr>
              <a:t>ks</a:t>
            </a:r>
          </a:p>
          <a:p>
            <a:r>
              <a:rPr lang="cs-CZ" sz="1400" dirty="0" smtClean="0">
                <a:latin typeface="+mn-lt"/>
              </a:rPr>
              <a:t>TVP </a:t>
            </a:r>
            <a:r>
              <a:rPr lang="cs-CZ" sz="1400" dirty="0">
                <a:latin typeface="+mn-lt"/>
              </a:rPr>
              <a:t>1 7 </a:t>
            </a:r>
            <a:r>
              <a:rPr lang="cs-CZ" sz="1400" dirty="0" smtClean="0">
                <a:latin typeface="+mn-lt"/>
              </a:rPr>
              <a:t>750 ks</a:t>
            </a:r>
          </a:p>
          <a:p>
            <a:r>
              <a:rPr lang="cs-CZ" sz="1400" dirty="0" smtClean="0">
                <a:latin typeface="+mn-lt"/>
              </a:rPr>
              <a:t>TVP 5 3900 Ks</a:t>
            </a:r>
          </a:p>
          <a:p>
            <a:r>
              <a:rPr lang="cs-CZ" sz="1400" dirty="0" smtClean="0">
                <a:latin typeface="+mn-lt"/>
              </a:rPr>
              <a:t>TVP 6 3000 ks s </a:t>
            </a:r>
            <a:r>
              <a:rPr lang="cs-CZ" sz="1400" dirty="0">
                <a:latin typeface="+mn-lt"/>
              </a:rPr>
              <a:t>nejmenší zastoupením přirozené </a:t>
            </a:r>
            <a:r>
              <a:rPr lang="cs-CZ" sz="1400" dirty="0" smtClean="0">
                <a:latin typeface="+mn-lt"/>
              </a:rPr>
              <a:t>obnovy. </a:t>
            </a:r>
          </a:p>
          <a:p>
            <a:r>
              <a:rPr lang="cs-CZ" sz="1400" u="sng" dirty="0" smtClean="0">
                <a:latin typeface="+mn-lt"/>
              </a:rPr>
              <a:t>Nejvyšší </a:t>
            </a:r>
            <a:r>
              <a:rPr lang="cs-CZ" sz="1400" u="sng" dirty="0">
                <a:latin typeface="+mn-lt"/>
              </a:rPr>
              <a:t>průměrná výška u </a:t>
            </a:r>
            <a:r>
              <a:rPr lang="cs-CZ" sz="1400" u="sng" dirty="0" smtClean="0">
                <a:latin typeface="+mn-lt"/>
              </a:rPr>
              <a:t>dřevin přirozené obnovy </a:t>
            </a:r>
          </a:p>
          <a:p>
            <a:r>
              <a:rPr lang="cs-CZ" sz="1400" dirty="0" smtClean="0">
                <a:latin typeface="+mn-lt"/>
              </a:rPr>
              <a:t>TVP </a:t>
            </a:r>
            <a:r>
              <a:rPr lang="cs-CZ" sz="1400" dirty="0">
                <a:latin typeface="+mn-lt"/>
              </a:rPr>
              <a:t>1 290 </a:t>
            </a:r>
            <a:r>
              <a:rPr lang="cs-CZ" sz="1400" dirty="0" smtClean="0">
                <a:latin typeface="+mn-lt"/>
              </a:rPr>
              <a:t>cm BO,</a:t>
            </a:r>
          </a:p>
          <a:p>
            <a:r>
              <a:rPr lang="cs-CZ" sz="1400" dirty="0" smtClean="0">
                <a:latin typeface="+mn-lt"/>
              </a:rPr>
              <a:t>TVP </a:t>
            </a:r>
            <a:r>
              <a:rPr lang="cs-CZ" sz="1400" dirty="0">
                <a:latin typeface="+mn-lt"/>
              </a:rPr>
              <a:t>2 je průměrná výška u borovic 265 a u smrku 57 </a:t>
            </a:r>
            <a:r>
              <a:rPr lang="cs-CZ" sz="1400" dirty="0" smtClean="0">
                <a:latin typeface="+mn-lt"/>
              </a:rPr>
              <a:t>cm</a:t>
            </a:r>
          </a:p>
          <a:p>
            <a:r>
              <a:rPr lang="cs-CZ" sz="1400" dirty="0" smtClean="0">
                <a:latin typeface="+mn-lt"/>
              </a:rPr>
              <a:t>TVP </a:t>
            </a:r>
            <a:r>
              <a:rPr lang="cs-CZ" sz="1400" dirty="0">
                <a:latin typeface="+mn-lt"/>
              </a:rPr>
              <a:t>3 je průměrná výška u borovic 147 cm, 53cm u smrku, 122 cm u bříz, 82cm u </a:t>
            </a:r>
            <a:r>
              <a:rPr lang="cs-CZ" sz="1400" dirty="0" smtClean="0">
                <a:latin typeface="+mn-lt"/>
              </a:rPr>
              <a:t>buků</a:t>
            </a:r>
          </a:p>
          <a:p>
            <a:r>
              <a:rPr lang="cs-CZ" sz="1400" dirty="0" smtClean="0">
                <a:latin typeface="+mn-lt"/>
              </a:rPr>
              <a:t>TVP </a:t>
            </a:r>
            <a:r>
              <a:rPr lang="cs-CZ" sz="1400" dirty="0">
                <a:latin typeface="+mn-lt"/>
              </a:rPr>
              <a:t>4 je výška 153 cm u borovic, 142 cm u břízy v průměru </a:t>
            </a:r>
            <a:r>
              <a:rPr lang="cs-CZ" sz="1400" dirty="0" smtClean="0">
                <a:latin typeface="+mn-lt"/>
              </a:rPr>
              <a:t>.</a:t>
            </a:r>
          </a:p>
          <a:p>
            <a:pPr lvl="0"/>
            <a:r>
              <a:rPr lang="cs-CZ" sz="1400" dirty="0">
                <a:solidFill>
                  <a:srgbClr val="000000"/>
                </a:solidFill>
                <a:latin typeface="Arial"/>
              </a:rPr>
              <a:t>TVP </a:t>
            </a:r>
            <a:r>
              <a:rPr lang="cs-CZ" sz="1400" dirty="0" smtClean="0">
                <a:solidFill>
                  <a:srgbClr val="000000"/>
                </a:solidFill>
                <a:latin typeface="Arial"/>
              </a:rPr>
              <a:t>5 </a:t>
            </a:r>
            <a:r>
              <a:rPr lang="cs-CZ" sz="1400" dirty="0">
                <a:solidFill>
                  <a:srgbClr val="000000"/>
                </a:solidFill>
                <a:latin typeface="Arial"/>
              </a:rPr>
              <a:t>je výška </a:t>
            </a:r>
            <a:r>
              <a:rPr lang="cs-CZ" sz="1400" dirty="0" smtClean="0">
                <a:solidFill>
                  <a:srgbClr val="000000"/>
                </a:solidFill>
                <a:latin typeface="Arial"/>
              </a:rPr>
              <a:t>95 cm </a:t>
            </a:r>
            <a:r>
              <a:rPr lang="cs-CZ" sz="1400" dirty="0">
                <a:solidFill>
                  <a:srgbClr val="000000"/>
                </a:solidFill>
                <a:latin typeface="Arial"/>
              </a:rPr>
              <a:t>u borovic, 142 cm u břízy v průměru .</a:t>
            </a:r>
          </a:p>
          <a:p>
            <a:pPr lvl="0"/>
            <a:r>
              <a:rPr lang="cs-CZ" sz="1400" dirty="0">
                <a:solidFill>
                  <a:srgbClr val="000000"/>
                </a:solidFill>
                <a:latin typeface="Arial"/>
              </a:rPr>
              <a:t>TVP 6</a:t>
            </a:r>
            <a:r>
              <a:rPr lang="cs-CZ" sz="1400" dirty="0" smtClean="0">
                <a:solidFill>
                  <a:srgbClr val="000000"/>
                </a:solidFill>
                <a:latin typeface="Arial"/>
              </a:rPr>
              <a:t> </a:t>
            </a:r>
            <a:r>
              <a:rPr lang="cs-CZ" sz="1400" dirty="0">
                <a:solidFill>
                  <a:srgbClr val="000000"/>
                </a:solidFill>
                <a:latin typeface="Arial"/>
              </a:rPr>
              <a:t>je výška </a:t>
            </a:r>
            <a:r>
              <a:rPr lang="cs-CZ" sz="1400" dirty="0" smtClean="0">
                <a:solidFill>
                  <a:srgbClr val="000000"/>
                </a:solidFill>
                <a:latin typeface="Arial"/>
              </a:rPr>
              <a:t>109 </a:t>
            </a:r>
            <a:r>
              <a:rPr lang="cs-CZ" sz="1400" dirty="0">
                <a:solidFill>
                  <a:srgbClr val="000000"/>
                </a:solidFill>
                <a:latin typeface="Arial"/>
              </a:rPr>
              <a:t>cm u borovic, </a:t>
            </a:r>
            <a:r>
              <a:rPr lang="cs-CZ" sz="1400" dirty="0" smtClean="0">
                <a:solidFill>
                  <a:srgbClr val="000000"/>
                </a:solidFill>
                <a:latin typeface="Arial"/>
              </a:rPr>
              <a:t>buk 240 cm,105 </a:t>
            </a:r>
            <a:r>
              <a:rPr lang="cs-CZ" sz="1400" dirty="0">
                <a:solidFill>
                  <a:srgbClr val="000000"/>
                </a:solidFill>
                <a:latin typeface="Arial"/>
              </a:rPr>
              <a:t>cm u břízy v průměru .</a:t>
            </a:r>
          </a:p>
          <a:p>
            <a:r>
              <a:rPr lang="cs-CZ" dirty="0" smtClean="0">
                <a:latin typeface="+mn-lt"/>
              </a:rPr>
              <a:t> </a:t>
            </a:r>
            <a:endParaRPr lang="cs-CZ" dirty="0">
              <a:latin typeface="+mn-lt"/>
            </a:endParaRPr>
          </a:p>
        </p:txBody>
      </p:sp>
    </p:spTree>
    <p:extLst>
      <p:ext uri="{BB962C8B-B14F-4D97-AF65-F5344CB8AC3E}">
        <p14:creationId xmlns:p14="http://schemas.microsoft.com/office/powerpoint/2010/main" val="3403671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554" y="291027"/>
            <a:ext cx="3121367" cy="246221"/>
          </a:xfrm>
          <a:prstGeom prst="rect">
            <a:avLst/>
          </a:prstGeom>
        </p:spPr>
        <p:txBody>
          <a:bodyPr wrap="none">
            <a:spAutoFit/>
          </a:bodyPr>
          <a:lstStyle/>
          <a:p>
            <a:r>
              <a:rPr lang="cs-CZ" sz="1000" dirty="0" smtClean="0">
                <a:latin typeface="+mn-lt"/>
              </a:rPr>
              <a:t>Objem stojícího mrtvého dřeva celkem  (na hektar). </a:t>
            </a:r>
            <a:endParaRPr lang="cs-CZ" sz="1000" dirty="0">
              <a:latin typeface="+mn-lt"/>
            </a:endParaRPr>
          </a:p>
        </p:txBody>
      </p:sp>
      <p:sp>
        <p:nvSpPr>
          <p:cNvPr id="3" name="Obdélník 2"/>
          <p:cNvSpPr/>
          <p:nvPr/>
        </p:nvSpPr>
        <p:spPr>
          <a:xfrm>
            <a:off x="3659730" y="55842"/>
            <a:ext cx="1558440" cy="307777"/>
          </a:xfrm>
          <a:prstGeom prst="rect">
            <a:avLst/>
          </a:prstGeom>
        </p:spPr>
        <p:txBody>
          <a:bodyPr wrap="none">
            <a:spAutoFit/>
          </a:bodyPr>
          <a:lstStyle/>
          <a:p>
            <a:r>
              <a:rPr lang="cs-CZ" sz="1400" b="1" u="sng" dirty="0" smtClean="0">
                <a:latin typeface="+mn-lt"/>
              </a:rPr>
              <a:t>Odumřelé dřevo</a:t>
            </a:r>
            <a:endParaRPr lang="cs-CZ" sz="1400" b="1" u="sng" dirty="0">
              <a:latin typeface="+mn-lt"/>
            </a:endParaRPr>
          </a:p>
        </p:txBody>
      </p:sp>
      <p:sp>
        <p:nvSpPr>
          <p:cNvPr id="5" name="Obdélník 4"/>
          <p:cNvSpPr/>
          <p:nvPr/>
        </p:nvSpPr>
        <p:spPr>
          <a:xfrm>
            <a:off x="-18505" y="2016418"/>
            <a:ext cx="2988319" cy="246221"/>
          </a:xfrm>
          <a:prstGeom prst="rect">
            <a:avLst/>
          </a:prstGeom>
        </p:spPr>
        <p:txBody>
          <a:bodyPr wrap="none">
            <a:spAutoFit/>
          </a:bodyPr>
          <a:lstStyle/>
          <a:p>
            <a:r>
              <a:rPr lang="cs-CZ" sz="1000" dirty="0" smtClean="0">
                <a:latin typeface="+mn-lt"/>
              </a:rPr>
              <a:t>Procentuální zastoupení stojícího mrtvého dřeva </a:t>
            </a:r>
            <a:endParaRPr lang="cs-CZ" sz="1000" dirty="0">
              <a:latin typeface="+mn-lt"/>
            </a:endParaRPr>
          </a:p>
        </p:txBody>
      </p:sp>
      <p:sp>
        <p:nvSpPr>
          <p:cNvPr id="7" name="Obdélník 6"/>
          <p:cNvSpPr/>
          <p:nvPr/>
        </p:nvSpPr>
        <p:spPr>
          <a:xfrm>
            <a:off x="-31498" y="3698693"/>
            <a:ext cx="3119765" cy="246221"/>
          </a:xfrm>
          <a:prstGeom prst="rect">
            <a:avLst/>
          </a:prstGeom>
        </p:spPr>
        <p:txBody>
          <a:bodyPr wrap="none">
            <a:spAutoFit/>
          </a:bodyPr>
          <a:lstStyle/>
          <a:p>
            <a:r>
              <a:rPr lang="cs-CZ" sz="1000" dirty="0" smtClean="0">
                <a:latin typeface="+mn-lt"/>
              </a:rPr>
              <a:t>Objem stojícího mrtvého dřeva na jednotlivých  TVP</a:t>
            </a:r>
            <a:endParaRPr lang="cs-CZ" sz="1000" dirty="0">
              <a:latin typeface="+mn-lt"/>
            </a:endParaRPr>
          </a:p>
        </p:txBody>
      </p:sp>
      <p:sp>
        <p:nvSpPr>
          <p:cNvPr id="9" name="Obdélník 8"/>
          <p:cNvSpPr/>
          <p:nvPr/>
        </p:nvSpPr>
        <p:spPr>
          <a:xfrm>
            <a:off x="3592032" y="325889"/>
            <a:ext cx="1887055" cy="246221"/>
          </a:xfrm>
          <a:prstGeom prst="rect">
            <a:avLst/>
          </a:prstGeom>
        </p:spPr>
        <p:txBody>
          <a:bodyPr wrap="none">
            <a:spAutoFit/>
          </a:bodyPr>
          <a:lstStyle/>
          <a:p>
            <a:r>
              <a:rPr lang="cs-CZ" sz="1000" dirty="0" smtClean="0">
                <a:latin typeface="+mn-lt"/>
              </a:rPr>
              <a:t>Objem ležícího mrtvého dřeva</a:t>
            </a:r>
            <a:endParaRPr lang="cs-CZ" sz="1000" dirty="0">
              <a:latin typeface="+mn-lt"/>
            </a:endParaRPr>
          </a:p>
        </p:txBody>
      </p:sp>
      <p:sp>
        <p:nvSpPr>
          <p:cNvPr id="11" name="Obdélník 10"/>
          <p:cNvSpPr/>
          <p:nvPr/>
        </p:nvSpPr>
        <p:spPr>
          <a:xfrm>
            <a:off x="3220475" y="2019221"/>
            <a:ext cx="2882520" cy="246221"/>
          </a:xfrm>
          <a:prstGeom prst="rect">
            <a:avLst/>
          </a:prstGeom>
        </p:spPr>
        <p:txBody>
          <a:bodyPr wrap="none">
            <a:spAutoFit/>
          </a:bodyPr>
          <a:lstStyle/>
          <a:p>
            <a:r>
              <a:rPr lang="cs-CZ" sz="1000" dirty="0" smtClean="0">
                <a:latin typeface="+mn-lt"/>
              </a:rPr>
              <a:t>Procentuální zastoupení ležícího mrtvého dřeva</a:t>
            </a:r>
            <a:endParaRPr lang="cs-CZ" sz="1000" dirty="0">
              <a:latin typeface="+mn-lt"/>
            </a:endParaRPr>
          </a:p>
        </p:txBody>
      </p:sp>
      <p:sp>
        <p:nvSpPr>
          <p:cNvPr id="13" name="Obdélník 12"/>
          <p:cNvSpPr/>
          <p:nvPr/>
        </p:nvSpPr>
        <p:spPr>
          <a:xfrm>
            <a:off x="3220475" y="3714998"/>
            <a:ext cx="4158208" cy="246221"/>
          </a:xfrm>
          <a:prstGeom prst="rect">
            <a:avLst/>
          </a:prstGeom>
        </p:spPr>
        <p:txBody>
          <a:bodyPr wrap="square">
            <a:spAutoFit/>
          </a:bodyPr>
          <a:lstStyle/>
          <a:p>
            <a:r>
              <a:rPr lang="cs-CZ" sz="1000" dirty="0" smtClean="0">
                <a:latin typeface="+mn-lt"/>
              </a:rPr>
              <a:t>Objem ležícího mrtvého dřeva na jednotlivých  TVP</a:t>
            </a:r>
            <a:endParaRPr lang="cs-CZ" sz="1000" dirty="0">
              <a:latin typeface="+mn-lt"/>
            </a:endParaRPr>
          </a:p>
        </p:txBody>
      </p:sp>
      <p:pic>
        <p:nvPicPr>
          <p:cNvPr id="21" name="Obrázek 20"/>
          <p:cNvPicPr>
            <a:picLocks noChangeAspect="1"/>
          </p:cNvPicPr>
          <p:nvPr/>
        </p:nvPicPr>
        <p:blipFill>
          <a:blip r:embed="rId2"/>
          <a:stretch>
            <a:fillRect/>
          </a:stretch>
        </p:blipFill>
        <p:spPr>
          <a:xfrm>
            <a:off x="20273" y="518327"/>
            <a:ext cx="2886246" cy="1474632"/>
          </a:xfrm>
          <a:prstGeom prst="rect">
            <a:avLst/>
          </a:prstGeom>
        </p:spPr>
      </p:pic>
      <p:pic>
        <p:nvPicPr>
          <p:cNvPr id="22" name="Obrázek 21"/>
          <p:cNvPicPr>
            <a:picLocks noChangeAspect="1"/>
          </p:cNvPicPr>
          <p:nvPr/>
        </p:nvPicPr>
        <p:blipFill>
          <a:blip r:embed="rId3"/>
          <a:stretch>
            <a:fillRect/>
          </a:stretch>
        </p:blipFill>
        <p:spPr>
          <a:xfrm>
            <a:off x="20272" y="2203568"/>
            <a:ext cx="2886247" cy="1506935"/>
          </a:xfrm>
          <a:prstGeom prst="rect">
            <a:avLst/>
          </a:prstGeom>
        </p:spPr>
      </p:pic>
      <p:pic>
        <p:nvPicPr>
          <p:cNvPr id="24" name="Obrázek 23"/>
          <p:cNvPicPr>
            <a:picLocks noChangeAspect="1"/>
          </p:cNvPicPr>
          <p:nvPr/>
        </p:nvPicPr>
        <p:blipFill>
          <a:blip r:embed="rId4"/>
          <a:stretch>
            <a:fillRect/>
          </a:stretch>
        </p:blipFill>
        <p:spPr>
          <a:xfrm>
            <a:off x="0" y="3886421"/>
            <a:ext cx="2899609" cy="1331286"/>
          </a:xfrm>
          <a:prstGeom prst="rect">
            <a:avLst/>
          </a:prstGeom>
        </p:spPr>
      </p:pic>
      <p:pic>
        <p:nvPicPr>
          <p:cNvPr id="25" name="Obrázek 24"/>
          <p:cNvPicPr>
            <a:picLocks noChangeAspect="1"/>
          </p:cNvPicPr>
          <p:nvPr/>
        </p:nvPicPr>
        <p:blipFill>
          <a:blip r:embed="rId5"/>
          <a:stretch>
            <a:fillRect/>
          </a:stretch>
        </p:blipFill>
        <p:spPr>
          <a:xfrm>
            <a:off x="3220482" y="537248"/>
            <a:ext cx="2964391" cy="1448525"/>
          </a:xfrm>
          <a:prstGeom prst="rect">
            <a:avLst/>
          </a:prstGeom>
        </p:spPr>
      </p:pic>
      <p:pic>
        <p:nvPicPr>
          <p:cNvPr id="30" name="Obrázek 29"/>
          <p:cNvPicPr>
            <a:picLocks noChangeAspect="1"/>
          </p:cNvPicPr>
          <p:nvPr/>
        </p:nvPicPr>
        <p:blipFill>
          <a:blip r:embed="rId6"/>
          <a:stretch>
            <a:fillRect/>
          </a:stretch>
        </p:blipFill>
        <p:spPr>
          <a:xfrm>
            <a:off x="3220475" y="2203568"/>
            <a:ext cx="2953200" cy="1488556"/>
          </a:xfrm>
          <a:prstGeom prst="rect">
            <a:avLst/>
          </a:prstGeom>
        </p:spPr>
      </p:pic>
      <p:pic>
        <p:nvPicPr>
          <p:cNvPr id="31" name="Obrázek 30"/>
          <p:cNvPicPr>
            <a:picLocks noChangeAspect="1"/>
          </p:cNvPicPr>
          <p:nvPr/>
        </p:nvPicPr>
        <p:blipFill>
          <a:blip r:embed="rId7"/>
          <a:stretch>
            <a:fillRect/>
          </a:stretch>
        </p:blipFill>
        <p:spPr>
          <a:xfrm>
            <a:off x="3225008" y="3907478"/>
            <a:ext cx="2966775" cy="1297454"/>
          </a:xfrm>
          <a:prstGeom prst="rect">
            <a:avLst/>
          </a:prstGeom>
        </p:spPr>
      </p:pic>
      <p:pic>
        <p:nvPicPr>
          <p:cNvPr id="33" name="Obrázek 32"/>
          <p:cNvPicPr>
            <a:picLocks noChangeAspect="1"/>
          </p:cNvPicPr>
          <p:nvPr/>
        </p:nvPicPr>
        <p:blipFill>
          <a:blip r:embed="rId8"/>
          <a:stretch>
            <a:fillRect/>
          </a:stretch>
        </p:blipFill>
        <p:spPr>
          <a:xfrm>
            <a:off x="-40425" y="5543302"/>
            <a:ext cx="3032160" cy="1347119"/>
          </a:xfrm>
          <a:prstGeom prst="rect">
            <a:avLst/>
          </a:prstGeom>
        </p:spPr>
      </p:pic>
      <p:pic>
        <p:nvPicPr>
          <p:cNvPr id="34" name="Obrázek 33"/>
          <p:cNvPicPr>
            <a:picLocks noChangeAspect="1"/>
          </p:cNvPicPr>
          <p:nvPr/>
        </p:nvPicPr>
        <p:blipFill>
          <a:blip r:embed="rId9"/>
          <a:stretch>
            <a:fillRect/>
          </a:stretch>
        </p:blipFill>
        <p:spPr>
          <a:xfrm>
            <a:off x="3212228" y="5531467"/>
            <a:ext cx="2972645" cy="1390373"/>
          </a:xfrm>
          <a:prstGeom prst="rect">
            <a:avLst/>
          </a:prstGeom>
        </p:spPr>
      </p:pic>
      <p:sp>
        <p:nvSpPr>
          <p:cNvPr id="35" name="Obdélník 34"/>
          <p:cNvSpPr/>
          <p:nvPr/>
        </p:nvSpPr>
        <p:spPr>
          <a:xfrm>
            <a:off x="15554" y="5189358"/>
            <a:ext cx="2665570" cy="400110"/>
          </a:xfrm>
          <a:prstGeom prst="rect">
            <a:avLst/>
          </a:prstGeom>
        </p:spPr>
        <p:txBody>
          <a:bodyPr wrap="square">
            <a:spAutoFit/>
          </a:bodyPr>
          <a:lstStyle/>
          <a:p>
            <a:r>
              <a:rPr lang="cs-CZ" sz="1000" dirty="0" smtClean="0">
                <a:latin typeface="+mn-lt"/>
              </a:rPr>
              <a:t>Procentuální </a:t>
            </a:r>
            <a:r>
              <a:rPr lang="cs-CZ" sz="1000" dirty="0">
                <a:latin typeface="+mn-lt"/>
              </a:rPr>
              <a:t>zastoupení stojícího mrtvého dřeva </a:t>
            </a:r>
            <a:r>
              <a:rPr lang="cs-CZ" sz="1000" dirty="0" smtClean="0">
                <a:latin typeface="+mn-lt"/>
              </a:rPr>
              <a:t>podle </a:t>
            </a:r>
            <a:r>
              <a:rPr lang="cs-CZ" sz="1000" dirty="0">
                <a:latin typeface="+mn-lt"/>
              </a:rPr>
              <a:t>stupňů rozkladu.</a:t>
            </a:r>
          </a:p>
        </p:txBody>
      </p:sp>
      <p:sp>
        <p:nvSpPr>
          <p:cNvPr id="37" name="Obdélník 36"/>
          <p:cNvSpPr/>
          <p:nvPr/>
        </p:nvSpPr>
        <p:spPr>
          <a:xfrm>
            <a:off x="3165942" y="5204932"/>
            <a:ext cx="4104456" cy="400110"/>
          </a:xfrm>
          <a:prstGeom prst="rect">
            <a:avLst/>
          </a:prstGeom>
        </p:spPr>
        <p:txBody>
          <a:bodyPr wrap="square">
            <a:spAutoFit/>
          </a:bodyPr>
          <a:lstStyle/>
          <a:p>
            <a:r>
              <a:rPr lang="cs-CZ" sz="1000" dirty="0" smtClean="0">
                <a:latin typeface="+mn-lt"/>
              </a:rPr>
              <a:t>Procentuální zastoupení ležícího mrtvého dřeva na jednotlivých trvale výzkumných plochách podle stupňů rozkladu</a:t>
            </a:r>
            <a:r>
              <a:rPr lang="cs-CZ" sz="1000" dirty="0" smtClean="0"/>
              <a:t>.</a:t>
            </a:r>
            <a:endParaRPr lang="cs-CZ" sz="1000" dirty="0"/>
          </a:p>
        </p:txBody>
      </p:sp>
      <p:sp>
        <p:nvSpPr>
          <p:cNvPr id="38" name="Obdélník 37"/>
          <p:cNvSpPr/>
          <p:nvPr/>
        </p:nvSpPr>
        <p:spPr>
          <a:xfrm>
            <a:off x="5652120" y="629241"/>
            <a:ext cx="3744416" cy="2377574"/>
          </a:xfrm>
          <a:prstGeom prst="rect">
            <a:avLst/>
          </a:prstGeom>
        </p:spPr>
        <p:txBody>
          <a:bodyPr wrap="square">
            <a:spAutoFit/>
          </a:bodyPr>
          <a:lstStyle/>
          <a:p>
            <a:pPr indent="450215">
              <a:lnSpc>
                <a:spcPct val="150000"/>
              </a:lnSpc>
              <a:spcAft>
                <a:spcPts val="0"/>
              </a:spcAft>
            </a:pPr>
            <a:r>
              <a:rPr lang="cs-CZ" sz="1100" b="1" u="sng" dirty="0">
                <a:latin typeface="Times New Roman" panose="02020603050405020304" pitchFamily="18" charset="0"/>
                <a:ea typeface="Times New Roman" panose="02020603050405020304" pitchFamily="18" charset="0"/>
              </a:rPr>
              <a:t>Stojícího mrtvého dřeva – </a:t>
            </a:r>
          </a:p>
          <a:p>
            <a:pPr indent="450215">
              <a:lnSpc>
                <a:spcPct val="150000"/>
              </a:lnSpc>
              <a:spcAft>
                <a:spcPts val="0"/>
              </a:spcAft>
            </a:pPr>
            <a:r>
              <a:rPr lang="cs-CZ" sz="1100" b="1" dirty="0">
                <a:latin typeface="Times New Roman" panose="02020603050405020304" pitchFamily="18" charset="0"/>
                <a:ea typeface="Times New Roman" panose="02020603050405020304" pitchFamily="18" charset="0"/>
              </a:rPr>
              <a:t>Nejvíc </a:t>
            </a:r>
            <a:r>
              <a:rPr lang="cs-CZ" sz="1100" dirty="0">
                <a:latin typeface="Times New Roman" panose="02020603050405020304" pitchFamily="18" charset="0"/>
                <a:ea typeface="Times New Roman" panose="02020603050405020304" pitchFamily="18" charset="0"/>
              </a:rPr>
              <a:t>na ploše TVP 4 s 33,7m</a:t>
            </a:r>
            <a:r>
              <a:rPr lang="cs-CZ" sz="1100" baseline="30000" dirty="0">
                <a:latin typeface="Times New Roman" panose="02020603050405020304" pitchFamily="18" charset="0"/>
                <a:ea typeface="Times New Roman" panose="02020603050405020304" pitchFamily="18" charset="0"/>
              </a:rPr>
              <a:t>3</a:t>
            </a:r>
            <a:r>
              <a:rPr lang="cs-CZ" sz="1100" dirty="0">
                <a:latin typeface="Times New Roman" panose="02020603050405020304" pitchFamily="18" charset="0"/>
                <a:ea typeface="Times New Roman" panose="02020603050405020304" pitchFamily="18" charset="0"/>
              </a:rPr>
              <a:t> a TVP 1 s 29.9 m</a:t>
            </a:r>
            <a:r>
              <a:rPr lang="cs-CZ" sz="1100" baseline="30000" dirty="0">
                <a:latin typeface="Times New Roman" panose="02020603050405020304" pitchFamily="18" charset="0"/>
                <a:ea typeface="Times New Roman" panose="02020603050405020304" pitchFamily="18" charset="0"/>
              </a:rPr>
              <a:t>3</a:t>
            </a:r>
            <a:r>
              <a:rPr lang="cs-CZ" sz="1100" dirty="0">
                <a:latin typeface="Times New Roman" panose="02020603050405020304" pitchFamily="18" charset="0"/>
                <a:ea typeface="Times New Roman" panose="02020603050405020304" pitchFamily="18" charset="0"/>
              </a:rPr>
              <a:t>.</a:t>
            </a:r>
          </a:p>
          <a:p>
            <a:pPr indent="450215">
              <a:lnSpc>
                <a:spcPct val="150000"/>
              </a:lnSpc>
              <a:spcAft>
                <a:spcPts val="0"/>
              </a:spcAft>
            </a:pPr>
            <a:r>
              <a:rPr lang="cs-CZ" sz="1100" dirty="0">
                <a:latin typeface="Times New Roman" panose="02020603050405020304" pitchFamily="18" charset="0"/>
                <a:ea typeface="Times New Roman" panose="02020603050405020304" pitchFamily="18" charset="0"/>
              </a:rPr>
              <a:t> </a:t>
            </a:r>
            <a:r>
              <a:rPr lang="cs-CZ" sz="1100" b="1" dirty="0">
                <a:latin typeface="Times New Roman" panose="02020603050405020304" pitchFamily="18" charset="0"/>
                <a:ea typeface="Times New Roman" panose="02020603050405020304" pitchFamily="18" charset="0"/>
              </a:rPr>
              <a:t>Nejméně</a:t>
            </a:r>
            <a:r>
              <a:rPr lang="cs-CZ" sz="1100" dirty="0">
                <a:latin typeface="Times New Roman" panose="02020603050405020304" pitchFamily="18" charset="0"/>
                <a:ea typeface="Times New Roman" panose="02020603050405020304" pitchFamily="18" charset="0"/>
              </a:rPr>
              <a:t> je na ploše TVP 6 a to 11,7 m</a:t>
            </a:r>
            <a:r>
              <a:rPr lang="cs-CZ" sz="1100" baseline="30000" dirty="0">
                <a:latin typeface="Times New Roman" panose="02020603050405020304" pitchFamily="18" charset="0"/>
                <a:ea typeface="Times New Roman" panose="02020603050405020304" pitchFamily="18" charset="0"/>
              </a:rPr>
              <a:t>3</a:t>
            </a:r>
            <a:r>
              <a:rPr lang="cs-CZ" sz="1100" dirty="0">
                <a:latin typeface="Times New Roman" panose="02020603050405020304" pitchFamily="18" charset="0"/>
                <a:ea typeface="Times New Roman" panose="02020603050405020304" pitchFamily="18" charset="0"/>
              </a:rPr>
              <a:t>spolu </a:t>
            </a:r>
            <a:r>
              <a:rPr lang="cs-CZ" sz="1100" dirty="0" smtClean="0">
                <a:latin typeface="Times New Roman" panose="02020603050405020304" pitchFamily="18" charset="0"/>
                <a:ea typeface="Times New Roman" panose="02020603050405020304" pitchFamily="18" charset="0"/>
              </a:rPr>
              <a:t>                 	s</a:t>
            </a:r>
            <a:r>
              <a:rPr lang="cs-CZ" sz="1100" dirty="0">
                <a:latin typeface="Times New Roman" panose="02020603050405020304" pitchFamily="18" charset="0"/>
                <a:ea typeface="Times New Roman" panose="02020603050405020304" pitchFamily="18" charset="0"/>
              </a:rPr>
              <a:t> plochou TVP 5 s 13,7 m</a:t>
            </a:r>
            <a:r>
              <a:rPr lang="cs-CZ" sz="1100" baseline="30000" dirty="0">
                <a:latin typeface="Times New Roman" panose="02020603050405020304" pitchFamily="18" charset="0"/>
                <a:ea typeface="Times New Roman" panose="02020603050405020304" pitchFamily="18" charset="0"/>
              </a:rPr>
              <a:t>3</a:t>
            </a:r>
          </a:p>
          <a:p>
            <a:pPr indent="450215">
              <a:lnSpc>
                <a:spcPct val="150000"/>
              </a:lnSpc>
              <a:spcAft>
                <a:spcPts val="0"/>
              </a:spcAft>
            </a:pPr>
            <a:endParaRPr lang="cs-CZ" sz="1100" dirty="0">
              <a:latin typeface="Times New Roman" panose="02020603050405020304" pitchFamily="18" charset="0"/>
              <a:ea typeface="Times New Roman" panose="02020603050405020304" pitchFamily="18" charset="0"/>
            </a:endParaRPr>
          </a:p>
          <a:p>
            <a:pPr indent="450215">
              <a:lnSpc>
                <a:spcPct val="150000"/>
              </a:lnSpc>
              <a:spcAft>
                <a:spcPts val="0"/>
              </a:spcAft>
            </a:pPr>
            <a:r>
              <a:rPr lang="cs-CZ" sz="1100" dirty="0">
                <a:latin typeface="Times New Roman" panose="02020603050405020304" pitchFamily="18" charset="0"/>
                <a:ea typeface="Times New Roman" panose="02020603050405020304" pitchFamily="18" charset="0"/>
              </a:rPr>
              <a:t>Objem</a:t>
            </a:r>
            <a:r>
              <a:rPr lang="cs-CZ" sz="1100" b="1" dirty="0">
                <a:latin typeface="Times New Roman" panose="02020603050405020304" pitchFamily="18" charset="0"/>
                <a:ea typeface="Times New Roman" panose="02020603050405020304" pitchFamily="18" charset="0"/>
              </a:rPr>
              <a:t> </a:t>
            </a:r>
            <a:r>
              <a:rPr lang="cs-CZ" sz="1100" b="1" u="sng" dirty="0">
                <a:latin typeface="Times New Roman" panose="02020603050405020304" pitchFamily="18" charset="0"/>
                <a:ea typeface="Times New Roman" panose="02020603050405020304" pitchFamily="18" charset="0"/>
              </a:rPr>
              <a:t>ležícího mrtvého dřeva </a:t>
            </a:r>
            <a:r>
              <a:rPr lang="cs-CZ" sz="1100" dirty="0">
                <a:latin typeface="Times New Roman" panose="02020603050405020304" pitchFamily="18" charset="0"/>
                <a:ea typeface="Times New Roman" panose="02020603050405020304" pitchFamily="18" charset="0"/>
              </a:rPr>
              <a:t>na TVP</a:t>
            </a:r>
            <a:endParaRPr lang="cs-CZ" sz="1100" b="1" dirty="0">
              <a:latin typeface="Times New Roman" panose="02020603050405020304" pitchFamily="18" charset="0"/>
              <a:ea typeface="Times New Roman" panose="02020603050405020304" pitchFamily="18" charset="0"/>
            </a:endParaRPr>
          </a:p>
          <a:p>
            <a:pPr indent="450215">
              <a:lnSpc>
                <a:spcPct val="150000"/>
              </a:lnSpc>
              <a:spcAft>
                <a:spcPts val="0"/>
              </a:spcAft>
            </a:pPr>
            <a:r>
              <a:rPr lang="cs-CZ" sz="1100" b="1" dirty="0">
                <a:latin typeface="Times New Roman" panose="02020603050405020304" pitchFamily="18" charset="0"/>
                <a:ea typeface="Times New Roman" panose="02020603050405020304" pitchFamily="18" charset="0"/>
              </a:rPr>
              <a:t>Nejvíce</a:t>
            </a:r>
            <a:r>
              <a:rPr lang="cs-CZ" sz="1100" dirty="0">
                <a:latin typeface="Times New Roman" panose="02020603050405020304" pitchFamily="18" charset="0"/>
                <a:ea typeface="Times New Roman" panose="02020603050405020304" pitchFamily="18" charset="0"/>
              </a:rPr>
              <a:t> na ploše TVP 6 s 16,3 m</a:t>
            </a:r>
            <a:r>
              <a:rPr lang="cs-CZ" sz="1100" baseline="30000" dirty="0">
                <a:latin typeface="Times New Roman" panose="02020603050405020304" pitchFamily="18" charset="0"/>
                <a:ea typeface="Times New Roman" panose="02020603050405020304" pitchFamily="18" charset="0"/>
              </a:rPr>
              <a:t>3 </a:t>
            </a:r>
            <a:r>
              <a:rPr lang="cs-CZ" sz="1100" dirty="0">
                <a:latin typeface="Times New Roman" panose="02020603050405020304" pitchFamily="18" charset="0"/>
                <a:ea typeface="Times New Roman" panose="02020603050405020304" pitchFamily="18" charset="0"/>
              </a:rPr>
              <a:t>a TVP 5 s 14,4 m</a:t>
            </a:r>
            <a:r>
              <a:rPr lang="cs-CZ" sz="1100" baseline="30000" dirty="0">
                <a:latin typeface="Times New Roman" panose="02020603050405020304" pitchFamily="18" charset="0"/>
                <a:ea typeface="Times New Roman" panose="02020603050405020304" pitchFamily="18" charset="0"/>
              </a:rPr>
              <a:t>3</a:t>
            </a:r>
            <a:r>
              <a:rPr lang="cs-CZ" sz="1100" dirty="0">
                <a:latin typeface="Times New Roman" panose="02020603050405020304" pitchFamily="18" charset="0"/>
                <a:ea typeface="Times New Roman" panose="02020603050405020304" pitchFamily="18" charset="0"/>
              </a:rPr>
              <a:t>. </a:t>
            </a:r>
          </a:p>
          <a:p>
            <a:pPr indent="450215">
              <a:lnSpc>
                <a:spcPct val="150000"/>
              </a:lnSpc>
              <a:spcAft>
                <a:spcPts val="0"/>
              </a:spcAft>
            </a:pPr>
            <a:r>
              <a:rPr lang="cs-CZ" sz="1100" b="1" dirty="0">
                <a:latin typeface="Times New Roman" panose="02020603050405020304" pitchFamily="18" charset="0"/>
                <a:ea typeface="Times New Roman" panose="02020603050405020304" pitchFamily="18" charset="0"/>
              </a:rPr>
              <a:t>Nejméně</a:t>
            </a:r>
            <a:r>
              <a:rPr lang="cs-CZ" sz="1100" dirty="0">
                <a:latin typeface="Times New Roman" panose="02020603050405020304" pitchFamily="18" charset="0"/>
                <a:ea typeface="Times New Roman" panose="02020603050405020304" pitchFamily="18" charset="0"/>
              </a:rPr>
              <a:t> je na ploše TVP 2 s 4,3m</a:t>
            </a:r>
            <a:r>
              <a:rPr lang="cs-CZ" sz="1100" baseline="30000" dirty="0">
                <a:latin typeface="Times New Roman" panose="02020603050405020304" pitchFamily="18" charset="0"/>
                <a:ea typeface="Times New Roman" panose="02020603050405020304" pitchFamily="18" charset="0"/>
              </a:rPr>
              <a:t>3</a:t>
            </a:r>
            <a:r>
              <a:rPr lang="cs-CZ" sz="1100" dirty="0">
                <a:latin typeface="Times New Roman" panose="02020603050405020304" pitchFamily="18" charset="0"/>
                <a:ea typeface="Times New Roman" panose="02020603050405020304" pitchFamily="18" charset="0"/>
              </a:rPr>
              <a:t> a na TVP 1 </a:t>
            </a:r>
            <a:r>
              <a:rPr lang="cs-CZ" sz="1100" dirty="0" smtClean="0">
                <a:latin typeface="Times New Roman" panose="02020603050405020304" pitchFamily="18" charset="0"/>
                <a:ea typeface="Times New Roman" panose="02020603050405020304" pitchFamily="18" charset="0"/>
              </a:rPr>
              <a:t>	s</a:t>
            </a:r>
            <a:r>
              <a:rPr lang="cs-CZ" sz="1100" dirty="0">
                <a:latin typeface="Times New Roman" panose="02020603050405020304" pitchFamily="18" charset="0"/>
                <a:ea typeface="Times New Roman" panose="02020603050405020304" pitchFamily="18" charset="0"/>
              </a:rPr>
              <a:t> 6,0m</a:t>
            </a:r>
            <a:r>
              <a:rPr lang="cs-CZ" sz="1100" baseline="30000" dirty="0">
                <a:latin typeface="Times New Roman" panose="02020603050405020304" pitchFamily="18" charset="0"/>
                <a:ea typeface="Times New Roman" panose="02020603050405020304" pitchFamily="18" charset="0"/>
              </a:rPr>
              <a:t>3</a:t>
            </a:r>
            <a:endParaRPr lang="cs-CZ" sz="1100" dirty="0">
              <a:latin typeface="Times New Roman" panose="02020603050405020304" pitchFamily="18" charset="0"/>
              <a:ea typeface="Times New Roman" panose="02020603050405020304" pitchFamily="18" charset="0"/>
            </a:endParaRPr>
          </a:p>
        </p:txBody>
      </p:sp>
      <p:pic>
        <p:nvPicPr>
          <p:cNvPr id="4" name="Obrázek 3"/>
          <p:cNvPicPr>
            <a:picLocks noChangeAspect="1"/>
          </p:cNvPicPr>
          <p:nvPr/>
        </p:nvPicPr>
        <p:blipFill>
          <a:blip r:embed="rId10"/>
          <a:stretch>
            <a:fillRect/>
          </a:stretch>
        </p:blipFill>
        <p:spPr>
          <a:xfrm>
            <a:off x="6202894" y="2809992"/>
            <a:ext cx="2941106" cy="2390392"/>
          </a:xfrm>
          <a:prstGeom prst="rect">
            <a:avLst/>
          </a:prstGeom>
        </p:spPr>
      </p:pic>
    </p:spTree>
    <p:extLst>
      <p:ext uri="{BB962C8B-B14F-4D97-AF65-F5344CB8AC3E}">
        <p14:creationId xmlns:p14="http://schemas.microsoft.com/office/powerpoint/2010/main" val="3060979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986" y="327091"/>
            <a:ext cx="8229600" cy="346050"/>
          </a:xfrm>
        </p:spPr>
        <p:txBody>
          <a:bodyPr/>
          <a:lstStyle/>
          <a:p>
            <a:r>
              <a:rPr lang="cs-CZ" sz="1600" b="1" u="sng" kern="1200" dirty="0">
                <a:solidFill>
                  <a:srgbClr val="000000"/>
                </a:solidFill>
                <a:cs typeface="Arial" charset="0"/>
              </a:rPr>
              <a:t>Vertikální </a:t>
            </a:r>
            <a:r>
              <a:rPr lang="cs-CZ" sz="1600" b="1" u="sng" kern="1200">
                <a:solidFill>
                  <a:srgbClr val="000000"/>
                </a:solidFill>
                <a:cs typeface="Arial" charset="0"/>
              </a:rPr>
              <a:t>struktura </a:t>
            </a:r>
            <a:r>
              <a:rPr lang="cs-CZ" sz="1600" b="1" u="sng" kern="1200" smtClean="0">
                <a:solidFill>
                  <a:srgbClr val="000000"/>
                </a:solidFill>
                <a:cs typeface="Arial" charset="0"/>
              </a:rPr>
              <a:t>porostu - Predikce </a:t>
            </a:r>
            <a:r>
              <a:rPr lang="cs-CZ" sz="1600" b="1" u="sng" kern="1200" dirty="0">
                <a:solidFill>
                  <a:srgbClr val="000000"/>
                </a:solidFill>
                <a:cs typeface="Arial" charset="0"/>
              </a:rPr>
              <a:t>vývoje </a:t>
            </a:r>
            <a:r>
              <a:rPr lang="cs-CZ" sz="1600" b="1" u="sng" kern="1200" dirty="0" smtClean="0">
                <a:solidFill>
                  <a:srgbClr val="000000"/>
                </a:solidFill>
                <a:cs typeface="Arial" charset="0"/>
              </a:rPr>
              <a:t>TVP 1- </a:t>
            </a:r>
            <a:r>
              <a:rPr lang="cs-CZ" sz="1600" b="1" u="sng" kern="1200" dirty="0">
                <a:solidFill>
                  <a:srgbClr val="000000"/>
                </a:solidFill>
                <a:cs typeface="Arial" charset="0"/>
              </a:rPr>
              <a:t>3</a:t>
            </a:r>
            <a:r>
              <a:rPr lang="cs-CZ" sz="1600" b="1" u="sng" kern="1200" dirty="0" smtClean="0">
                <a:solidFill>
                  <a:srgbClr val="000000"/>
                </a:solidFill>
                <a:cs typeface="Arial" charset="0"/>
              </a:rPr>
              <a:t> (2014 – 2064)</a:t>
            </a:r>
            <a:br>
              <a:rPr lang="cs-CZ" sz="1600" b="1" u="sng" kern="1200" dirty="0" smtClean="0">
                <a:solidFill>
                  <a:srgbClr val="000000"/>
                </a:solidFill>
                <a:cs typeface="Arial" charset="0"/>
              </a:rPr>
            </a:br>
            <a:r>
              <a:rPr lang="cs-CZ" sz="1600" b="1" u="sng" kern="1200" dirty="0" smtClean="0">
                <a:solidFill>
                  <a:srgbClr val="000000"/>
                </a:solidFill>
                <a:cs typeface="Arial" charset="0"/>
              </a:rPr>
              <a:t/>
            </a:r>
            <a:br>
              <a:rPr lang="cs-CZ" sz="1600" b="1" u="sng" kern="1200" dirty="0" smtClean="0">
                <a:solidFill>
                  <a:srgbClr val="000000"/>
                </a:solidFill>
                <a:cs typeface="Arial" charset="0"/>
              </a:rPr>
            </a:br>
            <a:endParaRPr lang="cs-CZ" sz="1600" u="sng" dirty="0"/>
          </a:p>
        </p:txBody>
      </p:sp>
      <p:pic>
        <p:nvPicPr>
          <p:cNvPr id="4" name="Zástupný symbol pro obsah 3" descr="뮬À"/>
          <p:cNvPicPr>
            <a:picLocks noGrp="1"/>
          </p:cNvPicPr>
          <p:nvPr>
            <p:ph idx="1"/>
          </p:nvPr>
        </p:nvPicPr>
        <p:blipFill>
          <a:blip r:embed="rId2" cstate="print"/>
          <a:srcRect/>
          <a:stretch>
            <a:fillRect/>
          </a:stretch>
        </p:blipFill>
        <p:spPr bwMode="auto">
          <a:xfrm>
            <a:off x="35536" y="1257060"/>
            <a:ext cx="3168312" cy="1226693"/>
          </a:xfrm>
          <a:prstGeom prst="rect">
            <a:avLst/>
          </a:prstGeom>
          <a:noFill/>
          <a:ln w="9525">
            <a:noFill/>
            <a:miter lim="800000"/>
            <a:headEnd/>
            <a:tailEnd/>
          </a:ln>
        </p:spPr>
      </p:pic>
      <p:pic>
        <p:nvPicPr>
          <p:cNvPr id="5" name="Obrázek 4" descr="뮬À"/>
          <p:cNvPicPr/>
          <p:nvPr/>
        </p:nvPicPr>
        <p:blipFill>
          <a:blip r:embed="rId3" cstate="print"/>
          <a:srcRect/>
          <a:stretch>
            <a:fillRect/>
          </a:stretch>
        </p:blipFill>
        <p:spPr bwMode="auto">
          <a:xfrm>
            <a:off x="3206957" y="1304691"/>
            <a:ext cx="1673772" cy="1210699"/>
          </a:xfrm>
          <a:prstGeom prst="rect">
            <a:avLst/>
          </a:prstGeom>
          <a:noFill/>
          <a:ln w="9525">
            <a:noFill/>
            <a:miter lim="800000"/>
            <a:headEnd/>
            <a:tailEnd/>
          </a:ln>
        </p:spPr>
      </p:pic>
      <p:pic>
        <p:nvPicPr>
          <p:cNvPr id="6" name="Zástupný symbol pro obsah 3" descr="뮬À"/>
          <p:cNvPicPr>
            <a:picLocks/>
          </p:cNvPicPr>
          <p:nvPr/>
        </p:nvPicPr>
        <p:blipFill>
          <a:blip r:embed="rId4" cstate="print"/>
          <a:srcRect/>
          <a:stretch>
            <a:fillRect/>
          </a:stretch>
        </p:blipFill>
        <p:spPr bwMode="auto">
          <a:xfrm>
            <a:off x="0" y="3453766"/>
            <a:ext cx="3130060" cy="1128230"/>
          </a:xfrm>
          <a:prstGeom prst="rect">
            <a:avLst/>
          </a:prstGeom>
          <a:noFill/>
          <a:ln w="9525">
            <a:noFill/>
            <a:miter lim="800000"/>
            <a:headEnd/>
            <a:tailEnd/>
          </a:ln>
          <a:effectLst/>
        </p:spPr>
      </p:pic>
      <p:pic>
        <p:nvPicPr>
          <p:cNvPr id="7" name="Obrázek 6" descr="뮬À"/>
          <p:cNvPicPr/>
          <p:nvPr/>
        </p:nvPicPr>
        <p:blipFill>
          <a:blip r:embed="rId5" cstate="print"/>
          <a:srcRect/>
          <a:stretch>
            <a:fillRect/>
          </a:stretch>
        </p:blipFill>
        <p:spPr bwMode="auto">
          <a:xfrm>
            <a:off x="3176111" y="3461097"/>
            <a:ext cx="1723899" cy="1142714"/>
          </a:xfrm>
          <a:prstGeom prst="rect">
            <a:avLst/>
          </a:prstGeom>
          <a:noFill/>
          <a:ln w="9525">
            <a:noFill/>
            <a:miter lim="800000"/>
            <a:headEnd/>
            <a:tailEnd/>
          </a:ln>
        </p:spPr>
      </p:pic>
      <p:pic>
        <p:nvPicPr>
          <p:cNvPr id="8" name="Zástupný symbol pro obsah 3" descr="뮬À"/>
          <p:cNvPicPr>
            <a:picLocks/>
          </p:cNvPicPr>
          <p:nvPr/>
        </p:nvPicPr>
        <p:blipFill>
          <a:blip r:embed="rId6" cstate="print"/>
          <a:srcRect/>
          <a:stretch>
            <a:fillRect/>
          </a:stretch>
        </p:blipFill>
        <p:spPr bwMode="auto">
          <a:xfrm>
            <a:off x="62580" y="5157192"/>
            <a:ext cx="3069260" cy="1337759"/>
          </a:xfrm>
          <a:prstGeom prst="rect">
            <a:avLst/>
          </a:prstGeom>
          <a:noFill/>
          <a:ln w="9525">
            <a:noFill/>
            <a:miter lim="800000"/>
            <a:headEnd/>
            <a:tailEnd/>
          </a:ln>
          <a:effectLst/>
        </p:spPr>
      </p:pic>
      <p:pic>
        <p:nvPicPr>
          <p:cNvPr id="9" name="Obrázek 8" descr="뮬À"/>
          <p:cNvPicPr/>
          <p:nvPr/>
        </p:nvPicPr>
        <p:blipFill>
          <a:blip r:embed="rId7" cstate="print"/>
          <a:srcRect/>
          <a:stretch>
            <a:fillRect/>
          </a:stretch>
        </p:blipFill>
        <p:spPr bwMode="auto">
          <a:xfrm>
            <a:off x="3130060" y="5339737"/>
            <a:ext cx="1577160" cy="1187015"/>
          </a:xfrm>
          <a:prstGeom prst="rect">
            <a:avLst/>
          </a:prstGeom>
          <a:noFill/>
          <a:ln w="9525">
            <a:noFill/>
            <a:miter lim="800000"/>
            <a:headEnd/>
            <a:tailEnd/>
          </a:ln>
        </p:spPr>
      </p:pic>
      <p:sp>
        <p:nvSpPr>
          <p:cNvPr id="12" name="TextovéPole 11"/>
          <p:cNvSpPr txBox="1"/>
          <p:nvPr/>
        </p:nvSpPr>
        <p:spPr>
          <a:xfrm>
            <a:off x="3947734" y="3106848"/>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4" name="TextovéPole 13"/>
          <p:cNvSpPr txBox="1"/>
          <p:nvPr/>
        </p:nvSpPr>
        <p:spPr>
          <a:xfrm>
            <a:off x="4103948" y="4971465"/>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15" name="TextovéPole 14"/>
          <p:cNvSpPr txBox="1"/>
          <p:nvPr/>
        </p:nvSpPr>
        <p:spPr>
          <a:xfrm>
            <a:off x="4019091" y="744547"/>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p>
        </p:txBody>
      </p:sp>
      <p:pic>
        <p:nvPicPr>
          <p:cNvPr id="21" name="Obrázek 20" descr="뮬À"/>
          <p:cNvPicPr/>
          <p:nvPr/>
        </p:nvPicPr>
        <p:blipFill>
          <a:blip r:embed="rId8" cstate="print"/>
          <a:srcRect/>
          <a:stretch>
            <a:fillRect/>
          </a:stretch>
        </p:blipFill>
        <p:spPr bwMode="auto">
          <a:xfrm>
            <a:off x="4707220" y="1305952"/>
            <a:ext cx="2784506" cy="1260139"/>
          </a:xfrm>
          <a:prstGeom prst="rect">
            <a:avLst/>
          </a:prstGeom>
          <a:noFill/>
          <a:ln w="9525">
            <a:noFill/>
            <a:miter lim="800000"/>
            <a:headEnd/>
            <a:tailEnd/>
          </a:ln>
        </p:spPr>
      </p:pic>
      <p:pic>
        <p:nvPicPr>
          <p:cNvPr id="22" name="Obrázek 21" descr="뮬À"/>
          <p:cNvPicPr/>
          <p:nvPr/>
        </p:nvPicPr>
        <p:blipFill>
          <a:blip r:embed="rId9" cstate="print"/>
          <a:srcRect/>
          <a:stretch>
            <a:fillRect/>
          </a:stretch>
        </p:blipFill>
        <p:spPr bwMode="auto">
          <a:xfrm>
            <a:off x="7560295" y="1357948"/>
            <a:ext cx="1440160" cy="1208143"/>
          </a:xfrm>
          <a:prstGeom prst="rect">
            <a:avLst/>
          </a:prstGeom>
          <a:noFill/>
          <a:ln w="9525">
            <a:noFill/>
            <a:miter lim="800000"/>
            <a:headEnd/>
            <a:tailEnd/>
          </a:ln>
        </p:spPr>
      </p:pic>
      <p:pic>
        <p:nvPicPr>
          <p:cNvPr id="23" name="Obrázek 22" descr=" ⱬÀ"/>
          <p:cNvPicPr/>
          <p:nvPr/>
        </p:nvPicPr>
        <p:blipFill>
          <a:blip r:embed="rId10" cstate="print"/>
          <a:srcRect/>
          <a:stretch>
            <a:fillRect/>
          </a:stretch>
        </p:blipFill>
        <p:spPr bwMode="auto">
          <a:xfrm>
            <a:off x="4766501" y="3399642"/>
            <a:ext cx="2825189" cy="1236478"/>
          </a:xfrm>
          <a:prstGeom prst="rect">
            <a:avLst/>
          </a:prstGeom>
          <a:noFill/>
          <a:ln w="9525">
            <a:noFill/>
            <a:miter lim="800000"/>
            <a:headEnd/>
            <a:tailEnd/>
          </a:ln>
        </p:spPr>
      </p:pic>
      <p:pic>
        <p:nvPicPr>
          <p:cNvPr id="24" name="Obrázek 23" descr="ⱬÀ"/>
          <p:cNvPicPr/>
          <p:nvPr/>
        </p:nvPicPr>
        <p:blipFill>
          <a:blip r:embed="rId11" cstate="print"/>
          <a:srcRect/>
          <a:stretch>
            <a:fillRect/>
          </a:stretch>
        </p:blipFill>
        <p:spPr bwMode="auto">
          <a:xfrm>
            <a:off x="4822774" y="5184170"/>
            <a:ext cx="2593505" cy="1283802"/>
          </a:xfrm>
          <a:prstGeom prst="rect">
            <a:avLst/>
          </a:prstGeom>
          <a:noFill/>
          <a:ln w="9525">
            <a:noFill/>
            <a:miter lim="800000"/>
            <a:headEnd/>
            <a:tailEnd/>
          </a:ln>
        </p:spPr>
      </p:pic>
      <p:pic>
        <p:nvPicPr>
          <p:cNvPr id="25" name="Obrázek 24" descr="ⱬÀ"/>
          <p:cNvPicPr/>
          <p:nvPr/>
        </p:nvPicPr>
        <p:blipFill>
          <a:blip r:embed="rId12" cstate="print"/>
          <a:srcRect/>
          <a:stretch>
            <a:fillRect/>
          </a:stretch>
        </p:blipFill>
        <p:spPr bwMode="auto">
          <a:xfrm>
            <a:off x="7488287" y="3496060"/>
            <a:ext cx="1584176" cy="1107751"/>
          </a:xfrm>
          <a:prstGeom prst="rect">
            <a:avLst/>
          </a:prstGeom>
          <a:noFill/>
          <a:ln w="9525">
            <a:noFill/>
            <a:miter lim="800000"/>
            <a:headEnd/>
            <a:tailEnd/>
          </a:ln>
        </p:spPr>
      </p:pic>
      <p:pic>
        <p:nvPicPr>
          <p:cNvPr id="26" name="Zástupný symbol pro obsah 5" descr=" ⱬÀ"/>
          <p:cNvPicPr>
            <a:picLocks/>
          </p:cNvPicPr>
          <p:nvPr/>
        </p:nvPicPr>
        <p:blipFill>
          <a:blip r:embed="rId13" cstate="print"/>
          <a:stretch>
            <a:fillRect/>
          </a:stretch>
        </p:blipFill>
        <p:spPr bwMode="auto">
          <a:xfrm>
            <a:off x="7560295" y="5307237"/>
            <a:ext cx="1512168" cy="1090635"/>
          </a:xfrm>
          <a:prstGeom prst="rect">
            <a:avLst/>
          </a:prstGeom>
          <a:noFill/>
          <a:ln w="9525">
            <a:noFill/>
            <a:miter lim="800000"/>
            <a:headEnd/>
            <a:tailEnd/>
          </a:ln>
          <a:effectLst/>
        </p:spPr>
      </p:pic>
      <p:sp>
        <p:nvSpPr>
          <p:cNvPr id="27" name="TextovéPole 26"/>
          <p:cNvSpPr txBox="1"/>
          <p:nvPr/>
        </p:nvSpPr>
        <p:spPr>
          <a:xfrm>
            <a:off x="1331640" y="685690"/>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 2014</a:t>
            </a:r>
          </a:p>
        </p:txBody>
      </p:sp>
      <p:sp>
        <p:nvSpPr>
          <p:cNvPr id="28" name="TextovéPole 27"/>
          <p:cNvSpPr txBox="1"/>
          <p:nvPr/>
        </p:nvSpPr>
        <p:spPr>
          <a:xfrm>
            <a:off x="6804248" y="760767"/>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2064</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bwMode="auto">
          <a:xfrm>
            <a:off x="457200" y="274638"/>
            <a:ext cx="8229600" cy="346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cs-CZ" sz="1600" b="1" u="sng" kern="1200" dirty="0" smtClean="0">
                <a:solidFill>
                  <a:srgbClr val="000000"/>
                </a:solidFill>
                <a:cs typeface="Arial" charset="0"/>
              </a:rPr>
              <a:t>Predikce vývoje TVP 4- 6 (2014,2017 - 2064,2067)</a:t>
            </a:r>
            <a:r>
              <a:rPr lang="cs-CZ" sz="1400" b="1" kern="1200" dirty="0" smtClean="0">
                <a:solidFill>
                  <a:srgbClr val="000000"/>
                </a:solidFill>
                <a:cs typeface="Arial" charset="0"/>
              </a:rPr>
              <a:t/>
            </a:r>
            <a:br>
              <a:rPr lang="cs-CZ" sz="1400" b="1" kern="1200" dirty="0" smtClean="0">
                <a:solidFill>
                  <a:srgbClr val="000000"/>
                </a:solidFill>
                <a:cs typeface="Arial" charset="0"/>
              </a:rPr>
            </a:br>
            <a:r>
              <a:rPr lang="cs-CZ" sz="1400" b="1" kern="1200" dirty="0" smtClean="0">
                <a:solidFill>
                  <a:srgbClr val="000000"/>
                </a:solidFill>
                <a:cs typeface="Arial" charset="0"/>
              </a:rPr>
              <a:t/>
            </a:r>
            <a:br>
              <a:rPr lang="cs-CZ" sz="1400" b="1" kern="1200" dirty="0" smtClean="0">
                <a:solidFill>
                  <a:srgbClr val="000000"/>
                </a:solidFill>
                <a:cs typeface="Arial" charset="0"/>
              </a:rPr>
            </a:br>
            <a:endParaRPr lang="cs-CZ" sz="1400" kern="0" dirty="0"/>
          </a:p>
        </p:txBody>
      </p:sp>
      <p:sp>
        <p:nvSpPr>
          <p:cNvPr id="14" name="TextovéPole 13"/>
          <p:cNvSpPr txBox="1"/>
          <p:nvPr/>
        </p:nvSpPr>
        <p:spPr>
          <a:xfrm>
            <a:off x="4103948" y="709052"/>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17" name="TextovéPole 16"/>
          <p:cNvSpPr txBox="1"/>
          <p:nvPr/>
        </p:nvSpPr>
        <p:spPr>
          <a:xfrm>
            <a:off x="1210877" y="2328265"/>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2017</a:t>
            </a:r>
            <a:endParaRPr lang="cs-CZ" sz="1200" dirty="0"/>
          </a:p>
        </p:txBody>
      </p:sp>
      <p:sp>
        <p:nvSpPr>
          <p:cNvPr id="18" name="TextovéPole 17"/>
          <p:cNvSpPr txBox="1"/>
          <p:nvPr/>
        </p:nvSpPr>
        <p:spPr>
          <a:xfrm>
            <a:off x="4138224" y="4375379"/>
            <a:ext cx="775952"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6</a:t>
            </a:r>
            <a:endParaRPr lang="cs-CZ" sz="1200" dirty="0"/>
          </a:p>
        </p:txBody>
      </p:sp>
      <p:pic>
        <p:nvPicPr>
          <p:cNvPr id="19" name="Obrázek 18"/>
          <p:cNvPicPr>
            <a:picLocks noChangeAspect="1"/>
          </p:cNvPicPr>
          <p:nvPr/>
        </p:nvPicPr>
        <p:blipFill>
          <a:blip r:embed="rId2"/>
          <a:stretch>
            <a:fillRect/>
          </a:stretch>
        </p:blipFill>
        <p:spPr>
          <a:xfrm>
            <a:off x="0" y="2619609"/>
            <a:ext cx="2705311" cy="1498958"/>
          </a:xfrm>
          <a:prstGeom prst="rect">
            <a:avLst/>
          </a:prstGeom>
        </p:spPr>
      </p:pic>
      <p:pic>
        <p:nvPicPr>
          <p:cNvPr id="20" name="Obrázek 19"/>
          <p:cNvPicPr>
            <a:picLocks noChangeAspect="1"/>
          </p:cNvPicPr>
          <p:nvPr/>
        </p:nvPicPr>
        <p:blipFill>
          <a:blip r:embed="rId3"/>
          <a:stretch>
            <a:fillRect/>
          </a:stretch>
        </p:blipFill>
        <p:spPr>
          <a:xfrm>
            <a:off x="2615232" y="2582725"/>
            <a:ext cx="1910968" cy="1710400"/>
          </a:xfrm>
          <a:prstGeom prst="rect">
            <a:avLst/>
          </a:prstGeom>
        </p:spPr>
      </p:pic>
      <p:pic>
        <p:nvPicPr>
          <p:cNvPr id="21" name="Obrázek 20"/>
          <p:cNvPicPr>
            <a:picLocks noChangeAspect="1"/>
          </p:cNvPicPr>
          <p:nvPr/>
        </p:nvPicPr>
        <p:blipFill>
          <a:blip r:embed="rId4"/>
          <a:stretch>
            <a:fillRect/>
          </a:stretch>
        </p:blipFill>
        <p:spPr>
          <a:xfrm>
            <a:off x="218039" y="4703789"/>
            <a:ext cx="2628153" cy="1483759"/>
          </a:xfrm>
          <a:prstGeom prst="rect">
            <a:avLst/>
          </a:prstGeom>
        </p:spPr>
      </p:pic>
      <p:pic>
        <p:nvPicPr>
          <p:cNvPr id="22" name="Obrázek 21"/>
          <p:cNvPicPr>
            <a:picLocks noChangeAspect="1"/>
          </p:cNvPicPr>
          <p:nvPr/>
        </p:nvPicPr>
        <p:blipFill>
          <a:blip r:embed="rId5"/>
          <a:stretch>
            <a:fillRect/>
          </a:stretch>
        </p:blipFill>
        <p:spPr>
          <a:xfrm>
            <a:off x="2675104" y="4703789"/>
            <a:ext cx="1680009" cy="1511463"/>
          </a:xfrm>
          <a:prstGeom prst="rect">
            <a:avLst/>
          </a:prstGeom>
        </p:spPr>
      </p:pic>
      <p:pic>
        <p:nvPicPr>
          <p:cNvPr id="23" name="Zástupný symbol pro obsah 3" descr="뮬À"/>
          <p:cNvPicPr>
            <a:picLocks/>
          </p:cNvPicPr>
          <p:nvPr/>
        </p:nvPicPr>
        <p:blipFill>
          <a:blip r:embed="rId6" cstate="print"/>
          <a:srcRect/>
          <a:stretch>
            <a:fillRect/>
          </a:stretch>
        </p:blipFill>
        <p:spPr bwMode="auto">
          <a:xfrm>
            <a:off x="0" y="905829"/>
            <a:ext cx="2885839" cy="1318944"/>
          </a:xfrm>
          <a:prstGeom prst="rect">
            <a:avLst/>
          </a:prstGeom>
          <a:noFill/>
          <a:ln w="9525">
            <a:noFill/>
            <a:miter lim="800000"/>
            <a:headEnd/>
            <a:tailEnd/>
          </a:ln>
          <a:effectLst/>
        </p:spPr>
      </p:pic>
      <p:pic>
        <p:nvPicPr>
          <p:cNvPr id="24" name="Obrázek 23" descr="뮬À"/>
          <p:cNvPicPr/>
          <p:nvPr/>
        </p:nvPicPr>
        <p:blipFill>
          <a:blip r:embed="rId7" cstate="print"/>
          <a:srcRect/>
          <a:stretch>
            <a:fillRect/>
          </a:stretch>
        </p:blipFill>
        <p:spPr bwMode="auto">
          <a:xfrm>
            <a:off x="2791052" y="1014568"/>
            <a:ext cx="1680008" cy="1267065"/>
          </a:xfrm>
          <a:prstGeom prst="rect">
            <a:avLst/>
          </a:prstGeom>
          <a:noFill/>
          <a:ln w="9525">
            <a:noFill/>
            <a:miter lim="800000"/>
            <a:headEnd/>
            <a:tailEnd/>
          </a:ln>
        </p:spPr>
      </p:pic>
      <p:pic>
        <p:nvPicPr>
          <p:cNvPr id="25" name="Obrázek 24" descr="ⱬÀ"/>
          <p:cNvPicPr/>
          <p:nvPr/>
        </p:nvPicPr>
        <p:blipFill>
          <a:blip r:embed="rId8" cstate="print"/>
          <a:srcRect/>
          <a:stretch>
            <a:fillRect/>
          </a:stretch>
        </p:blipFill>
        <p:spPr bwMode="auto">
          <a:xfrm>
            <a:off x="4718879" y="919505"/>
            <a:ext cx="2586948" cy="1362128"/>
          </a:xfrm>
          <a:prstGeom prst="rect">
            <a:avLst/>
          </a:prstGeom>
          <a:noFill/>
          <a:ln w="9525">
            <a:noFill/>
            <a:miter lim="800000"/>
            <a:headEnd/>
            <a:tailEnd/>
          </a:ln>
        </p:spPr>
      </p:pic>
      <p:pic>
        <p:nvPicPr>
          <p:cNvPr id="26" name="Obrázek 25" descr=" ⱬÀ"/>
          <p:cNvPicPr/>
          <p:nvPr/>
        </p:nvPicPr>
        <p:blipFill>
          <a:blip r:embed="rId9" cstate="print"/>
          <a:srcRect/>
          <a:stretch>
            <a:fillRect/>
          </a:stretch>
        </p:blipFill>
        <p:spPr bwMode="auto">
          <a:xfrm>
            <a:off x="7333123" y="986050"/>
            <a:ext cx="1826944" cy="1280631"/>
          </a:xfrm>
          <a:prstGeom prst="rect">
            <a:avLst/>
          </a:prstGeom>
          <a:noFill/>
          <a:ln w="9525">
            <a:noFill/>
            <a:miter lim="800000"/>
            <a:headEnd/>
            <a:tailEnd/>
          </a:ln>
        </p:spPr>
      </p:pic>
      <p:pic>
        <p:nvPicPr>
          <p:cNvPr id="27" name="Obrázek 26"/>
          <p:cNvPicPr>
            <a:picLocks noChangeAspect="1"/>
          </p:cNvPicPr>
          <p:nvPr/>
        </p:nvPicPr>
        <p:blipFill>
          <a:blip r:embed="rId10"/>
          <a:stretch>
            <a:fillRect/>
          </a:stretch>
        </p:blipFill>
        <p:spPr>
          <a:xfrm>
            <a:off x="4710226" y="2685569"/>
            <a:ext cx="2622897" cy="1508000"/>
          </a:xfrm>
          <a:prstGeom prst="rect">
            <a:avLst/>
          </a:prstGeom>
        </p:spPr>
      </p:pic>
      <p:pic>
        <p:nvPicPr>
          <p:cNvPr id="28" name="Obrázek 27"/>
          <p:cNvPicPr>
            <a:picLocks noChangeAspect="1"/>
          </p:cNvPicPr>
          <p:nvPr/>
        </p:nvPicPr>
        <p:blipFill>
          <a:blip r:embed="rId11"/>
          <a:stretch>
            <a:fillRect/>
          </a:stretch>
        </p:blipFill>
        <p:spPr>
          <a:xfrm>
            <a:off x="7315893" y="2634682"/>
            <a:ext cx="1828108" cy="1558887"/>
          </a:xfrm>
          <a:prstGeom prst="rect">
            <a:avLst/>
          </a:prstGeom>
        </p:spPr>
      </p:pic>
      <p:pic>
        <p:nvPicPr>
          <p:cNvPr id="29" name="Obrázek 28"/>
          <p:cNvPicPr>
            <a:picLocks noChangeAspect="1"/>
          </p:cNvPicPr>
          <p:nvPr/>
        </p:nvPicPr>
        <p:blipFill>
          <a:blip r:embed="rId12"/>
          <a:stretch>
            <a:fillRect/>
          </a:stretch>
        </p:blipFill>
        <p:spPr>
          <a:xfrm>
            <a:off x="4715446" y="4758548"/>
            <a:ext cx="2681775" cy="1489869"/>
          </a:xfrm>
          <a:prstGeom prst="rect">
            <a:avLst/>
          </a:prstGeom>
        </p:spPr>
      </p:pic>
      <p:pic>
        <p:nvPicPr>
          <p:cNvPr id="30" name="Obrázek 29"/>
          <p:cNvPicPr>
            <a:picLocks noChangeAspect="1"/>
          </p:cNvPicPr>
          <p:nvPr/>
        </p:nvPicPr>
        <p:blipFill>
          <a:blip r:embed="rId13"/>
          <a:stretch>
            <a:fillRect/>
          </a:stretch>
        </p:blipFill>
        <p:spPr>
          <a:xfrm>
            <a:off x="7333123" y="4755808"/>
            <a:ext cx="1752216" cy="1569149"/>
          </a:xfrm>
          <a:prstGeom prst="rect">
            <a:avLst/>
          </a:prstGeom>
        </p:spPr>
      </p:pic>
      <p:sp>
        <p:nvSpPr>
          <p:cNvPr id="34" name="TextovéPole 33"/>
          <p:cNvSpPr txBox="1"/>
          <p:nvPr/>
        </p:nvSpPr>
        <p:spPr>
          <a:xfrm>
            <a:off x="6864735" y="2464815"/>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2067</a:t>
            </a:r>
            <a:endParaRPr lang="cs-CZ" sz="1200" dirty="0"/>
          </a:p>
        </p:txBody>
      </p:sp>
      <p:sp>
        <p:nvSpPr>
          <p:cNvPr id="35" name="TextovéPole 34"/>
          <p:cNvSpPr txBox="1"/>
          <p:nvPr/>
        </p:nvSpPr>
        <p:spPr>
          <a:xfrm>
            <a:off x="1307912" y="540628"/>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2014</a:t>
            </a:r>
            <a:endParaRPr lang="cs-CZ" sz="1200" dirty="0"/>
          </a:p>
        </p:txBody>
      </p:sp>
      <p:sp>
        <p:nvSpPr>
          <p:cNvPr id="36" name="TextovéPole 35"/>
          <p:cNvSpPr txBox="1"/>
          <p:nvPr/>
        </p:nvSpPr>
        <p:spPr>
          <a:xfrm>
            <a:off x="6899984" y="598166"/>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2064</a:t>
            </a:r>
            <a:endParaRPr lang="cs-CZ" sz="1200" dirty="0"/>
          </a:p>
        </p:txBody>
      </p:sp>
      <p:sp>
        <p:nvSpPr>
          <p:cNvPr id="37" name="TextovéPole 36"/>
          <p:cNvSpPr txBox="1"/>
          <p:nvPr/>
        </p:nvSpPr>
        <p:spPr>
          <a:xfrm>
            <a:off x="4144780" y="2299586"/>
            <a:ext cx="775952"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5</a:t>
            </a:r>
            <a:endParaRPr lang="cs-CZ" sz="1200" dirty="0"/>
          </a:p>
        </p:txBody>
      </p:sp>
    </p:spTree>
    <p:extLst>
      <p:ext uri="{BB962C8B-B14F-4D97-AF65-F5344CB8AC3E}">
        <p14:creationId xmlns:p14="http://schemas.microsoft.com/office/powerpoint/2010/main" val="1031415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a:xfrm>
            <a:off x="467544" y="0"/>
            <a:ext cx="8568952" cy="5373216"/>
          </a:xfrm>
        </p:spPr>
        <p:txBody>
          <a:bodyPr/>
          <a:lstStyle/>
          <a:p>
            <a:pPr algn="l"/>
            <a:r>
              <a:rPr lang="cs-CZ" sz="1000" dirty="0" smtClean="0"/>
              <a:t/>
            </a:r>
            <a:br>
              <a:rPr lang="cs-CZ" sz="1000" dirty="0" smtClean="0"/>
            </a:br>
            <a:r>
              <a:rPr lang="cs-CZ" sz="1000" dirty="0"/>
              <a:t/>
            </a:r>
            <a:br>
              <a:rPr lang="cs-CZ" sz="1000" dirty="0"/>
            </a:br>
            <a:r>
              <a:rPr lang="cs-CZ" sz="1000" dirty="0" smtClean="0"/>
              <a:t/>
            </a:r>
            <a:br>
              <a:rPr lang="cs-CZ" sz="1000" dirty="0" smtClean="0"/>
            </a:br>
            <a:r>
              <a:rPr lang="cs-CZ" sz="1000" dirty="0"/>
              <a:t/>
            </a:r>
            <a:br>
              <a:rPr lang="cs-CZ" sz="1000" dirty="0"/>
            </a:br>
            <a:r>
              <a:rPr lang="cs-CZ" sz="1400" b="1" u="sng" dirty="0"/>
              <a:t>Souhrn </a:t>
            </a:r>
            <a:r>
              <a:rPr lang="cs-CZ" sz="1400" b="1" u="sng" dirty="0" smtClean="0"/>
              <a:t>průměrných hodnot </a:t>
            </a:r>
            <a:r>
              <a:rPr lang="cs-CZ" sz="1400" b="1" u="sng" dirty="0" smtClean="0">
                <a:ea typeface="Times New Roman" panose="02020603050405020304" pitchFamily="18" charset="0"/>
              </a:rPr>
              <a:t>růstového  </a:t>
            </a:r>
            <a:r>
              <a:rPr lang="cs-CZ" sz="1400" b="1" u="sng" dirty="0">
                <a:ea typeface="Times New Roman" panose="02020603050405020304" pitchFamily="18" charset="0"/>
              </a:rPr>
              <a:t>vývoje sdruženého </a:t>
            </a:r>
            <a:r>
              <a:rPr lang="cs-CZ" sz="1400" b="1" u="sng" dirty="0" smtClean="0">
                <a:ea typeface="Times New Roman" panose="02020603050405020304" pitchFamily="18" charset="0"/>
              </a:rPr>
              <a:t>porostu ze všech  </a:t>
            </a:r>
            <a:br>
              <a:rPr lang="cs-CZ" sz="1400" b="1" u="sng" dirty="0" smtClean="0">
                <a:ea typeface="Times New Roman" panose="02020603050405020304" pitchFamily="18" charset="0"/>
              </a:rPr>
            </a:br>
            <a:r>
              <a:rPr lang="cs-CZ" sz="1400" b="1" dirty="0" smtClean="0">
                <a:ea typeface="Times New Roman" panose="02020603050405020304" pitchFamily="18" charset="0"/>
              </a:rPr>
              <a:t>			</a:t>
            </a:r>
            <a:r>
              <a:rPr lang="cs-CZ" sz="1400" b="1" u="sng" dirty="0" smtClean="0">
                <a:ea typeface="Times New Roman" panose="02020603050405020304" pitchFamily="18" charset="0"/>
              </a:rPr>
              <a:t>TVP 1 – 6</a:t>
            </a:r>
            <a:r>
              <a:rPr lang="cs-CZ" sz="1400" u="sng" dirty="0"/>
              <a:t> </a:t>
            </a:r>
            <a:r>
              <a:rPr lang="cs-CZ" sz="1400" b="1" u="sng" dirty="0" smtClean="0"/>
              <a:t>pro roky 2014 - 2067</a:t>
            </a:r>
            <a:r>
              <a:rPr lang="cs-CZ" sz="1400" u="sng" dirty="0"/>
              <a:t/>
            </a:r>
            <a:br>
              <a:rPr lang="cs-CZ" sz="1400" u="sng" dirty="0"/>
            </a:br>
            <a:r>
              <a:rPr lang="cs-CZ" sz="1400" dirty="0" smtClean="0"/>
              <a:t>                                                                                                      </a:t>
            </a:r>
            <a:r>
              <a:rPr lang="cs-CZ" sz="1400" b="1" dirty="0" smtClean="0"/>
              <a:t>Rok  </a:t>
            </a:r>
            <a:r>
              <a:rPr lang="cs-CZ" sz="1400" dirty="0" smtClean="0"/>
              <a:t> </a:t>
            </a:r>
            <a:r>
              <a:rPr lang="cs-CZ" sz="1400" b="1" dirty="0" smtClean="0"/>
              <a:t>2014                 2067</a:t>
            </a:r>
            <a:br>
              <a:rPr lang="cs-CZ" sz="1400" b="1" dirty="0" smtClean="0"/>
            </a:br>
            <a:r>
              <a:rPr lang="cs-CZ" sz="1400" b="1" dirty="0" smtClean="0"/>
              <a:t>Věk (t) porostu bude na všech TVP stoupat na  průměr            	182 let               214 let</a:t>
            </a:r>
            <a:br>
              <a:rPr lang="cs-CZ" sz="1400" b="1" dirty="0" smtClean="0"/>
            </a:br>
            <a:r>
              <a:rPr lang="cs-CZ" sz="1400" b="1" dirty="0" smtClean="0"/>
              <a:t>Výčetní tloušťka na všech TVP bude stoupat                                   20,5 cm             31,8 cm </a:t>
            </a:r>
            <a:br>
              <a:rPr lang="cs-CZ" sz="1400" b="1" dirty="0" smtClean="0"/>
            </a:br>
            <a:r>
              <a:rPr lang="cs-CZ" sz="1400" b="1" dirty="0" smtClean="0"/>
              <a:t>Střední porostní výška (h) </a:t>
            </a:r>
            <a:r>
              <a:rPr lang="cs-CZ" sz="1400" b="1" dirty="0"/>
              <a:t>na všech TVP </a:t>
            </a:r>
            <a:r>
              <a:rPr lang="cs-CZ" sz="1400" b="1" dirty="0" smtClean="0"/>
              <a:t>bude stoupat  	11,3 m	       12,8 m		</a:t>
            </a:r>
            <a:br>
              <a:rPr lang="cs-CZ" sz="1400" b="1" dirty="0" smtClean="0"/>
            </a:br>
            <a:r>
              <a:rPr lang="cs-CZ" sz="1400" b="1" dirty="0" smtClean="0"/>
              <a:t>Výtvarnice (f) bude klesat na všech TVP průměr  		 0,605   	        0,549</a:t>
            </a:r>
            <a:br>
              <a:rPr lang="cs-CZ" sz="1400" b="1" dirty="0" smtClean="0"/>
            </a:br>
            <a:r>
              <a:rPr lang="cs-CZ" sz="1400" b="1" dirty="0" smtClean="0"/>
              <a:t>Objem stromu (v) na všech TVP stoupá			 0,235 </a:t>
            </a:r>
            <a:r>
              <a:rPr lang="cs-CZ" sz="1400" b="1" dirty="0"/>
              <a:t>m</a:t>
            </a:r>
            <a:r>
              <a:rPr lang="cs-CZ" sz="1400" b="1" baseline="30000" dirty="0"/>
              <a:t>3</a:t>
            </a:r>
            <a:r>
              <a:rPr lang="cs-CZ" sz="1400" b="1" dirty="0" smtClean="0"/>
              <a:t>  	        0,575 </a:t>
            </a:r>
            <a:r>
              <a:rPr lang="cs-CZ" sz="1400" b="1" dirty="0"/>
              <a:t>m</a:t>
            </a:r>
            <a:r>
              <a:rPr lang="cs-CZ" sz="1400" b="1" baseline="30000" dirty="0"/>
              <a:t>3</a:t>
            </a:r>
            <a:r>
              <a:rPr lang="cs-CZ" sz="1400" b="1" dirty="0" smtClean="0"/>
              <a:t/>
            </a:r>
            <a:br>
              <a:rPr lang="cs-CZ" sz="1400" b="1" dirty="0" smtClean="0"/>
            </a:br>
            <a:r>
              <a:rPr lang="cs-CZ" sz="1400" b="1" dirty="0" smtClean="0"/>
              <a:t>Počet stromů (N) na všech TVP  bude klesat 		 639  Ks              543 </a:t>
            </a:r>
            <a:r>
              <a:rPr lang="cs-CZ" sz="1400" b="1" dirty="0" smtClean="0">
                <a:effectLst>
                  <a:outerShdw blurRad="38100" dist="38100" dir="2700000" algn="tl">
                    <a:srgbClr val="000000">
                      <a:alpha val="43137"/>
                    </a:srgbClr>
                  </a:outerShdw>
                </a:effectLst>
              </a:rPr>
              <a:t>Ks</a:t>
            </a:r>
            <a:r>
              <a:rPr lang="cs-CZ" sz="1400" b="1" dirty="0" smtClean="0"/>
              <a:t/>
            </a:r>
            <a:br>
              <a:rPr lang="cs-CZ" sz="1400" b="1" dirty="0" smtClean="0"/>
            </a:br>
            <a:r>
              <a:rPr lang="cs-CZ" sz="1400" b="1" dirty="0" smtClean="0"/>
              <a:t>Výčetní kruhová základna (G) bude </a:t>
            </a:r>
            <a:r>
              <a:rPr lang="cs-CZ" sz="1400" b="1" dirty="0"/>
              <a:t>na všech TVP </a:t>
            </a:r>
            <a:r>
              <a:rPr lang="cs-CZ" sz="1400" b="1" dirty="0" smtClean="0"/>
              <a:t>stoupat   	 19,9  m</a:t>
            </a:r>
            <a:r>
              <a:rPr lang="cs-CZ" sz="1400" b="1" baseline="30000" dirty="0" smtClean="0"/>
              <a:t>2</a:t>
            </a:r>
            <a:r>
              <a:rPr lang="cs-CZ" sz="1400" b="1" dirty="0" smtClean="0"/>
              <a:t>h</a:t>
            </a:r>
            <a:r>
              <a:rPr lang="cs-CZ" sz="1400" b="1" baseline="30000" dirty="0" smtClean="0"/>
              <a:t>-1</a:t>
            </a:r>
            <a:r>
              <a:rPr lang="cs-CZ" sz="1400" b="1" dirty="0" smtClean="0"/>
              <a:t>         40,6 </a:t>
            </a:r>
            <a:r>
              <a:rPr lang="cs-CZ" sz="1400" b="1" dirty="0"/>
              <a:t>m</a:t>
            </a:r>
            <a:r>
              <a:rPr lang="cs-CZ" sz="1400" b="1" baseline="30000" dirty="0"/>
              <a:t>2</a:t>
            </a:r>
            <a:r>
              <a:rPr lang="cs-CZ" sz="1400" b="1" dirty="0"/>
              <a:t>h</a:t>
            </a:r>
            <a:r>
              <a:rPr lang="cs-CZ" sz="1400" b="1" baseline="30000" dirty="0"/>
              <a:t>-1</a:t>
            </a:r>
            <a:r>
              <a:rPr lang="cs-CZ" sz="1400" b="1" dirty="0" smtClean="0"/>
              <a:t/>
            </a:r>
            <a:br>
              <a:rPr lang="cs-CZ" sz="1400" b="1" dirty="0" smtClean="0"/>
            </a:br>
            <a:r>
              <a:rPr lang="cs-CZ" sz="1400" b="1" dirty="0" smtClean="0"/>
              <a:t>Objem porostu (V) bude stoupat na všech TVP 	  	136 </a:t>
            </a:r>
            <a:r>
              <a:rPr lang="cs-CZ" sz="1400" b="1" dirty="0"/>
              <a:t>m</a:t>
            </a:r>
            <a:r>
              <a:rPr lang="cs-CZ" sz="1400" b="1" baseline="30000" dirty="0"/>
              <a:t>3</a:t>
            </a:r>
            <a:r>
              <a:rPr lang="cs-CZ" sz="1400" b="1" dirty="0"/>
              <a:t>h</a:t>
            </a:r>
            <a:r>
              <a:rPr lang="cs-CZ" sz="1400" b="1" baseline="30000" dirty="0"/>
              <a:t>-1</a:t>
            </a:r>
            <a:r>
              <a:rPr lang="cs-CZ" sz="1400" b="1" dirty="0" smtClean="0"/>
              <a:t>           279 m</a:t>
            </a:r>
            <a:r>
              <a:rPr lang="cs-CZ" sz="1400" b="1" baseline="30000" dirty="0" smtClean="0"/>
              <a:t>3</a:t>
            </a:r>
            <a:r>
              <a:rPr lang="cs-CZ" sz="1400" b="1" dirty="0" smtClean="0"/>
              <a:t>h</a:t>
            </a:r>
            <a:r>
              <a:rPr lang="cs-CZ" sz="1400" b="1" baseline="30000" dirty="0" smtClean="0"/>
              <a:t>-1</a:t>
            </a:r>
            <a:r>
              <a:rPr lang="cs-CZ" sz="1400" b="1" dirty="0" smtClean="0"/>
              <a:t/>
            </a:r>
            <a:br>
              <a:rPr lang="cs-CZ" sz="1400" b="1" dirty="0" smtClean="0"/>
            </a:br>
            <a:r>
              <a:rPr lang="cs-CZ" sz="1400" b="1" dirty="0" smtClean="0"/>
              <a:t>Štíhlostní kvocient (</a:t>
            </a:r>
            <a:r>
              <a:rPr lang="cs-CZ" sz="1400" b="1" dirty="0" err="1" smtClean="0"/>
              <a:t>h:d</a:t>
            </a:r>
            <a:r>
              <a:rPr lang="cs-CZ" sz="1400" b="1" dirty="0" smtClean="0"/>
              <a:t>) bude klesat   		   	  55,0                   39,8</a:t>
            </a:r>
            <a:br>
              <a:rPr lang="cs-CZ" sz="1400" b="1" dirty="0" smtClean="0"/>
            </a:br>
            <a:r>
              <a:rPr lang="cs-CZ" sz="1400" b="1" dirty="0" smtClean="0"/>
              <a:t>CBP – bude stoupat na všech TVP  		  	  0,4 m</a:t>
            </a:r>
            <a:r>
              <a:rPr lang="cs-CZ" sz="1400" b="1" baseline="30000" dirty="0" smtClean="0"/>
              <a:t>3</a:t>
            </a:r>
            <a:r>
              <a:rPr lang="cs-CZ" sz="1400" b="1" dirty="0" smtClean="0"/>
              <a:t>h</a:t>
            </a:r>
            <a:r>
              <a:rPr lang="cs-CZ" sz="1400" b="1" baseline="30000" dirty="0" smtClean="0"/>
              <a:t>-1</a:t>
            </a:r>
            <a:r>
              <a:rPr lang="cs-CZ" sz="1400" b="1" dirty="0" smtClean="0"/>
              <a:t>            3,65 </a:t>
            </a:r>
            <a:r>
              <a:rPr lang="cs-CZ" sz="1400" b="1" dirty="0"/>
              <a:t>m</a:t>
            </a:r>
            <a:r>
              <a:rPr lang="cs-CZ" sz="1400" b="1" baseline="30000" dirty="0"/>
              <a:t>3</a:t>
            </a:r>
            <a:r>
              <a:rPr lang="cs-CZ" sz="1400" b="1" dirty="0"/>
              <a:t>h</a:t>
            </a:r>
            <a:r>
              <a:rPr lang="cs-CZ" sz="1400" b="1" baseline="30000" dirty="0"/>
              <a:t>-1</a:t>
            </a:r>
            <a:r>
              <a:rPr lang="cs-CZ" sz="1400" b="1" dirty="0" smtClean="0"/>
              <a:t/>
            </a:r>
            <a:br>
              <a:rPr lang="cs-CZ" sz="1400" b="1" dirty="0" smtClean="0"/>
            </a:br>
            <a:r>
              <a:rPr lang="cs-CZ" sz="1400" b="1" dirty="0" smtClean="0"/>
              <a:t>CPP – bude na všech TVP stoupat         		  	 0,73 m</a:t>
            </a:r>
            <a:r>
              <a:rPr lang="cs-CZ" sz="1400" b="1" baseline="30000" dirty="0" smtClean="0"/>
              <a:t>3</a:t>
            </a:r>
            <a:r>
              <a:rPr lang="cs-CZ" sz="1400" b="1" dirty="0" smtClean="0"/>
              <a:t>h</a:t>
            </a:r>
            <a:r>
              <a:rPr lang="cs-CZ" sz="1400" b="1" baseline="30000" dirty="0" smtClean="0"/>
              <a:t>-1</a:t>
            </a:r>
            <a:r>
              <a:rPr lang="cs-CZ" sz="1400" b="1" dirty="0" smtClean="0"/>
              <a:t>          1,41 m</a:t>
            </a:r>
            <a:r>
              <a:rPr lang="cs-CZ" sz="1400" b="1" baseline="30000" dirty="0" smtClean="0"/>
              <a:t>3</a:t>
            </a:r>
            <a:r>
              <a:rPr lang="cs-CZ" sz="1400" b="1" dirty="0" smtClean="0"/>
              <a:t>h</a:t>
            </a:r>
            <a:r>
              <a:rPr lang="cs-CZ" sz="1400" b="1" baseline="30000" dirty="0" smtClean="0"/>
              <a:t>-1</a:t>
            </a:r>
            <a:r>
              <a:rPr lang="cs-CZ" sz="1400" b="1" dirty="0" smtClean="0"/>
              <a:t/>
            </a:r>
            <a:br>
              <a:rPr lang="cs-CZ" sz="1400" b="1" dirty="0" smtClean="0"/>
            </a:br>
            <a:r>
              <a:rPr lang="cs-CZ" sz="1400" b="1" dirty="0" smtClean="0"/>
              <a:t>COP -  bude na všech TVP stoupat                                                       136 m</a:t>
            </a:r>
            <a:r>
              <a:rPr lang="cs-CZ" sz="1400" b="1" baseline="30000" dirty="0" smtClean="0"/>
              <a:t>3</a:t>
            </a:r>
            <a:r>
              <a:rPr lang="cs-CZ" sz="1400" b="1" dirty="0" smtClean="0"/>
              <a:t>h</a:t>
            </a:r>
            <a:r>
              <a:rPr lang="cs-CZ" sz="1400" b="1" baseline="30000" dirty="0" smtClean="0"/>
              <a:t>-1</a:t>
            </a:r>
            <a:r>
              <a:rPr lang="cs-CZ" sz="1400" b="1" dirty="0" smtClean="0"/>
              <a:t>            303 m</a:t>
            </a:r>
            <a:r>
              <a:rPr lang="cs-CZ" sz="1400" b="1" baseline="30000" dirty="0" smtClean="0"/>
              <a:t>3</a:t>
            </a:r>
            <a:r>
              <a:rPr lang="cs-CZ" sz="1400" b="1" dirty="0" smtClean="0"/>
              <a:t>h</a:t>
            </a:r>
            <a:r>
              <a:rPr lang="cs-CZ" sz="1400" b="1" baseline="30000" dirty="0" smtClean="0"/>
              <a:t>-1</a:t>
            </a:r>
            <a:r>
              <a:rPr lang="cs-CZ" sz="1400" b="1" dirty="0" smtClean="0"/>
              <a:t/>
            </a:r>
            <a:br>
              <a:rPr lang="cs-CZ" sz="1400" b="1" dirty="0" smtClean="0"/>
            </a:br>
            <a:r>
              <a:rPr lang="cs-CZ" sz="1400" b="1" dirty="0" smtClean="0"/>
              <a:t/>
            </a:r>
            <a:br>
              <a:rPr lang="cs-CZ" sz="1400" b="1" dirty="0" smtClean="0"/>
            </a:br>
            <a:endParaRPr lang="cs-CZ" sz="1400" b="1" dirty="0"/>
          </a:p>
        </p:txBody>
      </p:sp>
      <p:pic>
        <p:nvPicPr>
          <p:cNvPr id="12" name="Obrázek 11"/>
          <p:cNvPicPr>
            <a:picLocks noChangeAspect="1"/>
          </p:cNvPicPr>
          <p:nvPr/>
        </p:nvPicPr>
        <p:blipFill>
          <a:blip r:embed="rId2"/>
          <a:stretch>
            <a:fillRect/>
          </a:stretch>
        </p:blipFill>
        <p:spPr>
          <a:xfrm>
            <a:off x="2627784" y="5445224"/>
            <a:ext cx="5476468" cy="611170"/>
          </a:xfrm>
          <a:prstGeom prst="rect">
            <a:avLst/>
          </a:prstGeom>
        </p:spPr>
      </p:pic>
    </p:spTree>
    <p:extLst>
      <p:ext uri="{BB962C8B-B14F-4D97-AF65-F5344CB8AC3E}">
        <p14:creationId xmlns:p14="http://schemas.microsoft.com/office/powerpoint/2010/main" val="1310864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268499"/>
            <a:ext cx="7992888" cy="395167"/>
          </a:xfrm>
        </p:spPr>
        <p:txBody>
          <a:bodyPr/>
          <a:lstStyle/>
          <a:p>
            <a:pPr>
              <a:spcAft>
                <a:spcPts val="0"/>
              </a:spcAft>
            </a:pPr>
            <a:r>
              <a:rPr lang="cs-CZ" sz="1400" b="1" u="sng" dirty="0" smtClean="0"/>
              <a:t/>
            </a:r>
            <a:br>
              <a:rPr lang="cs-CZ" sz="1400" b="1" u="sng" dirty="0" smtClean="0"/>
            </a:br>
            <a:r>
              <a:rPr lang="cs-CZ" sz="1400" b="1" u="sng" dirty="0" smtClean="0"/>
              <a:t/>
            </a:r>
            <a:br>
              <a:rPr lang="cs-CZ" sz="1400" b="1" u="sng" dirty="0" smtClean="0"/>
            </a:br>
            <a:r>
              <a:rPr lang="cs-CZ" sz="1400" b="1" u="sng" dirty="0" smtClean="0"/>
              <a:t/>
            </a:r>
            <a:br>
              <a:rPr lang="cs-CZ" sz="1400" b="1" u="sng" dirty="0" smtClean="0"/>
            </a:br>
            <a:r>
              <a:rPr lang="cs-CZ" sz="1600" b="1" u="sng" dirty="0" smtClean="0"/>
              <a:t>Souhrn</a:t>
            </a:r>
            <a:r>
              <a:rPr lang="cs-CZ" sz="1400" b="1" u="sng" dirty="0" smtClean="0"/>
              <a:t> – </a:t>
            </a:r>
            <a:r>
              <a:rPr lang="cs-CZ" sz="1600" b="1" u="sng" dirty="0" smtClean="0">
                <a:latin typeface="+mn-lt"/>
                <a:ea typeface="Times New Roman" panose="02020603050405020304" pitchFamily="18" charset="0"/>
              </a:rPr>
              <a:t>růstového vývoje </a:t>
            </a:r>
            <a:r>
              <a:rPr lang="cs-CZ" sz="1600" b="1" u="sng" dirty="0">
                <a:latin typeface="+mn-lt"/>
                <a:ea typeface="Times New Roman" panose="02020603050405020304" pitchFamily="18" charset="0"/>
              </a:rPr>
              <a:t>sdruženého smíšeného </a:t>
            </a:r>
            <a:r>
              <a:rPr lang="cs-CZ" sz="1600" b="1" u="sng" dirty="0" smtClean="0">
                <a:latin typeface="+mn-lt"/>
                <a:ea typeface="Times New Roman" panose="02020603050405020304" pitchFamily="18" charset="0"/>
              </a:rPr>
              <a:t>porostu:</a:t>
            </a:r>
            <a:r>
              <a:rPr lang="cs-CZ" sz="1600" b="1" u="sng" dirty="0" smtClean="0">
                <a:latin typeface="+mn-lt"/>
              </a:rPr>
              <a:t> podrobně na jednotlivých </a:t>
            </a:r>
            <a:r>
              <a:rPr lang="cs-CZ" sz="1600" b="1" u="sng" dirty="0" smtClean="0"/>
              <a:t>TVP 1 – TVP 6</a:t>
            </a:r>
            <a:r>
              <a:rPr lang="cs-CZ" sz="1400" b="1" u="sng" dirty="0" smtClean="0"/>
              <a:t/>
            </a:r>
            <a:br>
              <a:rPr lang="cs-CZ" sz="1400" b="1" u="sng" dirty="0" smtClean="0"/>
            </a:br>
            <a:r>
              <a:rPr lang="cs-CZ" sz="1000" dirty="0">
                <a:latin typeface="Times New Roman" panose="02020603050405020304" pitchFamily="18" charset="0"/>
                <a:ea typeface="Times New Roman" panose="02020603050405020304" pitchFamily="18" charset="0"/>
              </a:rPr>
              <a:t/>
            </a:r>
            <a:br>
              <a:rPr lang="cs-CZ" sz="1000" dirty="0">
                <a:latin typeface="Times New Roman" panose="02020603050405020304" pitchFamily="18" charset="0"/>
                <a:ea typeface="Times New Roman" panose="02020603050405020304" pitchFamily="18" charset="0"/>
              </a:rPr>
            </a:br>
            <a:r>
              <a:rPr lang="cs-CZ" sz="1400" dirty="0">
                <a:latin typeface="Times New Roman" panose="02020603050405020304" pitchFamily="18" charset="0"/>
                <a:ea typeface="Times New Roman" panose="02020603050405020304" pitchFamily="18" charset="0"/>
              </a:rPr>
              <a:t> </a:t>
            </a:r>
            <a:r>
              <a:rPr lang="cs-CZ" sz="1600" dirty="0">
                <a:latin typeface="Times New Roman" panose="02020603050405020304" pitchFamily="18" charset="0"/>
                <a:ea typeface="Times New Roman" panose="02020603050405020304" pitchFamily="18" charset="0"/>
              </a:rPr>
              <a:t/>
            </a:r>
            <a:br>
              <a:rPr lang="cs-CZ" sz="1600" dirty="0">
                <a:latin typeface="Times New Roman" panose="02020603050405020304" pitchFamily="18" charset="0"/>
                <a:ea typeface="Times New Roman" panose="02020603050405020304" pitchFamily="18" charset="0"/>
              </a:rPr>
            </a:br>
            <a:endParaRPr lang="cs-CZ" sz="1400" b="1" u="sng" dirty="0"/>
          </a:p>
        </p:txBody>
      </p:sp>
      <p:graphicFrame>
        <p:nvGraphicFramePr>
          <p:cNvPr id="3" name="Objekt 2"/>
          <p:cNvGraphicFramePr>
            <a:graphicFrameLocks noChangeAspect="1"/>
          </p:cNvGraphicFramePr>
          <p:nvPr>
            <p:extLst>
              <p:ext uri="{D42A27DB-BD31-4B8C-83A1-F6EECF244321}">
                <p14:modId xmlns:p14="http://schemas.microsoft.com/office/powerpoint/2010/main" val="2675193157"/>
              </p:ext>
            </p:extLst>
          </p:nvPr>
        </p:nvGraphicFramePr>
        <p:xfrm>
          <a:off x="4407216" y="3089662"/>
          <a:ext cx="4233577" cy="1131815"/>
        </p:xfrm>
        <a:graphic>
          <a:graphicData uri="http://schemas.openxmlformats.org/presentationml/2006/ole">
            <mc:AlternateContent xmlns:mc="http://schemas.openxmlformats.org/markup-compatibility/2006">
              <mc:Choice xmlns:v="urn:schemas-microsoft-com:vml" Requires="v">
                <p:oleObj spid="_x0000_s1342" name="Dokument" r:id="rId3" imgW="5938160" imgH="1641694" progId="Word.Document.12">
                  <p:embed/>
                </p:oleObj>
              </mc:Choice>
              <mc:Fallback>
                <p:oleObj name="Dokument" r:id="rId3" imgW="5938160" imgH="1641694" progId="Word.Document.12">
                  <p:embed/>
                  <p:pic>
                    <p:nvPicPr>
                      <p:cNvPr id="0" name=""/>
                      <p:cNvPicPr/>
                      <p:nvPr/>
                    </p:nvPicPr>
                    <p:blipFill>
                      <a:blip r:embed="rId4"/>
                      <a:stretch>
                        <a:fillRect/>
                      </a:stretch>
                    </p:blipFill>
                    <p:spPr>
                      <a:xfrm>
                        <a:off x="4407216" y="3089662"/>
                        <a:ext cx="4233577" cy="1131815"/>
                      </a:xfrm>
                      <a:prstGeom prst="rect">
                        <a:avLst/>
                      </a:prstGeom>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3300929335"/>
              </p:ext>
            </p:extLst>
          </p:nvPr>
        </p:nvGraphicFramePr>
        <p:xfrm>
          <a:off x="40809" y="3106407"/>
          <a:ext cx="3955127" cy="1084102"/>
        </p:xfrm>
        <a:graphic>
          <a:graphicData uri="http://schemas.openxmlformats.org/presentationml/2006/ole">
            <mc:AlternateContent xmlns:mc="http://schemas.openxmlformats.org/markup-compatibility/2006">
              <mc:Choice xmlns:v="urn:schemas-microsoft-com:vml" Requires="v">
                <p:oleObj spid="_x0000_s1343" name="Dokument" r:id="rId5" imgW="5938160" imgH="1641694" progId="Word.Document.12">
                  <p:embed/>
                </p:oleObj>
              </mc:Choice>
              <mc:Fallback>
                <p:oleObj name="Dokument" r:id="rId5" imgW="5938160" imgH="1641694" progId="Word.Document.12">
                  <p:embed/>
                  <p:pic>
                    <p:nvPicPr>
                      <p:cNvPr id="0" name=""/>
                      <p:cNvPicPr/>
                      <p:nvPr/>
                    </p:nvPicPr>
                    <p:blipFill>
                      <a:blip r:embed="rId6"/>
                      <a:stretch>
                        <a:fillRect/>
                      </a:stretch>
                    </p:blipFill>
                    <p:spPr>
                      <a:xfrm>
                        <a:off x="40809" y="3106407"/>
                        <a:ext cx="3955127" cy="1084102"/>
                      </a:xfrm>
                      <a:prstGeom prst="rect">
                        <a:avLst/>
                      </a:prstGeom>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4161495822"/>
              </p:ext>
            </p:extLst>
          </p:nvPr>
        </p:nvGraphicFramePr>
        <p:xfrm>
          <a:off x="4407217" y="1512538"/>
          <a:ext cx="4233577" cy="1219536"/>
        </p:xfrm>
        <a:graphic>
          <a:graphicData uri="http://schemas.openxmlformats.org/presentationml/2006/ole">
            <mc:AlternateContent xmlns:mc="http://schemas.openxmlformats.org/markup-compatibility/2006">
              <mc:Choice xmlns:v="urn:schemas-microsoft-com:vml" Requires="v">
                <p:oleObj spid="_x0000_s1344" name="Dokument" r:id="rId7" imgW="5938160" imgH="1641694" progId="Word.Document.12">
                  <p:embed/>
                </p:oleObj>
              </mc:Choice>
              <mc:Fallback>
                <p:oleObj name="Dokument" r:id="rId7" imgW="5938160" imgH="1641694" progId="Word.Document.12">
                  <p:embed/>
                  <p:pic>
                    <p:nvPicPr>
                      <p:cNvPr id="0" name=""/>
                      <p:cNvPicPr/>
                      <p:nvPr/>
                    </p:nvPicPr>
                    <p:blipFill>
                      <a:blip r:embed="rId8"/>
                      <a:stretch>
                        <a:fillRect/>
                      </a:stretch>
                    </p:blipFill>
                    <p:spPr>
                      <a:xfrm>
                        <a:off x="4407217" y="1512538"/>
                        <a:ext cx="4233577" cy="1219536"/>
                      </a:xfrm>
                      <a:prstGeom prst="rect">
                        <a:avLst/>
                      </a:prstGeom>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1649611313"/>
              </p:ext>
            </p:extLst>
          </p:nvPr>
        </p:nvGraphicFramePr>
        <p:xfrm>
          <a:off x="-15786" y="1545964"/>
          <a:ext cx="4167000" cy="1244318"/>
        </p:xfrm>
        <a:graphic>
          <a:graphicData uri="http://schemas.openxmlformats.org/presentationml/2006/ole">
            <mc:AlternateContent xmlns:mc="http://schemas.openxmlformats.org/markup-compatibility/2006">
              <mc:Choice xmlns:v="urn:schemas-microsoft-com:vml" Requires="v">
                <p:oleObj spid="_x0000_s1345" name="Dokument" r:id="rId9" imgW="5938160" imgH="1555156" progId="Word.Document.12">
                  <p:embed/>
                </p:oleObj>
              </mc:Choice>
              <mc:Fallback>
                <p:oleObj name="Dokument" r:id="rId9" imgW="5938160" imgH="1555156" progId="Word.Document.12">
                  <p:embed/>
                  <p:pic>
                    <p:nvPicPr>
                      <p:cNvPr id="0" name=""/>
                      <p:cNvPicPr/>
                      <p:nvPr/>
                    </p:nvPicPr>
                    <p:blipFill>
                      <a:blip r:embed="rId10"/>
                      <a:stretch>
                        <a:fillRect/>
                      </a:stretch>
                    </p:blipFill>
                    <p:spPr>
                      <a:xfrm>
                        <a:off x="-15786" y="1545964"/>
                        <a:ext cx="4167000" cy="1244318"/>
                      </a:xfrm>
                      <a:prstGeom prst="rect">
                        <a:avLst/>
                      </a:prstGeom>
                    </p:spPr>
                  </p:pic>
                </p:oleObj>
              </mc:Fallback>
            </mc:AlternateContent>
          </a:graphicData>
        </a:graphic>
      </p:graphicFrame>
      <p:sp>
        <p:nvSpPr>
          <p:cNvPr id="9" name="Obdélník 8"/>
          <p:cNvSpPr/>
          <p:nvPr/>
        </p:nvSpPr>
        <p:spPr>
          <a:xfrm>
            <a:off x="6772970" y="2854596"/>
            <a:ext cx="548086" cy="246221"/>
          </a:xfrm>
          <a:prstGeom prst="rect">
            <a:avLst/>
          </a:prstGeom>
        </p:spPr>
        <p:txBody>
          <a:bodyPr wrap="square">
            <a:spAutoFit/>
          </a:bodyPr>
          <a:lstStyle/>
          <a:p>
            <a:r>
              <a:rPr lang="cs-CZ" sz="1000" b="1" kern="0" dirty="0" smtClean="0">
                <a:solidFill>
                  <a:srgbClr val="000000"/>
                </a:solidFill>
                <a:latin typeface="Arial"/>
                <a:ea typeface="+mj-ea"/>
                <a:cs typeface="Arial"/>
              </a:rPr>
              <a:t>TVP 4</a:t>
            </a:r>
            <a:endParaRPr lang="cs-CZ" sz="1000" dirty="0"/>
          </a:p>
        </p:txBody>
      </p:sp>
      <p:sp>
        <p:nvSpPr>
          <p:cNvPr id="10" name="Obdélník 9"/>
          <p:cNvSpPr/>
          <p:nvPr/>
        </p:nvSpPr>
        <p:spPr>
          <a:xfrm>
            <a:off x="2041466" y="2790282"/>
            <a:ext cx="538930" cy="246221"/>
          </a:xfrm>
          <a:prstGeom prst="rect">
            <a:avLst/>
          </a:prstGeom>
        </p:spPr>
        <p:txBody>
          <a:bodyPr wrap="none">
            <a:spAutoFit/>
          </a:bodyPr>
          <a:lstStyle/>
          <a:p>
            <a:r>
              <a:rPr lang="cs-CZ" sz="1000" b="1" kern="0" dirty="0" smtClean="0">
                <a:solidFill>
                  <a:srgbClr val="000000"/>
                </a:solidFill>
                <a:latin typeface="Arial"/>
                <a:ea typeface="+mj-ea"/>
                <a:cs typeface="Arial"/>
              </a:rPr>
              <a:t>TVP 3</a:t>
            </a:r>
            <a:endParaRPr lang="cs-CZ" sz="1000" dirty="0"/>
          </a:p>
        </p:txBody>
      </p:sp>
      <p:sp>
        <p:nvSpPr>
          <p:cNvPr id="11" name="Obdélník 10"/>
          <p:cNvSpPr/>
          <p:nvPr/>
        </p:nvSpPr>
        <p:spPr>
          <a:xfrm>
            <a:off x="6772970" y="1278869"/>
            <a:ext cx="538930" cy="246221"/>
          </a:xfrm>
          <a:prstGeom prst="rect">
            <a:avLst/>
          </a:prstGeom>
        </p:spPr>
        <p:txBody>
          <a:bodyPr wrap="none">
            <a:spAutoFit/>
          </a:bodyPr>
          <a:lstStyle/>
          <a:p>
            <a:r>
              <a:rPr lang="cs-CZ" sz="1000" b="1" kern="0" dirty="0" smtClean="0">
                <a:solidFill>
                  <a:srgbClr val="000000"/>
                </a:solidFill>
                <a:latin typeface="Arial"/>
                <a:ea typeface="+mj-ea"/>
                <a:cs typeface="Arial"/>
              </a:rPr>
              <a:t>TVP 2</a:t>
            </a:r>
            <a:endParaRPr lang="cs-CZ" sz="1000" dirty="0"/>
          </a:p>
        </p:txBody>
      </p:sp>
      <p:sp>
        <p:nvSpPr>
          <p:cNvPr id="12" name="Obdélník 11"/>
          <p:cNvSpPr/>
          <p:nvPr/>
        </p:nvSpPr>
        <p:spPr>
          <a:xfrm>
            <a:off x="2041464" y="1278869"/>
            <a:ext cx="538930" cy="246221"/>
          </a:xfrm>
          <a:prstGeom prst="rect">
            <a:avLst/>
          </a:prstGeom>
        </p:spPr>
        <p:txBody>
          <a:bodyPr wrap="none">
            <a:spAutoFit/>
          </a:bodyPr>
          <a:lstStyle/>
          <a:p>
            <a:r>
              <a:rPr lang="cs-CZ" sz="1000" b="1" kern="0" dirty="0" smtClean="0">
                <a:solidFill>
                  <a:srgbClr val="000000"/>
                </a:solidFill>
                <a:latin typeface="Arial"/>
                <a:ea typeface="+mj-ea"/>
                <a:cs typeface="Arial"/>
              </a:rPr>
              <a:t>TVP 1</a:t>
            </a:r>
            <a:endParaRPr lang="cs-CZ" sz="1000" b="1" dirty="0"/>
          </a:p>
        </p:txBody>
      </p:sp>
      <p:sp>
        <p:nvSpPr>
          <p:cNvPr id="13" name="TextovéPole 12"/>
          <p:cNvSpPr txBox="1"/>
          <p:nvPr/>
        </p:nvSpPr>
        <p:spPr>
          <a:xfrm>
            <a:off x="6887512" y="4340447"/>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b="1" dirty="0" smtClean="0"/>
              <a:t>TVP</a:t>
            </a:r>
            <a:r>
              <a:rPr lang="cs-CZ" sz="1200" b="1" dirty="0" smtClean="0"/>
              <a:t> 6</a:t>
            </a:r>
            <a:endParaRPr lang="cs-CZ" sz="1200" b="1" dirty="0"/>
          </a:p>
        </p:txBody>
      </p:sp>
      <p:sp>
        <p:nvSpPr>
          <p:cNvPr id="14" name="TextovéPole 13"/>
          <p:cNvSpPr txBox="1"/>
          <p:nvPr/>
        </p:nvSpPr>
        <p:spPr>
          <a:xfrm>
            <a:off x="2112344" y="4420792"/>
            <a:ext cx="936104" cy="24622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000" b="1" dirty="0" smtClean="0"/>
              <a:t>TVP 5</a:t>
            </a:r>
            <a:endParaRPr lang="cs-CZ" sz="1000" b="1" dirty="0"/>
          </a:p>
        </p:txBody>
      </p:sp>
      <p:pic>
        <p:nvPicPr>
          <p:cNvPr id="8" name="Obrázek 7"/>
          <p:cNvPicPr>
            <a:picLocks noChangeAspect="1"/>
          </p:cNvPicPr>
          <p:nvPr/>
        </p:nvPicPr>
        <p:blipFill>
          <a:blip r:embed="rId11"/>
          <a:stretch>
            <a:fillRect/>
          </a:stretch>
        </p:blipFill>
        <p:spPr>
          <a:xfrm>
            <a:off x="-172317" y="4667014"/>
            <a:ext cx="4323532" cy="1213720"/>
          </a:xfrm>
          <a:prstGeom prst="rect">
            <a:avLst/>
          </a:prstGeom>
        </p:spPr>
      </p:pic>
      <p:pic>
        <p:nvPicPr>
          <p:cNvPr id="16" name="Obrázek 15"/>
          <p:cNvPicPr>
            <a:picLocks noChangeAspect="1"/>
          </p:cNvPicPr>
          <p:nvPr/>
        </p:nvPicPr>
        <p:blipFill>
          <a:blip r:embed="rId12"/>
          <a:stretch>
            <a:fillRect/>
          </a:stretch>
        </p:blipFill>
        <p:spPr>
          <a:xfrm>
            <a:off x="4473680" y="4656221"/>
            <a:ext cx="4320480" cy="1215345"/>
          </a:xfrm>
          <a:prstGeom prst="rect">
            <a:avLst/>
          </a:prstGeom>
        </p:spPr>
      </p:pic>
      <p:sp>
        <p:nvSpPr>
          <p:cNvPr id="15" name="TextovéPole 14"/>
          <p:cNvSpPr txBox="1"/>
          <p:nvPr/>
        </p:nvSpPr>
        <p:spPr>
          <a:xfrm>
            <a:off x="2699792" y="765486"/>
            <a:ext cx="4073178" cy="523220"/>
          </a:xfrm>
          <a:prstGeom prst="rect">
            <a:avLst/>
          </a:prstGeom>
          <a:noFill/>
        </p:spPr>
        <p:txBody>
          <a:bodyPr wrap="square" rtlCol="0">
            <a:spAutoFit/>
          </a:bodyPr>
          <a:lstStyle/>
          <a:p>
            <a:r>
              <a:rPr lang="cs-CZ" sz="1400" b="1" u="sng" dirty="0" smtClean="0">
                <a:latin typeface="+mn-lt"/>
              </a:rPr>
              <a:t>CPP</a:t>
            </a:r>
            <a:r>
              <a:rPr lang="cs-CZ" sz="1400" dirty="0" smtClean="0">
                <a:latin typeface="+mn-lt"/>
              </a:rPr>
              <a:t> - Nejvíce na TVP 1 1.59 a                        TVP2 1.52, nejméně na TVP6 1.30 a TVP4 1.16</a:t>
            </a:r>
            <a:endParaRPr lang="cs-CZ" sz="1400" dirty="0">
              <a:latin typeface="+mn-lt"/>
            </a:endParaRPr>
          </a:p>
        </p:txBody>
      </p:sp>
      <p:pic>
        <p:nvPicPr>
          <p:cNvPr id="18" name="Obrázek 17"/>
          <p:cNvPicPr>
            <a:picLocks noChangeAspect="1"/>
          </p:cNvPicPr>
          <p:nvPr/>
        </p:nvPicPr>
        <p:blipFill>
          <a:blip r:embed="rId13"/>
          <a:stretch>
            <a:fillRect/>
          </a:stretch>
        </p:blipFill>
        <p:spPr>
          <a:xfrm>
            <a:off x="1475656" y="6031139"/>
            <a:ext cx="6939822" cy="773184"/>
          </a:xfrm>
          <a:prstGeom prst="rect">
            <a:avLst/>
          </a:prstGeom>
        </p:spPr>
      </p:pic>
      <p:sp>
        <p:nvSpPr>
          <p:cNvPr id="19" name="Obdélník 18"/>
          <p:cNvSpPr/>
          <p:nvPr/>
        </p:nvSpPr>
        <p:spPr>
          <a:xfrm>
            <a:off x="76572" y="549401"/>
            <a:ext cx="2839244" cy="707886"/>
          </a:xfrm>
          <a:prstGeom prst="rect">
            <a:avLst/>
          </a:prstGeom>
        </p:spPr>
        <p:txBody>
          <a:bodyPr wrap="square">
            <a:spAutoFit/>
          </a:bodyPr>
          <a:lstStyle/>
          <a:p>
            <a:r>
              <a:rPr lang="cs-CZ" sz="800" u="sng" dirty="0">
                <a:latin typeface="+mn-lt"/>
              </a:rPr>
              <a:t>Celková zásoba ČR</a:t>
            </a:r>
            <a:br>
              <a:rPr lang="cs-CZ" sz="800" u="sng" dirty="0">
                <a:latin typeface="+mn-lt"/>
              </a:rPr>
            </a:br>
            <a:r>
              <a:rPr lang="cs-CZ" sz="800" dirty="0">
                <a:latin typeface="+mn-lt"/>
                <a:ea typeface="Times New Roman" panose="02020603050405020304" pitchFamily="18" charset="0"/>
              </a:rPr>
              <a:t>PMP 	</a:t>
            </a:r>
            <a:r>
              <a:rPr lang="cs-CZ" sz="800" dirty="0" smtClean="0">
                <a:latin typeface="+mn-lt"/>
                <a:ea typeface="Times New Roman" panose="02020603050405020304" pitchFamily="18" charset="0"/>
              </a:rPr>
              <a:t>12,3 mil</a:t>
            </a:r>
            <a:r>
              <a:rPr lang="cs-CZ" sz="800" dirty="0">
                <a:latin typeface="+mn-lt"/>
                <a:ea typeface="Times New Roman" panose="02020603050405020304" pitchFamily="18" charset="0"/>
              </a:rPr>
              <a:t>. m3 	4,8 m3/ha</a:t>
            </a:r>
            <a:br>
              <a:rPr lang="cs-CZ" sz="800" dirty="0">
                <a:latin typeface="+mn-lt"/>
                <a:ea typeface="Times New Roman" panose="02020603050405020304" pitchFamily="18" charset="0"/>
              </a:rPr>
            </a:br>
            <a:r>
              <a:rPr lang="cs-CZ" sz="800" dirty="0">
                <a:latin typeface="+mn-lt"/>
                <a:ea typeface="Times New Roman" panose="02020603050405020304" pitchFamily="18" charset="0"/>
              </a:rPr>
              <a:t>CBP 	</a:t>
            </a:r>
            <a:r>
              <a:rPr lang="cs-CZ" sz="800" dirty="0" smtClean="0">
                <a:latin typeface="+mn-lt"/>
                <a:ea typeface="Times New Roman" panose="02020603050405020304" pitchFamily="18" charset="0"/>
              </a:rPr>
              <a:t>21,6 </a:t>
            </a:r>
            <a:r>
              <a:rPr lang="cs-CZ" sz="800" dirty="0">
                <a:latin typeface="+mn-lt"/>
                <a:ea typeface="Times New Roman" panose="02020603050405020304" pitchFamily="18" charset="0"/>
              </a:rPr>
              <a:t>mil. m3 	8,4 m3/ha</a:t>
            </a:r>
            <a:br>
              <a:rPr lang="cs-CZ" sz="800" dirty="0">
                <a:latin typeface="+mn-lt"/>
                <a:ea typeface="Times New Roman" panose="02020603050405020304" pitchFamily="18" charset="0"/>
              </a:rPr>
            </a:br>
            <a:r>
              <a:rPr lang="cs-CZ" sz="800" dirty="0">
                <a:latin typeface="+mn-lt"/>
                <a:ea typeface="Times New Roman" panose="02020603050405020304" pitchFamily="18" charset="0"/>
              </a:rPr>
              <a:t>CPP 	</a:t>
            </a:r>
            <a:r>
              <a:rPr lang="cs-CZ" sz="800" dirty="0" smtClean="0">
                <a:latin typeface="+mn-lt"/>
                <a:ea typeface="Times New Roman" panose="02020603050405020304" pitchFamily="18" charset="0"/>
              </a:rPr>
              <a:t>17,9 </a:t>
            </a:r>
            <a:r>
              <a:rPr lang="cs-CZ" sz="800" dirty="0">
                <a:latin typeface="+mn-lt"/>
                <a:ea typeface="Times New Roman" panose="02020603050405020304" pitchFamily="18" charset="0"/>
              </a:rPr>
              <a:t>mil. m3 	6,9 m3/ha</a:t>
            </a:r>
            <a:br>
              <a:rPr lang="cs-CZ" sz="800" dirty="0">
                <a:latin typeface="+mn-lt"/>
                <a:ea typeface="Times New Roman" panose="02020603050405020304" pitchFamily="18" charset="0"/>
              </a:rPr>
            </a:br>
            <a:r>
              <a:rPr lang="cs-CZ" sz="800" dirty="0">
                <a:latin typeface="+mn-lt"/>
                <a:ea typeface="Times New Roman" panose="02020603050405020304" pitchFamily="18" charset="0"/>
              </a:rPr>
              <a:t>Těžba 	</a:t>
            </a:r>
            <a:r>
              <a:rPr lang="cs-CZ" sz="800" dirty="0" smtClean="0">
                <a:latin typeface="+mn-lt"/>
                <a:ea typeface="Times New Roman" panose="02020603050405020304" pitchFamily="18" charset="0"/>
              </a:rPr>
              <a:t>15,6 </a:t>
            </a:r>
            <a:r>
              <a:rPr lang="cs-CZ" sz="800" dirty="0">
                <a:latin typeface="+mn-lt"/>
                <a:ea typeface="Times New Roman" panose="02020603050405020304" pitchFamily="18" charset="0"/>
              </a:rPr>
              <a:t>mil. m3 	5,66 m3/ha</a:t>
            </a:r>
            <a:endParaRPr lang="cs-CZ" sz="800" dirty="0">
              <a:latin typeface="+mn-lt"/>
            </a:endParaRPr>
          </a:p>
        </p:txBody>
      </p:sp>
    </p:spTree>
    <p:extLst>
      <p:ext uri="{BB962C8B-B14F-4D97-AF65-F5344CB8AC3E}">
        <p14:creationId xmlns:p14="http://schemas.microsoft.com/office/powerpoint/2010/main" val="3044859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8313" y="260350"/>
            <a:ext cx="8229600" cy="576362"/>
          </a:xfrm>
        </p:spPr>
        <p:txBody>
          <a:bodyPr/>
          <a:lstStyle/>
          <a:p>
            <a:r>
              <a:rPr lang="cs-CZ" sz="2000" u="sng" dirty="0"/>
              <a:t>Metodika</a:t>
            </a:r>
          </a:p>
        </p:txBody>
      </p:sp>
      <p:sp>
        <p:nvSpPr>
          <p:cNvPr id="18435" name="Rectangle 3"/>
          <p:cNvSpPr>
            <a:spLocks noGrp="1" noChangeArrowheads="1"/>
          </p:cNvSpPr>
          <p:nvPr>
            <p:ph idx="1"/>
          </p:nvPr>
        </p:nvSpPr>
        <p:spPr>
          <a:xfrm>
            <a:off x="461513" y="980728"/>
            <a:ext cx="8353425" cy="5877272"/>
          </a:xfrm>
        </p:spPr>
        <p:txBody>
          <a:bodyPr/>
          <a:lstStyle/>
          <a:p>
            <a:pPr>
              <a:buFont typeface="Wingdings" pitchFamily="2" charset="2"/>
              <a:buChar char="ü"/>
            </a:pPr>
            <a:r>
              <a:rPr lang="cs-CZ" sz="2000" u="sng" dirty="0">
                <a:solidFill>
                  <a:srgbClr val="000000"/>
                </a:solidFill>
                <a:effectLst>
                  <a:outerShdw blurRad="38100" dist="38100" dir="2700000" algn="tl">
                    <a:srgbClr val="FFFFFF"/>
                  </a:outerShdw>
                </a:effectLst>
              </a:rPr>
              <a:t>Struktura a vývoj </a:t>
            </a:r>
            <a:r>
              <a:rPr lang="cs-CZ" sz="2000" u="sng" dirty="0" smtClean="0">
                <a:effectLst>
                  <a:outerShdw blurRad="38100" dist="38100" dir="2700000" algn="tl">
                    <a:srgbClr val="FFFFFF"/>
                  </a:outerShdw>
                </a:effectLst>
              </a:rPr>
              <a:t>:</a:t>
            </a:r>
            <a:endParaRPr lang="cs-CZ" sz="2000" u="sng" dirty="0" smtClean="0">
              <a:effectLst>
                <a:outerShdw blurRad="38100" dist="38100" dir="2700000" algn="tl">
                  <a:srgbClr val="FFFFFF"/>
                </a:outerShdw>
              </a:effectLst>
            </a:endParaRPr>
          </a:p>
          <a:p>
            <a:pPr marL="0" indent="0">
              <a:buNone/>
            </a:pPr>
            <a:r>
              <a:rPr lang="cs-CZ" sz="2000" dirty="0"/>
              <a:t> </a:t>
            </a:r>
            <a:r>
              <a:rPr lang="cs-CZ" sz="2000" dirty="0" smtClean="0"/>
              <a:t>     - </a:t>
            </a:r>
            <a:r>
              <a:rPr lang="cs-CZ" sz="2000" dirty="0" smtClean="0">
                <a:solidFill>
                  <a:srgbClr val="000000"/>
                </a:solidFill>
              </a:rPr>
              <a:t>Výběr ploch charakterizující území a založení </a:t>
            </a:r>
          </a:p>
          <a:p>
            <a:pPr marL="0" indent="0">
              <a:buNone/>
            </a:pPr>
            <a:r>
              <a:rPr lang="cs-CZ" sz="2000" dirty="0">
                <a:solidFill>
                  <a:srgbClr val="000000"/>
                </a:solidFill>
              </a:rPr>
              <a:t>	</a:t>
            </a:r>
            <a:r>
              <a:rPr lang="cs-CZ" sz="2000" dirty="0" smtClean="0">
                <a:solidFill>
                  <a:srgbClr val="000000"/>
                </a:solidFill>
              </a:rPr>
              <a:t>TVP 1 – 6</a:t>
            </a:r>
            <a:endParaRPr lang="cs-CZ" sz="2000" u="sng" dirty="0" smtClean="0">
              <a:effectLst>
                <a:outerShdw blurRad="38100" dist="38100" dir="2700000" algn="tl">
                  <a:srgbClr val="FFFFFF"/>
                </a:outerShdw>
              </a:effectLst>
            </a:endParaRPr>
          </a:p>
          <a:p>
            <a:pPr lvl="1"/>
            <a:r>
              <a:rPr lang="cs-CZ" sz="2000" dirty="0" smtClean="0"/>
              <a:t>měření standardních biometrických charakteristik, situace jednotlivých stromů,</a:t>
            </a:r>
          </a:p>
          <a:p>
            <a:pPr lvl="1"/>
            <a:r>
              <a:rPr lang="cs-CZ" sz="2000" dirty="0" smtClean="0"/>
              <a:t>výpočet </a:t>
            </a:r>
            <a:r>
              <a:rPr lang="cs-CZ" sz="2000" dirty="0"/>
              <a:t>strukturálních indexů a funkcí, produkčních hodnot a biomasy,</a:t>
            </a:r>
          </a:p>
          <a:p>
            <a:pPr lvl="1"/>
            <a:r>
              <a:rPr lang="cs-CZ" sz="2000" dirty="0"/>
              <a:t>vyhodnocení dosavadního vývoje a následná predikce (SIBYLA)</a:t>
            </a:r>
          </a:p>
          <a:p>
            <a:pPr>
              <a:buFont typeface="Wingdings" pitchFamily="2" charset="2"/>
              <a:buChar char="ü"/>
            </a:pPr>
            <a:r>
              <a:rPr lang="cs-CZ" sz="2000" u="sng" dirty="0">
                <a:effectLst>
                  <a:outerShdw blurRad="38100" dist="38100" dir="2700000" algn="tl">
                    <a:srgbClr val="FFFFFF"/>
                  </a:outerShdw>
                </a:effectLst>
              </a:rPr>
              <a:t>Přirozená </a:t>
            </a:r>
            <a:r>
              <a:rPr lang="cs-CZ" sz="2000" u="sng" dirty="0" smtClean="0">
                <a:effectLst>
                  <a:outerShdw blurRad="38100" dist="38100" dir="2700000" algn="tl">
                    <a:srgbClr val="FFFFFF"/>
                  </a:outerShdw>
                </a:effectLst>
              </a:rPr>
              <a:t>obnova : </a:t>
            </a:r>
            <a:endParaRPr lang="cs-CZ" sz="2000" u="sng" dirty="0">
              <a:effectLst>
                <a:outerShdw blurRad="38100" dist="38100" dir="2700000" algn="tl">
                  <a:srgbClr val="FFFFFF"/>
                </a:outerShdw>
              </a:effectLst>
            </a:endParaRPr>
          </a:p>
          <a:p>
            <a:pPr lvl="1"/>
            <a:r>
              <a:rPr lang="cs-CZ" sz="2000" dirty="0"/>
              <a:t>druhová skladba, biometrické charakteristiky, situace jedinců, zhodnocení + </a:t>
            </a:r>
            <a:r>
              <a:rPr lang="cs-CZ" sz="2000" dirty="0" smtClean="0"/>
              <a:t>(predikce vývoje)</a:t>
            </a:r>
            <a:endParaRPr lang="cs-CZ" sz="2000" dirty="0"/>
          </a:p>
          <a:p>
            <a:pPr>
              <a:buFont typeface="Wingdings" pitchFamily="2" charset="2"/>
              <a:buChar char="ü"/>
            </a:pPr>
            <a:r>
              <a:rPr lang="cs-CZ" sz="2000" u="sng" dirty="0">
                <a:effectLst>
                  <a:outerShdw blurRad="38100" dist="38100" dir="2700000" algn="tl">
                    <a:srgbClr val="FFFFFF"/>
                  </a:outerShdw>
                </a:effectLst>
              </a:rPr>
              <a:t>Odumřelé dřevo</a:t>
            </a:r>
            <a:r>
              <a:rPr lang="cs-CZ" sz="2000" dirty="0"/>
              <a:t> </a:t>
            </a:r>
            <a:endParaRPr lang="cs-CZ" sz="2000" dirty="0" smtClean="0"/>
          </a:p>
          <a:p>
            <a:pPr marL="0" indent="0">
              <a:buNone/>
            </a:pPr>
            <a:r>
              <a:rPr lang="cs-CZ" sz="2000" dirty="0"/>
              <a:t> </a:t>
            </a:r>
            <a:r>
              <a:rPr lang="cs-CZ" sz="2000" dirty="0" smtClean="0"/>
              <a:t>     - objem </a:t>
            </a:r>
            <a:r>
              <a:rPr lang="cs-CZ" sz="2000" dirty="0"/>
              <a:t>stojícího mrtvého </a:t>
            </a:r>
            <a:r>
              <a:rPr lang="cs-CZ" sz="2000" dirty="0" smtClean="0"/>
              <a:t>dřeva</a:t>
            </a:r>
          </a:p>
          <a:p>
            <a:pPr marL="0" indent="0">
              <a:buNone/>
            </a:pPr>
            <a:r>
              <a:rPr lang="cs-CZ" sz="2000" dirty="0" smtClean="0"/>
              <a:t>      - objem </a:t>
            </a:r>
            <a:r>
              <a:rPr lang="cs-CZ" sz="2000" dirty="0"/>
              <a:t>ležícího mrtvého dřeva </a:t>
            </a:r>
            <a:r>
              <a:rPr lang="cs-CZ" sz="2000" dirty="0" smtClean="0"/>
              <a:t>+ </a:t>
            </a:r>
            <a:r>
              <a:rPr lang="cs-CZ" sz="2000" dirty="0"/>
              <a:t>(stupeň rozkladu</a:t>
            </a:r>
            <a:r>
              <a:rPr lang="cs-CZ" sz="2000" dirty="0" smtClean="0"/>
              <a:t>)</a:t>
            </a:r>
            <a:endParaRPr lang="cs-CZ" sz="2000" u="sng" dirty="0">
              <a:effectLst>
                <a:outerShdw blurRad="38100" dist="38100" dir="2700000" algn="tl">
                  <a:srgbClr val="FFFFFF"/>
                </a:outerShdw>
              </a:effectLst>
            </a:endParaRPr>
          </a:p>
        </p:txBody>
      </p:sp>
    </p:spTree>
    <p:extLst>
      <p:ext uri="{BB962C8B-B14F-4D97-AF65-F5344CB8AC3E}">
        <p14:creationId xmlns:p14="http://schemas.microsoft.com/office/powerpoint/2010/main" val="66017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8435">
                                            <p:txEl>
                                              <p:pRg st="3" end="3"/>
                                            </p:txEl>
                                          </p:spTgt>
                                        </p:tgtEl>
                                        <p:attrNameLst>
                                          <p:attrName>style.visibility</p:attrName>
                                        </p:attrNameLst>
                                      </p:cBhvr>
                                      <p:to>
                                        <p:strVal val="visible"/>
                                      </p:to>
                                    </p:set>
                                    <p:anim calcmode="lin" valueType="num">
                                      <p:cBhvr>
                                        <p:cTn id="7" dur="1000" fill="hold"/>
                                        <p:tgtEl>
                                          <p:spTgt spid="18435">
                                            <p:txEl>
                                              <p:pRg st="3" end="3"/>
                                            </p:txEl>
                                          </p:spTgt>
                                        </p:tgtEl>
                                        <p:attrNameLst>
                                          <p:attrName>ppt_x</p:attrName>
                                        </p:attrNameLst>
                                      </p:cBhvr>
                                      <p:tavLst>
                                        <p:tav tm="0">
                                          <p:val>
                                            <p:strVal val="#ppt_x-.2"/>
                                          </p:val>
                                        </p:tav>
                                        <p:tav tm="100000">
                                          <p:val>
                                            <p:strVal val="#ppt_x"/>
                                          </p:val>
                                        </p:tav>
                                      </p:tavLst>
                                    </p:anim>
                                    <p:anim calcmode="lin" valueType="num">
                                      <p:cBhvr>
                                        <p:cTn id="8" dur="1000" fill="hold"/>
                                        <p:tgtEl>
                                          <p:spTgt spid="1843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435">
                                            <p:txEl>
                                              <p:pRg st="3" end="3"/>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8435">
                                            <p:txEl>
                                              <p:pRg st="4" end="4"/>
                                            </p:txEl>
                                          </p:spTgt>
                                        </p:tgtEl>
                                        <p:attrNameLst>
                                          <p:attrName>style.visibility</p:attrName>
                                        </p:attrNameLst>
                                      </p:cBhvr>
                                      <p:to>
                                        <p:strVal val="visible"/>
                                      </p:to>
                                    </p:set>
                                    <p:anim calcmode="lin" valueType="num">
                                      <p:cBhvr>
                                        <p:cTn id="13" dur="1000" fill="hold"/>
                                        <p:tgtEl>
                                          <p:spTgt spid="18435">
                                            <p:txEl>
                                              <p:pRg st="4" end="4"/>
                                            </p:txEl>
                                          </p:spTgt>
                                        </p:tgtEl>
                                        <p:attrNameLst>
                                          <p:attrName>ppt_x</p:attrName>
                                        </p:attrNameLst>
                                      </p:cBhvr>
                                      <p:tavLst>
                                        <p:tav tm="0">
                                          <p:val>
                                            <p:strVal val="#ppt_x-.2"/>
                                          </p:val>
                                        </p:tav>
                                        <p:tav tm="100000">
                                          <p:val>
                                            <p:strVal val="#ppt_x"/>
                                          </p:val>
                                        </p:tav>
                                      </p:tavLst>
                                    </p:anim>
                                    <p:anim calcmode="lin" valueType="num">
                                      <p:cBhvr>
                                        <p:cTn id="14" dur="1000" fill="hold"/>
                                        <p:tgtEl>
                                          <p:spTgt spid="1843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8435">
                                            <p:txEl>
                                              <p:pRg st="4" end="4"/>
                                            </p:txEl>
                                          </p:spTgt>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8435">
                                            <p:txEl>
                                              <p:pRg st="5" end="5"/>
                                            </p:txEl>
                                          </p:spTgt>
                                        </p:tgtEl>
                                        <p:attrNameLst>
                                          <p:attrName>style.visibility</p:attrName>
                                        </p:attrNameLst>
                                      </p:cBhvr>
                                      <p:to>
                                        <p:strVal val="visible"/>
                                      </p:to>
                                    </p:set>
                                    <p:anim calcmode="lin" valueType="num">
                                      <p:cBhvr>
                                        <p:cTn id="19" dur="1000" fill="hold"/>
                                        <p:tgtEl>
                                          <p:spTgt spid="18435">
                                            <p:txEl>
                                              <p:pRg st="5" end="5"/>
                                            </p:txEl>
                                          </p:spTgt>
                                        </p:tgtEl>
                                        <p:attrNameLst>
                                          <p:attrName>ppt_x</p:attrName>
                                        </p:attrNameLst>
                                      </p:cBhvr>
                                      <p:tavLst>
                                        <p:tav tm="0">
                                          <p:val>
                                            <p:strVal val="#ppt_x-.2"/>
                                          </p:val>
                                        </p:tav>
                                        <p:tav tm="100000">
                                          <p:val>
                                            <p:strVal val="#ppt_x"/>
                                          </p:val>
                                        </p:tav>
                                      </p:tavLst>
                                    </p:anim>
                                    <p:anim calcmode="lin" valueType="num">
                                      <p:cBhvr>
                                        <p:cTn id="20" dur="1000" fill="hold"/>
                                        <p:tgtEl>
                                          <p:spTgt spid="1843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8435">
                                            <p:txEl>
                                              <p:pRg st="5" end="5"/>
                                            </p:txEl>
                                          </p:spTgt>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8435">
                                            <p:txEl>
                                              <p:pRg st="7" end="7"/>
                                            </p:txEl>
                                          </p:spTgt>
                                        </p:tgtEl>
                                        <p:attrNameLst>
                                          <p:attrName>style.visibility</p:attrName>
                                        </p:attrNameLst>
                                      </p:cBhvr>
                                      <p:to>
                                        <p:strVal val="visible"/>
                                      </p:to>
                                    </p:set>
                                    <p:anim calcmode="lin" valueType="num">
                                      <p:cBhvr>
                                        <p:cTn id="25" dur="1000" fill="hold"/>
                                        <p:tgtEl>
                                          <p:spTgt spid="18435">
                                            <p:txEl>
                                              <p:pRg st="7" end="7"/>
                                            </p:txEl>
                                          </p:spTgt>
                                        </p:tgtEl>
                                        <p:attrNameLst>
                                          <p:attrName>ppt_x</p:attrName>
                                        </p:attrNameLst>
                                      </p:cBhvr>
                                      <p:tavLst>
                                        <p:tav tm="0">
                                          <p:val>
                                            <p:strVal val="#ppt_x-.2"/>
                                          </p:val>
                                        </p:tav>
                                        <p:tav tm="100000">
                                          <p:val>
                                            <p:strVal val="#ppt_x"/>
                                          </p:val>
                                        </p:tav>
                                      </p:tavLst>
                                    </p:anim>
                                    <p:anim calcmode="lin" valueType="num">
                                      <p:cBhvr>
                                        <p:cTn id="26" dur="1000" fill="hold"/>
                                        <p:tgtEl>
                                          <p:spTgt spid="18435">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84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95536" y="-157410"/>
            <a:ext cx="8229600" cy="778098"/>
          </a:xfrm>
        </p:spPr>
        <p:txBody>
          <a:bodyPr/>
          <a:lstStyle/>
          <a:p>
            <a:r>
              <a:rPr lang="cs-CZ" sz="3200" u="sng" dirty="0" smtClean="0"/>
              <a:t>Výsledky shrnutí TVP1 – TVP6</a:t>
            </a:r>
            <a:endParaRPr lang="cs-CZ" sz="3200" u="sng" dirty="0"/>
          </a:p>
        </p:txBody>
      </p:sp>
      <p:sp>
        <p:nvSpPr>
          <p:cNvPr id="32771" name="Rectangle 3"/>
          <p:cNvSpPr>
            <a:spLocks noGrp="1" noChangeArrowheads="1"/>
          </p:cNvSpPr>
          <p:nvPr>
            <p:ph idx="1"/>
          </p:nvPr>
        </p:nvSpPr>
        <p:spPr>
          <a:xfrm>
            <a:off x="539552" y="231639"/>
            <a:ext cx="8280400" cy="5157093"/>
          </a:xfrm>
        </p:spPr>
        <p:txBody>
          <a:bodyPr/>
          <a:lstStyle/>
          <a:p>
            <a:pPr marL="0" indent="0">
              <a:lnSpc>
                <a:spcPct val="90000"/>
              </a:lnSpc>
              <a:buNone/>
            </a:pPr>
            <a:endParaRPr lang="cs-CZ" sz="2400" dirty="0" smtClean="0"/>
          </a:p>
          <a:p>
            <a:pPr>
              <a:lnSpc>
                <a:spcPct val="90000"/>
              </a:lnSpc>
              <a:buFont typeface="Wingdings" pitchFamily="2" charset="2"/>
              <a:buChar char="ü"/>
            </a:pPr>
            <a:r>
              <a:rPr lang="cs-CZ" sz="2400" dirty="0">
                <a:solidFill>
                  <a:srgbClr val="000000"/>
                </a:solidFill>
              </a:rPr>
              <a:t>Porost je většinou borový s příměsi </a:t>
            </a:r>
            <a:r>
              <a:rPr lang="cs-CZ" sz="2400" dirty="0" smtClean="0">
                <a:solidFill>
                  <a:srgbClr val="000000"/>
                </a:solidFill>
              </a:rPr>
              <a:t>břízy smrku a buku.</a:t>
            </a:r>
            <a:endParaRPr lang="cs-CZ" sz="2400" dirty="0"/>
          </a:p>
          <a:p>
            <a:pPr lvl="0">
              <a:lnSpc>
                <a:spcPct val="90000"/>
              </a:lnSpc>
              <a:buFont typeface="Wingdings" pitchFamily="2" charset="2"/>
              <a:buChar char="ü"/>
            </a:pPr>
            <a:r>
              <a:rPr lang="cs-CZ" sz="2400" dirty="0" smtClean="0"/>
              <a:t>Zkoumané </a:t>
            </a:r>
            <a:r>
              <a:rPr lang="cs-CZ" sz="2400" dirty="0"/>
              <a:t>porosty se nacházejí v počátečním stadiu rozpadu s fází </a:t>
            </a:r>
            <a:r>
              <a:rPr lang="cs-CZ" sz="2400" dirty="0" smtClean="0"/>
              <a:t>obnovy,</a:t>
            </a:r>
            <a:r>
              <a:rPr lang="cs-CZ" sz="2400" dirty="0">
                <a:solidFill>
                  <a:srgbClr val="000000"/>
                </a:solidFill>
              </a:rPr>
              <a:t> </a:t>
            </a:r>
            <a:r>
              <a:rPr lang="cs-CZ" sz="2400" dirty="0" smtClean="0">
                <a:solidFill>
                  <a:srgbClr val="000000"/>
                </a:solidFill>
              </a:rPr>
              <a:t>(</a:t>
            </a:r>
            <a:r>
              <a:rPr lang="cs-CZ" sz="2400" dirty="0">
                <a:solidFill>
                  <a:srgbClr val="000000"/>
                </a:solidFill>
              </a:rPr>
              <a:t>fáze síňové výstavby</a:t>
            </a:r>
            <a:r>
              <a:rPr lang="cs-CZ" sz="2400" dirty="0" smtClean="0">
                <a:solidFill>
                  <a:srgbClr val="000000"/>
                </a:solidFill>
              </a:rPr>
              <a:t>).</a:t>
            </a:r>
            <a:endParaRPr lang="cs-CZ" sz="2400" dirty="0" smtClean="0"/>
          </a:p>
          <a:p>
            <a:pPr>
              <a:lnSpc>
                <a:spcPct val="90000"/>
              </a:lnSpc>
              <a:buFont typeface="Wingdings" pitchFamily="2" charset="2"/>
              <a:buChar char="ü"/>
            </a:pPr>
            <a:r>
              <a:rPr lang="cs-CZ" sz="2400" dirty="0" smtClean="0">
                <a:solidFill>
                  <a:srgbClr val="000000"/>
                </a:solidFill>
              </a:rPr>
              <a:t>Mladý </a:t>
            </a:r>
            <a:r>
              <a:rPr lang="cs-CZ" sz="2400" dirty="0">
                <a:solidFill>
                  <a:srgbClr val="000000"/>
                </a:solidFill>
              </a:rPr>
              <a:t>porost je ve fázi dorůstání, kdy postupně dorůstá do </a:t>
            </a:r>
            <a:r>
              <a:rPr lang="cs-CZ" sz="2400" dirty="0" smtClean="0">
                <a:solidFill>
                  <a:srgbClr val="000000"/>
                </a:solidFill>
              </a:rPr>
              <a:t>mezer </a:t>
            </a:r>
            <a:r>
              <a:rPr lang="cs-CZ" sz="2400" dirty="0">
                <a:solidFill>
                  <a:srgbClr val="000000"/>
                </a:solidFill>
              </a:rPr>
              <a:t>světlin v porostním zápoji</a:t>
            </a:r>
            <a:r>
              <a:rPr lang="cs-CZ" sz="2400" dirty="0" smtClean="0">
                <a:solidFill>
                  <a:srgbClr val="000000"/>
                </a:solidFill>
              </a:rPr>
              <a:t>.</a:t>
            </a:r>
          </a:p>
          <a:p>
            <a:pPr>
              <a:lnSpc>
                <a:spcPct val="90000"/>
              </a:lnSpc>
              <a:buFont typeface="Wingdings" pitchFamily="2" charset="2"/>
              <a:buChar char="ü"/>
            </a:pPr>
            <a:r>
              <a:rPr lang="cs-CZ" sz="2400" dirty="0">
                <a:solidFill>
                  <a:srgbClr val="000000"/>
                </a:solidFill>
              </a:rPr>
              <a:t>Zápoj se postupně s věkem bude rozšiřovat.</a:t>
            </a:r>
            <a:endParaRPr lang="cs-CZ" sz="2400" dirty="0" smtClean="0"/>
          </a:p>
          <a:p>
            <a:pPr>
              <a:lnSpc>
                <a:spcPct val="90000"/>
              </a:lnSpc>
              <a:buFont typeface="Wingdings" pitchFamily="2" charset="2"/>
              <a:buChar char="ü"/>
            </a:pPr>
            <a:r>
              <a:rPr lang="cs-CZ" sz="2400" dirty="0"/>
              <a:t>Zapojení </a:t>
            </a:r>
            <a:r>
              <a:rPr lang="cs-CZ" sz="2400" dirty="0" smtClean="0"/>
              <a:t>porostu </a:t>
            </a:r>
            <a:r>
              <a:rPr lang="cs-CZ" sz="2400" dirty="0"/>
              <a:t>je mírně rozvolněné. </a:t>
            </a:r>
            <a:endParaRPr lang="cs-CZ" sz="2400" dirty="0" smtClean="0"/>
          </a:p>
          <a:p>
            <a:pPr>
              <a:lnSpc>
                <a:spcPct val="90000"/>
              </a:lnSpc>
              <a:buFont typeface="Wingdings" pitchFamily="2" charset="2"/>
              <a:buChar char="ü"/>
            </a:pPr>
            <a:r>
              <a:rPr lang="cs-CZ" sz="2400" dirty="0" smtClean="0"/>
              <a:t>V </a:t>
            </a:r>
            <a:r>
              <a:rPr lang="cs-CZ" sz="2400" dirty="0"/>
              <a:t>predikci vývoje je patrný výrazný nárůst zápoje ve všech patrech. </a:t>
            </a:r>
            <a:endParaRPr lang="cs-CZ" sz="2400" dirty="0" smtClean="0"/>
          </a:p>
          <a:p>
            <a:pPr>
              <a:lnSpc>
                <a:spcPct val="90000"/>
              </a:lnSpc>
              <a:buFont typeface="Wingdings" pitchFamily="2" charset="2"/>
              <a:buChar char="ü"/>
            </a:pPr>
            <a:r>
              <a:rPr lang="cs-CZ" sz="2400" dirty="0"/>
              <a:t>Ve stadiu optima je jen pár stromů s maximální tloušťkou a výškou (fáze síňové výstavby</a:t>
            </a:r>
            <a:r>
              <a:rPr lang="cs-CZ" sz="2400" dirty="0" smtClean="0"/>
              <a:t>)</a:t>
            </a:r>
          </a:p>
          <a:p>
            <a:pPr>
              <a:lnSpc>
                <a:spcPct val="90000"/>
              </a:lnSpc>
              <a:buFont typeface="Wingdings" pitchFamily="2" charset="2"/>
              <a:buChar char="ü"/>
            </a:pPr>
            <a:r>
              <a:rPr lang="cs-CZ" sz="2400" dirty="0" smtClean="0"/>
              <a:t>Porosty jsou převážně lehce agregované tíhnoucí k náhodné </a:t>
            </a:r>
            <a:r>
              <a:rPr lang="cs-CZ" sz="2400" dirty="0"/>
              <a:t>rozmístění jedinců stromového </a:t>
            </a:r>
            <a:r>
              <a:rPr lang="cs-CZ" sz="2400" dirty="0" smtClean="0"/>
              <a:t>patra, dochází k poklesu </a:t>
            </a:r>
            <a:r>
              <a:rPr lang="cs-CZ" sz="2400" dirty="0"/>
              <a:t>porostní </a:t>
            </a:r>
            <a:r>
              <a:rPr lang="cs-CZ" sz="2400" dirty="0" smtClean="0"/>
              <a:t>proměnlivosti</a:t>
            </a:r>
          </a:p>
          <a:p>
            <a:pPr>
              <a:lnSpc>
                <a:spcPct val="90000"/>
              </a:lnSpc>
              <a:buFont typeface="Wingdings" pitchFamily="2" charset="2"/>
              <a:buChar char="ü"/>
            </a:pPr>
            <a:r>
              <a:rPr lang="cs-CZ" sz="2400" dirty="0"/>
              <a:t>Na povrchu půdy se objevuje nahromaděné mrtvé dřevo (stadiu rozpadu).</a:t>
            </a:r>
          </a:p>
          <a:p>
            <a:pPr marL="0" indent="0">
              <a:buNone/>
            </a:pPr>
            <a:r>
              <a:rPr lang="cs-CZ" sz="2400" dirty="0" smtClean="0"/>
              <a:t>	</a:t>
            </a:r>
            <a:endParaRPr lang="cs-CZ" sz="24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anim calcmode="lin" valueType="num">
                                      <p:cBhvr>
                                        <p:cTn id="7" dur="20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32771">
                                            <p:txEl>
                                              <p:pRg st="2" end="2"/>
                                            </p:txEl>
                                          </p:spTgt>
                                        </p:tgtEl>
                                        <p:attrNameLst>
                                          <p:attrName>ppt_h</p:attrName>
                                        </p:attrNameLst>
                                      </p:cBhvr>
                                      <p:tavLst>
                                        <p:tav tm="0">
                                          <p:val>
                                            <p:fltVal val="0"/>
                                          </p:val>
                                        </p:tav>
                                        <p:tav tm="100000">
                                          <p:val>
                                            <p:strVal val="#ppt_h"/>
                                          </p:val>
                                        </p:tav>
                                      </p:tavLst>
                                    </p:anim>
                                    <p:anim calcmode="lin" valueType="num">
                                      <p:cBhvr>
                                        <p:cTn id="9" dur="2000" fill="hold"/>
                                        <p:tgtEl>
                                          <p:spTgt spid="327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27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32771">
                                            <p:txEl>
                                              <p:pRg st="3" end="3"/>
                                            </p:txEl>
                                          </p:spTgt>
                                        </p:tgtEl>
                                        <p:attrNameLst>
                                          <p:attrName>style.visibility</p:attrName>
                                        </p:attrNameLst>
                                      </p:cBhvr>
                                      <p:to>
                                        <p:strVal val="visible"/>
                                      </p:to>
                                    </p:set>
                                    <p:anim calcmode="lin" valueType="num">
                                      <p:cBhvr>
                                        <p:cTn id="14" dur="2000" fill="hold"/>
                                        <p:tgtEl>
                                          <p:spTgt spid="32771">
                                            <p:txEl>
                                              <p:pRg st="3" end="3"/>
                                            </p:txEl>
                                          </p:spTgt>
                                        </p:tgtEl>
                                        <p:attrNameLst>
                                          <p:attrName>ppt_w</p:attrName>
                                        </p:attrNameLst>
                                      </p:cBhvr>
                                      <p:tavLst>
                                        <p:tav tm="0">
                                          <p:val>
                                            <p:fltVal val="0"/>
                                          </p:val>
                                        </p:tav>
                                        <p:tav tm="100000">
                                          <p:val>
                                            <p:strVal val="#ppt_w"/>
                                          </p:val>
                                        </p:tav>
                                      </p:tavLst>
                                    </p:anim>
                                    <p:anim calcmode="lin" valueType="num">
                                      <p:cBhvr>
                                        <p:cTn id="15" dur="2000" fill="hold"/>
                                        <p:tgtEl>
                                          <p:spTgt spid="32771">
                                            <p:txEl>
                                              <p:pRg st="3" end="3"/>
                                            </p:txEl>
                                          </p:spTgt>
                                        </p:tgtEl>
                                        <p:attrNameLst>
                                          <p:attrName>ppt_h</p:attrName>
                                        </p:attrNameLst>
                                      </p:cBhvr>
                                      <p:tavLst>
                                        <p:tav tm="0">
                                          <p:val>
                                            <p:fltVal val="0"/>
                                          </p:val>
                                        </p:tav>
                                        <p:tav tm="100000">
                                          <p:val>
                                            <p:strVal val="#ppt_h"/>
                                          </p:val>
                                        </p:tav>
                                      </p:tavLst>
                                    </p:anim>
                                    <p:anim calcmode="lin" valueType="num">
                                      <p:cBhvr>
                                        <p:cTn id="16" dur="2000" fill="hold"/>
                                        <p:tgtEl>
                                          <p:spTgt spid="327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327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000"/>
                            </p:stCondLst>
                            <p:childTnLst>
                              <p:par>
                                <p:cTn id="19" presetID="15" presetClass="entr" presetSubtype="0" fill="hold" nodeType="afterEffect">
                                  <p:stCondLst>
                                    <p:cond delay="0"/>
                                  </p:stCondLst>
                                  <p:childTnLst>
                                    <p:set>
                                      <p:cBhvr>
                                        <p:cTn id="20" dur="1" fill="hold">
                                          <p:stCondLst>
                                            <p:cond delay="0"/>
                                          </p:stCondLst>
                                        </p:cTn>
                                        <p:tgtEl>
                                          <p:spTgt spid="32771">
                                            <p:txEl>
                                              <p:pRg st="4" end="4"/>
                                            </p:txEl>
                                          </p:spTgt>
                                        </p:tgtEl>
                                        <p:attrNameLst>
                                          <p:attrName>style.visibility</p:attrName>
                                        </p:attrNameLst>
                                      </p:cBhvr>
                                      <p:to>
                                        <p:strVal val="visible"/>
                                      </p:to>
                                    </p:set>
                                    <p:anim calcmode="lin" valueType="num">
                                      <p:cBhvr>
                                        <p:cTn id="21" dur="2000" fill="hold"/>
                                        <p:tgtEl>
                                          <p:spTgt spid="32771">
                                            <p:txEl>
                                              <p:pRg st="4" end="4"/>
                                            </p:txEl>
                                          </p:spTgt>
                                        </p:tgtEl>
                                        <p:attrNameLst>
                                          <p:attrName>ppt_w</p:attrName>
                                        </p:attrNameLst>
                                      </p:cBhvr>
                                      <p:tavLst>
                                        <p:tav tm="0">
                                          <p:val>
                                            <p:fltVal val="0"/>
                                          </p:val>
                                        </p:tav>
                                        <p:tav tm="100000">
                                          <p:val>
                                            <p:strVal val="#ppt_w"/>
                                          </p:val>
                                        </p:tav>
                                      </p:tavLst>
                                    </p:anim>
                                    <p:anim calcmode="lin" valueType="num">
                                      <p:cBhvr>
                                        <p:cTn id="22" dur="2000" fill="hold"/>
                                        <p:tgtEl>
                                          <p:spTgt spid="32771">
                                            <p:txEl>
                                              <p:pRg st="4" end="4"/>
                                            </p:txEl>
                                          </p:spTgt>
                                        </p:tgtEl>
                                        <p:attrNameLst>
                                          <p:attrName>ppt_h</p:attrName>
                                        </p:attrNameLst>
                                      </p:cBhvr>
                                      <p:tavLst>
                                        <p:tav tm="0">
                                          <p:val>
                                            <p:fltVal val="0"/>
                                          </p:val>
                                        </p:tav>
                                        <p:tav tm="100000">
                                          <p:val>
                                            <p:strVal val="#ppt_h"/>
                                          </p:val>
                                        </p:tav>
                                      </p:tavLst>
                                    </p:anim>
                                    <p:anim calcmode="lin" valueType="num">
                                      <p:cBhvr>
                                        <p:cTn id="23" dur="2000" fill="hold"/>
                                        <p:tgtEl>
                                          <p:spTgt spid="327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327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6000"/>
                            </p:stCondLst>
                            <p:childTnLst>
                              <p:par>
                                <p:cTn id="26" presetID="15" presetClass="entr" presetSubtype="0" fill="hold" nodeType="afterEffect">
                                  <p:stCondLst>
                                    <p:cond delay="0"/>
                                  </p:stCondLst>
                                  <p:childTnLst>
                                    <p:set>
                                      <p:cBhvr>
                                        <p:cTn id="27" dur="1" fill="hold">
                                          <p:stCondLst>
                                            <p:cond delay="0"/>
                                          </p:stCondLst>
                                        </p:cTn>
                                        <p:tgtEl>
                                          <p:spTgt spid="32771">
                                            <p:txEl>
                                              <p:pRg st="1" end="1"/>
                                            </p:txEl>
                                          </p:spTgt>
                                        </p:tgtEl>
                                        <p:attrNameLst>
                                          <p:attrName>style.visibility</p:attrName>
                                        </p:attrNameLst>
                                      </p:cBhvr>
                                      <p:to>
                                        <p:strVal val="visible"/>
                                      </p:to>
                                    </p:set>
                                    <p:anim calcmode="lin" valueType="num">
                                      <p:cBhvr>
                                        <p:cTn id="28" dur="20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29" dur="2000" fill="hold"/>
                                        <p:tgtEl>
                                          <p:spTgt spid="32771">
                                            <p:txEl>
                                              <p:pRg st="1" end="1"/>
                                            </p:txEl>
                                          </p:spTgt>
                                        </p:tgtEl>
                                        <p:attrNameLst>
                                          <p:attrName>ppt_h</p:attrName>
                                        </p:attrNameLst>
                                      </p:cBhvr>
                                      <p:tavLst>
                                        <p:tav tm="0">
                                          <p:val>
                                            <p:fltVal val="0"/>
                                          </p:val>
                                        </p:tav>
                                        <p:tav tm="100000">
                                          <p:val>
                                            <p:strVal val="#ppt_h"/>
                                          </p:val>
                                        </p:tav>
                                      </p:tavLst>
                                    </p:anim>
                                    <p:anim calcmode="lin" valueType="num">
                                      <p:cBhvr>
                                        <p:cTn id="30" dur="2000" fill="hold"/>
                                        <p:tgtEl>
                                          <p:spTgt spid="327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327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8000"/>
                            </p:stCondLst>
                            <p:childTnLst>
                              <p:par>
                                <p:cTn id="33" presetID="15" presetClass="entr" presetSubtype="0" fill="hold" nodeType="afterEffect">
                                  <p:stCondLst>
                                    <p:cond delay="0"/>
                                  </p:stCondLst>
                                  <p:childTnLst>
                                    <p:set>
                                      <p:cBhvr>
                                        <p:cTn id="34" dur="1" fill="hold">
                                          <p:stCondLst>
                                            <p:cond delay="0"/>
                                          </p:stCondLst>
                                        </p:cTn>
                                        <p:tgtEl>
                                          <p:spTgt spid="32771">
                                            <p:txEl>
                                              <p:pRg st="7" end="7"/>
                                            </p:txEl>
                                          </p:spTgt>
                                        </p:tgtEl>
                                        <p:attrNameLst>
                                          <p:attrName>style.visibility</p:attrName>
                                        </p:attrNameLst>
                                      </p:cBhvr>
                                      <p:to>
                                        <p:strVal val="visible"/>
                                      </p:to>
                                    </p:set>
                                    <p:anim calcmode="lin" valueType="num">
                                      <p:cBhvr>
                                        <p:cTn id="35" dur="2000" fill="hold"/>
                                        <p:tgtEl>
                                          <p:spTgt spid="32771">
                                            <p:txEl>
                                              <p:pRg st="7" end="7"/>
                                            </p:txEl>
                                          </p:spTgt>
                                        </p:tgtEl>
                                        <p:attrNameLst>
                                          <p:attrName>ppt_w</p:attrName>
                                        </p:attrNameLst>
                                      </p:cBhvr>
                                      <p:tavLst>
                                        <p:tav tm="0">
                                          <p:val>
                                            <p:fltVal val="0"/>
                                          </p:val>
                                        </p:tav>
                                        <p:tav tm="100000">
                                          <p:val>
                                            <p:strVal val="#ppt_w"/>
                                          </p:val>
                                        </p:tav>
                                      </p:tavLst>
                                    </p:anim>
                                    <p:anim calcmode="lin" valueType="num">
                                      <p:cBhvr>
                                        <p:cTn id="36" dur="2000" fill="hold"/>
                                        <p:tgtEl>
                                          <p:spTgt spid="32771">
                                            <p:txEl>
                                              <p:pRg st="7" end="7"/>
                                            </p:txEl>
                                          </p:spTgt>
                                        </p:tgtEl>
                                        <p:attrNameLst>
                                          <p:attrName>ppt_h</p:attrName>
                                        </p:attrNameLst>
                                      </p:cBhvr>
                                      <p:tavLst>
                                        <p:tav tm="0">
                                          <p:val>
                                            <p:fltVal val="0"/>
                                          </p:val>
                                        </p:tav>
                                        <p:tav tm="100000">
                                          <p:val>
                                            <p:strVal val="#ppt_h"/>
                                          </p:val>
                                        </p:tav>
                                      </p:tavLst>
                                    </p:anim>
                                    <p:anim calcmode="lin" valueType="num">
                                      <p:cBhvr>
                                        <p:cTn id="37" dur="2000" fill="hold"/>
                                        <p:tgtEl>
                                          <p:spTgt spid="3277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3277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0000"/>
                            </p:stCondLst>
                            <p:childTnLst>
                              <p:par>
                                <p:cTn id="40" presetID="15" presetClass="entr" presetSubtype="0" fill="hold" nodeType="afterEffect">
                                  <p:stCondLst>
                                    <p:cond delay="0"/>
                                  </p:stCondLst>
                                  <p:childTnLst>
                                    <p:set>
                                      <p:cBhvr>
                                        <p:cTn id="41" dur="1" fill="hold">
                                          <p:stCondLst>
                                            <p:cond delay="0"/>
                                          </p:stCondLst>
                                        </p:cTn>
                                        <p:tgtEl>
                                          <p:spTgt spid="32771">
                                            <p:txEl>
                                              <p:pRg st="8" end="8"/>
                                            </p:txEl>
                                          </p:spTgt>
                                        </p:tgtEl>
                                        <p:attrNameLst>
                                          <p:attrName>style.visibility</p:attrName>
                                        </p:attrNameLst>
                                      </p:cBhvr>
                                      <p:to>
                                        <p:strVal val="visible"/>
                                      </p:to>
                                    </p:set>
                                    <p:anim calcmode="lin" valueType="num">
                                      <p:cBhvr>
                                        <p:cTn id="42" dur="2000" fill="hold"/>
                                        <p:tgtEl>
                                          <p:spTgt spid="32771">
                                            <p:txEl>
                                              <p:pRg st="8" end="8"/>
                                            </p:txEl>
                                          </p:spTgt>
                                        </p:tgtEl>
                                        <p:attrNameLst>
                                          <p:attrName>ppt_w</p:attrName>
                                        </p:attrNameLst>
                                      </p:cBhvr>
                                      <p:tavLst>
                                        <p:tav tm="0">
                                          <p:val>
                                            <p:fltVal val="0"/>
                                          </p:val>
                                        </p:tav>
                                        <p:tav tm="100000">
                                          <p:val>
                                            <p:strVal val="#ppt_w"/>
                                          </p:val>
                                        </p:tav>
                                      </p:tavLst>
                                    </p:anim>
                                    <p:anim calcmode="lin" valueType="num">
                                      <p:cBhvr>
                                        <p:cTn id="43" dur="2000" fill="hold"/>
                                        <p:tgtEl>
                                          <p:spTgt spid="32771">
                                            <p:txEl>
                                              <p:pRg st="8" end="8"/>
                                            </p:txEl>
                                          </p:spTgt>
                                        </p:tgtEl>
                                        <p:attrNameLst>
                                          <p:attrName>ppt_h</p:attrName>
                                        </p:attrNameLst>
                                      </p:cBhvr>
                                      <p:tavLst>
                                        <p:tav tm="0">
                                          <p:val>
                                            <p:fltVal val="0"/>
                                          </p:val>
                                        </p:tav>
                                        <p:tav tm="100000">
                                          <p:val>
                                            <p:strVal val="#ppt_h"/>
                                          </p:val>
                                        </p:tav>
                                      </p:tavLst>
                                    </p:anim>
                                    <p:anim calcmode="lin" valueType="num">
                                      <p:cBhvr>
                                        <p:cTn id="44" dur="2000" fill="hold"/>
                                        <p:tgtEl>
                                          <p:spTgt spid="3277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3277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12000"/>
                            </p:stCondLst>
                            <p:childTnLst>
                              <p:par>
                                <p:cTn id="47" presetID="15" presetClass="entr" presetSubtype="0" fill="hold" nodeType="afterEffect">
                                  <p:stCondLst>
                                    <p:cond delay="0"/>
                                  </p:stCondLst>
                                  <p:childTnLst>
                                    <p:set>
                                      <p:cBhvr>
                                        <p:cTn id="48" dur="1" fill="hold">
                                          <p:stCondLst>
                                            <p:cond delay="0"/>
                                          </p:stCondLst>
                                        </p:cTn>
                                        <p:tgtEl>
                                          <p:spTgt spid="32771">
                                            <p:txEl>
                                              <p:pRg st="9" end="9"/>
                                            </p:txEl>
                                          </p:spTgt>
                                        </p:tgtEl>
                                        <p:attrNameLst>
                                          <p:attrName>style.visibility</p:attrName>
                                        </p:attrNameLst>
                                      </p:cBhvr>
                                      <p:to>
                                        <p:strVal val="visible"/>
                                      </p:to>
                                    </p:set>
                                    <p:anim calcmode="lin" valueType="num">
                                      <p:cBhvr>
                                        <p:cTn id="49" dur="2000" fill="hold"/>
                                        <p:tgtEl>
                                          <p:spTgt spid="32771">
                                            <p:txEl>
                                              <p:pRg st="9" end="9"/>
                                            </p:txEl>
                                          </p:spTgt>
                                        </p:tgtEl>
                                        <p:attrNameLst>
                                          <p:attrName>ppt_w</p:attrName>
                                        </p:attrNameLst>
                                      </p:cBhvr>
                                      <p:tavLst>
                                        <p:tav tm="0">
                                          <p:val>
                                            <p:fltVal val="0"/>
                                          </p:val>
                                        </p:tav>
                                        <p:tav tm="100000">
                                          <p:val>
                                            <p:strVal val="#ppt_w"/>
                                          </p:val>
                                        </p:tav>
                                      </p:tavLst>
                                    </p:anim>
                                    <p:anim calcmode="lin" valueType="num">
                                      <p:cBhvr>
                                        <p:cTn id="50" dur="2000" fill="hold"/>
                                        <p:tgtEl>
                                          <p:spTgt spid="32771">
                                            <p:txEl>
                                              <p:pRg st="9" end="9"/>
                                            </p:txEl>
                                          </p:spTgt>
                                        </p:tgtEl>
                                        <p:attrNameLst>
                                          <p:attrName>ppt_h</p:attrName>
                                        </p:attrNameLst>
                                      </p:cBhvr>
                                      <p:tavLst>
                                        <p:tav tm="0">
                                          <p:val>
                                            <p:fltVal val="0"/>
                                          </p:val>
                                        </p:tav>
                                        <p:tav tm="100000">
                                          <p:val>
                                            <p:strVal val="#ppt_h"/>
                                          </p:val>
                                        </p:tav>
                                      </p:tavLst>
                                    </p:anim>
                                    <p:anim calcmode="lin" valueType="num">
                                      <p:cBhvr>
                                        <p:cTn id="51" dur="2000" fill="hold"/>
                                        <p:tgtEl>
                                          <p:spTgt spid="32771">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52" dur="2000" fill="hold"/>
                                        <p:tgtEl>
                                          <p:spTgt spid="32771">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14000"/>
                            </p:stCondLst>
                            <p:childTnLst>
                              <p:par>
                                <p:cTn id="54" presetID="15" presetClass="entr" presetSubtype="0" fill="hold" nodeType="afterEffect">
                                  <p:stCondLst>
                                    <p:cond delay="0"/>
                                  </p:stCondLst>
                                  <p:childTnLst>
                                    <p:set>
                                      <p:cBhvr>
                                        <p:cTn id="55" dur="1" fill="hold">
                                          <p:stCondLst>
                                            <p:cond delay="0"/>
                                          </p:stCondLst>
                                        </p:cTn>
                                        <p:tgtEl>
                                          <p:spTgt spid="32771">
                                            <p:txEl>
                                              <p:pRg st="5" end="5"/>
                                            </p:txEl>
                                          </p:spTgt>
                                        </p:tgtEl>
                                        <p:attrNameLst>
                                          <p:attrName>style.visibility</p:attrName>
                                        </p:attrNameLst>
                                      </p:cBhvr>
                                      <p:to>
                                        <p:strVal val="visible"/>
                                      </p:to>
                                    </p:set>
                                    <p:anim calcmode="lin" valueType="num">
                                      <p:cBhvr>
                                        <p:cTn id="56" dur="2000" fill="hold"/>
                                        <p:tgtEl>
                                          <p:spTgt spid="32771">
                                            <p:txEl>
                                              <p:pRg st="5" end="5"/>
                                            </p:txEl>
                                          </p:spTgt>
                                        </p:tgtEl>
                                        <p:attrNameLst>
                                          <p:attrName>ppt_w</p:attrName>
                                        </p:attrNameLst>
                                      </p:cBhvr>
                                      <p:tavLst>
                                        <p:tav tm="0">
                                          <p:val>
                                            <p:fltVal val="0"/>
                                          </p:val>
                                        </p:tav>
                                        <p:tav tm="100000">
                                          <p:val>
                                            <p:strVal val="#ppt_w"/>
                                          </p:val>
                                        </p:tav>
                                      </p:tavLst>
                                    </p:anim>
                                    <p:anim calcmode="lin" valueType="num">
                                      <p:cBhvr>
                                        <p:cTn id="57" dur="2000" fill="hold"/>
                                        <p:tgtEl>
                                          <p:spTgt spid="32771">
                                            <p:txEl>
                                              <p:pRg st="5" end="5"/>
                                            </p:txEl>
                                          </p:spTgt>
                                        </p:tgtEl>
                                        <p:attrNameLst>
                                          <p:attrName>ppt_h</p:attrName>
                                        </p:attrNameLst>
                                      </p:cBhvr>
                                      <p:tavLst>
                                        <p:tav tm="0">
                                          <p:val>
                                            <p:fltVal val="0"/>
                                          </p:val>
                                        </p:tav>
                                        <p:tav tm="100000">
                                          <p:val>
                                            <p:strVal val="#ppt_h"/>
                                          </p:val>
                                        </p:tav>
                                      </p:tavLst>
                                    </p:anim>
                                    <p:anim calcmode="lin" valueType="num">
                                      <p:cBhvr>
                                        <p:cTn id="58" dur="2000" fill="hold"/>
                                        <p:tgtEl>
                                          <p:spTgt spid="327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9" dur="2000" fill="hold"/>
                                        <p:tgtEl>
                                          <p:spTgt spid="327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par>
                          <p:cTn id="60" fill="hold">
                            <p:stCondLst>
                              <p:cond delay="16000"/>
                            </p:stCondLst>
                            <p:childTnLst>
                              <p:par>
                                <p:cTn id="61" presetID="15" presetClass="entr" presetSubtype="0" fill="hold" nodeType="afterEffect">
                                  <p:stCondLst>
                                    <p:cond delay="0"/>
                                  </p:stCondLst>
                                  <p:childTnLst>
                                    <p:set>
                                      <p:cBhvr>
                                        <p:cTn id="62" dur="1" fill="hold">
                                          <p:stCondLst>
                                            <p:cond delay="0"/>
                                          </p:stCondLst>
                                        </p:cTn>
                                        <p:tgtEl>
                                          <p:spTgt spid="32771">
                                            <p:txEl>
                                              <p:pRg st="6" end="6"/>
                                            </p:txEl>
                                          </p:spTgt>
                                        </p:tgtEl>
                                        <p:attrNameLst>
                                          <p:attrName>style.visibility</p:attrName>
                                        </p:attrNameLst>
                                      </p:cBhvr>
                                      <p:to>
                                        <p:strVal val="visible"/>
                                      </p:to>
                                    </p:set>
                                    <p:anim calcmode="lin" valueType="num">
                                      <p:cBhvr>
                                        <p:cTn id="63" dur="2000" fill="hold"/>
                                        <p:tgtEl>
                                          <p:spTgt spid="32771">
                                            <p:txEl>
                                              <p:pRg st="6" end="6"/>
                                            </p:txEl>
                                          </p:spTgt>
                                        </p:tgtEl>
                                        <p:attrNameLst>
                                          <p:attrName>ppt_w</p:attrName>
                                        </p:attrNameLst>
                                      </p:cBhvr>
                                      <p:tavLst>
                                        <p:tav tm="0">
                                          <p:val>
                                            <p:fltVal val="0"/>
                                          </p:val>
                                        </p:tav>
                                        <p:tav tm="100000">
                                          <p:val>
                                            <p:strVal val="#ppt_w"/>
                                          </p:val>
                                        </p:tav>
                                      </p:tavLst>
                                    </p:anim>
                                    <p:anim calcmode="lin" valueType="num">
                                      <p:cBhvr>
                                        <p:cTn id="64" dur="2000" fill="hold"/>
                                        <p:tgtEl>
                                          <p:spTgt spid="32771">
                                            <p:txEl>
                                              <p:pRg st="6" end="6"/>
                                            </p:txEl>
                                          </p:spTgt>
                                        </p:tgtEl>
                                        <p:attrNameLst>
                                          <p:attrName>ppt_h</p:attrName>
                                        </p:attrNameLst>
                                      </p:cBhvr>
                                      <p:tavLst>
                                        <p:tav tm="0">
                                          <p:val>
                                            <p:fltVal val="0"/>
                                          </p:val>
                                        </p:tav>
                                        <p:tav tm="100000">
                                          <p:val>
                                            <p:strVal val="#ppt_h"/>
                                          </p:val>
                                        </p:tav>
                                      </p:tavLst>
                                    </p:anim>
                                    <p:anim calcmode="lin" valueType="num">
                                      <p:cBhvr>
                                        <p:cTn id="65" dur="2000" fill="hold"/>
                                        <p:tgtEl>
                                          <p:spTgt spid="327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327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68313" y="260350"/>
            <a:ext cx="8229600" cy="720378"/>
          </a:xfrm>
        </p:spPr>
        <p:txBody>
          <a:bodyPr/>
          <a:lstStyle/>
          <a:p>
            <a:r>
              <a:rPr lang="cs-CZ" sz="3600" u="sng" dirty="0" smtClean="0"/>
              <a:t>Výsledky -shrnutí přirozené obnovy</a:t>
            </a:r>
            <a:endParaRPr lang="cs-CZ" sz="3600" u="sng" dirty="0"/>
          </a:p>
        </p:txBody>
      </p:sp>
      <p:sp>
        <p:nvSpPr>
          <p:cNvPr id="34819" name="Rectangle 3"/>
          <p:cNvSpPr>
            <a:spLocks noGrp="1" noChangeArrowheads="1"/>
          </p:cNvSpPr>
          <p:nvPr>
            <p:ph idx="1"/>
          </p:nvPr>
        </p:nvSpPr>
        <p:spPr>
          <a:xfrm>
            <a:off x="457200" y="980728"/>
            <a:ext cx="8435975" cy="5543897"/>
          </a:xfrm>
        </p:spPr>
        <p:txBody>
          <a:bodyPr/>
          <a:lstStyle/>
          <a:p>
            <a:pPr>
              <a:buFont typeface="Wingdings" pitchFamily="2" charset="2"/>
              <a:buChar char="ü"/>
            </a:pPr>
            <a:endParaRPr lang="cs-CZ" sz="2400" dirty="0" smtClean="0"/>
          </a:p>
          <a:p>
            <a:pPr>
              <a:buFont typeface="Wingdings" pitchFamily="2" charset="2"/>
              <a:buChar char="ü"/>
            </a:pPr>
            <a:endParaRPr lang="cs-CZ" sz="2400" dirty="0"/>
          </a:p>
          <a:p>
            <a:pPr>
              <a:buFont typeface="Wingdings" pitchFamily="2" charset="2"/>
              <a:buChar char="ü"/>
            </a:pPr>
            <a:r>
              <a:rPr lang="cs-CZ" sz="2400" dirty="0" smtClean="0"/>
              <a:t>Přirozená </a:t>
            </a:r>
            <a:r>
              <a:rPr lang="cs-CZ" sz="2400" dirty="0"/>
              <a:t>obnova značně agregována,</a:t>
            </a:r>
          </a:p>
          <a:p>
            <a:pPr>
              <a:buFont typeface="Wingdings" pitchFamily="2" charset="2"/>
              <a:buChar char="ü"/>
            </a:pPr>
            <a:r>
              <a:rPr lang="cs-CZ" sz="2400" dirty="0" smtClean="0"/>
              <a:t>Procentuální zastoupení přirozené obnovy: porost převážně borový s příměsí smrků, bříz a buků. </a:t>
            </a:r>
          </a:p>
          <a:p>
            <a:pPr>
              <a:buFont typeface="Wingdings" pitchFamily="2" charset="2"/>
              <a:buChar char="ü"/>
            </a:pPr>
            <a:r>
              <a:rPr lang="cs-CZ" sz="2400" dirty="0" smtClean="0"/>
              <a:t>Zmlazování BO </a:t>
            </a:r>
            <a:r>
              <a:rPr lang="cs-CZ" sz="2400" dirty="0"/>
              <a:t>na </a:t>
            </a:r>
            <a:r>
              <a:rPr lang="cs-CZ" sz="2400" dirty="0" smtClean="0"/>
              <a:t>menších </a:t>
            </a:r>
            <a:r>
              <a:rPr lang="cs-CZ" sz="2400" dirty="0"/>
              <a:t>plochách a terénních depresích</a:t>
            </a:r>
            <a:r>
              <a:rPr lang="cs-CZ" sz="2400" dirty="0" smtClean="0"/>
              <a:t>, na světlinách a vyvýšeninách, </a:t>
            </a:r>
            <a:r>
              <a:rPr lang="cs-CZ" sz="2400" dirty="0"/>
              <a:t>SM v </a:t>
            </a:r>
            <a:r>
              <a:rPr lang="cs-CZ" sz="2400" dirty="0" smtClean="0"/>
              <a:t>menších ojedinělých </a:t>
            </a:r>
            <a:r>
              <a:rPr lang="cs-CZ" sz="2400" dirty="0"/>
              <a:t>skupinách, </a:t>
            </a:r>
            <a:r>
              <a:rPr lang="cs-CZ" sz="2400" dirty="0" smtClean="0"/>
              <a:t>mezi-skalním údolím, úžlabinami (vlhčí místa) a </a:t>
            </a:r>
            <a:r>
              <a:rPr lang="cs-CZ" sz="2400" dirty="0"/>
              <a:t>na mrtvém </a:t>
            </a:r>
            <a:r>
              <a:rPr lang="cs-CZ" sz="2400" dirty="0" smtClean="0"/>
              <a:t>dřevě. </a:t>
            </a:r>
          </a:p>
          <a:p>
            <a:pPr>
              <a:buFont typeface="Wingdings" pitchFamily="2" charset="2"/>
              <a:buChar char="ü"/>
            </a:pPr>
            <a:r>
              <a:rPr lang="cs-CZ" sz="2400" dirty="0" smtClean="0"/>
              <a:t>Biodiverzita byla malá</a:t>
            </a:r>
            <a:endParaRPr lang="cs-CZ" sz="24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819">
                                            <p:txEl>
                                              <p:pRg st="2" end="2"/>
                                            </p:txEl>
                                          </p:spTgt>
                                        </p:tgtEl>
                                        <p:attrNameLst>
                                          <p:attrName>style.visibility</p:attrName>
                                        </p:attrNameLst>
                                      </p:cBhvr>
                                      <p:to>
                                        <p:strVal val="visible"/>
                                      </p:to>
                                    </p:set>
                                    <p:animEffect transition="in" filter="fade">
                                      <p:cBhvr>
                                        <p:cTn id="7" dur="500"/>
                                        <p:tgtEl>
                                          <p:spTgt spid="34819">
                                            <p:txEl>
                                              <p:pRg st="2" end="2"/>
                                            </p:txEl>
                                          </p:spTgt>
                                        </p:tgtEl>
                                      </p:cBhvr>
                                    </p:animEffect>
                                    <p:anim calcmode="lin" valueType="num">
                                      <p:cBhvr>
                                        <p:cTn id="8"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4819">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4819">
                                            <p:txEl>
                                              <p:pRg st="4" end="4"/>
                                            </p:txEl>
                                          </p:spTgt>
                                        </p:tgtEl>
                                        <p:attrNameLst>
                                          <p:attrName>style.visibility</p:attrName>
                                        </p:attrNameLst>
                                      </p:cBhvr>
                                      <p:to>
                                        <p:strVal val="visible"/>
                                      </p:to>
                                    </p:set>
                                    <p:animEffect transition="in" filter="fade">
                                      <p:cBhvr>
                                        <p:cTn id="13" dur="500"/>
                                        <p:tgtEl>
                                          <p:spTgt spid="34819">
                                            <p:txEl>
                                              <p:pRg st="4" end="4"/>
                                            </p:txEl>
                                          </p:spTgt>
                                        </p:tgtEl>
                                      </p:cBhvr>
                                    </p:animEffect>
                                    <p:anim calcmode="lin" valueType="num">
                                      <p:cBhvr>
                                        <p:cTn id="14"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p:cTn id="15" dur="500" fill="hold"/>
                                        <p:tgtEl>
                                          <p:spTgt spid="34819">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4819">
                                            <p:txEl>
                                              <p:pRg st="5" end="5"/>
                                            </p:txEl>
                                          </p:spTgt>
                                        </p:tgtEl>
                                        <p:attrNameLst>
                                          <p:attrName>style.visibility</p:attrName>
                                        </p:attrNameLst>
                                      </p:cBhvr>
                                      <p:to>
                                        <p:strVal val="visible"/>
                                      </p:to>
                                    </p:set>
                                    <p:animEffect transition="in" filter="fade">
                                      <p:cBhvr>
                                        <p:cTn id="19" dur="500"/>
                                        <p:tgtEl>
                                          <p:spTgt spid="34819">
                                            <p:txEl>
                                              <p:pRg st="5" end="5"/>
                                            </p:txEl>
                                          </p:spTgt>
                                        </p:tgtEl>
                                      </p:cBhvr>
                                    </p:animEffect>
                                    <p:anim calcmode="lin" valueType="num">
                                      <p:cBhvr>
                                        <p:cTn id="20"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p:cTn id="21" dur="500" fill="hold"/>
                                        <p:tgtEl>
                                          <p:spTgt spid="34819">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Effect transition="in" filter="fade">
                                      <p:cBhvr>
                                        <p:cTn id="25" dur="500"/>
                                        <p:tgtEl>
                                          <p:spTgt spid="34819">
                                            <p:txEl>
                                              <p:pRg st="3" end="3"/>
                                            </p:txEl>
                                          </p:spTgt>
                                        </p:tgtEl>
                                      </p:cBhvr>
                                    </p:animEffect>
                                    <p:anim calcmode="lin" valueType="num">
                                      <p:cBhvr>
                                        <p:cTn id="26"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481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634082"/>
          </a:xfrm>
        </p:spPr>
        <p:txBody>
          <a:bodyPr/>
          <a:lstStyle/>
          <a:p>
            <a:r>
              <a:rPr lang="cs-CZ" sz="4000" u="sng" dirty="0"/>
              <a:t>Závěr</a:t>
            </a:r>
          </a:p>
        </p:txBody>
      </p:sp>
      <p:sp>
        <p:nvSpPr>
          <p:cNvPr id="36867" name="Rectangle 3"/>
          <p:cNvSpPr>
            <a:spLocks noGrp="1" noChangeArrowheads="1"/>
          </p:cNvSpPr>
          <p:nvPr>
            <p:ph idx="1"/>
          </p:nvPr>
        </p:nvSpPr>
        <p:spPr>
          <a:xfrm>
            <a:off x="457200" y="1196752"/>
            <a:ext cx="8229600" cy="5327873"/>
          </a:xfrm>
        </p:spPr>
        <p:txBody>
          <a:bodyPr/>
          <a:lstStyle/>
          <a:p>
            <a:pPr>
              <a:lnSpc>
                <a:spcPct val="90000"/>
              </a:lnSpc>
              <a:buFont typeface="Wingdings" pitchFamily="2" charset="2"/>
              <a:buChar char="ü"/>
            </a:pPr>
            <a:r>
              <a:rPr lang="cs-CZ" sz="2400" dirty="0" smtClean="0"/>
              <a:t>Relativně stálost </a:t>
            </a:r>
            <a:r>
              <a:rPr lang="cs-CZ" sz="2400" dirty="0"/>
              <a:t>původního druhového složení porostů </a:t>
            </a:r>
            <a:r>
              <a:rPr lang="cs-CZ" sz="2400" dirty="0" smtClean="0"/>
              <a:t>v</a:t>
            </a:r>
            <a:r>
              <a:rPr lang="cs-CZ" sz="2400" dirty="0"/>
              <a:t> rámci malého vývojového </a:t>
            </a:r>
            <a:r>
              <a:rPr lang="cs-CZ" sz="2400" dirty="0" smtClean="0"/>
              <a:t>cyklu</a:t>
            </a:r>
            <a:endParaRPr lang="cs-CZ" sz="2400" dirty="0"/>
          </a:p>
          <a:p>
            <a:pPr>
              <a:lnSpc>
                <a:spcPct val="90000"/>
              </a:lnSpc>
              <a:buFont typeface="Wingdings" pitchFamily="2" charset="2"/>
              <a:buChar char="ü"/>
            </a:pPr>
            <a:r>
              <a:rPr lang="cs-CZ" sz="2400" dirty="0" smtClean="0"/>
              <a:t>Podstatný </a:t>
            </a:r>
            <a:r>
              <a:rPr lang="cs-CZ" sz="2400" dirty="0"/>
              <a:t>potenciál přirozené obnovy téměř ve všem </a:t>
            </a:r>
            <a:r>
              <a:rPr lang="cs-CZ" sz="2400" dirty="0" smtClean="0"/>
              <a:t>porostech</a:t>
            </a:r>
            <a:r>
              <a:rPr lang="cs-CZ" sz="2400" dirty="0"/>
              <a:t> </a:t>
            </a:r>
          </a:p>
          <a:p>
            <a:pPr>
              <a:lnSpc>
                <a:spcPct val="90000"/>
              </a:lnSpc>
              <a:buFont typeface="Wingdings" pitchFamily="2" charset="2"/>
              <a:buChar char="ü"/>
            </a:pPr>
            <a:r>
              <a:rPr lang="cs-CZ" sz="2400" dirty="0" smtClean="0"/>
              <a:t>V </a:t>
            </a:r>
            <a:r>
              <a:rPr lang="cs-CZ" sz="2400" dirty="0"/>
              <a:t>maximální možné míře </a:t>
            </a:r>
            <a:r>
              <a:rPr lang="cs-CZ" sz="2400" dirty="0" smtClean="0"/>
              <a:t>využívat přirozené obnovy</a:t>
            </a:r>
            <a:endParaRPr lang="cs-CZ" sz="2400" dirty="0"/>
          </a:p>
          <a:p>
            <a:pPr>
              <a:lnSpc>
                <a:spcPct val="90000"/>
              </a:lnSpc>
              <a:buFont typeface="Wingdings" pitchFamily="2" charset="2"/>
              <a:buChar char="ü"/>
            </a:pPr>
            <a:r>
              <a:rPr lang="cs-CZ" sz="2400" dirty="0" smtClean="0"/>
              <a:t>Významná </a:t>
            </a:r>
            <a:r>
              <a:rPr lang="cs-CZ" sz="2400" dirty="0"/>
              <a:t>role ponechaného mrtvého dřeva (koloběh živin, přirozená obnova, druhová rozmanitost)</a:t>
            </a:r>
          </a:p>
          <a:p>
            <a:pPr>
              <a:lnSpc>
                <a:spcPct val="90000"/>
              </a:lnSpc>
              <a:buFont typeface="Wingdings" pitchFamily="2" charset="2"/>
              <a:buChar char="ü"/>
            </a:pPr>
            <a:r>
              <a:rPr lang="cs-CZ" sz="2400" dirty="0" smtClean="0"/>
              <a:t>Způsob zalesnění, stanovení druhů, procento melioračních a zpevňujících dřevin při obnově porostu – ponechat přirozené obnově</a:t>
            </a:r>
          </a:p>
          <a:p>
            <a:pPr>
              <a:lnSpc>
                <a:spcPct val="90000"/>
              </a:lnSpc>
              <a:buFont typeface="Wingdings" pitchFamily="2" charset="2"/>
              <a:buChar char="ü"/>
            </a:pPr>
            <a:r>
              <a:rPr lang="cs-CZ" sz="2400" dirty="0" smtClean="0"/>
              <a:t>Péče o nálety, nárosty a kultury a výchova porostů, včetně doporučených technologií - zásadně neprovádět, uplatní se pouze přírodní výběr dřevin (autoregulace).</a:t>
            </a:r>
          </a:p>
          <a:p>
            <a:pPr>
              <a:lnSpc>
                <a:spcPct val="90000"/>
              </a:lnSpc>
            </a:pPr>
            <a:endParaRPr lang="cs-CZ" sz="24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10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86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6867">
                                            <p:txEl>
                                              <p:pRg st="0" end="0"/>
                                            </p:txEl>
                                          </p:spTgt>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p:cTn id="13" dur="1000" fill="hold"/>
                                        <p:tgtEl>
                                          <p:spTgt spid="36867">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6867">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6867">
                                            <p:txEl>
                                              <p:pRg st="1" end="1"/>
                                            </p:txEl>
                                          </p:spTgt>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p:cTn id="19" dur="1000" fill="hold"/>
                                        <p:tgtEl>
                                          <p:spTgt spid="36867">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6867">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6867">
                                            <p:txEl>
                                              <p:pRg st="2" end="2"/>
                                            </p:txEl>
                                          </p:spTgt>
                                        </p:tgtEl>
                                      </p:cBhvr>
                                    </p:animEffect>
                                  </p:childTnLst>
                                </p:cTn>
                              </p:par>
                            </p:childTnLst>
                          </p:cTn>
                        </p:par>
                        <p:par>
                          <p:cTn id="22" fill="hold">
                            <p:stCondLst>
                              <p:cond delay="3000"/>
                            </p:stCondLst>
                            <p:childTnLst>
                              <p:par>
                                <p:cTn id="23" presetID="53" presetClass="entr" presetSubtype="0" fill="hold" nodeType="after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p:cTn id="25" dur="1000" fill="hold"/>
                                        <p:tgtEl>
                                          <p:spTgt spid="36867">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6867">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36867">
                                            <p:txEl>
                                              <p:pRg st="3" end="3"/>
                                            </p:txEl>
                                          </p:spTgt>
                                        </p:tgtEl>
                                      </p:cBhvr>
                                    </p:animEffect>
                                  </p:childTnLst>
                                </p:cTn>
                              </p:par>
                            </p:childTnLst>
                          </p:cTn>
                        </p:par>
                        <p:par>
                          <p:cTn id="28" fill="hold">
                            <p:stCondLst>
                              <p:cond delay="4000"/>
                            </p:stCondLst>
                            <p:childTnLst>
                              <p:par>
                                <p:cTn id="29" presetID="53" presetClass="entr" presetSubtype="0" fill="hold" nodeType="after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p:cTn id="31" dur="1000" fill="hold"/>
                                        <p:tgtEl>
                                          <p:spTgt spid="3686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6867">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36867">
                                            <p:txEl>
                                              <p:pRg st="4" end="4"/>
                                            </p:txEl>
                                          </p:spTgt>
                                        </p:tgtEl>
                                      </p:cBhvr>
                                    </p:animEffect>
                                  </p:childTnLst>
                                </p:cTn>
                              </p:par>
                            </p:childTnLst>
                          </p:cTn>
                        </p:par>
                        <p:par>
                          <p:cTn id="34" fill="hold">
                            <p:stCondLst>
                              <p:cond delay="5000"/>
                            </p:stCondLst>
                            <p:childTnLst>
                              <p:par>
                                <p:cTn id="35" presetID="53" presetClass="entr" presetSubtype="0" fill="hold" nodeType="after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p:cTn id="37" dur="1000" fill="hold"/>
                                        <p:tgtEl>
                                          <p:spTgt spid="36867">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6867">
                                            <p:txEl>
                                              <p:pRg st="5" end="5"/>
                                            </p:txEl>
                                          </p:spTgt>
                                        </p:tgtEl>
                                        <p:attrNameLst>
                                          <p:attrName>ppt_h</p:attrName>
                                        </p:attrNameLst>
                                      </p:cBhvr>
                                      <p:tavLst>
                                        <p:tav tm="0">
                                          <p:val>
                                            <p:fltVal val="0"/>
                                          </p:val>
                                        </p:tav>
                                        <p:tav tm="100000">
                                          <p:val>
                                            <p:strVal val="#ppt_h"/>
                                          </p:val>
                                        </p:tav>
                                      </p:tavLst>
                                    </p:anim>
                                    <p:animEffect transition="in" filter="fade">
                                      <p:cBhvr>
                                        <p:cTn id="39" dur="1000"/>
                                        <p:tgtEl>
                                          <p:spTgt spid="36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764704"/>
          </a:xfrm>
        </p:spPr>
        <p:txBody>
          <a:bodyPr/>
          <a:lstStyle/>
          <a:p>
            <a:r>
              <a:rPr lang="cs-CZ" dirty="0" smtClean="0"/>
              <a:t>Závěr</a:t>
            </a:r>
            <a:endParaRPr lang="cs-CZ" dirty="0"/>
          </a:p>
        </p:txBody>
      </p:sp>
      <p:sp>
        <p:nvSpPr>
          <p:cNvPr id="3" name="Zástupný symbol pro obsah 2"/>
          <p:cNvSpPr>
            <a:spLocks noGrp="1"/>
          </p:cNvSpPr>
          <p:nvPr>
            <p:ph idx="1"/>
          </p:nvPr>
        </p:nvSpPr>
        <p:spPr>
          <a:xfrm>
            <a:off x="395536" y="1124744"/>
            <a:ext cx="8229600" cy="4525963"/>
          </a:xfrm>
        </p:spPr>
        <p:txBody>
          <a:bodyPr/>
          <a:lstStyle/>
          <a:p>
            <a:r>
              <a:rPr lang="cs-CZ" sz="2400" dirty="0" smtClean="0"/>
              <a:t>Provádění nahodilých těžeb včetně doporučených technologií - realizace nahodilých těžeb je vyloučena. Veškerá dřevní hmota zůstane ponechána na místě k zetlení.</a:t>
            </a:r>
          </a:p>
          <a:p>
            <a:r>
              <a:rPr lang="cs-CZ" sz="2400" dirty="0" smtClean="0"/>
              <a:t>Cílem je vytvořit základní předpoklady pro uchování a obnovu klimaxových, autoregulačně se vyvíjejících lesních ekosystémů a umožnit sledování jejich dalšího vývoje při maximálním omezení lidských vlivů.</a:t>
            </a:r>
          </a:p>
          <a:p>
            <a:r>
              <a:rPr lang="cs-CZ" sz="2400" dirty="0" smtClean="0">
                <a:ea typeface="Times New Roman"/>
              </a:rPr>
              <a:t>Využívat spontánních projevů a dynamiky lesních ekosystémů</a:t>
            </a:r>
            <a:r>
              <a:rPr lang="cs-CZ" dirty="0" smtClean="0">
                <a:ea typeface="Times New Roman"/>
              </a:rPr>
              <a:t>.</a:t>
            </a:r>
          </a:p>
          <a:p>
            <a:pPr>
              <a:lnSpc>
                <a:spcPct val="150000"/>
              </a:lnSpc>
              <a:spcAft>
                <a:spcPts val="0"/>
              </a:spcAft>
            </a:pPr>
            <a:r>
              <a:rPr lang="cs-CZ" sz="2400" dirty="0" smtClean="0">
                <a:ea typeface="Times New Roman"/>
              </a:rPr>
              <a:t>Zachovat a zvýšit biodiverzitu, ekosystémů a vytvářet podmínky pro rozvoj vzácných a chráněných druhů rostlin a živočichů.</a:t>
            </a:r>
          </a:p>
          <a:p>
            <a:endParaRPr lang="cs-CZ"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effectLst>
                  <a:outerShdw blurRad="38100" dist="38100" dir="2700000" algn="tl">
                    <a:srgbClr val="FFFFFF"/>
                  </a:outerShdw>
                </a:effectLst>
              </a:rPr>
              <a:t>Děkuji Vám za pozornost</a:t>
            </a:r>
            <a:endParaRPr lang="cs-CZ" dirty="0"/>
          </a:p>
        </p:txBody>
      </p:sp>
      <p:sp>
        <p:nvSpPr>
          <p:cNvPr id="3" name="Podnadpis 2"/>
          <p:cNvSpPr>
            <a:spLocks noGrp="1"/>
          </p:cNvSpPr>
          <p:nvPr>
            <p:ph type="subTitle" idx="1"/>
          </p:nvPr>
        </p:nvSpPr>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188913"/>
            <a:ext cx="8229600" cy="1143000"/>
          </a:xfrm>
        </p:spPr>
        <p:txBody>
          <a:bodyPr/>
          <a:lstStyle/>
          <a:p>
            <a:r>
              <a:rPr lang="cs-CZ"/>
              <a:t>Analýza problematiky</a:t>
            </a:r>
          </a:p>
        </p:txBody>
      </p:sp>
      <p:sp>
        <p:nvSpPr>
          <p:cNvPr id="8195" name="Rectangle 3"/>
          <p:cNvSpPr>
            <a:spLocks noGrp="1" noChangeArrowheads="1"/>
          </p:cNvSpPr>
          <p:nvPr>
            <p:ph idx="1"/>
          </p:nvPr>
        </p:nvSpPr>
        <p:spPr>
          <a:xfrm>
            <a:off x="611188" y="1268413"/>
            <a:ext cx="8686800" cy="1800225"/>
          </a:xfrm>
        </p:spPr>
        <p:txBody>
          <a:bodyPr/>
          <a:lstStyle/>
          <a:p>
            <a:pPr>
              <a:buFont typeface="Wingdings" pitchFamily="2" charset="2"/>
              <a:buChar char="ü"/>
            </a:pPr>
            <a:r>
              <a:rPr lang="cs-CZ" sz="2800" dirty="0"/>
              <a:t>Struktura a vývoj lesních porostů</a:t>
            </a:r>
          </a:p>
          <a:p>
            <a:pPr>
              <a:buFont typeface="Wingdings" pitchFamily="2" charset="2"/>
              <a:buChar char="ü"/>
            </a:pPr>
            <a:r>
              <a:rPr lang="cs-CZ" sz="2800" dirty="0"/>
              <a:t>Růstový simulátor biodynamiky lesa SIBYLA</a:t>
            </a:r>
          </a:p>
          <a:p>
            <a:pPr>
              <a:buFont typeface="Wingdings" pitchFamily="2" charset="2"/>
              <a:buChar char="ü"/>
            </a:pPr>
            <a:r>
              <a:rPr lang="cs-CZ" sz="2800" dirty="0"/>
              <a:t>Přirozená obnova, odumřelé dřevo</a:t>
            </a:r>
          </a:p>
        </p:txBody>
      </p:sp>
      <p:pic>
        <p:nvPicPr>
          <p:cNvPr id="8196" name="Picture 4" descr="xxx"/>
          <p:cNvPicPr>
            <a:picLocks noChangeAspect="1" noChangeArrowheads="1"/>
          </p:cNvPicPr>
          <p:nvPr/>
        </p:nvPicPr>
        <p:blipFill>
          <a:blip r:embed="rId3" cstate="print">
            <a:lum contrast="6000"/>
          </a:blip>
          <a:srcRect/>
          <a:stretch>
            <a:fillRect/>
          </a:stretch>
        </p:blipFill>
        <p:spPr bwMode="auto">
          <a:xfrm>
            <a:off x="900113" y="2781300"/>
            <a:ext cx="7416800" cy="4076700"/>
          </a:xfrm>
          <a:prstGeom prst="rect">
            <a:avLst/>
          </a:prstGeom>
          <a:noFill/>
          <a:ln w="9525">
            <a:noFill/>
            <a:miter lim="800000"/>
            <a:headEnd/>
            <a:tailEnd/>
          </a:ln>
        </p:spPr>
      </p:pic>
    </p:spTree>
    <p:extLst>
      <p:ext uri="{BB962C8B-B14F-4D97-AF65-F5344CB8AC3E}">
        <p14:creationId xmlns:p14="http://schemas.microsoft.com/office/powerpoint/2010/main" val="3949303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196"/>
                                        </p:tgtEl>
                                        <p:attrNameLst>
                                          <p:attrName>style.visibility</p:attrName>
                                        </p:attrNameLst>
                                      </p:cBhvr>
                                      <p:to>
                                        <p:strVal val="visible"/>
                                      </p:to>
                                    </p:set>
                                    <p:anim calcmode="lin" valueType="num">
                                      <p:cBhvr>
                                        <p:cTn id="7" dur="2000" fill="hold"/>
                                        <p:tgtEl>
                                          <p:spTgt spid="8196"/>
                                        </p:tgtEl>
                                        <p:attrNameLst>
                                          <p:attrName>ppt_w</p:attrName>
                                        </p:attrNameLst>
                                      </p:cBhvr>
                                      <p:tavLst>
                                        <p:tav tm="0">
                                          <p:val>
                                            <p:fltVal val="0"/>
                                          </p:val>
                                        </p:tav>
                                        <p:tav tm="100000">
                                          <p:val>
                                            <p:strVal val="#ppt_w"/>
                                          </p:val>
                                        </p:tav>
                                      </p:tavLst>
                                    </p:anim>
                                    <p:anim calcmode="lin" valueType="num">
                                      <p:cBhvr>
                                        <p:cTn id="8" dur="2000" fill="hold"/>
                                        <p:tgtEl>
                                          <p:spTgt spid="8196"/>
                                        </p:tgtEl>
                                        <p:attrNameLst>
                                          <p:attrName>ppt_h</p:attrName>
                                        </p:attrNameLst>
                                      </p:cBhvr>
                                      <p:tavLst>
                                        <p:tav tm="0">
                                          <p:val>
                                            <p:fltVal val="0"/>
                                          </p:val>
                                        </p:tav>
                                        <p:tav tm="100000">
                                          <p:val>
                                            <p:strVal val="#ppt_h"/>
                                          </p:val>
                                        </p:tav>
                                      </p:tavLst>
                                    </p:anim>
                                    <p:anim calcmode="lin" valueType="num">
                                      <p:cBhvr>
                                        <p:cTn id="9" dur="2000" fill="hold"/>
                                        <p:tgtEl>
                                          <p:spTgt spid="8196"/>
                                        </p:tgtEl>
                                        <p:attrNameLst>
                                          <p:attrName>style.rotation</p:attrName>
                                        </p:attrNameLst>
                                      </p:cBhvr>
                                      <p:tavLst>
                                        <p:tav tm="0">
                                          <p:val>
                                            <p:fltVal val="90"/>
                                          </p:val>
                                        </p:tav>
                                        <p:tav tm="100000">
                                          <p:val>
                                            <p:fltVal val="0"/>
                                          </p:val>
                                        </p:tav>
                                      </p:tavLst>
                                    </p:anim>
                                    <p:animEffect transition="in" filter="fade">
                                      <p:cBhvr>
                                        <p:cTn id="10"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8313" y="260350"/>
            <a:ext cx="8229600" cy="1143000"/>
          </a:xfrm>
        </p:spPr>
        <p:txBody>
          <a:bodyPr/>
          <a:lstStyle/>
          <a:p>
            <a:r>
              <a:rPr lang="cs-CZ" sz="4000" dirty="0"/>
              <a:t>Simulátor biodynamiky lesa SIBYLA</a:t>
            </a:r>
          </a:p>
        </p:txBody>
      </p:sp>
      <p:pic>
        <p:nvPicPr>
          <p:cNvPr id="20484" name="Picture 4" descr="S1"/>
          <p:cNvPicPr>
            <a:picLocks noChangeAspect="1" noChangeArrowheads="1"/>
          </p:cNvPicPr>
          <p:nvPr/>
        </p:nvPicPr>
        <p:blipFill>
          <a:blip r:embed="rId3" cstate="print"/>
          <a:srcRect/>
          <a:stretch>
            <a:fillRect/>
          </a:stretch>
        </p:blipFill>
        <p:spPr bwMode="auto">
          <a:xfrm>
            <a:off x="0" y="1484313"/>
            <a:ext cx="9144000" cy="4791075"/>
          </a:xfrm>
          <a:prstGeom prst="rect">
            <a:avLst/>
          </a:prstGeom>
          <a:noFill/>
        </p:spPr>
      </p:pic>
      <p:pic>
        <p:nvPicPr>
          <p:cNvPr id="20488" name="Picture 8" descr="S2"/>
          <p:cNvPicPr>
            <a:picLocks noChangeAspect="1" noChangeArrowheads="1"/>
          </p:cNvPicPr>
          <p:nvPr/>
        </p:nvPicPr>
        <p:blipFill>
          <a:blip r:embed="rId4" cstate="print"/>
          <a:srcRect/>
          <a:stretch>
            <a:fillRect/>
          </a:stretch>
        </p:blipFill>
        <p:spPr bwMode="auto">
          <a:xfrm>
            <a:off x="0" y="836613"/>
            <a:ext cx="9144000" cy="6021387"/>
          </a:xfrm>
          <a:prstGeom prst="rect">
            <a:avLst/>
          </a:prstGeom>
          <a:noFill/>
        </p:spPr>
      </p:pic>
      <p:pic>
        <p:nvPicPr>
          <p:cNvPr id="20491" name="Picture 11" descr="S3"/>
          <p:cNvPicPr>
            <a:picLocks noChangeAspect="1" noChangeArrowheads="1"/>
          </p:cNvPicPr>
          <p:nvPr/>
        </p:nvPicPr>
        <p:blipFill>
          <a:blip r:embed="rId5" cstate="print"/>
          <a:srcRect/>
          <a:stretch>
            <a:fillRect/>
          </a:stretch>
        </p:blipFill>
        <p:spPr bwMode="auto">
          <a:xfrm>
            <a:off x="1042988" y="1557338"/>
            <a:ext cx="7019925" cy="4838700"/>
          </a:xfrm>
          <a:prstGeom prst="rect">
            <a:avLst/>
          </a:prstGeom>
          <a:noFill/>
        </p:spPr>
      </p:pic>
    </p:spTree>
    <p:extLst>
      <p:ext uri="{BB962C8B-B14F-4D97-AF65-F5344CB8AC3E}">
        <p14:creationId xmlns:p14="http://schemas.microsoft.com/office/powerpoint/2010/main" val="9002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style.rotation</p:attrName>
                                        </p:attrNameLst>
                                      </p:cBhvr>
                                      <p:tavLst>
                                        <p:tav tm="0">
                                          <p:val>
                                            <p:fltVal val="360"/>
                                          </p:val>
                                        </p:tav>
                                        <p:tav tm="100000">
                                          <p:val>
                                            <p:fltVal val="0"/>
                                          </p:val>
                                        </p:tav>
                                      </p:tavLst>
                                    </p:anim>
                                    <p:animEffect transition="in" filter="fade">
                                      <p:cBhvr>
                                        <p:cTn id="10" dur="1000"/>
                                        <p:tgtEl>
                                          <p:spTgt spid="2048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0491"/>
                                        </p:tgtEl>
                                        <p:attrNameLst>
                                          <p:attrName>style.visibility</p:attrName>
                                        </p:attrNameLst>
                                      </p:cBhvr>
                                      <p:to>
                                        <p:strVal val="visible"/>
                                      </p:to>
                                    </p:set>
                                    <p:anim calcmode="lin" valueType="num">
                                      <p:cBhvr>
                                        <p:cTn id="15" dur="1000" fill="hold"/>
                                        <p:tgtEl>
                                          <p:spTgt spid="20491"/>
                                        </p:tgtEl>
                                        <p:attrNameLst>
                                          <p:attrName>ppt_w</p:attrName>
                                        </p:attrNameLst>
                                      </p:cBhvr>
                                      <p:tavLst>
                                        <p:tav tm="0">
                                          <p:val>
                                            <p:fltVal val="0"/>
                                          </p:val>
                                        </p:tav>
                                        <p:tav tm="100000">
                                          <p:val>
                                            <p:strVal val="#ppt_w"/>
                                          </p:val>
                                        </p:tav>
                                      </p:tavLst>
                                    </p:anim>
                                    <p:anim calcmode="lin" valueType="num">
                                      <p:cBhvr>
                                        <p:cTn id="16" dur="1000" fill="hold"/>
                                        <p:tgtEl>
                                          <p:spTgt spid="20491"/>
                                        </p:tgtEl>
                                        <p:attrNameLst>
                                          <p:attrName>ppt_h</p:attrName>
                                        </p:attrNameLst>
                                      </p:cBhvr>
                                      <p:tavLst>
                                        <p:tav tm="0">
                                          <p:val>
                                            <p:fltVal val="0"/>
                                          </p:val>
                                        </p:tav>
                                        <p:tav tm="100000">
                                          <p:val>
                                            <p:strVal val="#ppt_h"/>
                                          </p:val>
                                        </p:tav>
                                      </p:tavLst>
                                    </p:anim>
                                    <p:anim calcmode="lin" valueType="num">
                                      <p:cBhvr>
                                        <p:cTn id="17" dur="1000" fill="hold"/>
                                        <p:tgtEl>
                                          <p:spTgt spid="20491"/>
                                        </p:tgtEl>
                                        <p:attrNameLst>
                                          <p:attrName>style.rotation</p:attrName>
                                        </p:attrNameLst>
                                      </p:cBhvr>
                                      <p:tavLst>
                                        <p:tav tm="0">
                                          <p:val>
                                            <p:fltVal val="360"/>
                                          </p:val>
                                        </p:tav>
                                        <p:tav tm="100000">
                                          <p:val>
                                            <p:fltVal val="0"/>
                                          </p:val>
                                        </p:tav>
                                      </p:tavLst>
                                    </p:anim>
                                    <p:animEffect transition="in" filter="fade">
                                      <p:cBhvr>
                                        <p:cTn id="18" dur="1000"/>
                                        <p:tgtEl>
                                          <p:spTgt spid="20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260350"/>
            <a:ext cx="8229600" cy="864394"/>
          </a:xfrm>
        </p:spPr>
        <p:txBody>
          <a:bodyPr/>
          <a:lstStyle/>
          <a:p>
            <a:r>
              <a:rPr lang="cs-CZ" dirty="0"/>
              <a:t>Charakteristika zájmové oblasti</a:t>
            </a:r>
          </a:p>
        </p:txBody>
      </p:sp>
      <p:sp>
        <p:nvSpPr>
          <p:cNvPr id="10243" name="Rectangle 3"/>
          <p:cNvSpPr>
            <a:spLocks noGrp="1" noChangeArrowheads="1"/>
          </p:cNvSpPr>
          <p:nvPr>
            <p:ph sz="half" idx="1"/>
          </p:nvPr>
        </p:nvSpPr>
        <p:spPr>
          <a:xfrm>
            <a:off x="395288" y="1484313"/>
            <a:ext cx="8424862" cy="2016125"/>
          </a:xfrm>
        </p:spPr>
        <p:txBody>
          <a:bodyPr/>
          <a:lstStyle/>
          <a:p>
            <a:pPr>
              <a:lnSpc>
                <a:spcPct val="90000"/>
              </a:lnSpc>
              <a:buFont typeface="Wingdings" pitchFamily="2" charset="2"/>
              <a:buChar char="ü"/>
            </a:pPr>
            <a:r>
              <a:rPr lang="cs-CZ" sz="2400" dirty="0" smtClean="0">
                <a:solidFill>
                  <a:schemeClr val="tx2"/>
                </a:solidFill>
              </a:rPr>
              <a:t>Oblast spadá </a:t>
            </a:r>
            <a:r>
              <a:rPr lang="cs-CZ" sz="2400" dirty="0">
                <a:solidFill>
                  <a:schemeClr val="tx2"/>
                </a:solidFill>
              </a:rPr>
              <a:t>pod </a:t>
            </a:r>
            <a:r>
              <a:rPr lang="cs-CZ" sz="2400" dirty="0" smtClean="0">
                <a:solidFill>
                  <a:schemeClr val="tx2"/>
                </a:solidFill>
              </a:rPr>
              <a:t>AOPAK ČR</a:t>
            </a:r>
            <a:endParaRPr lang="cs-CZ" sz="2400" dirty="0">
              <a:solidFill>
                <a:schemeClr val="tx2"/>
              </a:solidFill>
            </a:endParaRPr>
          </a:p>
          <a:p>
            <a:pPr>
              <a:lnSpc>
                <a:spcPct val="90000"/>
              </a:lnSpc>
              <a:buFont typeface="Wingdings" pitchFamily="2" charset="2"/>
              <a:buChar char="ü"/>
            </a:pPr>
            <a:r>
              <a:rPr lang="cs-CZ" sz="2400" dirty="0"/>
              <a:t>v roce </a:t>
            </a:r>
            <a:r>
              <a:rPr lang="cs-CZ" sz="2400" dirty="0">
                <a:solidFill>
                  <a:schemeClr val="tx1"/>
                </a:solidFill>
                <a:latin typeface="+mn-lt"/>
                <a:ea typeface="+mn-ea"/>
                <a:cs typeface="+mn-cs"/>
              </a:rPr>
              <a:t>22. 4. </a:t>
            </a:r>
            <a:r>
              <a:rPr lang="cs-CZ" sz="2400" dirty="0" smtClean="0"/>
              <a:t>2003 </a:t>
            </a:r>
            <a:r>
              <a:rPr lang="cs-CZ" sz="2400" dirty="0"/>
              <a:t>zřízena </a:t>
            </a:r>
            <a:r>
              <a:rPr lang="cs-CZ" sz="2400" dirty="0" smtClean="0"/>
              <a:t>CHKO </a:t>
            </a:r>
            <a:r>
              <a:rPr lang="cs-CZ" sz="2400" dirty="0" err="1" smtClean="0"/>
              <a:t>Kokořín</a:t>
            </a:r>
            <a:r>
              <a:rPr lang="cs-CZ" sz="2400" dirty="0" smtClean="0"/>
              <a:t> Státní přírodní </a:t>
            </a:r>
            <a:r>
              <a:rPr lang="cs-CZ" sz="2400" dirty="0"/>
              <a:t>rezervace </a:t>
            </a:r>
            <a:r>
              <a:rPr lang="cs-CZ" sz="2400" dirty="0" smtClean="0"/>
              <a:t>Kostelecké bory</a:t>
            </a:r>
            <a:endParaRPr lang="cs-CZ" sz="2400" dirty="0">
              <a:solidFill>
                <a:schemeClr val="tx2"/>
              </a:solidFill>
            </a:endParaRPr>
          </a:p>
        </p:txBody>
      </p:sp>
      <p:sp>
        <p:nvSpPr>
          <p:cNvPr id="10245" name="Rectangle 5"/>
          <p:cNvSpPr>
            <a:spLocks noGrp="1" noChangeArrowheads="1"/>
          </p:cNvSpPr>
          <p:nvPr>
            <p:ph sz="half" idx="2"/>
          </p:nvPr>
        </p:nvSpPr>
        <p:spPr>
          <a:xfrm>
            <a:off x="395288" y="2781300"/>
            <a:ext cx="3743325" cy="3600450"/>
          </a:xfrm>
        </p:spPr>
        <p:txBody>
          <a:bodyPr/>
          <a:lstStyle/>
          <a:p>
            <a:pPr>
              <a:lnSpc>
                <a:spcPct val="90000"/>
              </a:lnSpc>
              <a:buFont typeface="Wingdings" pitchFamily="2" charset="2"/>
              <a:buChar char="ü"/>
            </a:pPr>
            <a:r>
              <a:rPr lang="cs-CZ" sz="2400" dirty="0" smtClean="0"/>
              <a:t>výměra 55,3 </a:t>
            </a:r>
            <a:r>
              <a:rPr lang="cs-CZ" sz="2400" dirty="0"/>
              <a:t>ha, </a:t>
            </a:r>
            <a:endParaRPr lang="cs-CZ" sz="2400" dirty="0" smtClean="0"/>
          </a:p>
          <a:p>
            <a:pPr>
              <a:lnSpc>
                <a:spcPct val="90000"/>
              </a:lnSpc>
              <a:buFont typeface="Wingdings" pitchFamily="2" charset="2"/>
              <a:buChar char="ü"/>
            </a:pPr>
            <a:r>
              <a:rPr lang="cs-CZ" sz="2400" dirty="0" smtClean="0"/>
              <a:t>nadmořská </a:t>
            </a:r>
            <a:r>
              <a:rPr lang="cs-CZ" sz="2400" dirty="0"/>
              <a:t>výška </a:t>
            </a:r>
            <a:r>
              <a:rPr lang="cs-CZ" sz="2400" dirty="0">
                <a:solidFill>
                  <a:schemeClr val="tx1"/>
                </a:solidFill>
                <a:latin typeface="+mn-lt"/>
                <a:ea typeface="+mn-ea"/>
                <a:cs typeface="+mn-cs"/>
              </a:rPr>
              <a:t>: </a:t>
            </a:r>
            <a:r>
              <a:rPr lang="cs-CZ" sz="2400" dirty="0" smtClean="0">
                <a:solidFill>
                  <a:schemeClr val="tx1"/>
                </a:solidFill>
                <a:latin typeface="+mn-lt"/>
                <a:ea typeface="+mn-ea"/>
                <a:cs typeface="+mn-cs"/>
              </a:rPr>
              <a:t>340-433 </a:t>
            </a:r>
            <a:r>
              <a:rPr lang="cs-CZ" sz="2400" dirty="0">
                <a:solidFill>
                  <a:schemeClr val="tx1"/>
                </a:solidFill>
                <a:latin typeface="+mn-lt"/>
                <a:ea typeface="+mn-ea"/>
                <a:cs typeface="+mn-cs"/>
              </a:rPr>
              <a:t>m</a:t>
            </a:r>
          </a:p>
          <a:p>
            <a:pPr>
              <a:lnSpc>
                <a:spcPct val="90000"/>
              </a:lnSpc>
              <a:buFont typeface="Wingdings" pitchFamily="2" charset="2"/>
              <a:buChar char="ü"/>
            </a:pPr>
            <a:r>
              <a:rPr lang="cs-CZ" sz="2400" dirty="0">
                <a:solidFill>
                  <a:schemeClr val="tx1"/>
                </a:solidFill>
                <a:latin typeface="+mn-lt"/>
                <a:ea typeface="+mn-ea"/>
                <a:cs typeface="+mn-cs"/>
              </a:rPr>
              <a:t>Průměrná teplota 7 – </a:t>
            </a:r>
            <a:r>
              <a:rPr lang="cs-CZ" sz="2400" dirty="0" err="1">
                <a:solidFill>
                  <a:schemeClr val="tx1"/>
                </a:solidFill>
                <a:latin typeface="+mn-lt"/>
                <a:ea typeface="+mn-ea"/>
                <a:cs typeface="+mn-cs"/>
              </a:rPr>
              <a:t>7</a:t>
            </a:r>
            <a:r>
              <a:rPr lang="cs-CZ" sz="2400" dirty="0">
                <a:solidFill>
                  <a:schemeClr val="tx1"/>
                </a:solidFill>
                <a:latin typeface="+mn-lt"/>
                <a:ea typeface="+mn-ea"/>
                <a:cs typeface="+mn-cs"/>
              </a:rPr>
              <a:t>,5 </a:t>
            </a:r>
            <a:r>
              <a:rPr lang="cs-CZ" sz="2400" dirty="0" smtClean="0">
                <a:solidFill>
                  <a:schemeClr val="tx1"/>
                </a:solidFill>
                <a:latin typeface="+mn-lt"/>
                <a:ea typeface="+mn-ea"/>
                <a:cs typeface="+mn-cs"/>
              </a:rPr>
              <a:t>stupňů</a:t>
            </a:r>
            <a:endParaRPr lang="cs-CZ" sz="2400" dirty="0">
              <a:solidFill>
                <a:schemeClr val="tx2"/>
              </a:solidFill>
            </a:endParaRPr>
          </a:p>
          <a:p>
            <a:pPr>
              <a:lnSpc>
                <a:spcPct val="90000"/>
              </a:lnSpc>
              <a:buFont typeface="Wingdings" pitchFamily="2" charset="2"/>
              <a:buChar char="ü"/>
            </a:pPr>
            <a:r>
              <a:rPr lang="cs-CZ" sz="2400" dirty="0"/>
              <a:t>výzkumné aktivity od </a:t>
            </a:r>
            <a:r>
              <a:rPr lang="cs-CZ" sz="2400" dirty="0" smtClean="0"/>
              <a:t>roku 2003</a:t>
            </a:r>
            <a:endParaRPr lang="cs-CZ" sz="2400" dirty="0">
              <a:solidFill>
                <a:schemeClr val="tx2"/>
              </a:solidFill>
            </a:endParaRPr>
          </a:p>
          <a:p>
            <a:pPr>
              <a:lnSpc>
                <a:spcPct val="90000"/>
              </a:lnSpc>
              <a:buFont typeface="Wingdings" pitchFamily="2" charset="2"/>
              <a:buChar char="ü"/>
            </a:pPr>
            <a:r>
              <a:rPr lang="cs-CZ" sz="2400" dirty="0">
                <a:solidFill>
                  <a:schemeClr val="tx2"/>
                </a:solidFill>
              </a:rPr>
              <a:t>v roce </a:t>
            </a:r>
            <a:r>
              <a:rPr lang="cs-CZ" sz="2400" dirty="0" smtClean="0">
                <a:solidFill>
                  <a:schemeClr val="tx2"/>
                </a:solidFill>
              </a:rPr>
              <a:t>2005 </a:t>
            </a:r>
            <a:r>
              <a:rPr lang="cs-CZ" sz="2400" dirty="0">
                <a:solidFill>
                  <a:schemeClr val="tx2"/>
                </a:solidFill>
              </a:rPr>
              <a:t>založena </a:t>
            </a:r>
            <a:r>
              <a:rPr lang="cs-CZ" sz="2400" dirty="0" smtClean="0">
                <a:solidFill>
                  <a:schemeClr val="tx2"/>
                </a:solidFill>
              </a:rPr>
              <a:t>první TVP 100 x100</a:t>
            </a:r>
            <a:endParaRPr lang="cs-CZ" sz="2400" dirty="0">
              <a:solidFill>
                <a:schemeClr val="tx2"/>
              </a:solidFill>
            </a:endParaRPr>
          </a:p>
        </p:txBody>
      </p:sp>
      <p:pic>
        <p:nvPicPr>
          <p:cNvPr id="6" name="obrázek 9"/>
          <p:cNvPicPr/>
          <p:nvPr/>
        </p:nvPicPr>
        <p:blipFill>
          <a:blip r:embed="rId3" cstate="print"/>
          <a:srcRect/>
          <a:stretch>
            <a:fillRect/>
          </a:stretch>
        </p:blipFill>
        <p:spPr bwMode="auto">
          <a:xfrm>
            <a:off x="6300192" y="3912712"/>
            <a:ext cx="3031673" cy="2945288"/>
          </a:xfrm>
          <a:prstGeom prst="rect">
            <a:avLst/>
          </a:prstGeom>
          <a:noFill/>
          <a:ln w="9525">
            <a:noFill/>
            <a:miter lim="800000"/>
            <a:headEnd/>
            <a:tailEnd/>
          </a:ln>
        </p:spPr>
      </p:pic>
      <p:pic>
        <p:nvPicPr>
          <p:cNvPr id="7" name="Obrázek 6"/>
          <p:cNvPicPr/>
          <p:nvPr/>
        </p:nvPicPr>
        <p:blipFill>
          <a:blip r:embed="rId4">
            <a:extLst>
              <a:ext uri="{28A0092B-C50C-407E-A947-70E740481C1C}">
                <a14:useLocalDpi xmlns:a14="http://schemas.microsoft.com/office/drawing/2010/main" val="0"/>
              </a:ext>
            </a:extLst>
          </a:blip>
          <a:srcRect/>
          <a:stretch>
            <a:fillRect/>
          </a:stretch>
        </p:blipFill>
        <p:spPr bwMode="auto">
          <a:xfrm>
            <a:off x="4551097" y="2204864"/>
            <a:ext cx="3024336" cy="2162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cs-CZ" sz="3600" dirty="0"/>
              <a:t>Charakteristika </a:t>
            </a:r>
            <a:r>
              <a:rPr lang="cs-CZ" sz="3600" dirty="0" smtClean="0"/>
              <a:t>TVP</a:t>
            </a:r>
            <a:endParaRPr lang="cs-CZ" sz="3600" dirty="0"/>
          </a:p>
        </p:txBody>
      </p:sp>
      <p:sp>
        <p:nvSpPr>
          <p:cNvPr id="15365" name="Rectangle 5"/>
          <p:cNvSpPr>
            <a:spLocks noGrp="1" noChangeArrowheads="1"/>
          </p:cNvSpPr>
          <p:nvPr>
            <p:ph sz="half" idx="4294967295"/>
          </p:nvPr>
        </p:nvSpPr>
        <p:spPr>
          <a:xfrm>
            <a:off x="179512" y="1268760"/>
            <a:ext cx="8686800" cy="4853136"/>
          </a:xfrm>
        </p:spPr>
        <p:txBody>
          <a:bodyPr/>
          <a:lstStyle/>
          <a:p>
            <a:pPr lvl="0"/>
            <a:r>
              <a:rPr lang="cs-CZ" sz="2000" dirty="0"/>
              <a:t>Soubor lesních typů – </a:t>
            </a:r>
            <a:r>
              <a:rPr lang="cs-CZ" sz="2000" dirty="0" smtClean="0"/>
              <a:t>0K4,0Z3</a:t>
            </a:r>
            <a:endParaRPr lang="cs-CZ" sz="2000" dirty="0"/>
          </a:p>
          <a:p>
            <a:pPr lvl="0"/>
            <a:r>
              <a:rPr lang="cs-CZ" sz="2000" dirty="0"/>
              <a:t>Půdní typ – podzol </a:t>
            </a:r>
            <a:r>
              <a:rPr lang="cs-CZ" sz="2000" dirty="0" err="1"/>
              <a:t>arentický</a:t>
            </a:r>
            <a:r>
              <a:rPr lang="cs-CZ" sz="2000" dirty="0"/>
              <a:t>, </a:t>
            </a:r>
            <a:r>
              <a:rPr lang="cs-CZ" sz="2000" dirty="0" err="1"/>
              <a:t>regozem</a:t>
            </a:r>
            <a:r>
              <a:rPr lang="cs-CZ" sz="2000" dirty="0"/>
              <a:t> </a:t>
            </a:r>
            <a:r>
              <a:rPr lang="cs-CZ" sz="2000" dirty="0" err="1"/>
              <a:t>arentická</a:t>
            </a:r>
            <a:r>
              <a:rPr lang="cs-CZ" sz="2000" dirty="0"/>
              <a:t>, </a:t>
            </a:r>
            <a:r>
              <a:rPr lang="cs-CZ" sz="2000" dirty="0" err="1"/>
              <a:t>kambizem</a:t>
            </a:r>
            <a:r>
              <a:rPr lang="cs-CZ" sz="2000" dirty="0"/>
              <a:t> </a:t>
            </a:r>
            <a:r>
              <a:rPr lang="cs-CZ" sz="2000" dirty="0" err="1"/>
              <a:t>arentická</a:t>
            </a:r>
            <a:r>
              <a:rPr lang="cs-CZ" sz="2000" dirty="0"/>
              <a:t> podzolová a kyselá </a:t>
            </a:r>
            <a:r>
              <a:rPr lang="cs-CZ" sz="2000" dirty="0" err="1"/>
              <a:t>litozemě</a:t>
            </a:r>
            <a:r>
              <a:rPr lang="cs-CZ" sz="2000" dirty="0"/>
              <a:t>.</a:t>
            </a:r>
          </a:p>
          <a:p>
            <a:pPr lvl="0"/>
            <a:r>
              <a:rPr lang="cs-CZ" sz="2000" dirty="0"/>
              <a:t>Délka vegetačního období – 170 dní</a:t>
            </a:r>
          </a:p>
          <a:p>
            <a:pPr lvl="0"/>
            <a:r>
              <a:rPr lang="cs-CZ" sz="2000" dirty="0"/>
              <a:t>Úhrn srážek ve vegetačním období - 386</a:t>
            </a:r>
          </a:p>
          <a:p>
            <a:pPr lvl="0"/>
            <a:r>
              <a:rPr lang="cs-CZ" sz="2000" dirty="0"/>
              <a:t>Roční teplotní amplituda – 19.6 stupňů</a:t>
            </a:r>
          </a:p>
          <a:p>
            <a:pPr lvl="0"/>
            <a:r>
              <a:rPr lang="cs-CZ" sz="2000" dirty="0"/>
              <a:t>Průměrná teplota ve vegetačním období – 13.8</a:t>
            </a:r>
          </a:p>
          <a:p>
            <a:pPr lvl="0"/>
            <a:r>
              <a:rPr lang="cs-CZ" sz="2000" dirty="0" err="1"/>
              <a:t>Zásobenost</a:t>
            </a:r>
            <a:r>
              <a:rPr lang="cs-CZ" sz="2000" dirty="0"/>
              <a:t> vodou – 0.125</a:t>
            </a:r>
          </a:p>
          <a:p>
            <a:pPr lvl="0"/>
            <a:r>
              <a:rPr lang="cs-CZ" sz="2000" dirty="0" err="1"/>
              <a:t>Zásobenost</a:t>
            </a:r>
            <a:r>
              <a:rPr lang="cs-CZ" sz="2000" dirty="0"/>
              <a:t> živinami – 0.135</a:t>
            </a:r>
          </a:p>
          <a:p>
            <a:r>
              <a:rPr lang="cs-CZ" sz="2000" dirty="0"/>
              <a:t>Koncentrace </a:t>
            </a:r>
            <a:r>
              <a:rPr lang="cs-CZ" sz="2000" dirty="0" smtClean="0"/>
              <a:t>N</a:t>
            </a:r>
            <a:r>
              <a:rPr lang="cs-CZ" sz="2000" baseline="-25000" dirty="0" smtClean="0"/>
              <a:t>2</a:t>
            </a:r>
            <a:r>
              <a:rPr lang="cs-CZ" sz="2000" dirty="0" smtClean="0"/>
              <a:t>O (oxid dusný- rajský plyn) </a:t>
            </a:r>
            <a:r>
              <a:rPr lang="cs-CZ" sz="2000" dirty="0"/>
              <a:t>– 307.8 (</a:t>
            </a:r>
            <a:r>
              <a:rPr lang="cs-CZ" sz="2000" dirty="0" err="1"/>
              <a:t>ppb</a:t>
            </a:r>
            <a:r>
              <a:rPr lang="cs-CZ" sz="2000" dirty="0" smtClean="0"/>
              <a:t>) – v r.1978 naměřeno 280 (</a:t>
            </a:r>
            <a:r>
              <a:rPr lang="cs-CZ" sz="2000" dirty="0" err="1" smtClean="0"/>
              <a:t>ppm</a:t>
            </a:r>
            <a:r>
              <a:rPr lang="cs-CZ" sz="2000" dirty="0" smtClean="0"/>
              <a:t>)</a:t>
            </a:r>
            <a:endParaRPr lang="cs-CZ" sz="2000" dirty="0"/>
          </a:p>
          <a:p>
            <a:pPr lvl="0"/>
            <a:r>
              <a:rPr lang="cs-CZ" sz="2000" dirty="0" smtClean="0"/>
              <a:t>Koncentrace </a:t>
            </a:r>
            <a:r>
              <a:rPr lang="cs-CZ" sz="2000" dirty="0"/>
              <a:t>CO</a:t>
            </a:r>
            <a:r>
              <a:rPr lang="cs-CZ" sz="2000" baseline="-25000" dirty="0"/>
              <a:t>2</a:t>
            </a:r>
            <a:r>
              <a:rPr lang="cs-CZ" sz="2000" dirty="0"/>
              <a:t> </a:t>
            </a:r>
            <a:r>
              <a:rPr lang="cs-CZ" sz="2000" dirty="0" smtClean="0"/>
              <a:t>(oxid uhličitý)– </a:t>
            </a:r>
            <a:r>
              <a:rPr lang="cs-CZ" sz="2000" dirty="0"/>
              <a:t>354.8 (</a:t>
            </a:r>
            <a:r>
              <a:rPr lang="cs-CZ" sz="2000" dirty="0" err="1"/>
              <a:t>ppm</a:t>
            </a:r>
            <a:r>
              <a:rPr lang="cs-CZ" sz="2000" dirty="0" smtClean="0"/>
              <a:t>) – v r. 1978 naměřeno 280 (</a:t>
            </a:r>
            <a:r>
              <a:rPr lang="cs-CZ" sz="2000" dirty="0" err="1" smtClean="0"/>
              <a:t>ppm</a:t>
            </a:r>
            <a:r>
              <a:rPr lang="cs-CZ" sz="2000" dirty="0" smtClean="0"/>
              <a:t>)</a:t>
            </a:r>
            <a:endParaRPr lang="cs-CZ" sz="2000" dirty="0"/>
          </a:p>
          <a:p>
            <a:pPr lvl="0"/>
            <a:r>
              <a:rPr lang="cs-CZ" sz="2000" dirty="0"/>
              <a:t>Věk stromového patra – borovice 190 let a smrk 68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fade">
                                      <p:cBhvr>
                                        <p:cTn id="7" dur="1000"/>
                                        <p:tgtEl>
                                          <p:spTgt spid="15365">
                                            <p:txEl>
                                              <p:pRg st="0" end="0"/>
                                            </p:txEl>
                                          </p:spTgt>
                                        </p:tgtEl>
                                      </p:cBhvr>
                                    </p:animEffect>
                                    <p:anim calcmode="lin" valueType="num">
                                      <p:cBhvr>
                                        <p:cTn id="8" dur="1000" fill="hold"/>
                                        <p:tgtEl>
                                          <p:spTgt spid="15365">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5365">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fade">
                                      <p:cBhvr>
                                        <p:cTn id="12" dur="1000"/>
                                        <p:tgtEl>
                                          <p:spTgt spid="15365">
                                            <p:txEl>
                                              <p:pRg st="1" end="1"/>
                                            </p:txEl>
                                          </p:spTgt>
                                        </p:tgtEl>
                                      </p:cBhvr>
                                    </p:animEffect>
                                    <p:anim calcmode="lin" valueType="num">
                                      <p:cBhvr>
                                        <p:cTn id="13" dur="1000" fill="hold"/>
                                        <p:tgtEl>
                                          <p:spTgt spid="15365">
                                            <p:txEl>
                                              <p:pRg st="1" end="1"/>
                                            </p:txEl>
                                          </p:spTgt>
                                        </p:tgtEl>
                                        <p:attrNameLst>
                                          <p:attrName>ppt_x</p:attrName>
                                        </p:attrNameLst>
                                      </p:cBhvr>
                                      <p:tavLst>
                                        <p:tav tm="0">
                                          <p:val>
                                            <p:strVal val="#ppt_x-.1"/>
                                          </p:val>
                                        </p:tav>
                                        <p:tav tm="100000">
                                          <p:val>
                                            <p:strVal val="#ppt_x"/>
                                          </p:val>
                                        </p:tav>
                                      </p:tavLst>
                                    </p:anim>
                                    <p:anim calcmode="lin" valueType="num">
                                      <p:cBhvr>
                                        <p:cTn id="14" dur="1000" fill="hold"/>
                                        <p:tgtEl>
                                          <p:spTgt spid="15365">
                                            <p:txEl>
                                              <p:pRg st="1" end="1"/>
                                            </p:txEl>
                                          </p:spTgt>
                                        </p:tgtEl>
                                        <p:attrNameLst>
                                          <p:attrName>ppt_y</p:attrName>
                                        </p:attrNameLst>
                                      </p:cBhvr>
                                      <p:tavLst>
                                        <p:tav tm="0">
                                          <p:val>
                                            <p:strVal val="#ppt_y"/>
                                          </p:val>
                                        </p:tav>
                                        <p:tav tm="100000">
                                          <p:val>
                                            <p:strVal val="#ppt_y"/>
                                          </p:val>
                                        </p:tav>
                                      </p:tavLst>
                                    </p:anim>
                                  </p:childTnLst>
                                </p:cTn>
                              </p:par>
                              <p:par>
                                <p:cTn id="15" presetID="40" presetClass="entr" presetSubtype="0" fill="hold" nodeType="withEffect">
                                  <p:stCondLst>
                                    <p:cond delay="0"/>
                                  </p:stCondLst>
                                  <p:iterate type="lt">
                                    <p:tmPct val="10000"/>
                                  </p:iterate>
                                  <p:childTnLst>
                                    <p:set>
                                      <p:cBhvr>
                                        <p:cTn id="16" dur="1" fill="hold">
                                          <p:stCondLst>
                                            <p:cond delay="0"/>
                                          </p:stCondLst>
                                        </p:cTn>
                                        <p:tgtEl>
                                          <p:spTgt spid="15365">
                                            <p:txEl>
                                              <p:pRg st="2" end="2"/>
                                            </p:txEl>
                                          </p:spTgt>
                                        </p:tgtEl>
                                        <p:attrNameLst>
                                          <p:attrName>style.visibility</p:attrName>
                                        </p:attrNameLst>
                                      </p:cBhvr>
                                      <p:to>
                                        <p:strVal val="visible"/>
                                      </p:to>
                                    </p:set>
                                    <p:animEffect transition="in" filter="fade">
                                      <p:cBhvr>
                                        <p:cTn id="17" dur="1000"/>
                                        <p:tgtEl>
                                          <p:spTgt spid="15365">
                                            <p:txEl>
                                              <p:pRg st="2" end="2"/>
                                            </p:txEl>
                                          </p:spTgt>
                                        </p:tgtEl>
                                      </p:cBhvr>
                                    </p:animEffect>
                                    <p:anim calcmode="lin" valueType="num">
                                      <p:cBhvr>
                                        <p:cTn id="18" dur="1000" fill="hold"/>
                                        <p:tgtEl>
                                          <p:spTgt spid="15365">
                                            <p:txEl>
                                              <p:pRg st="2" end="2"/>
                                            </p:txEl>
                                          </p:spTgt>
                                        </p:tgtEl>
                                        <p:attrNameLst>
                                          <p:attrName>ppt_x</p:attrName>
                                        </p:attrNameLst>
                                      </p:cBhvr>
                                      <p:tavLst>
                                        <p:tav tm="0">
                                          <p:val>
                                            <p:strVal val="#ppt_x-.1"/>
                                          </p:val>
                                        </p:tav>
                                        <p:tav tm="100000">
                                          <p:val>
                                            <p:strVal val="#ppt_x"/>
                                          </p:val>
                                        </p:tav>
                                      </p:tavLst>
                                    </p:anim>
                                    <p:anim calcmode="lin" valueType="num">
                                      <p:cBhvr>
                                        <p:cTn id="19" dur="1000" fill="hold"/>
                                        <p:tgtEl>
                                          <p:spTgt spid="15365">
                                            <p:txEl>
                                              <p:pRg st="2" end="2"/>
                                            </p:txEl>
                                          </p:spTgt>
                                        </p:tgtEl>
                                        <p:attrNameLst>
                                          <p:attrName>ppt_y</p:attrName>
                                        </p:attrNameLst>
                                      </p:cBhvr>
                                      <p:tavLst>
                                        <p:tav tm="0">
                                          <p:val>
                                            <p:strVal val="#ppt_y"/>
                                          </p:val>
                                        </p:tav>
                                        <p:tav tm="100000">
                                          <p:val>
                                            <p:strVal val="#ppt_y"/>
                                          </p:val>
                                        </p:tav>
                                      </p:tavLst>
                                    </p:anim>
                                  </p:childTnLst>
                                </p:cTn>
                              </p:par>
                              <p:par>
                                <p:cTn id="20" presetID="40" presetClass="entr" presetSubtype="0" fill="hold" nodeType="withEffect">
                                  <p:stCondLst>
                                    <p:cond delay="0"/>
                                  </p:stCondLst>
                                  <p:iterate type="lt">
                                    <p:tmPct val="10000"/>
                                  </p:iterate>
                                  <p:childTnLst>
                                    <p:set>
                                      <p:cBhvr>
                                        <p:cTn id="21" dur="1" fill="hold">
                                          <p:stCondLst>
                                            <p:cond delay="0"/>
                                          </p:stCondLst>
                                        </p:cTn>
                                        <p:tgtEl>
                                          <p:spTgt spid="15365">
                                            <p:txEl>
                                              <p:pRg st="3" end="3"/>
                                            </p:txEl>
                                          </p:spTgt>
                                        </p:tgtEl>
                                        <p:attrNameLst>
                                          <p:attrName>style.visibility</p:attrName>
                                        </p:attrNameLst>
                                      </p:cBhvr>
                                      <p:to>
                                        <p:strVal val="visible"/>
                                      </p:to>
                                    </p:set>
                                    <p:animEffect transition="in" filter="fade">
                                      <p:cBhvr>
                                        <p:cTn id="22" dur="1000"/>
                                        <p:tgtEl>
                                          <p:spTgt spid="15365">
                                            <p:txEl>
                                              <p:pRg st="3" end="3"/>
                                            </p:txEl>
                                          </p:spTgt>
                                        </p:tgtEl>
                                      </p:cBhvr>
                                    </p:animEffect>
                                    <p:anim calcmode="lin" valueType="num">
                                      <p:cBhvr>
                                        <p:cTn id="23" dur="1000" fill="hold"/>
                                        <p:tgtEl>
                                          <p:spTgt spid="15365">
                                            <p:txEl>
                                              <p:pRg st="3" end="3"/>
                                            </p:txEl>
                                          </p:spTgt>
                                        </p:tgtEl>
                                        <p:attrNameLst>
                                          <p:attrName>ppt_x</p:attrName>
                                        </p:attrNameLst>
                                      </p:cBhvr>
                                      <p:tavLst>
                                        <p:tav tm="0">
                                          <p:val>
                                            <p:strVal val="#ppt_x-.1"/>
                                          </p:val>
                                        </p:tav>
                                        <p:tav tm="100000">
                                          <p:val>
                                            <p:strVal val="#ppt_x"/>
                                          </p:val>
                                        </p:tav>
                                      </p:tavLst>
                                    </p:anim>
                                    <p:anim calcmode="lin" valueType="num">
                                      <p:cBhvr>
                                        <p:cTn id="24" dur="1000" fill="hold"/>
                                        <p:tgtEl>
                                          <p:spTgt spid="15365">
                                            <p:txEl>
                                              <p:pRg st="3" end="3"/>
                                            </p:txEl>
                                          </p:spTgt>
                                        </p:tgtEl>
                                        <p:attrNameLst>
                                          <p:attrName>ppt_y</p:attrName>
                                        </p:attrNameLst>
                                      </p:cBhvr>
                                      <p:tavLst>
                                        <p:tav tm="0">
                                          <p:val>
                                            <p:strVal val="#ppt_y"/>
                                          </p:val>
                                        </p:tav>
                                        <p:tav tm="100000">
                                          <p:val>
                                            <p:strVal val="#ppt_y"/>
                                          </p:val>
                                        </p:tav>
                                      </p:tavLst>
                                    </p:anim>
                                  </p:childTnLst>
                                </p:cTn>
                              </p:par>
                              <p:par>
                                <p:cTn id="25" presetID="40" presetClass="entr" presetSubtype="0" fill="hold" nodeType="withEffect">
                                  <p:stCondLst>
                                    <p:cond delay="0"/>
                                  </p:stCondLst>
                                  <p:iterate type="lt">
                                    <p:tmPct val="10000"/>
                                  </p:iterate>
                                  <p:childTnLst>
                                    <p:set>
                                      <p:cBhvr>
                                        <p:cTn id="26" dur="1" fill="hold">
                                          <p:stCondLst>
                                            <p:cond delay="0"/>
                                          </p:stCondLst>
                                        </p:cTn>
                                        <p:tgtEl>
                                          <p:spTgt spid="15365">
                                            <p:txEl>
                                              <p:pRg st="4" end="4"/>
                                            </p:txEl>
                                          </p:spTgt>
                                        </p:tgtEl>
                                        <p:attrNameLst>
                                          <p:attrName>style.visibility</p:attrName>
                                        </p:attrNameLst>
                                      </p:cBhvr>
                                      <p:to>
                                        <p:strVal val="visible"/>
                                      </p:to>
                                    </p:set>
                                    <p:animEffect transition="in" filter="fade">
                                      <p:cBhvr>
                                        <p:cTn id="27" dur="1000"/>
                                        <p:tgtEl>
                                          <p:spTgt spid="15365">
                                            <p:txEl>
                                              <p:pRg st="4" end="4"/>
                                            </p:txEl>
                                          </p:spTgt>
                                        </p:tgtEl>
                                      </p:cBhvr>
                                    </p:animEffect>
                                    <p:anim calcmode="lin" valueType="num">
                                      <p:cBhvr>
                                        <p:cTn id="28" dur="1000" fill="hold"/>
                                        <p:tgtEl>
                                          <p:spTgt spid="15365">
                                            <p:txEl>
                                              <p:pRg st="4" end="4"/>
                                            </p:txEl>
                                          </p:spTgt>
                                        </p:tgtEl>
                                        <p:attrNameLst>
                                          <p:attrName>ppt_x</p:attrName>
                                        </p:attrNameLst>
                                      </p:cBhvr>
                                      <p:tavLst>
                                        <p:tav tm="0">
                                          <p:val>
                                            <p:strVal val="#ppt_x-.1"/>
                                          </p:val>
                                        </p:tav>
                                        <p:tav tm="100000">
                                          <p:val>
                                            <p:strVal val="#ppt_x"/>
                                          </p:val>
                                        </p:tav>
                                      </p:tavLst>
                                    </p:anim>
                                    <p:anim calcmode="lin" valueType="num">
                                      <p:cBhvr>
                                        <p:cTn id="29" dur="1000" fill="hold"/>
                                        <p:tgtEl>
                                          <p:spTgt spid="15365">
                                            <p:txEl>
                                              <p:pRg st="4" end="4"/>
                                            </p:txEl>
                                          </p:spTgt>
                                        </p:tgtEl>
                                        <p:attrNameLst>
                                          <p:attrName>ppt_y</p:attrName>
                                        </p:attrNameLst>
                                      </p:cBhvr>
                                      <p:tavLst>
                                        <p:tav tm="0">
                                          <p:val>
                                            <p:strVal val="#ppt_y"/>
                                          </p:val>
                                        </p:tav>
                                        <p:tav tm="100000">
                                          <p:val>
                                            <p:strVal val="#ppt_y"/>
                                          </p:val>
                                        </p:tav>
                                      </p:tavLst>
                                    </p:anim>
                                  </p:childTnLst>
                                </p:cTn>
                              </p:par>
                              <p:par>
                                <p:cTn id="30" presetID="40" presetClass="entr" presetSubtype="0" fill="hold" nodeType="withEffect">
                                  <p:stCondLst>
                                    <p:cond delay="0"/>
                                  </p:stCondLst>
                                  <p:iterate type="lt">
                                    <p:tmPct val="10000"/>
                                  </p:iterate>
                                  <p:childTnLst>
                                    <p:set>
                                      <p:cBhvr>
                                        <p:cTn id="31" dur="1" fill="hold">
                                          <p:stCondLst>
                                            <p:cond delay="0"/>
                                          </p:stCondLst>
                                        </p:cTn>
                                        <p:tgtEl>
                                          <p:spTgt spid="15365">
                                            <p:txEl>
                                              <p:pRg st="5" end="5"/>
                                            </p:txEl>
                                          </p:spTgt>
                                        </p:tgtEl>
                                        <p:attrNameLst>
                                          <p:attrName>style.visibility</p:attrName>
                                        </p:attrNameLst>
                                      </p:cBhvr>
                                      <p:to>
                                        <p:strVal val="visible"/>
                                      </p:to>
                                    </p:set>
                                    <p:animEffect transition="in" filter="fade">
                                      <p:cBhvr>
                                        <p:cTn id="32" dur="1000"/>
                                        <p:tgtEl>
                                          <p:spTgt spid="15365">
                                            <p:txEl>
                                              <p:pRg st="5" end="5"/>
                                            </p:txEl>
                                          </p:spTgt>
                                        </p:tgtEl>
                                      </p:cBhvr>
                                    </p:animEffect>
                                    <p:anim calcmode="lin" valueType="num">
                                      <p:cBhvr>
                                        <p:cTn id="33" dur="1000" fill="hold"/>
                                        <p:tgtEl>
                                          <p:spTgt spid="15365">
                                            <p:txEl>
                                              <p:pRg st="5" end="5"/>
                                            </p:txEl>
                                          </p:spTgt>
                                        </p:tgtEl>
                                        <p:attrNameLst>
                                          <p:attrName>ppt_x</p:attrName>
                                        </p:attrNameLst>
                                      </p:cBhvr>
                                      <p:tavLst>
                                        <p:tav tm="0">
                                          <p:val>
                                            <p:strVal val="#ppt_x-.1"/>
                                          </p:val>
                                        </p:tav>
                                        <p:tav tm="100000">
                                          <p:val>
                                            <p:strVal val="#ppt_x"/>
                                          </p:val>
                                        </p:tav>
                                      </p:tavLst>
                                    </p:anim>
                                    <p:anim calcmode="lin" valueType="num">
                                      <p:cBhvr>
                                        <p:cTn id="34" dur="1000" fill="hold"/>
                                        <p:tgtEl>
                                          <p:spTgt spid="15365">
                                            <p:txEl>
                                              <p:pRg st="5" end="5"/>
                                            </p:txEl>
                                          </p:spTgt>
                                        </p:tgtEl>
                                        <p:attrNameLst>
                                          <p:attrName>ppt_y</p:attrName>
                                        </p:attrNameLst>
                                      </p:cBhvr>
                                      <p:tavLst>
                                        <p:tav tm="0">
                                          <p:val>
                                            <p:strVal val="#ppt_y"/>
                                          </p:val>
                                        </p:tav>
                                        <p:tav tm="100000">
                                          <p:val>
                                            <p:strVal val="#ppt_y"/>
                                          </p:val>
                                        </p:tav>
                                      </p:tavLst>
                                    </p:anim>
                                  </p:childTnLst>
                                </p:cTn>
                              </p:par>
                              <p:par>
                                <p:cTn id="35" presetID="40" presetClass="entr" presetSubtype="0" fill="hold" nodeType="withEffect">
                                  <p:stCondLst>
                                    <p:cond delay="0"/>
                                  </p:stCondLst>
                                  <p:iterate type="lt">
                                    <p:tmPct val="10000"/>
                                  </p:iterate>
                                  <p:childTnLst>
                                    <p:set>
                                      <p:cBhvr>
                                        <p:cTn id="36" dur="1" fill="hold">
                                          <p:stCondLst>
                                            <p:cond delay="0"/>
                                          </p:stCondLst>
                                        </p:cTn>
                                        <p:tgtEl>
                                          <p:spTgt spid="15365">
                                            <p:txEl>
                                              <p:pRg st="6" end="6"/>
                                            </p:txEl>
                                          </p:spTgt>
                                        </p:tgtEl>
                                        <p:attrNameLst>
                                          <p:attrName>style.visibility</p:attrName>
                                        </p:attrNameLst>
                                      </p:cBhvr>
                                      <p:to>
                                        <p:strVal val="visible"/>
                                      </p:to>
                                    </p:set>
                                    <p:animEffect transition="in" filter="fade">
                                      <p:cBhvr>
                                        <p:cTn id="37" dur="1000"/>
                                        <p:tgtEl>
                                          <p:spTgt spid="15365">
                                            <p:txEl>
                                              <p:pRg st="6" end="6"/>
                                            </p:txEl>
                                          </p:spTgt>
                                        </p:tgtEl>
                                      </p:cBhvr>
                                    </p:animEffect>
                                    <p:anim calcmode="lin" valueType="num">
                                      <p:cBhvr>
                                        <p:cTn id="38" dur="1000" fill="hold"/>
                                        <p:tgtEl>
                                          <p:spTgt spid="15365">
                                            <p:txEl>
                                              <p:pRg st="6" end="6"/>
                                            </p:txEl>
                                          </p:spTgt>
                                        </p:tgtEl>
                                        <p:attrNameLst>
                                          <p:attrName>ppt_x</p:attrName>
                                        </p:attrNameLst>
                                      </p:cBhvr>
                                      <p:tavLst>
                                        <p:tav tm="0">
                                          <p:val>
                                            <p:strVal val="#ppt_x-.1"/>
                                          </p:val>
                                        </p:tav>
                                        <p:tav tm="100000">
                                          <p:val>
                                            <p:strVal val="#ppt_x"/>
                                          </p:val>
                                        </p:tav>
                                      </p:tavLst>
                                    </p:anim>
                                    <p:anim calcmode="lin" valueType="num">
                                      <p:cBhvr>
                                        <p:cTn id="39" dur="1000" fill="hold"/>
                                        <p:tgtEl>
                                          <p:spTgt spid="15365">
                                            <p:txEl>
                                              <p:pRg st="6" end="6"/>
                                            </p:txEl>
                                          </p:spTgt>
                                        </p:tgtEl>
                                        <p:attrNameLst>
                                          <p:attrName>ppt_y</p:attrName>
                                        </p:attrNameLst>
                                      </p:cBhvr>
                                      <p:tavLst>
                                        <p:tav tm="0">
                                          <p:val>
                                            <p:strVal val="#ppt_y"/>
                                          </p:val>
                                        </p:tav>
                                        <p:tav tm="100000">
                                          <p:val>
                                            <p:strVal val="#ppt_y"/>
                                          </p:val>
                                        </p:tav>
                                      </p:tavLst>
                                    </p:anim>
                                  </p:childTnLst>
                                </p:cTn>
                              </p:par>
                              <p:par>
                                <p:cTn id="40" presetID="40" presetClass="entr" presetSubtype="0" fill="hold" nodeType="withEffect">
                                  <p:stCondLst>
                                    <p:cond delay="0"/>
                                  </p:stCondLst>
                                  <p:iterate type="lt">
                                    <p:tmPct val="10000"/>
                                  </p:iterate>
                                  <p:childTnLst>
                                    <p:set>
                                      <p:cBhvr>
                                        <p:cTn id="41" dur="1" fill="hold">
                                          <p:stCondLst>
                                            <p:cond delay="0"/>
                                          </p:stCondLst>
                                        </p:cTn>
                                        <p:tgtEl>
                                          <p:spTgt spid="15365">
                                            <p:txEl>
                                              <p:pRg st="7" end="7"/>
                                            </p:txEl>
                                          </p:spTgt>
                                        </p:tgtEl>
                                        <p:attrNameLst>
                                          <p:attrName>style.visibility</p:attrName>
                                        </p:attrNameLst>
                                      </p:cBhvr>
                                      <p:to>
                                        <p:strVal val="visible"/>
                                      </p:to>
                                    </p:set>
                                    <p:animEffect transition="in" filter="fade">
                                      <p:cBhvr>
                                        <p:cTn id="42" dur="1000"/>
                                        <p:tgtEl>
                                          <p:spTgt spid="15365">
                                            <p:txEl>
                                              <p:pRg st="7" end="7"/>
                                            </p:txEl>
                                          </p:spTgt>
                                        </p:tgtEl>
                                      </p:cBhvr>
                                    </p:animEffect>
                                    <p:anim calcmode="lin" valueType="num">
                                      <p:cBhvr>
                                        <p:cTn id="43" dur="1000" fill="hold"/>
                                        <p:tgtEl>
                                          <p:spTgt spid="15365">
                                            <p:txEl>
                                              <p:pRg st="7" end="7"/>
                                            </p:txEl>
                                          </p:spTgt>
                                        </p:tgtEl>
                                        <p:attrNameLst>
                                          <p:attrName>ppt_x</p:attrName>
                                        </p:attrNameLst>
                                      </p:cBhvr>
                                      <p:tavLst>
                                        <p:tav tm="0">
                                          <p:val>
                                            <p:strVal val="#ppt_x-.1"/>
                                          </p:val>
                                        </p:tav>
                                        <p:tav tm="100000">
                                          <p:val>
                                            <p:strVal val="#ppt_x"/>
                                          </p:val>
                                        </p:tav>
                                      </p:tavLst>
                                    </p:anim>
                                    <p:anim calcmode="lin" valueType="num">
                                      <p:cBhvr>
                                        <p:cTn id="44" dur="1000" fill="hold"/>
                                        <p:tgtEl>
                                          <p:spTgt spid="15365">
                                            <p:txEl>
                                              <p:pRg st="7" end="7"/>
                                            </p:txEl>
                                          </p:spTgt>
                                        </p:tgtEl>
                                        <p:attrNameLst>
                                          <p:attrName>ppt_y</p:attrName>
                                        </p:attrNameLst>
                                      </p:cBhvr>
                                      <p:tavLst>
                                        <p:tav tm="0">
                                          <p:val>
                                            <p:strVal val="#ppt_y"/>
                                          </p:val>
                                        </p:tav>
                                        <p:tav tm="100000">
                                          <p:val>
                                            <p:strVal val="#ppt_y"/>
                                          </p:val>
                                        </p:tav>
                                      </p:tavLst>
                                    </p:anim>
                                  </p:childTnLst>
                                </p:cTn>
                              </p:par>
                              <p:par>
                                <p:cTn id="45" presetID="40" presetClass="entr" presetSubtype="0" fill="hold" nodeType="withEffect">
                                  <p:stCondLst>
                                    <p:cond delay="0"/>
                                  </p:stCondLst>
                                  <p:iterate type="lt">
                                    <p:tmPct val="10000"/>
                                  </p:iterate>
                                  <p:childTnLst>
                                    <p:set>
                                      <p:cBhvr>
                                        <p:cTn id="46" dur="1" fill="hold">
                                          <p:stCondLst>
                                            <p:cond delay="0"/>
                                          </p:stCondLst>
                                        </p:cTn>
                                        <p:tgtEl>
                                          <p:spTgt spid="15365">
                                            <p:txEl>
                                              <p:pRg st="8" end="8"/>
                                            </p:txEl>
                                          </p:spTgt>
                                        </p:tgtEl>
                                        <p:attrNameLst>
                                          <p:attrName>style.visibility</p:attrName>
                                        </p:attrNameLst>
                                      </p:cBhvr>
                                      <p:to>
                                        <p:strVal val="visible"/>
                                      </p:to>
                                    </p:set>
                                    <p:animEffect transition="in" filter="fade">
                                      <p:cBhvr>
                                        <p:cTn id="47" dur="1000"/>
                                        <p:tgtEl>
                                          <p:spTgt spid="15365">
                                            <p:txEl>
                                              <p:pRg st="8" end="8"/>
                                            </p:txEl>
                                          </p:spTgt>
                                        </p:tgtEl>
                                      </p:cBhvr>
                                    </p:animEffect>
                                    <p:anim calcmode="lin" valueType="num">
                                      <p:cBhvr>
                                        <p:cTn id="48" dur="1000" fill="hold"/>
                                        <p:tgtEl>
                                          <p:spTgt spid="15365">
                                            <p:txEl>
                                              <p:pRg st="8" end="8"/>
                                            </p:txEl>
                                          </p:spTgt>
                                        </p:tgtEl>
                                        <p:attrNameLst>
                                          <p:attrName>ppt_x</p:attrName>
                                        </p:attrNameLst>
                                      </p:cBhvr>
                                      <p:tavLst>
                                        <p:tav tm="0">
                                          <p:val>
                                            <p:strVal val="#ppt_x-.1"/>
                                          </p:val>
                                        </p:tav>
                                        <p:tav tm="100000">
                                          <p:val>
                                            <p:strVal val="#ppt_x"/>
                                          </p:val>
                                        </p:tav>
                                      </p:tavLst>
                                    </p:anim>
                                    <p:anim calcmode="lin" valueType="num">
                                      <p:cBhvr>
                                        <p:cTn id="49" dur="1000" fill="hold"/>
                                        <p:tgtEl>
                                          <p:spTgt spid="15365">
                                            <p:txEl>
                                              <p:pRg st="8" end="8"/>
                                            </p:txEl>
                                          </p:spTgt>
                                        </p:tgtEl>
                                        <p:attrNameLst>
                                          <p:attrName>ppt_y</p:attrName>
                                        </p:attrNameLst>
                                      </p:cBhvr>
                                      <p:tavLst>
                                        <p:tav tm="0">
                                          <p:val>
                                            <p:strVal val="#ppt_y"/>
                                          </p:val>
                                        </p:tav>
                                        <p:tav tm="100000">
                                          <p:val>
                                            <p:strVal val="#ppt_y"/>
                                          </p:val>
                                        </p:tav>
                                      </p:tavLst>
                                    </p:anim>
                                  </p:childTnLst>
                                </p:cTn>
                              </p:par>
                              <p:par>
                                <p:cTn id="50" presetID="40" presetClass="entr" presetSubtype="0" fill="hold" nodeType="withEffect">
                                  <p:stCondLst>
                                    <p:cond delay="0"/>
                                  </p:stCondLst>
                                  <p:iterate type="lt">
                                    <p:tmPct val="10000"/>
                                  </p:iterate>
                                  <p:childTnLst>
                                    <p:set>
                                      <p:cBhvr>
                                        <p:cTn id="51" dur="1" fill="hold">
                                          <p:stCondLst>
                                            <p:cond delay="0"/>
                                          </p:stCondLst>
                                        </p:cTn>
                                        <p:tgtEl>
                                          <p:spTgt spid="15365">
                                            <p:txEl>
                                              <p:pRg st="9" end="9"/>
                                            </p:txEl>
                                          </p:spTgt>
                                        </p:tgtEl>
                                        <p:attrNameLst>
                                          <p:attrName>style.visibility</p:attrName>
                                        </p:attrNameLst>
                                      </p:cBhvr>
                                      <p:to>
                                        <p:strVal val="visible"/>
                                      </p:to>
                                    </p:set>
                                    <p:animEffect transition="in" filter="fade">
                                      <p:cBhvr>
                                        <p:cTn id="52" dur="1000"/>
                                        <p:tgtEl>
                                          <p:spTgt spid="15365">
                                            <p:txEl>
                                              <p:pRg st="9" end="9"/>
                                            </p:txEl>
                                          </p:spTgt>
                                        </p:tgtEl>
                                      </p:cBhvr>
                                    </p:animEffect>
                                    <p:anim calcmode="lin" valueType="num">
                                      <p:cBhvr>
                                        <p:cTn id="53" dur="1000" fill="hold"/>
                                        <p:tgtEl>
                                          <p:spTgt spid="15365">
                                            <p:txEl>
                                              <p:pRg st="9" end="9"/>
                                            </p:txEl>
                                          </p:spTgt>
                                        </p:tgtEl>
                                        <p:attrNameLst>
                                          <p:attrName>ppt_x</p:attrName>
                                        </p:attrNameLst>
                                      </p:cBhvr>
                                      <p:tavLst>
                                        <p:tav tm="0">
                                          <p:val>
                                            <p:strVal val="#ppt_x-.1"/>
                                          </p:val>
                                        </p:tav>
                                        <p:tav tm="100000">
                                          <p:val>
                                            <p:strVal val="#ppt_x"/>
                                          </p:val>
                                        </p:tav>
                                      </p:tavLst>
                                    </p:anim>
                                    <p:anim calcmode="lin" valueType="num">
                                      <p:cBhvr>
                                        <p:cTn id="54" dur="1000" fill="hold"/>
                                        <p:tgtEl>
                                          <p:spTgt spid="15365">
                                            <p:txEl>
                                              <p:pRg st="9" end="9"/>
                                            </p:txEl>
                                          </p:spTgt>
                                        </p:tgtEl>
                                        <p:attrNameLst>
                                          <p:attrName>ppt_y</p:attrName>
                                        </p:attrNameLst>
                                      </p:cBhvr>
                                      <p:tavLst>
                                        <p:tav tm="0">
                                          <p:val>
                                            <p:strVal val="#ppt_y"/>
                                          </p:val>
                                        </p:tav>
                                        <p:tav tm="100000">
                                          <p:val>
                                            <p:strVal val="#ppt_y"/>
                                          </p:val>
                                        </p:tav>
                                      </p:tavLst>
                                    </p:anim>
                                  </p:childTnLst>
                                </p:cTn>
                              </p:par>
                              <p:par>
                                <p:cTn id="55" presetID="40" presetClass="entr" presetSubtype="0" fill="hold" nodeType="withEffect">
                                  <p:stCondLst>
                                    <p:cond delay="0"/>
                                  </p:stCondLst>
                                  <p:iterate type="lt">
                                    <p:tmPct val="10000"/>
                                  </p:iterate>
                                  <p:childTnLst>
                                    <p:set>
                                      <p:cBhvr>
                                        <p:cTn id="56" dur="1" fill="hold">
                                          <p:stCondLst>
                                            <p:cond delay="0"/>
                                          </p:stCondLst>
                                        </p:cTn>
                                        <p:tgtEl>
                                          <p:spTgt spid="15365">
                                            <p:txEl>
                                              <p:pRg st="10" end="10"/>
                                            </p:txEl>
                                          </p:spTgt>
                                        </p:tgtEl>
                                        <p:attrNameLst>
                                          <p:attrName>style.visibility</p:attrName>
                                        </p:attrNameLst>
                                      </p:cBhvr>
                                      <p:to>
                                        <p:strVal val="visible"/>
                                      </p:to>
                                    </p:set>
                                    <p:animEffect transition="in" filter="fade">
                                      <p:cBhvr>
                                        <p:cTn id="57" dur="1000"/>
                                        <p:tgtEl>
                                          <p:spTgt spid="15365">
                                            <p:txEl>
                                              <p:pRg st="10" end="10"/>
                                            </p:txEl>
                                          </p:spTgt>
                                        </p:tgtEl>
                                      </p:cBhvr>
                                    </p:animEffect>
                                    <p:anim calcmode="lin" valueType="num">
                                      <p:cBhvr>
                                        <p:cTn id="58" dur="1000" fill="hold"/>
                                        <p:tgtEl>
                                          <p:spTgt spid="15365">
                                            <p:txEl>
                                              <p:pRg st="10" end="10"/>
                                            </p:txEl>
                                          </p:spTgt>
                                        </p:tgtEl>
                                        <p:attrNameLst>
                                          <p:attrName>ppt_x</p:attrName>
                                        </p:attrNameLst>
                                      </p:cBhvr>
                                      <p:tavLst>
                                        <p:tav tm="0">
                                          <p:val>
                                            <p:strVal val="#ppt_x-.1"/>
                                          </p:val>
                                        </p:tav>
                                        <p:tav tm="100000">
                                          <p:val>
                                            <p:strVal val="#ppt_x"/>
                                          </p:val>
                                        </p:tav>
                                      </p:tavLst>
                                    </p:anim>
                                    <p:anim calcmode="lin" valueType="num">
                                      <p:cBhvr>
                                        <p:cTn id="59" dur="1000" fill="hold"/>
                                        <p:tgtEl>
                                          <p:spTgt spid="1536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0"/>
            <a:ext cx="8229600" cy="309276"/>
          </a:xfrm>
        </p:spPr>
        <p:txBody>
          <a:bodyPr/>
          <a:lstStyle/>
          <a:p>
            <a:r>
              <a:rPr lang="cs-CZ" sz="1600" b="1" i="1" dirty="0" smtClean="0"/>
              <a:t> </a:t>
            </a:r>
            <a:r>
              <a:rPr lang="cs-CZ" sz="1600" b="1" dirty="0" smtClean="0"/>
              <a:t> </a:t>
            </a:r>
            <a:r>
              <a:rPr lang="cs-CZ" sz="1600" b="1" i="1" dirty="0" smtClean="0"/>
              <a:t>Interiér </a:t>
            </a:r>
            <a:r>
              <a:rPr lang="cs-CZ" sz="1600" b="1" dirty="0" smtClean="0"/>
              <a:t> TVP 1-6</a:t>
            </a:r>
            <a:endParaRPr lang="cs-CZ" sz="1600" b="1" dirty="0"/>
          </a:p>
        </p:txBody>
      </p:sp>
      <p:pic>
        <p:nvPicPr>
          <p:cNvPr id="4" name="Obrázek 3" descr="D:\ČZU DPRM\BC\BC Kostelecké bory\Foto Kostelecké bory\CIMG4200.JPG"/>
          <p:cNvPicPr/>
          <p:nvPr/>
        </p:nvPicPr>
        <p:blipFill>
          <a:blip r:embed="rId2" cstate="print"/>
          <a:srcRect/>
          <a:stretch>
            <a:fillRect/>
          </a:stretch>
        </p:blipFill>
        <p:spPr bwMode="auto">
          <a:xfrm>
            <a:off x="4821142" y="227654"/>
            <a:ext cx="4322858" cy="2293247"/>
          </a:xfrm>
          <a:prstGeom prst="rect">
            <a:avLst/>
          </a:prstGeom>
          <a:noFill/>
          <a:ln w="9525">
            <a:noFill/>
            <a:miter lim="800000"/>
            <a:headEnd/>
            <a:tailEnd/>
          </a:ln>
        </p:spPr>
      </p:pic>
      <p:pic>
        <p:nvPicPr>
          <p:cNvPr id="5" name="Obrázek 4" descr="D:\ČZU DPRM\BC\BC Kostelecké bory\Foto Kostelecké bory\Foto Kostel.Bory Měření\CIMG4300.JPG"/>
          <p:cNvPicPr/>
          <p:nvPr/>
        </p:nvPicPr>
        <p:blipFill>
          <a:blip r:embed="rId3" cstate="print"/>
          <a:srcRect/>
          <a:stretch>
            <a:fillRect/>
          </a:stretch>
        </p:blipFill>
        <p:spPr bwMode="auto">
          <a:xfrm>
            <a:off x="4715993" y="2502253"/>
            <a:ext cx="4428007" cy="2155563"/>
          </a:xfrm>
          <a:prstGeom prst="rect">
            <a:avLst/>
          </a:prstGeom>
          <a:noFill/>
          <a:ln w="9525">
            <a:noFill/>
            <a:miter lim="800000"/>
            <a:headEnd/>
            <a:tailEnd/>
          </a:ln>
        </p:spPr>
      </p:pic>
      <p:pic>
        <p:nvPicPr>
          <p:cNvPr id="6" name="Obrázek 5" descr="D:\ČZU DPRM\BC\BC Kostelecké bory\Foto Kostelecké bory\Foto Kostel.Bory Měření\CIMG4298.JPG"/>
          <p:cNvPicPr/>
          <p:nvPr/>
        </p:nvPicPr>
        <p:blipFill>
          <a:blip r:embed="rId4" cstate="print"/>
          <a:srcRect/>
          <a:stretch>
            <a:fillRect/>
          </a:stretch>
        </p:blipFill>
        <p:spPr bwMode="auto">
          <a:xfrm>
            <a:off x="0" y="233511"/>
            <a:ext cx="4802548" cy="2297134"/>
          </a:xfrm>
          <a:prstGeom prst="rect">
            <a:avLst/>
          </a:prstGeom>
          <a:noFill/>
          <a:ln w="9525">
            <a:noFill/>
            <a:miter lim="800000"/>
            <a:headEnd/>
            <a:tailEnd/>
          </a:ln>
        </p:spPr>
      </p:pic>
      <p:pic>
        <p:nvPicPr>
          <p:cNvPr id="7" name="Obrázek 6" descr="D:\ČZU DPRM\BC\BC Kostelecké bory\Foto Kostelecké bory\Foto Kostel.Bory Měření\CIMG4301.JPG"/>
          <p:cNvPicPr/>
          <p:nvPr/>
        </p:nvPicPr>
        <p:blipFill>
          <a:blip r:embed="rId5" cstate="print"/>
          <a:srcRect/>
          <a:stretch>
            <a:fillRect/>
          </a:stretch>
        </p:blipFill>
        <p:spPr bwMode="auto">
          <a:xfrm>
            <a:off x="-20528" y="2514045"/>
            <a:ext cx="4736545" cy="2026755"/>
          </a:xfrm>
          <a:prstGeom prst="rect">
            <a:avLst/>
          </a:prstGeom>
          <a:noFill/>
          <a:ln w="9525">
            <a:noFill/>
            <a:miter lim="800000"/>
            <a:headEnd/>
            <a:tailEnd/>
          </a:ln>
        </p:spPr>
      </p:pic>
      <p:pic>
        <p:nvPicPr>
          <p:cNvPr id="8" name="Obrázek 7"/>
          <p:cNvPicPr/>
          <p:nvPr/>
        </p:nvPicPr>
        <p:blipFill>
          <a:blip r:embed="rId6">
            <a:extLst>
              <a:ext uri="{28A0092B-C50C-407E-A947-70E740481C1C}">
                <a14:useLocalDpi xmlns:a14="http://schemas.microsoft.com/office/drawing/2010/main" val="0"/>
              </a:ext>
            </a:extLst>
          </a:blip>
          <a:srcRect/>
          <a:stretch>
            <a:fillRect/>
          </a:stretch>
        </p:blipFill>
        <p:spPr bwMode="auto">
          <a:xfrm>
            <a:off x="2771800" y="4548152"/>
            <a:ext cx="3418863" cy="2336374"/>
          </a:xfrm>
          <a:prstGeom prst="rect">
            <a:avLst/>
          </a:prstGeom>
          <a:noFill/>
          <a:ln>
            <a:noFill/>
          </a:ln>
        </p:spPr>
      </p:pic>
      <p:pic>
        <p:nvPicPr>
          <p:cNvPr id="9" name="Obrázek 8" descr="C:\Users\Marek\Desktop\Diplomová práce\Kostelecký bory TVP 5-6 foto\CIMG4769.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0070" y="4575064"/>
            <a:ext cx="4373930" cy="2589587"/>
          </a:xfrm>
          <a:prstGeom prst="rect">
            <a:avLst/>
          </a:prstGeom>
          <a:noFill/>
          <a:ln>
            <a:noFill/>
          </a:ln>
        </p:spPr>
      </p:pic>
      <p:pic>
        <p:nvPicPr>
          <p:cNvPr id="10" name="Obrázek 9" descr="C:\Users\Marek\Desktop\Diplomová práce\Kostelecký bory TVP 5-6 foto\CIMG479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28" y="4453607"/>
            <a:ext cx="3656424" cy="2396839"/>
          </a:xfrm>
          <a:prstGeom prst="rect">
            <a:avLst/>
          </a:prstGeom>
          <a:noFill/>
          <a:ln>
            <a:noFill/>
          </a:ln>
        </p:spPr>
      </p:pic>
    </p:spTree>
    <p:extLst>
      <p:ext uri="{BB962C8B-B14F-4D97-AF65-F5344CB8AC3E}">
        <p14:creationId xmlns:p14="http://schemas.microsoft.com/office/powerpoint/2010/main" val="3992426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71936" y="332656"/>
            <a:ext cx="8229600" cy="1052102"/>
          </a:xfrm>
        </p:spPr>
        <p:txBody>
          <a:bodyPr/>
          <a:lstStyle/>
          <a:p>
            <a:pPr marL="342900" lvl="0" indent="-342900" algn="l">
              <a:spcBef>
                <a:spcPct val="20000"/>
              </a:spcBef>
              <a:buFont typeface="Wingdings" pitchFamily="2" charset="2"/>
              <a:buChar char="ü"/>
            </a:pPr>
            <a:r>
              <a:rPr lang="cs-CZ" sz="1100" b="1" u="sng" kern="1200" dirty="0" smtClean="0">
                <a:solidFill>
                  <a:srgbClr val="000000"/>
                </a:solidFill>
                <a:cs typeface="Arial" charset="0"/>
              </a:rPr>
              <a:t>Zhodnocení -porovnání TVP 1- 6</a:t>
            </a:r>
            <a:br>
              <a:rPr lang="cs-CZ" sz="1100" b="1" u="sng" kern="1200" dirty="0" smtClean="0">
                <a:solidFill>
                  <a:srgbClr val="000000"/>
                </a:solidFill>
                <a:cs typeface="Arial" charset="0"/>
              </a:rPr>
            </a:br>
            <a:r>
              <a:rPr lang="cs-CZ" sz="1100" u="sng" kern="1200" dirty="0" smtClean="0">
                <a:solidFill>
                  <a:srgbClr val="000000"/>
                </a:solidFill>
                <a:cs typeface="Arial" charset="0"/>
              </a:rPr>
              <a:t>Zastoupení v tloušťkových třídách </a:t>
            </a:r>
            <a:r>
              <a:rPr lang="cs-CZ" sz="1100" u="sng" kern="1200" dirty="0" err="1" smtClean="0">
                <a:solidFill>
                  <a:srgbClr val="000000"/>
                </a:solidFill>
                <a:cs typeface="Arial" charset="0"/>
              </a:rPr>
              <a:t>ks.Ha</a:t>
            </a:r>
            <a:r>
              <a:rPr lang="cs-CZ" sz="1100" u="sng" kern="1200" dirty="0" smtClean="0">
                <a:solidFill>
                  <a:srgbClr val="000000"/>
                </a:solidFill>
                <a:cs typeface="Arial" charset="0"/>
              </a:rPr>
              <a:t/>
            </a:r>
            <a:br>
              <a:rPr lang="cs-CZ" sz="1100" u="sng" kern="1200" dirty="0" smtClean="0">
                <a:solidFill>
                  <a:srgbClr val="000000"/>
                </a:solidFill>
                <a:cs typeface="Arial" charset="0"/>
              </a:rPr>
            </a:br>
            <a:r>
              <a:rPr lang="cs-CZ" sz="1200" b="1" u="sng" kern="1200" dirty="0" smtClean="0">
                <a:solidFill>
                  <a:srgbClr val="000000"/>
                </a:solidFill>
                <a:cs typeface="Arial" charset="0"/>
              </a:rPr>
              <a:t>Ve většině TVP většinové zastoupení v růstové fázi tyčkovin a tyčovin</a:t>
            </a:r>
            <a:br>
              <a:rPr lang="cs-CZ" sz="1200" b="1" u="sng" kern="1200" dirty="0" smtClean="0">
                <a:solidFill>
                  <a:srgbClr val="000000"/>
                </a:solidFill>
                <a:cs typeface="Arial" charset="0"/>
              </a:rPr>
            </a:br>
            <a:r>
              <a:rPr lang="cs-CZ" sz="1200" kern="1200" dirty="0" smtClean="0">
                <a:solidFill>
                  <a:srgbClr val="000000"/>
                </a:solidFill>
                <a:cs typeface="Arial" charset="0"/>
              </a:rPr>
              <a:t>Nejvíce kusů na </a:t>
            </a:r>
            <a:r>
              <a:rPr lang="cs-CZ" sz="1050" dirty="0" smtClean="0">
                <a:solidFill>
                  <a:srgbClr val="000000"/>
                </a:solidFill>
                <a:ea typeface="+mn-ea"/>
              </a:rPr>
              <a:t>TVP </a:t>
            </a:r>
            <a:r>
              <a:rPr lang="cs-CZ" sz="1050" dirty="0">
                <a:solidFill>
                  <a:srgbClr val="000000"/>
                </a:solidFill>
                <a:ea typeface="+mn-ea"/>
              </a:rPr>
              <a:t>6 - 94% BO, 4 SM, 2%BŘ,– 740 </a:t>
            </a:r>
            <a:r>
              <a:rPr lang="cs-CZ" sz="1050" dirty="0" smtClean="0">
                <a:solidFill>
                  <a:srgbClr val="000000"/>
                </a:solidFill>
                <a:ea typeface="+mn-ea"/>
              </a:rPr>
              <a:t>Ks</a:t>
            </a:r>
            <a:br>
              <a:rPr lang="cs-CZ" sz="1050" dirty="0" smtClean="0">
                <a:solidFill>
                  <a:srgbClr val="000000"/>
                </a:solidFill>
                <a:ea typeface="+mn-ea"/>
              </a:rPr>
            </a:br>
            <a:r>
              <a:rPr lang="cs-CZ" sz="1050" dirty="0" smtClean="0">
                <a:solidFill>
                  <a:srgbClr val="000000"/>
                </a:solidFill>
                <a:ea typeface="+mn-ea"/>
              </a:rPr>
              <a:t>Nejméně na </a:t>
            </a:r>
            <a:r>
              <a:rPr lang="cs-CZ" sz="1100" dirty="0" smtClean="0">
                <a:solidFill>
                  <a:srgbClr val="000000"/>
                </a:solidFill>
                <a:ea typeface="+mn-ea"/>
              </a:rPr>
              <a:t>TVP </a:t>
            </a:r>
            <a:r>
              <a:rPr lang="cs-CZ" sz="1100" dirty="0">
                <a:solidFill>
                  <a:srgbClr val="000000"/>
                </a:solidFill>
                <a:ea typeface="+mn-ea"/>
              </a:rPr>
              <a:t>4 – 69% BO, 22 SM, 6%BŘ, 2% BK – 324 Ks</a:t>
            </a:r>
            <a:r>
              <a:rPr lang="cs-CZ" sz="2400" dirty="0">
                <a:solidFill>
                  <a:srgbClr val="000000"/>
                </a:solidFill>
                <a:ea typeface="+mn-ea"/>
              </a:rPr>
              <a:t/>
            </a:r>
            <a:br>
              <a:rPr lang="cs-CZ" sz="2400" dirty="0">
                <a:solidFill>
                  <a:srgbClr val="000000"/>
                </a:solidFill>
                <a:ea typeface="+mn-ea"/>
              </a:rPr>
            </a:br>
            <a:r>
              <a:rPr lang="cs-CZ" sz="1800" kern="1200" dirty="0" smtClean="0">
                <a:solidFill>
                  <a:srgbClr val="000000"/>
                </a:solidFill>
                <a:cs typeface="Arial" charset="0"/>
              </a:rPr>
              <a:t/>
            </a:r>
            <a:br>
              <a:rPr lang="cs-CZ" sz="1800" kern="1200" dirty="0" smtClean="0">
                <a:solidFill>
                  <a:srgbClr val="000000"/>
                </a:solidFill>
                <a:cs typeface="Arial" charset="0"/>
              </a:rPr>
            </a:br>
            <a:endParaRPr lang="cs-CZ" dirty="0"/>
          </a:p>
        </p:txBody>
      </p:sp>
      <p:pic>
        <p:nvPicPr>
          <p:cNvPr id="5" name="Zástupný symbol pro obsah 4"/>
          <p:cNvPicPr>
            <a:picLocks noGrp="1"/>
          </p:cNvPicPr>
          <p:nvPr>
            <p:ph idx="1"/>
          </p:nvPr>
        </p:nvPicPr>
        <p:blipFill>
          <a:blip r:embed="rId2" cstate="print"/>
          <a:srcRect/>
          <a:stretch>
            <a:fillRect/>
          </a:stretch>
        </p:blipFill>
        <p:spPr bwMode="auto">
          <a:xfrm>
            <a:off x="4508140" y="1118265"/>
            <a:ext cx="3240360" cy="1653157"/>
          </a:xfrm>
          <a:prstGeom prst="rect">
            <a:avLst/>
          </a:prstGeom>
          <a:noFill/>
        </p:spPr>
      </p:pic>
      <p:pic>
        <p:nvPicPr>
          <p:cNvPr id="4" name="Obrázek 3"/>
          <p:cNvPicPr/>
          <p:nvPr/>
        </p:nvPicPr>
        <p:blipFill>
          <a:blip r:embed="rId3" cstate="print"/>
          <a:srcRect/>
          <a:stretch>
            <a:fillRect/>
          </a:stretch>
        </p:blipFill>
        <p:spPr bwMode="auto">
          <a:xfrm>
            <a:off x="251520" y="1096883"/>
            <a:ext cx="3240360" cy="1603647"/>
          </a:xfrm>
          <a:prstGeom prst="rect">
            <a:avLst/>
          </a:prstGeom>
          <a:noFill/>
        </p:spPr>
      </p:pic>
      <p:pic>
        <p:nvPicPr>
          <p:cNvPr id="6" name="Obrázek 5"/>
          <p:cNvPicPr/>
          <p:nvPr/>
        </p:nvPicPr>
        <p:blipFill>
          <a:blip r:embed="rId4" cstate="print"/>
          <a:srcRect/>
          <a:stretch>
            <a:fillRect/>
          </a:stretch>
        </p:blipFill>
        <p:spPr bwMode="auto">
          <a:xfrm>
            <a:off x="4484140" y="3086136"/>
            <a:ext cx="3240360" cy="1584177"/>
          </a:xfrm>
          <a:prstGeom prst="rect">
            <a:avLst/>
          </a:prstGeom>
          <a:noFill/>
        </p:spPr>
      </p:pic>
      <p:pic>
        <p:nvPicPr>
          <p:cNvPr id="7" name="Obrázek 6"/>
          <p:cNvPicPr/>
          <p:nvPr/>
        </p:nvPicPr>
        <p:blipFill>
          <a:blip r:embed="rId5" cstate="print"/>
          <a:srcRect/>
          <a:stretch>
            <a:fillRect/>
          </a:stretch>
        </p:blipFill>
        <p:spPr bwMode="auto">
          <a:xfrm>
            <a:off x="277652" y="3024566"/>
            <a:ext cx="3240360" cy="1649120"/>
          </a:xfrm>
          <a:prstGeom prst="rect">
            <a:avLst/>
          </a:prstGeom>
          <a:noFill/>
        </p:spPr>
      </p:pic>
      <p:sp>
        <p:nvSpPr>
          <p:cNvPr id="8" name="TextovéPole 7"/>
          <p:cNvSpPr txBox="1"/>
          <p:nvPr/>
        </p:nvSpPr>
        <p:spPr>
          <a:xfrm>
            <a:off x="5850632" y="2791961"/>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4</a:t>
            </a:r>
            <a:endParaRPr lang="cs-CZ" sz="1200" dirty="0"/>
          </a:p>
        </p:txBody>
      </p:sp>
      <p:sp>
        <p:nvSpPr>
          <p:cNvPr id="9" name="TextovéPole 8"/>
          <p:cNvSpPr txBox="1"/>
          <p:nvPr/>
        </p:nvSpPr>
        <p:spPr>
          <a:xfrm>
            <a:off x="5850632" y="810476"/>
            <a:ext cx="9361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2</a:t>
            </a:r>
            <a:endParaRPr lang="cs-CZ" sz="1200" dirty="0"/>
          </a:p>
        </p:txBody>
      </p:sp>
      <p:sp>
        <p:nvSpPr>
          <p:cNvPr id="10" name="TextovéPole 9"/>
          <p:cNvSpPr txBox="1"/>
          <p:nvPr/>
        </p:nvSpPr>
        <p:spPr>
          <a:xfrm>
            <a:off x="1897832" y="784858"/>
            <a:ext cx="631304"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1</a:t>
            </a:r>
            <a:endParaRPr lang="cs-CZ" sz="1200" dirty="0"/>
          </a:p>
        </p:txBody>
      </p:sp>
      <p:sp>
        <p:nvSpPr>
          <p:cNvPr id="11" name="TextovéPole 10"/>
          <p:cNvSpPr txBox="1"/>
          <p:nvPr/>
        </p:nvSpPr>
        <p:spPr>
          <a:xfrm>
            <a:off x="1755376" y="2737523"/>
            <a:ext cx="77376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3</a:t>
            </a:r>
            <a:endParaRPr lang="cs-CZ" sz="1200" dirty="0"/>
          </a:p>
        </p:txBody>
      </p:sp>
      <p:sp>
        <p:nvSpPr>
          <p:cNvPr id="12" name="TextovéPole 11"/>
          <p:cNvSpPr txBox="1"/>
          <p:nvPr/>
        </p:nvSpPr>
        <p:spPr>
          <a:xfrm>
            <a:off x="1619672" y="4731246"/>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5</a:t>
            </a:r>
            <a:endParaRPr lang="cs-CZ" sz="1200" dirty="0"/>
          </a:p>
        </p:txBody>
      </p:sp>
      <p:sp>
        <p:nvSpPr>
          <p:cNvPr id="13" name="TextovéPole 12"/>
          <p:cNvSpPr txBox="1"/>
          <p:nvPr/>
        </p:nvSpPr>
        <p:spPr>
          <a:xfrm>
            <a:off x="5958644" y="4797152"/>
            <a:ext cx="720080" cy="2880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cs-CZ" sz="1200" dirty="0" smtClean="0"/>
              <a:t>TVP 6</a:t>
            </a:r>
            <a:endParaRPr lang="cs-CZ" sz="1200" dirty="0"/>
          </a:p>
        </p:txBody>
      </p:sp>
      <p:pic>
        <p:nvPicPr>
          <p:cNvPr id="3" name="Obrázek 2"/>
          <p:cNvPicPr>
            <a:picLocks noChangeAspect="1"/>
          </p:cNvPicPr>
          <p:nvPr/>
        </p:nvPicPr>
        <p:blipFill>
          <a:blip r:embed="rId6"/>
          <a:stretch>
            <a:fillRect/>
          </a:stretch>
        </p:blipFill>
        <p:spPr>
          <a:xfrm>
            <a:off x="248152" y="5019278"/>
            <a:ext cx="3242566" cy="1570991"/>
          </a:xfrm>
          <a:prstGeom prst="rect">
            <a:avLst/>
          </a:prstGeom>
        </p:spPr>
      </p:pic>
      <p:pic>
        <p:nvPicPr>
          <p:cNvPr id="14" name="Obrázek 13"/>
          <p:cNvPicPr>
            <a:picLocks noChangeAspect="1"/>
          </p:cNvPicPr>
          <p:nvPr/>
        </p:nvPicPr>
        <p:blipFill>
          <a:blip r:embed="rId7"/>
          <a:stretch>
            <a:fillRect/>
          </a:stretch>
        </p:blipFill>
        <p:spPr>
          <a:xfrm>
            <a:off x="4514980" y="5085183"/>
            <a:ext cx="3188006" cy="1469129"/>
          </a:xfrm>
          <a:prstGeom prst="rect">
            <a:avLst/>
          </a:prstGeom>
        </p:spPr>
      </p:pic>
      <p:pic>
        <p:nvPicPr>
          <p:cNvPr id="15" name="Obrázek 14"/>
          <p:cNvPicPr>
            <a:picLocks noChangeAspect="1"/>
          </p:cNvPicPr>
          <p:nvPr/>
        </p:nvPicPr>
        <p:blipFill>
          <a:blip r:embed="rId8"/>
          <a:stretch>
            <a:fillRect/>
          </a:stretch>
        </p:blipFill>
        <p:spPr>
          <a:xfrm>
            <a:off x="0" y="-175708"/>
            <a:ext cx="2121592" cy="8535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Výchozí návrh">
  <a:themeElements>
    <a:clrScheme name="Vlastní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5779</TotalTime>
  <Words>1288</Words>
  <Application>Microsoft Office PowerPoint</Application>
  <PresentationFormat>Předvádění na obrazovce (4:3)</PresentationFormat>
  <Paragraphs>286</Paragraphs>
  <Slides>34</Slides>
  <Notes>9</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34</vt:i4>
      </vt:variant>
    </vt:vector>
  </HeadingPairs>
  <TitlesOfParts>
    <vt:vector size="42" baseType="lpstr">
      <vt:lpstr>Arial</vt:lpstr>
      <vt:lpstr>Blackadder ITC</vt:lpstr>
      <vt:lpstr>Calibri</vt:lpstr>
      <vt:lpstr>Symbol</vt:lpstr>
      <vt:lpstr>Times New Roman</vt:lpstr>
      <vt:lpstr>Wingdings</vt:lpstr>
      <vt:lpstr>Výchozí návrh</vt:lpstr>
      <vt:lpstr>Dokument</vt:lpstr>
      <vt:lpstr> Struktura a vývoj porostů ponechaných samovolnému vývoji v PR  Kostelecké bory v  CHKO Kokořínsko</vt:lpstr>
      <vt:lpstr>Cíl práce</vt:lpstr>
      <vt:lpstr>Metodika</vt:lpstr>
      <vt:lpstr>Analýza problematiky</vt:lpstr>
      <vt:lpstr>Simulátor biodynamiky lesa SIBYLA</vt:lpstr>
      <vt:lpstr>Charakteristika zájmové oblasti</vt:lpstr>
      <vt:lpstr>Charakteristika TVP</vt:lpstr>
      <vt:lpstr>  Interiér  TVP 1-6</vt:lpstr>
      <vt:lpstr>Zhodnocení -porovnání TVP 1- 6 Zastoupení v tloušťkových třídách ks.Ha Ve většině TVP většinové zastoupení v růstové fázi tyčkovin a tyčovin Nejvíce kusů na TVP 6 - 94% BO, 4 SM, 2%BŘ,– 740 Ks Nejméně na TVP 4 – 69% BO, 22 SM, 6%BŘ, 2% BK – 324 Ks  </vt:lpstr>
      <vt:lpstr>Porovnání TVP 1- 6 Vztah mezi výčetní tloušťkou a výškou Tloušťka se zároveň zvětšuje s výškou. Dynamika růstu se s věkem snižuje</vt:lpstr>
      <vt:lpstr>Prezentace aplikace PowerPoint</vt:lpstr>
      <vt:lpstr>Prezentace aplikace PowerPoint</vt:lpstr>
      <vt:lpstr>Prezentace aplikace PowerPoint</vt:lpstr>
      <vt:lpstr>Porovnání TVP 1- 6 horizontální uspořádání  </vt:lpstr>
      <vt:lpstr>Horizontální uspořádání (indexy) TVP 1- 6  R – agregační (seskupený)index podle uspořádání:R = 1 náhodné R &lt; 1 agregované R &gt; 1 pravidelné).  Porost je lehce agregovaný tíhnoucí k náhodnému uspořádání </vt:lpstr>
      <vt:lpstr>Biodiverzita (rozrůzněnost) Vertikální struktura- TVP 1- 6 Relativní míra diverzity, udávající, nakolik se hodnocený porost blíží stavu maximální možné diverzity, prostorová diverzita nabývá hodnot 0–1, hodnota 0 – pouze ty monokultury, u nichž výška nejmenšího stromu je vyšší než 80 % maximální výšky, hodnotu 0,9 nabývají porosty se strukturou podobnou výběrnému lesu – lepší stabilita. (Nejblíže výběrnému lesu je TVP 6 max. hodnota 0.74,  nejmenší diverzita  na TVP1 0.57) </vt:lpstr>
      <vt:lpstr>Porostní proměnlivost (existence rozdílů určitých znaků )TVP 1- 6 Porostní proměnlivost - Čím nabývá index větší hodnoty, tím rozmanitější porostní skladbu má, reálné nejvyšší hodnoty jsou ale 9 – které mají obzvláště rozmanité porosty. U lesů vysokých, pasečně obhospodařovaných obvykle dosahuje hodnot menších než 5 . (Největší proměnlivost na ploše TVP4 – s max. hodnotou 7,16, naopak nejmenší na TVP2 s hodnotou 0.55) </vt:lpstr>
      <vt:lpstr>Tloušťková diferenciace (proces zvětšování rozdílů) - Porovnání TVP 1- 6 Index tloušťkové diferenciace (Füldner, 1995) s rozpětím 0–1 (TMd &gt; 0,7 velmi silná tloušťková diferenciace) (Největší tloušťkové rozdíly jsou na ploše TVP5 0.39 a TVP4 0.38 –, nejméně na TVP1 0.25 a TVP2 )</vt:lpstr>
      <vt:lpstr>Výšková diferenciace (proces zvětšování rozdílů) - Porovnání TVP 1- 6 Index výškové diferenciace (Füldner, 1995) s rozpětím 0–1 (TMh &gt; 0,7 velmi silná výšková diferenciace) (Výšková diferenciace se s věkem bude zmenšovat.  Největší výškové  rozdíly na  ploše TVP5 s hodnotou max. 0,33 a TVP4 0.28, minimum na TVP1 0.25 a TVP2 0.22 )  </vt:lpstr>
      <vt:lpstr>Porovnání TVP 1- 6 Ks.Ha S nárůstem věku budou počty kusů klesat Nejvíce kusů na ploše TVP6 1000 Ks/Ha, nejméně na TVP4 280 Ks/Ha.</vt:lpstr>
      <vt:lpstr>Porovnání TVP 1- 6 m3Ha  (průměrná zásoba při pasečním hospodaření je cca 257 m3Ha) (Největší max. zásoby se dosáhne na ploše TVP1 s 340 m3Ha a TVP2 s 330 m3Ha , nejméně na TVP4 s 210 m3Ha a TVP5 s 200 m3Ha) </vt:lpstr>
      <vt:lpstr>TVP 5                  Doplnění dalších indexů na TVP5-6              TVP 6 </vt:lpstr>
      <vt:lpstr>Přirozená obnova</vt:lpstr>
      <vt:lpstr>Přirozená obnova (zastoupení)  Porost převážně borový s příměsí smrku, bříz a buku. Nejvíce jedinců na TVP3 17250 a TVP4 14 250 -  nejméně TVP6 3000 aTVP5 3500 ks.Ha Největší druhová bohatost je na TVP 3 a 4, nejmenší  na TVP 5a TVP 6.</vt:lpstr>
      <vt:lpstr>Prezentace aplikace PowerPoint</vt:lpstr>
      <vt:lpstr>Vertikální struktura porostu - Predikce vývoje TVP 1- 3 (2014 – 2064)  </vt:lpstr>
      <vt:lpstr>Prezentace aplikace PowerPoint</vt:lpstr>
      <vt:lpstr>    Souhrn průměrných hodnot růstového  vývoje sdruženého porostu ze všech      TVP 1 – 6 pro roky 2014 - 2067                                                                                                       Rok   2014                 2067 Věk (t) porostu bude na všech TVP stoupat na  průměr             182 let               214 let Výčetní tloušťka na všech TVP bude stoupat                                   20,5 cm             31,8 cm  Střední porostní výška (h) na všech TVP bude stoupat   11,3 m        12,8 m   Výtvarnice (f) bude klesat na všech TVP průměr     0,605            0,549 Objem stromu (v) na všech TVP stoupá    0,235 m3           0,575 m3 Počet stromů (N) na všech TVP  bude klesat    639  Ks              543 Ks Výčetní kruhová základna (G) bude na všech TVP stoupat     19,9  m2h-1         40,6 m2h-1 Objem porostu (V) bude stoupat na všech TVP     136 m3h-1           279 m3h-1 Štíhlostní kvocient (h:d) bude klesat           55,0                   39,8 CBP – bude stoupat na všech TVP         0,4 m3h-1            3,65 m3h-1 CPP – bude na všech TVP stoupat               0,73 m3h-1          1,41 m3h-1 COP -  bude na všech TVP stoupat                                                       136 m3h-1            303 m3h-1  </vt:lpstr>
      <vt:lpstr>   Souhrn – růstového vývoje sdruženého smíšeného porostu: podrobně na jednotlivých TVP 1 – TVP 6    </vt:lpstr>
      <vt:lpstr>Výsledky shrnutí TVP1 – TVP6</vt:lpstr>
      <vt:lpstr>Výsledky -shrnutí přirozené obnovy</vt:lpstr>
      <vt:lpstr>Závěr</vt:lpstr>
      <vt:lpstr>Závěr</vt:lpstr>
      <vt:lpstr>Děkuji Vám za pozornost</vt:lpstr>
    </vt:vector>
  </TitlesOfParts>
  <Company>czu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Struktura a vývoj smíšených porostů v I. zóně KRNAP - Bažinky</dc:title>
  <dc:creator>Zdenda</dc:creator>
  <cp:lastModifiedBy>Marek Brandejský</cp:lastModifiedBy>
  <cp:revision>160</cp:revision>
  <dcterms:created xsi:type="dcterms:W3CDTF">2012-01-28T12:37:36Z</dcterms:created>
  <dcterms:modified xsi:type="dcterms:W3CDTF">2018-03-31T10:53:35Z</dcterms:modified>
</cp:coreProperties>
</file>