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73" r:id="rId3"/>
    <p:sldId id="275" r:id="rId4"/>
    <p:sldId id="276" r:id="rId5"/>
    <p:sldId id="278" r:id="rId6"/>
    <p:sldId id="279" r:id="rId7"/>
    <p:sldId id="280" r:id="rId8"/>
    <p:sldId id="277" r:id="rId9"/>
    <p:sldId id="281" r:id="rId10"/>
    <p:sldId id="282" r:id="rId11"/>
    <p:sldId id="283" r:id="rId12"/>
    <p:sldId id="284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štýlu, bez mrie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08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hlavičk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dátum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7E584F-2E2E-4A70-8B09-92C164732B6F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4" name="Zástupný symbol obrazu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oznámo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53DA8C-59D5-4DFB-ABD1-0A5C55C65F0A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 smtClean="0"/>
              <a:t>Kliknite sem a upravte štýl predlohy podnadpisov.</a:t>
            </a:r>
            <a:endParaRPr lang="cs-CZ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5" name="Zástupný symbol tex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nadpi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razskestezky.cz/kunrat/ku11.html" TargetMode="External"/><Relationship Id="rId13" Type="http://schemas.openxmlformats.org/officeDocument/2006/relationships/hyperlink" Target="http://chranene-uzemi.sije.cz/trebovske-hradisko/slides/trebovske-hradisko-38.php" TargetMode="External"/><Relationship Id="rId3" Type="http://schemas.openxmlformats.org/officeDocument/2006/relationships/hyperlink" Target="http://www.vyletnik.cz/profil/zamek-moravska-trebova/" TargetMode="External"/><Relationship Id="rId7" Type="http://schemas.openxmlformats.org/officeDocument/2006/relationships/hyperlink" Target="http://www.keliwood.cz/aktuality/druhy-pudy-kyselost-pudy-humus-cervenec-dil-prvni" TargetMode="External"/><Relationship Id="rId12" Type="http://schemas.openxmlformats.org/officeDocument/2006/relationships/hyperlink" Target="http://chranene-uzemi.sije.cz/pod-skalou/slides/mladejov-32.php" TargetMode="External"/><Relationship Id="rId2" Type="http://schemas.openxmlformats.org/officeDocument/2006/relationships/hyperlink" Target="http://www.rada-severovychod.cz/photo_full/brana-casu-v-moravske-trebove-1" TargetMode="External"/><Relationship Id="rId16" Type="http://schemas.openxmlformats.org/officeDocument/2006/relationships/hyperlink" Target="http://www.sklenarka.cz/?attachment_id=134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vyuka.zsjarose.cz/index.php?action=lesson_detail&amp;id=119" TargetMode="External"/><Relationship Id="rId11" Type="http://schemas.openxmlformats.org/officeDocument/2006/relationships/hyperlink" Target="http://www.vitejtenazemi.cz/krajina/popup_img.php?img=123&amp;system=krajina" TargetMode="External"/><Relationship Id="rId5" Type="http://schemas.openxmlformats.org/officeDocument/2006/relationships/hyperlink" Target="http://www.svazvlastnikupudy.cz/" TargetMode="External"/><Relationship Id="rId15" Type="http://schemas.openxmlformats.org/officeDocument/2006/relationships/hyperlink" Target="http://www.vcpcso.cz/ptactvo-prirodniho-parku-bohdalov-hartinkov/" TargetMode="External"/><Relationship Id="rId10" Type="http://schemas.openxmlformats.org/officeDocument/2006/relationships/hyperlink" Target="http://upload.wikimedia.org/wikipedia/commons/thumb/e/eb/Selsky_les.JPG/800px-Selsky_les" TargetMode="External"/><Relationship Id="rId4" Type="http://schemas.openxmlformats.org/officeDocument/2006/relationships/hyperlink" Target="http://www.asz.cz/cs/aktualne-z-asz/cena-pudy-v-kanade-stale-roste.html" TargetMode="External"/><Relationship Id="rId9" Type="http://schemas.openxmlformats.org/officeDocument/2006/relationships/hyperlink" Target="http://drabek.bigbloger.lidovky.cz/c/374071/Lesni-naucna-stezka-Sokol.html" TargetMode="External"/><Relationship Id="rId14" Type="http://schemas.openxmlformats.org/officeDocument/2006/relationships/hyperlink" Target="http://pilulka.rajce.idnes.cz/Dlouholoucske_strane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rebecskedulnistezky.cz/sekce-priroda_moravskotrebovska/" TargetMode="External"/><Relationship Id="rId2" Type="http://schemas.openxmlformats.org/officeDocument/2006/relationships/hyperlink" Target="http://www.rychnovnm.cz/misto/rychnovsky-vrch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kauza-rohova.9e.cz/index.php?page=foto_2011-11-30" TargetMode="External"/><Relationship Id="rId4" Type="http://schemas.openxmlformats.org/officeDocument/2006/relationships/hyperlink" Target="http://kauza-rohova.9e.cz/index.php?page=foto_2011-11-26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23528" y="3068960"/>
            <a:ext cx="8820472" cy="2304256"/>
          </a:xfrm>
        </p:spPr>
        <p:txBody>
          <a:bodyPr>
            <a:normAutofit/>
          </a:bodyPr>
          <a:lstStyle/>
          <a:p>
            <a:pPr algn="l"/>
            <a:r>
              <a:rPr lang="cs-CZ" sz="5400" b="1" dirty="0" smtClean="0">
                <a:solidFill>
                  <a:schemeClr val="bg1"/>
                </a:solidFill>
                <a:latin typeface="Trebuchet MS" pitchFamily="34" charset="0"/>
              </a:rPr>
              <a:t>Naše </a:t>
            </a:r>
            <a:r>
              <a:rPr lang="cs-CZ" sz="5400" b="1" dirty="0" err="1" smtClean="0">
                <a:solidFill>
                  <a:schemeClr val="bg1"/>
                </a:solidFill>
                <a:latin typeface="Trebuchet MS" pitchFamily="34" charset="0"/>
              </a:rPr>
              <a:t>Moravskotřebovsko</a:t>
            </a:r>
            <a:r>
              <a:rPr lang="cs-CZ" sz="4800" b="1" dirty="0" smtClean="0">
                <a:solidFill>
                  <a:schemeClr val="bg1"/>
                </a:solidFill>
                <a:latin typeface="Trebuchet MS" pitchFamily="34" charset="0"/>
              </a:rPr>
              <a:t/>
            </a:r>
            <a:br>
              <a:rPr lang="cs-CZ" sz="4800" b="1" dirty="0" smtClean="0">
                <a:solidFill>
                  <a:schemeClr val="bg1"/>
                </a:solidFill>
                <a:latin typeface="Trebuchet MS" pitchFamily="34" charset="0"/>
              </a:rPr>
            </a:br>
            <a:r>
              <a:rPr lang="cs-CZ" sz="2700" b="1" dirty="0" smtClean="0">
                <a:solidFill>
                  <a:schemeClr val="bg1"/>
                </a:solidFill>
                <a:latin typeface="Trebuchet MS" pitchFamily="34" charset="0"/>
              </a:rPr>
              <a:t>Andrea </a:t>
            </a:r>
            <a:r>
              <a:rPr lang="cs-CZ" sz="2700" b="1" dirty="0" err="1" smtClean="0">
                <a:solidFill>
                  <a:schemeClr val="bg1"/>
                </a:solidFill>
                <a:latin typeface="Trebuchet MS" pitchFamily="34" charset="0"/>
              </a:rPr>
              <a:t>Vystavělová</a:t>
            </a:r>
            <a:endParaRPr lang="cs-CZ" sz="48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4" name="Obrázok 3" descr="vyhlidk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3050958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</p:pic>
      <p:pic>
        <p:nvPicPr>
          <p:cNvPr id="5" name="Obrázek 16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0" y="5373216"/>
            <a:ext cx="2915816" cy="1484784"/>
          </a:xfrm>
          <a:prstGeom prst="rect">
            <a:avLst/>
          </a:prstGeom>
          <a:ln w="12700">
            <a:solidFill>
              <a:srgbClr val="FFFFFF"/>
            </a:solidFill>
          </a:ln>
        </p:spPr>
      </p:pic>
      <p:pic>
        <p:nvPicPr>
          <p:cNvPr id="6" name="Obrázek 17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5940152" y="5373216"/>
            <a:ext cx="3203848" cy="1484784"/>
          </a:xfrm>
          <a:prstGeom prst="rect">
            <a:avLst/>
          </a:prstGeom>
          <a:ln w="12700">
            <a:solidFill>
              <a:srgbClr val="FFFFFF"/>
            </a:solidFill>
          </a:ln>
        </p:spPr>
      </p:pic>
      <p:pic>
        <p:nvPicPr>
          <p:cNvPr id="7" name="Obrázok 6" descr="nacimburku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15816" y="5373216"/>
            <a:ext cx="3419872" cy="1484784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6</a:t>
            </a:r>
            <a:r>
              <a:rPr lang="cs-CZ" sz="4000" b="1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.</a:t>
            </a:r>
            <a:r>
              <a:rPr lang="cs-CZ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 </a:t>
            </a:r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Živá příroda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7" name="Zástupný symbol obsahu 6" descr="KAUZA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556792"/>
            <a:ext cx="4104456" cy="2524590"/>
          </a:xfrm>
          <a:ln>
            <a:solidFill>
              <a:srgbClr val="00B050"/>
            </a:solidFill>
          </a:ln>
        </p:spPr>
      </p:pic>
      <p:pic>
        <p:nvPicPr>
          <p:cNvPr id="8" name="Obrázok 7" descr="KAUZA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1556792"/>
            <a:ext cx="3947931" cy="252028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9" name="Obrázok 8" descr="KAUZA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4221088"/>
            <a:ext cx="4104456" cy="2376264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0" name="Obrázok 9" descr="KAUZA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6016" y="4221088"/>
            <a:ext cx="3995936" cy="2376264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11" name="BlokTextu 10"/>
          <p:cNvSpPr txBox="1"/>
          <p:nvPr/>
        </p:nvSpPr>
        <p:spPr>
          <a:xfrm>
            <a:off x="1187624" y="1556792"/>
            <a:ext cx="6696744" cy="523220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bg1"/>
                </a:solidFill>
                <a:latin typeface="Palatino Linotype" pitchFamily="18" charset="0"/>
              </a:rPr>
              <a:t>Kauza Rohová -  kde nastala chyba???</a:t>
            </a:r>
            <a:endParaRPr lang="cs-CZ" sz="2800" b="1" dirty="0">
              <a:solidFill>
                <a:schemeClr val="bg1"/>
              </a:solidFill>
              <a:latin typeface="Palatino Linotype" pitchFamily="18" charset="0"/>
            </a:endParaRPr>
          </a:p>
        </p:txBody>
      </p:sp>
      <p:pic>
        <p:nvPicPr>
          <p:cNvPr id="12" name="Obrázok 11" descr="KAUZ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691680" y="2204864"/>
            <a:ext cx="5832648" cy="4374486"/>
          </a:xfrm>
          <a:prstGeom prst="rect">
            <a:avLst/>
          </a:prstGeom>
          <a:ln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696"/>
          </a:xfrm>
        </p:spPr>
        <p:txBody>
          <a:bodyPr>
            <a:normAutofit/>
          </a:bodyPr>
          <a:lstStyle/>
          <a:p>
            <a:r>
              <a:rPr lang="cs-CZ" sz="2400" u="sng" dirty="0" smtClean="0">
                <a:latin typeface="Palatino Linotype" pitchFamily="18" charset="0"/>
              </a:rPr>
              <a:t>Zdroje obrázků:</a:t>
            </a:r>
            <a:endParaRPr lang="cs-CZ" sz="2400" u="sng" dirty="0">
              <a:latin typeface="Palatino Linotype" pitchFamily="18" charset="0"/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6093296"/>
          </a:xfrm>
        </p:spPr>
        <p:txBody>
          <a:bodyPr>
            <a:normAutofit lnSpcReduction="10000"/>
          </a:bodyPr>
          <a:lstStyle/>
          <a:p>
            <a:r>
              <a:rPr lang="cs-CZ" sz="1200" dirty="0" smtClean="0">
                <a:latin typeface="Palatino Linotype" pitchFamily="18" charset="0"/>
              </a:rPr>
              <a:t>Snímek 1</a:t>
            </a:r>
          </a:p>
          <a:p>
            <a:pPr lvl="1"/>
            <a:r>
              <a:rPr lang="cs-CZ" sz="1200" dirty="0" smtClean="0">
                <a:latin typeface="Palatino Linotype" pitchFamily="18" charset="0"/>
              </a:rPr>
              <a:t>Andrea </a:t>
            </a:r>
            <a:r>
              <a:rPr lang="cs-CZ" sz="1200" dirty="0" err="1" smtClean="0">
                <a:latin typeface="Palatino Linotype" pitchFamily="18" charset="0"/>
              </a:rPr>
              <a:t>Vystavělová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</a:rPr>
              <a:t>Andrea </a:t>
            </a:r>
            <a:r>
              <a:rPr lang="cs-CZ" sz="1200" dirty="0" err="1" smtClean="0">
                <a:latin typeface="Palatino Linotype" pitchFamily="18" charset="0"/>
              </a:rPr>
              <a:t>Vystavělová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2"/>
              </a:rPr>
              <a:t>http://www.rada-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severovychod.cz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photo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_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full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brana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-casu-v-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moravske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trebove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-1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3"/>
              </a:rPr>
              <a:t>http://www.</a:t>
            </a:r>
            <a:r>
              <a:rPr lang="cs-CZ" sz="1200" dirty="0" err="1" smtClean="0">
                <a:latin typeface="Palatino Linotype" pitchFamily="18" charset="0"/>
                <a:hlinkClick r:id="rId3"/>
              </a:rPr>
              <a:t>vyletnik.cz</a:t>
            </a:r>
            <a:r>
              <a:rPr lang="cs-CZ" sz="1200" dirty="0" smtClean="0">
                <a:latin typeface="Palatino Linotype" pitchFamily="18" charset="0"/>
                <a:hlinkClick r:id="rId3"/>
              </a:rPr>
              <a:t>/profil/</a:t>
            </a:r>
            <a:r>
              <a:rPr lang="cs-CZ" sz="1200" dirty="0" err="1" smtClean="0">
                <a:latin typeface="Palatino Linotype" pitchFamily="18" charset="0"/>
                <a:hlinkClick r:id="rId3"/>
              </a:rPr>
              <a:t>zamek</a:t>
            </a:r>
            <a:r>
              <a:rPr lang="cs-CZ" sz="1200" dirty="0" smtClean="0">
                <a:latin typeface="Palatino Linotype" pitchFamily="18" charset="0"/>
                <a:hlinkClick r:id="rId3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3"/>
              </a:rPr>
              <a:t>moravska</a:t>
            </a:r>
            <a:r>
              <a:rPr lang="cs-CZ" sz="1200" dirty="0" smtClean="0">
                <a:latin typeface="Palatino Linotype" pitchFamily="18" charset="0"/>
                <a:hlinkClick r:id="rId3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3"/>
              </a:rPr>
              <a:t>trebova</a:t>
            </a:r>
            <a:r>
              <a:rPr lang="cs-CZ" sz="1200" dirty="0" smtClean="0">
                <a:latin typeface="Palatino Linotype" pitchFamily="18" charset="0"/>
                <a:hlinkClick r:id="rId3"/>
              </a:rPr>
              <a:t>/</a:t>
            </a:r>
            <a:endParaRPr lang="cs-CZ" sz="1200" dirty="0" smtClean="0">
              <a:latin typeface="Palatino Linotype" pitchFamily="18" charset="0"/>
            </a:endParaRPr>
          </a:p>
          <a:p>
            <a:r>
              <a:rPr lang="cs-CZ" sz="1200" dirty="0" smtClean="0">
                <a:latin typeface="Palatino Linotype" pitchFamily="18" charset="0"/>
              </a:rPr>
              <a:t>Snímek 2</a:t>
            </a:r>
          </a:p>
          <a:p>
            <a:pPr lvl="1"/>
            <a:r>
              <a:rPr lang="cs-CZ" sz="1200" dirty="0" smtClean="0">
                <a:latin typeface="Palatino Linotype" pitchFamily="18" charset="0"/>
                <a:hlinkClick r:id="rId4"/>
              </a:rPr>
              <a:t>http://www.</a:t>
            </a:r>
            <a:r>
              <a:rPr lang="cs-CZ" sz="1200" dirty="0" err="1" smtClean="0">
                <a:latin typeface="Palatino Linotype" pitchFamily="18" charset="0"/>
                <a:hlinkClick r:id="rId4"/>
              </a:rPr>
              <a:t>asz.cz</a:t>
            </a:r>
            <a:r>
              <a:rPr lang="cs-CZ" sz="1200" dirty="0" smtClean="0">
                <a:latin typeface="Palatino Linotype" pitchFamily="18" charset="0"/>
                <a:hlinkClick r:id="rId4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4"/>
              </a:rPr>
              <a:t>cs</a:t>
            </a:r>
            <a:r>
              <a:rPr lang="cs-CZ" sz="1200" dirty="0" smtClean="0">
                <a:latin typeface="Palatino Linotype" pitchFamily="18" charset="0"/>
                <a:hlinkClick r:id="rId4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4"/>
              </a:rPr>
              <a:t>aktualne</a:t>
            </a:r>
            <a:r>
              <a:rPr lang="cs-CZ" sz="1200" dirty="0" smtClean="0">
                <a:latin typeface="Palatino Linotype" pitchFamily="18" charset="0"/>
                <a:hlinkClick r:id="rId4"/>
              </a:rPr>
              <a:t>-z-</a:t>
            </a:r>
            <a:r>
              <a:rPr lang="cs-CZ" sz="1200" dirty="0" err="1" smtClean="0">
                <a:latin typeface="Palatino Linotype" pitchFamily="18" charset="0"/>
                <a:hlinkClick r:id="rId4"/>
              </a:rPr>
              <a:t>asz</a:t>
            </a:r>
            <a:r>
              <a:rPr lang="cs-CZ" sz="1200" dirty="0" smtClean="0">
                <a:latin typeface="Palatino Linotype" pitchFamily="18" charset="0"/>
                <a:hlinkClick r:id="rId4"/>
              </a:rPr>
              <a:t>/cena-pudy-v-</a:t>
            </a:r>
            <a:r>
              <a:rPr lang="cs-CZ" sz="1200" dirty="0" err="1" smtClean="0">
                <a:latin typeface="Palatino Linotype" pitchFamily="18" charset="0"/>
                <a:hlinkClick r:id="rId4"/>
              </a:rPr>
              <a:t>kanade</a:t>
            </a:r>
            <a:r>
              <a:rPr lang="cs-CZ" sz="1200" dirty="0" smtClean="0">
                <a:latin typeface="Palatino Linotype" pitchFamily="18" charset="0"/>
                <a:hlinkClick r:id="rId4"/>
              </a:rPr>
              <a:t>-stale-roste.</a:t>
            </a:r>
            <a:r>
              <a:rPr lang="cs-CZ" sz="1200" dirty="0" err="1" smtClean="0">
                <a:latin typeface="Palatino Linotype" pitchFamily="18" charset="0"/>
                <a:hlinkClick r:id="rId4"/>
              </a:rPr>
              <a:t>html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5"/>
              </a:rPr>
              <a:t>http://www.</a:t>
            </a:r>
            <a:r>
              <a:rPr lang="cs-CZ" sz="1200" dirty="0" err="1" smtClean="0">
                <a:latin typeface="Palatino Linotype" pitchFamily="18" charset="0"/>
                <a:hlinkClick r:id="rId5"/>
              </a:rPr>
              <a:t>svazvlastnikupudy.cz</a:t>
            </a:r>
            <a:r>
              <a:rPr lang="cs-CZ" sz="1200" dirty="0" smtClean="0">
                <a:latin typeface="Palatino Linotype" pitchFamily="18" charset="0"/>
                <a:hlinkClick r:id="rId5"/>
              </a:rPr>
              <a:t>/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6"/>
              </a:rPr>
              <a:t>http://vyuka.zsjarose.cz/index.php?action=lesson_detail&amp;id=119</a:t>
            </a:r>
            <a:endParaRPr lang="cs-CZ" sz="1200" dirty="0" smtClean="0">
              <a:latin typeface="Palatino Linotype" pitchFamily="18" charset="0"/>
            </a:endParaRPr>
          </a:p>
          <a:p>
            <a:r>
              <a:rPr lang="cs-CZ" sz="1200" dirty="0" smtClean="0">
                <a:latin typeface="Palatino Linotype" pitchFamily="18" charset="0"/>
              </a:rPr>
              <a:t>Snímek 3</a:t>
            </a:r>
          </a:p>
          <a:p>
            <a:pPr lvl="1"/>
            <a:r>
              <a:rPr lang="cs-CZ" sz="1200" dirty="0" smtClean="0">
                <a:latin typeface="Palatino Linotype" pitchFamily="18" charset="0"/>
                <a:hlinkClick r:id="rId7"/>
              </a:rPr>
              <a:t>http://www.</a:t>
            </a:r>
            <a:r>
              <a:rPr lang="cs-CZ" sz="1200" dirty="0" err="1" smtClean="0">
                <a:latin typeface="Palatino Linotype" pitchFamily="18" charset="0"/>
                <a:hlinkClick r:id="rId7"/>
              </a:rPr>
              <a:t>keliwood.cz</a:t>
            </a:r>
            <a:r>
              <a:rPr lang="cs-CZ" sz="1200" dirty="0" smtClean="0">
                <a:latin typeface="Palatino Linotype" pitchFamily="18" charset="0"/>
                <a:hlinkClick r:id="rId7"/>
              </a:rPr>
              <a:t>/aktuality/druhy-pudy-kyselost-pudy-humus-</a:t>
            </a:r>
            <a:r>
              <a:rPr lang="cs-CZ" sz="1200" dirty="0" err="1" smtClean="0">
                <a:latin typeface="Palatino Linotype" pitchFamily="18" charset="0"/>
                <a:hlinkClick r:id="rId7"/>
              </a:rPr>
              <a:t>cervenec</a:t>
            </a:r>
            <a:r>
              <a:rPr lang="cs-CZ" sz="1200" dirty="0" smtClean="0">
                <a:latin typeface="Palatino Linotype" pitchFamily="18" charset="0"/>
                <a:hlinkClick r:id="rId7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7"/>
              </a:rPr>
              <a:t>dil</a:t>
            </a:r>
            <a:r>
              <a:rPr lang="cs-CZ" sz="1200" dirty="0" smtClean="0">
                <a:latin typeface="Palatino Linotype" pitchFamily="18" charset="0"/>
                <a:hlinkClick r:id="rId7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7"/>
              </a:rPr>
              <a:t>prvni</a:t>
            </a:r>
            <a:endParaRPr lang="cs-CZ" sz="1200" dirty="0" smtClean="0">
              <a:latin typeface="Palatino Linotype" pitchFamily="18" charset="0"/>
            </a:endParaRPr>
          </a:p>
          <a:p>
            <a:r>
              <a:rPr lang="cs-CZ" sz="1200" dirty="0" smtClean="0">
                <a:latin typeface="Palatino Linotype" pitchFamily="18" charset="0"/>
              </a:rPr>
              <a:t>Snímek 4</a:t>
            </a:r>
          </a:p>
          <a:p>
            <a:pPr lvl="1"/>
            <a:r>
              <a:rPr lang="cs-CZ" sz="1200" dirty="0" smtClean="0">
                <a:latin typeface="Palatino Linotype" pitchFamily="18" charset="0"/>
                <a:hlinkClick r:id="rId8"/>
              </a:rPr>
              <a:t>http://www.</a:t>
            </a:r>
            <a:r>
              <a:rPr lang="cs-CZ" sz="1200" dirty="0" err="1" smtClean="0">
                <a:latin typeface="Palatino Linotype" pitchFamily="18" charset="0"/>
                <a:hlinkClick r:id="rId8"/>
              </a:rPr>
              <a:t>prazskestezky.cz</a:t>
            </a:r>
            <a:r>
              <a:rPr lang="cs-CZ" sz="1200" dirty="0" smtClean="0">
                <a:latin typeface="Palatino Linotype" pitchFamily="18" charset="0"/>
                <a:hlinkClick r:id="rId8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8"/>
              </a:rPr>
              <a:t>kunrat</a:t>
            </a:r>
            <a:r>
              <a:rPr lang="cs-CZ" sz="1200" dirty="0" smtClean="0">
                <a:latin typeface="Palatino Linotype" pitchFamily="18" charset="0"/>
                <a:hlinkClick r:id="rId8"/>
              </a:rPr>
              <a:t>/ku11.html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9"/>
              </a:rPr>
              <a:t>http://drabek.bigbloger.lidovky.cz/c/374071/Lesni-naucna-stezka-Sokol.html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10"/>
              </a:rPr>
              <a:t>http://upload.wikimedia.org/wikipedia/commons/thumb/e/eb/Selsky_les.JPG/800px-Selsky_les</a:t>
            </a:r>
            <a:endParaRPr lang="cs-CZ" sz="1200" dirty="0" smtClean="0">
              <a:latin typeface="Palatino Linotype" pitchFamily="18" charset="0"/>
            </a:endParaRPr>
          </a:p>
          <a:p>
            <a:r>
              <a:rPr lang="cs-CZ" sz="1200" dirty="0" smtClean="0">
                <a:latin typeface="Palatino Linotype" pitchFamily="18" charset="0"/>
              </a:rPr>
              <a:t>Snímek 5</a:t>
            </a:r>
          </a:p>
          <a:p>
            <a:pPr lvl="1"/>
            <a:r>
              <a:rPr lang="cs-CZ" sz="1200" dirty="0" smtClean="0">
                <a:latin typeface="Palatino Linotype" pitchFamily="18" charset="0"/>
              </a:rPr>
              <a:t>Andrea </a:t>
            </a:r>
            <a:r>
              <a:rPr lang="cs-CZ" sz="1200" dirty="0" err="1" smtClean="0">
                <a:latin typeface="Palatino Linotype" pitchFamily="18" charset="0"/>
              </a:rPr>
              <a:t>Vystavělová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</a:rPr>
              <a:t>Andrea </a:t>
            </a:r>
            <a:r>
              <a:rPr lang="cs-CZ" sz="1200" dirty="0" err="1" smtClean="0">
                <a:latin typeface="Palatino Linotype" pitchFamily="18" charset="0"/>
              </a:rPr>
              <a:t>Vystavělová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11"/>
              </a:rPr>
              <a:t>http://www.</a:t>
            </a:r>
            <a:r>
              <a:rPr lang="cs-CZ" sz="1200" dirty="0" err="1" smtClean="0">
                <a:latin typeface="Palatino Linotype" pitchFamily="18" charset="0"/>
                <a:hlinkClick r:id="rId11"/>
              </a:rPr>
              <a:t>vitejtenazemi.cz</a:t>
            </a:r>
            <a:r>
              <a:rPr lang="cs-CZ" sz="1200" dirty="0" smtClean="0">
                <a:latin typeface="Palatino Linotype" pitchFamily="18" charset="0"/>
                <a:hlinkClick r:id="rId11"/>
              </a:rPr>
              <a:t>/krajina/</a:t>
            </a:r>
            <a:r>
              <a:rPr lang="cs-CZ" sz="1200" dirty="0" err="1" smtClean="0">
                <a:latin typeface="Palatino Linotype" pitchFamily="18" charset="0"/>
                <a:hlinkClick r:id="rId11"/>
              </a:rPr>
              <a:t>popup</a:t>
            </a:r>
            <a:r>
              <a:rPr lang="cs-CZ" sz="1200" dirty="0" smtClean="0">
                <a:latin typeface="Palatino Linotype" pitchFamily="18" charset="0"/>
                <a:hlinkClick r:id="rId11"/>
              </a:rPr>
              <a:t>_</a:t>
            </a:r>
            <a:r>
              <a:rPr lang="cs-CZ" sz="1200" dirty="0" err="1" smtClean="0">
                <a:latin typeface="Palatino Linotype" pitchFamily="18" charset="0"/>
                <a:hlinkClick r:id="rId11"/>
              </a:rPr>
              <a:t>img.php</a:t>
            </a:r>
            <a:r>
              <a:rPr lang="cs-CZ" sz="1200" dirty="0" smtClean="0">
                <a:latin typeface="Palatino Linotype" pitchFamily="18" charset="0"/>
                <a:hlinkClick r:id="rId11"/>
              </a:rPr>
              <a:t>?</a:t>
            </a:r>
            <a:r>
              <a:rPr lang="cs-CZ" sz="1200" dirty="0" err="1" smtClean="0">
                <a:latin typeface="Palatino Linotype" pitchFamily="18" charset="0"/>
                <a:hlinkClick r:id="rId11"/>
              </a:rPr>
              <a:t>img</a:t>
            </a:r>
            <a:r>
              <a:rPr lang="cs-CZ" sz="1200" dirty="0" smtClean="0">
                <a:latin typeface="Palatino Linotype" pitchFamily="18" charset="0"/>
                <a:hlinkClick r:id="rId11"/>
              </a:rPr>
              <a:t>=123&amp;</a:t>
            </a:r>
            <a:r>
              <a:rPr lang="cs-CZ" sz="1200" dirty="0" err="1" smtClean="0">
                <a:latin typeface="Palatino Linotype" pitchFamily="18" charset="0"/>
                <a:hlinkClick r:id="rId11"/>
              </a:rPr>
              <a:t>system</a:t>
            </a:r>
            <a:r>
              <a:rPr lang="cs-CZ" sz="1200" dirty="0" smtClean="0">
                <a:latin typeface="Palatino Linotype" pitchFamily="18" charset="0"/>
                <a:hlinkClick r:id="rId11"/>
              </a:rPr>
              <a:t>=krajina</a:t>
            </a:r>
            <a:endParaRPr lang="cs-CZ" sz="1200" dirty="0" smtClean="0">
              <a:latin typeface="Palatino Linotype" pitchFamily="18" charset="0"/>
            </a:endParaRPr>
          </a:p>
          <a:p>
            <a:r>
              <a:rPr lang="cs-CZ" sz="1200" dirty="0" smtClean="0">
                <a:latin typeface="Palatino Linotype" pitchFamily="18" charset="0"/>
              </a:rPr>
              <a:t>Snímek 6</a:t>
            </a:r>
          </a:p>
          <a:p>
            <a:pPr lvl="1"/>
            <a:r>
              <a:rPr lang="cs-CZ" sz="1200" dirty="0" smtClean="0">
                <a:latin typeface="Palatino Linotype" pitchFamily="18" charset="0"/>
              </a:rPr>
              <a:t>Andrea </a:t>
            </a:r>
            <a:r>
              <a:rPr lang="cs-CZ" sz="1200" dirty="0" err="1" smtClean="0">
                <a:latin typeface="Palatino Linotype" pitchFamily="18" charset="0"/>
              </a:rPr>
              <a:t>Vystavělová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12"/>
              </a:rPr>
              <a:t>http://chranene-uzemi.sije.cz/pod-skalou/slides/mladejov-32.php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13"/>
              </a:rPr>
              <a:t>http://chranene-uzemi.sije.cz/trebovske-hradisko/slides/trebovske-hradisko-38.php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14"/>
              </a:rPr>
              <a:t>http://pilulka.rajce.</a:t>
            </a:r>
            <a:r>
              <a:rPr lang="cs-CZ" sz="1200" dirty="0" err="1" smtClean="0">
                <a:latin typeface="Palatino Linotype" pitchFamily="18" charset="0"/>
                <a:hlinkClick r:id="rId14"/>
              </a:rPr>
              <a:t>idnes.cz</a:t>
            </a:r>
            <a:r>
              <a:rPr lang="cs-CZ" sz="1200" dirty="0" smtClean="0">
                <a:latin typeface="Palatino Linotype" pitchFamily="18" charset="0"/>
                <a:hlinkClick r:id="rId14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14"/>
              </a:rPr>
              <a:t>Dlouholoucske</a:t>
            </a:r>
            <a:r>
              <a:rPr lang="cs-CZ" sz="1200" dirty="0" smtClean="0">
                <a:latin typeface="Palatino Linotype" pitchFamily="18" charset="0"/>
                <a:hlinkClick r:id="rId14"/>
              </a:rPr>
              <a:t>_</a:t>
            </a:r>
            <a:r>
              <a:rPr lang="cs-CZ" sz="1200" dirty="0" err="1" smtClean="0">
                <a:latin typeface="Palatino Linotype" pitchFamily="18" charset="0"/>
                <a:hlinkClick r:id="rId14"/>
              </a:rPr>
              <a:t>strane</a:t>
            </a:r>
            <a:r>
              <a:rPr lang="cs-CZ" sz="1200" dirty="0" smtClean="0">
                <a:latin typeface="Palatino Linotype" pitchFamily="18" charset="0"/>
                <a:hlinkClick r:id="rId14"/>
              </a:rPr>
              <a:t>/</a:t>
            </a:r>
            <a:endParaRPr lang="cs-CZ" sz="1200" dirty="0" smtClean="0">
              <a:latin typeface="Palatino Linotype" pitchFamily="18" charset="0"/>
            </a:endParaRPr>
          </a:p>
          <a:p>
            <a:r>
              <a:rPr lang="cs-CZ" sz="1300" dirty="0" smtClean="0">
                <a:latin typeface="Palatino Linotype" pitchFamily="18" charset="0"/>
              </a:rPr>
              <a:t>Snímek 7</a:t>
            </a:r>
          </a:p>
          <a:p>
            <a:pPr lvl="1"/>
            <a:r>
              <a:rPr lang="cs-CZ" sz="1300" dirty="0" smtClean="0">
                <a:latin typeface="Palatino Linotype" pitchFamily="18" charset="0"/>
              </a:rPr>
              <a:t>Andrea </a:t>
            </a:r>
            <a:r>
              <a:rPr lang="cs-CZ" sz="1300" dirty="0" err="1" smtClean="0">
                <a:latin typeface="Palatino Linotype" pitchFamily="18" charset="0"/>
              </a:rPr>
              <a:t>Vystavělová</a:t>
            </a:r>
            <a:endParaRPr lang="cs-CZ" sz="1300" dirty="0" smtClean="0">
              <a:latin typeface="Palatino Linotype" pitchFamily="18" charset="0"/>
            </a:endParaRPr>
          </a:p>
          <a:p>
            <a:pPr lvl="1"/>
            <a:r>
              <a:rPr lang="cs-CZ" sz="1300" dirty="0" smtClean="0">
                <a:latin typeface="Palatino Linotype" pitchFamily="18" charset="0"/>
              </a:rPr>
              <a:t>Andrea </a:t>
            </a:r>
            <a:r>
              <a:rPr lang="cs-CZ" sz="1300" dirty="0" err="1" smtClean="0">
                <a:latin typeface="Palatino Linotype" pitchFamily="18" charset="0"/>
              </a:rPr>
              <a:t>Vystavělová</a:t>
            </a:r>
            <a:endParaRPr lang="cs-CZ" sz="1300" dirty="0" smtClean="0">
              <a:latin typeface="Palatino Linotype" pitchFamily="18" charset="0"/>
            </a:endParaRPr>
          </a:p>
          <a:p>
            <a:pPr lvl="1"/>
            <a:r>
              <a:rPr lang="cs-CZ" sz="1300" dirty="0" smtClean="0">
                <a:latin typeface="Palatino Linotype" pitchFamily="18" charset="0"/>
                <a:hlinkClick r:id="rId15"/>
              </a:rPr>
              <a:t>http://www.</a:t>
            </a:r>
            <a:r>
              <a:rPr lang="cs-CZ" sz="1300" dirty="0" err="1" smtClean="0">
                <a:latin typeface="Palatino Linotype" pitchFamily="18" charset="0"/>
                <a:hlinkClick r:id="rId15"/>
              </a:rPr>
              <a:t>vcpcso.cz</a:t>
            </a:r>
            <a:r>
              <a:rPr lang="cs-CZ" sz="1300" dirty="0" smtClean="0">
                <a:latin typeface="Palatino Linotype" pitchFamily="18" charset="0"/>
                <a:hlinkClick r:id="rId15"/>
              </a:rPr>
              <a:t>/ptactvo-</a:t>
            </a:r>
            <a:r>
              <a:rPr lang="cs-CZ" sz="1300" dirty="0" err="1" smtClean="0">
                <a:latin typeface="Palatino Linotype" pitchFamily="18" charset="0"/>
                <a:hlinkClick r:id="rId15"/>
              </a:rPr>
              <a:t>prirodniho</a:t>
            </a:r>
            <a:r>
              <a:rPr lang="cs-CZ" sz="1300" dirty="0" smtClean="0">
                <a:latin typeface="Palatino Linotype" pitchFamily="18" charset="0"/>
                <a:hlinkClick r:id="rId15"/>
              </a:rPr>
              <a:t>-parku-</a:t>
            </a:r>
            <a:r>
              <a:rPr lang="cs-CZ" sz="1300" dirty="0" err="1" smtClean="0">
                <a:latin typeface="Palatino Linotype" pitchFamily="18" charset="0"/>
                <a:hlinkClick r:id="rId15"/>
              </a:rPr>
              <a:t>bohdalov</a:t>
            </a:r>
            <a:r>
              <a:rPr lang="cs-CZ" sz="1300" dirty="0" smtClean="0">
                <a:latin typeface="Palatino Linotype" pitchFamily="18" charset="0"/>
                <a:hlinkClick r:id="rId15"/>
              </a:rPr>
              <a:t>-</a:t>
            </a:r>
            <a:r>
              <a:rPr lang="cs-CZ" sz="1300" dirty="0" err="1" smtClean="0">
                <a:latin typeface="Palatino Linotype" pitchFamily="18" charset="0"/>
                <a:hlinkClick r:id="rId15"/>
              </a:rPr>
              <a:t>hartinkov</a:t>
            </a:r>
            <a:r>
              <a:rPr lang="cs-CZ" sz="1300" dirty="0" smtClean="0">
                <a:latin typeface="Palatino Linotype" pitchFamily="18" charset="0"/>
                <a:hlinkClick r:id="rId15"/>
              </a:rPr>
              <a:t>/</a:t>
            </a:r>
            <a:endParaRPr lang="cs-CZ" sz="1300" dirty="0" smtClean="0">
              <a:latin typeface="Palatino Linotype" pitchFamily="18" charset="0"/>
            </a:endParaRPr>
          </a:p>
          <a:p>
            <a:pPr lvl="1"/>
            <a:r>
              <a:rPr lang="cs-CZ" sz="1300" dirty="0" smtClean="0">
                <a:latin typeface="Palatino Linotype" pitchFamily="18" charset="0"/>
                <a:hlinkClick r:id="rId16"/>
              </a:rPr>
              <a:t>http://www.</a:t>
            </a:r>
            <a:r>
              <a:rPr lang="cs-CZ" sz="1300" dirty="0" err="1" smtClean="0">
                <a:latin typeface="Palatino Linotype" pitchFamily="18" charset="0"/>
                <a:hlinkClick r:id="rId16"/>
              </a:rPr>
              <a:t>sklenarka.cz</a:t>
            </a:r>
            <a:r>
              <a:rPr lang="cs-CZ" sz="1300" dirty="0" smtClean="0">
                <a:latin typeface="Palatino Linotype" pitchFamily="18" charset="0"/>
                <a:hlinkClick r:id="rId16"/>
              </a:rPr>
              <a:t>/?</a:t>
            </a:r>
            <a:r>
              <a:rPr lang="cs-CZ" sz="1300" dirty="0" err="1" smtClean="0">
                <a:latin typeface="Palatino Linotype" pitchFamily="18" charset="0"/>
                <a:hlinkClick r:id="rId16"/>
              </a:rPr>
              <a:t>attachment</a:t>
            </a:r>
            <a:r>
              <a:rPr lang="cs-CZ" sz="1300" dirty="0" smtClean="0">
                <a:latin typeface="Palatino Linotype" pitchFamily="18" charset="0"/>
                <a:hlinkClick r:id="rId16"/>
              </a:rPr>
              <a:t>_id=1342</a:t>
            </a:r>
            <a:endParaRPr lang="cs-CZ" sz="1300" dirty="0" smtClean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/>
          <a:lstStyle/>
          <a:p>
            <a:r>
              <a:rPr lang="cs-CZ" sz="1200" dirty="0" smtClean="0">
                <a:latin typeface="Palatino Linotype" pitchFamily="18" charset="0"/>
              </a:rPr>
              <a:t>Snímek 8</a:t>
            </a:r>
          </a:p>
          <a:p>
            <a:pPr lvl="1"/>
            <a:r>
              <a:rPr lang="cs-CZ" sz="1200" dirty="0" smtClean="0">
                <a:latin typeface="Palatino Linotype" pitchFamily="18" charset="0"/>
              </a:rPr>
              <a:t>Andrea </a:t>
            </a:r>
            <a:r>
              <a:rPr lang="cs-CZ" sz="1200" dirty="0" err="1" smtClean="0">
                <a:latin typeface="Palatino Linotype" pitchFamily="18" charset="0"/>
              </a:rPr>
              <a:t>Vystavělová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</a:rPr>
              <a:t>Andrea </a:t>
            </a:r>
            <a:r>
              <a:rPr lang="cs-CZ" sz="1200" dirty="0" err="1" smtClean="0">
                <a:latin typeface="Palatino Linotype" pitchFamily="18" charset="0"/>
              </a:rPr>
              <a:t>Vystavělová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</a:rPr>
              <a:t>Andrea </a:t>
            </a:r>
            <a:r>
              <a:rPr lang="cs-CZ" sz="1200" dirty="0" err="1" smtClean="0">
                <a:latin typeface="Palatino Linotype" pitchFamily="18" charset="0"/>
              </a:rPr>
              <a:t>Vystavělová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2"/>
              </a:rPr>
              <a:t>http://www.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rychnovnm.cz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misto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rychnovsky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-vrch</a:t>
            </a:r>
            <a:endParaRPr lang="cs-CZ" sz="1200" dirty="0" smtClean="0">
              <a:latin typeface="Palatino Linotype" pitchFamily="18" charset="0"/>
            </a:endParaRPr>
          </a:p>
          <a:p>
            <a:r>
              <a:rPr lang="cs-CZ" sz="1200" dirty="0" smtClean="0">
                <a:latin typeface="Palatino Linotype" pitchFamily="18" charset="0"/>
              </a:rPr>
              <a:t>Snímek 9</a:t>
            </a:r>
          </a:p>
          <a:p>
            <a:pPr lvl="1"/>
            <a:r>
              <a:rPr lang="cs-CZ" sz="1200" dirty="0" smtClean="0">
                <a:latin typeface="Palatino Linotype" pitchFamily="18" charset="0"/>
                <a:hlinkClick r:id="rId3"/>
              </a:rPr>
              <a:t>http://www.</a:t>
            </a:r>
            <a:r>
              <a:rPr lang="cs-CZ" sz="1200" dirty="0" err="1" smtClean="0">
                <a:latin typeface="Palatino Linotype" pitchFamily="18" charset="0"/>
                <a:hlinkClick r:id="rId3"/>
              </a:rPr>
              <a:t>hrebecskedulnistezky.cz</a:t>
            </a:r>
            <a:r>
              <a:rPr lang="cs-CZ" sz="1200" dirty="0" smtClean="0">
                <a:latin typeface="Palatino Linotype" pitchFamily="18" charset="0"/>
                <a:hlinkClick r:id="rId3"/>
              </a:rPr>
              <a:t>/sekce-</a:t>
            </a:r>
            <a:r>
              <a:rPr lang="cs-CZ" sz="1200" dirty="0" err="1" smtClean="0">
                <a:latin typeface="Palatino Linotype" pitchFamily="18" charset="0"/>
                <a:hlinkClick r:id="rId3"/>
              </a:rPr>
              <a:t>priroda</a:t>
            </a:r>
            <a:r>
              <a:rPr lang="cs-CZ" sz="1200" dirty="0" smtClean="0">
                <a:latin typeface="Palatino Linotype" pitchFamily="18" charset="0"/>
                <a:hlinkClick r:id="rId3"/>
              </a:rPr>
              <a:t>_</a:t>
            </a:r>
            <a:r>
              <a:rPr lang="cs-CZ" sz="1200" dirty="0" err="1" smtClean="0">
                <a:latin typeface="Palatino Linotype" pitchFamily="18" charset="0"/>
                <a:hlinkClick r:id="rId3"/>
              </a:rPr>
              <a:t>moravskotrebovska</a:t>
            </a:r>
            <a:r>
              <a:rPr lang="cs-CZ" sz="1200" dirty="0" smtClean="0">
                <a:latin typeface="Palatino Linotype" pitchFamily="18" charset="0"/>
                <a:hlinkClick r:id="rId3"/>
              </a:rPr>
              <a:t>/</a:t>
            </a:r>
            <a:endParaRPr lang="cs-CZ" sz="1200" dirty="0" smtClean="0">
              <a:latin typeface="Palatino Linotype" pitchFamily="18" charset="0"/>
            </a:endParaRPr>
          </a:p>
          <a:p>
            <a:r>
              <a:rPr lang="cs-CZ" sz="1200" dirty="0" smtClean="0">
                <a:latin typeface="Palatino Linotype" pitchFamily="18" charset="0"/>
              </a:rPr>
              <a:t>Snímek 10</a:t>
            </a:r>
          </a:p>
          <a:p>
            <a:pPr lvl="1"/>
            <a:r>
              <a:rPr lang="cs-CZ" sz="1200" dirty="0" smtClean="0">
                <a:latin typeface="Palatino Linotype" pitchFamily="18" charset="0"/>
                <a:hlinkClick r:id="rId4"/>
              </a:rPr>
              <a:t>http://kauza-rohova.9e.cz/index.</a:t>
            </a:r>
            <a:r>
              <a:rPr lang="cs-CZ" sz="1200" dirty="0" err="1" smtClean="0">
                <a:latin typeface="Palatino Linotype" pitchFamily="18" charset="0"/>
                <a:hlinkClick r:id="rId4"/>
              </a:rPr>
              <a:t>php</a:t>
            </a:r>
            <a:r>
              <a:rPr lang="cs-CZ" sz="1200" dirty="0" smtClean="0">
                <a:latin typeface="Palatino Linotype" pitchFamily="18" charset="0"/>
                <a:hlinkClick r:id="rId4"/>
              </a:rPr>
              <a:t>?</a:t>
            </a:r>
            <a:r>
              <a:rPr lang="cs-CZ" sz="1200" dirty="0" err="1" smtClean="0">
                <a:latin typeface="Palatino Linotype" pitchFamily="18" charset="0"/>
                <a:hlinkClick r:id="rId4"/>
              </a:rPr>
              <a:t>page</a:t>
            </a:r>
            <a:r>
              <a:rPr lang="cs-CZ" sz="1200" dirty="0" smtClean="0">
                <a:latin typeface="Palatino Linotype" pitchFamily="18" charset="0"/>
                <a:hlinkClick r:id="rId4"/>
              </a:rPr>
              <a:t>=foto_2011-11-26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5"/>
              </a:rPr>
              <a:t>http://kauza-rohova.9e.cz/index.</a:t>
            </a:r>
            <a:r>
              <a:rPr lang="cs-CZ" sz="1200" dirty="0" err="1" smtClean="0">
                <a:latin typeface="Palatino Linotype" pitchFamily="18" charset="0"/>
                <a:hlinkClick r:id="rId5"/>
              </a:rPr>
              <a:t>php</a:t>
            </a:r>
            <a:r>
              <a:rPr lang="cs-CZ" sz="1200" dirty="0" smtClean="0">
                <a:latin typeface="Palatino Linotype" pitchFamily="18" charset="0"/>
                <a:hlinkClick r:id="rId5"/>
              </a:rPr>
              <a:t>?</a:t>
            </a:r>
            <a:r>
              <a:rPr lang="cs-CZ" sz="1200" dirty="0" err="1" smtClean="0">
                <a:latin typeface="Palatino Linotype" pitchFamily="18" charset="0"/>
                <a:hlinkClick r:id="rId5"/>
              </a:rPr>
              <a:t>page</a:t>
            </a:r>
            <a:r>
              <a:rPr lang="cs-CZ" sz="1200" dirty="0" smtClean="0">
                <a:latin typeface="Palatino Linotype" pitchFamily="18" charset="0"/>
                <a:hlinkClick r:id="rId5"/>
              </a:rPr>
              <a:t>=foto_2011-11-30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5"/>
              </a:rPr>
              <a:t>http://kauza-rohova.9e.cz/index.</a:t>
            </a:r>
            <a:r>
              <a:rPr lang="cs-CZ" sz="1200" dirty="0" err="1" smtClean="0">
                <a:latin typeface="Palatino Linotype" pitchFamily="18" charset="0"/>
                <a:hlinkClick r:id="rId5"/>
              </a:rPr>
              <a:t>php</a:t>
            </a:r>
            <a:r>
              <a:rPr lang="cs-CZ" sz="1200" dirty="0" smtClean="0">
                <a:latin typeface="Palatino Linotype" pitchFamily="18" charset="0"/>
                <a:hlinkClick r:id="rId5"/>
              </a:rPr>
              <a:t>?</a:t>
            </a:r>
            <a:r>
              <a:rPr lang="cs-CZ" sz="1200" dirty="0" err="1" smtClean="0">
                <a:latin typeface="Palatino Linotype" pitchFamily="18" charset="0"/>
                <a:hlinkClick r:id="rId5"/>
              </a:rPr>
              <a:t>page</a:t>
            </a:r>
            <a:r>
              <a:rPr lang="cs-CZ" sz="1200" dirty="0" smtClean="0">
                <a:latin typeface="Palatino Linotype" pitchFamily="18" charset="0"/>
                <a:hlinkClick r:id="rId5"/>
              </a:rPr>
              <a:t>=foto_2011-11-30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5"/>
              </a:rPr>
              <a:t>http://kauza-rohova.9e.cz/index.</a:t>
            </a:r>
            <a:r>
              <a:rPr lang="cs-CZ" sz="1200" dirty="0" err="1" smtClean="0">
                <a:latin typeface="Palatino Linotype" pitchFamily="18" charset="0"/>
                <a:hlinkClick r:id="rId5"/>
              </a:rPr>
              <a:t>php</a:t>
            </a:r>
            <a:r>
              <a:rPr lang="cs-CZ" sz="1200" dirty="0" smtClean="0">
                <a:latin typeface="Palatino Linotype" pitchFamily="18" charset="0"/>
                <a:hlinkClick r:id="rId5"/>
              </a:rPr>
              <a:t>?</a:t>
            </a:r>
            <a:r>
              <a:rPr lang="cs-CZ" sz="1200" dirty="0" err="1" smtClean="0">
                <a:latin typeface="Palatino Linotype" pitchFamily="18" charset="0"/>
                <a:hlinkClick r:id="rId5"/>
              </a:rPr>
              <a:t>page</a:t>
            </a:r>
            <a:r>
              <a:rPr lang="cs-CZ" sz="1200" dirty="0" smtClean="0">
                <a:latin typeface="Palatino Linotype" pitchFamily="18" charset="0"/>
                <a:hlinkClick r:id="rId5"/>
              </a:rPr>
              <a:t>=foto_2011-11-30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4"/>
              </a:rPr>
              <a:t>http://kauza-rohova.9e.cz/index.</a:t>
            </a:r>
            <a:r>
              <a:rPr lang="cs-CZ" sz="1200" dirty="0" err="1" smtClean="0">
                <a:latin typeface="Palatino Linotype" pitchFamily="18" charset="0"/>
                <a:hlinkClick r:id="rId4"/>
              </a:rPr>
              <a:t>php</a:t>
            </a:r>
            <a:r>
              <a:rPr lang="cs-CZ" sz="1200" dirty="0" smtClean="0">
                <a:latin typeface="Palatino Linotype" pitchFamily="18" charset="0"/>
                <a:hlinkClick r:id="rId4"/>
              </a:rPr>
              <a:t>?</a:t>
            </a:r>
            <a:r>
              <a:rPr lang="cs-CZ" sz="1200" dirty="0" err="1" smtClean="0">
                <a:latin typeface="Palatino Linotype" pitchFamily="18" charset="0"/>
                <a:hlinkClick r:id="rId4"/>
              </a:rPr>
              <a:t>page</a:t>
            </a:r>
            <a:r>
              <a:rPr lang="cs-CZ" sz="1200" dirty="0" smtClean="0">
                <a:latin typeface="Palatino Linotype" pitchFamily="18" charset="0"/>
                <a:hlinkClick r:id="rId4"/>
              </a:rPr>
              <a:t>=foto_2011-11-26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endParaRPr lang="cs-CZ" sz="800" dirty="0" smtClean="0">
              <a:latin typeface="Palatino Linotype" pitchFamily="18" charset="0"/>
            </a:endParaRPr>
          </a:p>
        </p:txBody>
      </p:sp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696"/>
          </a:xfrm>
        </p:spPr>
        <p:txBody>
          <a:bodyPr>
            <a:normAutofit/>
          </a:bodyPr>
          <a:lstStyle/>
          <a:p>
            <a:r>
              <a:rPr lang="cs-CZ" sz="2400" u="sng" dirty="0" smtClean="0">
                <a:latin typeface="Palatino Linotype" pitchFamily="18" charset="0"/>
              </a:rPr>
              <a:t>Zdroje obrázků:</a:t>
            </a:r>
            <a:endParaRPr lang="cs-CZ" sz="2400" u="sng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67544" y="1484784"/>
            <a:ext cx="4546848" cy="2332856"/>
          </a:xfrm>
          <a:solidFill>
            <a:schemeClr val="bg1"/>
          </a:solidFill>
          <a:ln>
            <a:solidFill>
              <a:srgbClr val="00B050"/>
            </a:solidFill>
          </a:ln>
        </p:spPr>
        <p:txBody>
          <a:bodyPr>
            <a:normAutofit/>
          </a:bodyPr>
          <a:lstStyle/>
          <a:p>
            <a:r>
              <a:rPr lang="cs-CZ" sz="2400" dirty="0" smtClean="0">
                <a:latin typeface="Palatino Linotype" pitchFamily="18" charset="0"/>
              </a:rPr>
              <a:t>Co je </a:t>
            </a:r>
            <a:r>
              <a:rPr lang="cs-CZ" sz="2400" b="1" dirty="0" smtClean="0">
                <a:solidFill>
                  <a:srgbClr val="00B050"/>
                </a:solidFill>
                <a:latin typeface="Palatino Linotype" pitchFamily="18" charset="0"/>
              </a:rPr>
              <a:t>půdní profil</a:t>
            </a:r>
            <a:r>
              <a:rPr lang="cs-CZ" sz="2400" dirty="0" smtClean="0">
                <a:latin typeface="Palatino Linotype" pitchFamily="18" charset="0"/>
              </a:rPr>
              <a:t>?</a:t>
            </a:r>
          </a:p>
          <a:p>
            <a:endParaRPr lang="cs-CZ" sz="2400" dirty="0" smtClean="0">
              <a:latin typeface="Palatino Linotype" pitchFamily="18" charset="0"/>
            </a:endParaRPr>
          </a:p>
          <a:p>
            <a:r>
              <a:rPr lang="cs-CZ" sz="2400" dirty="0" smtClean="0">
                <a:latin typeface="Palatino Linotype" pitchFamily="18" charset="0"/>
              </a:rPr>
              <a:t>Co je </a:t>
            </a:r>
            <a:r>
              <a:rPr lang="cs-CZ" sz="2400" b="1" dirty="0" smtClean="0">
                <a:solidFill>
                  <a:srgbClr val="00B050"/>
                </a:solidFill>
                <a:latin typeface="Palatino Linotype" pitchFamily="18" charset="0"/>
              </a:rPr>
              <a:t>půdní horizont</a:t>
            </a:r>
            <a:r>
              <a:rPr lang="cs-CZ" sz="2400" dirty="0" smtClean="0">
                <a:latin typeface="Palatino Linotype" pitchFamily="18" charset="0"/>
              </a:rPr>
              <a:t>?</a:t>
            </a:r>
          </a:p>
          <a:p>
            <a:endParaRPr lang="cs-CZ" sz="2400" dirty="0" smtClean="0">
              <a:latin typeface="Palatino Linotype" pitchFamily="18" charset="0"/>
            </a:endParaRPr>
          </a:p>
          <a:p>
            <a:r>
              <a:rPr lang="cs-CZ" sz="2400" dirty="0" smtClean="0">
                <a:latin typeface="Palatino Linotype" pitchFamily="18" charset="0"/>
              </a:rPr>
              <a:t>Jak se liší </a:t>
            </a:r>
            <a:r>
              <a:rPr lang="cs-CZ" sz="2400" b="1" dirty="0" smtClean="0">
                <a:solidFill>
                  <a:srgbClr val="00B050"/>
                </a:solidFill>
                <a:latin typeface="Palatino Linotype" pitchFamily="18" charset="0"/>
              </a:rPr>
              <a:t>půdní typ a</a:t>
            </a:r>
            <a:r>
              <a:rPr lang="cs-CZ" sz="2400" dirty="0" smtClean="0">
                <a:solidFill>
                  <a:srgbClr val="00B050"/>
                </a:solidFill>
                <a:latin typeface="Palatino Linotype" pitchFamily="18" charset="0"/>
              </a:rPr>
              <a:t> </a:t>
            </a:r>
            <a:r>
              <a:rPr lang="cs-CZ" sz="2400" b="1" dirty="0" smtClean="0">
                <a:solidFill>
                  <a:srgbClr val="00B050"/>
                </a:solidFill>
                <a:latin typeface="Palatino Linotype" pitchFamily="18" charset="0"/>
              </a:rPr>
              <a:t>druh</a:t>
            </a:r>
            <a:r>
              <a:rPr lang="cs-CZ" sz="2400" dirty="0" smtClean="0">
                <a:latin typeface="Palatino Linotype" pitchFamily="18" charset="0"/>
              </a:rPr>
              <a:t>?</a:t>
            </a:r>
            <a:endParaRPr lang="cs-CZ" sz="2400" dirty="0">
              <a:latin typeface="Palatino Linotype" pitchFamily="18" charset="0"/>
            </a:endParaRPr>
          </a:p>
        </p:txBody>
      </p:sp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6</a:t>
            </a:r>
            <a:r>
              <a:rPr lang="cs-CZ" sz="4000" b="1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.</a:t>
            </a:r>
            <a:r>
              <a:rPr lang="cs-CZ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 </a:t>
            </a:r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Půdy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6" name="Obrázok 5" descr="pprofil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3968" y="3717032"/>
            <a:ext cx="4423360" cy="2852936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7" name="Obrázok 6" descr="zem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8064" y="1484784"/>
            <a:ext cx="3533378" cy="2127976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8" name="Obrázok 7" descr="brázd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3933056"/>
            <a:ext cx="3672408" cy="2664296"/>
          </a:xfrm>
          <a:prstGeom prst="rect">
            <a:avLst/>
          </a:prstGeom>
          <a:ln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obsahu 4" descr="puda3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700808"/>
            <a:ext cx="8280920" cy="4752528"/>
          </a:xfrm>
          <a:ln>
            <a:solidFill>
              <a:srgbClr val="00B050"/>
            </a:solidFill>
          </a:ln>
        </p:spPr>
      </p:pic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6</a:t>
            </a:r>
            <a:r>
              <a:rPr lang="cs-CZ" sz="4000" b="1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.</a:t>
            </a:r>
            <a:r>
              <a:rPr lang="cs-CZ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 </a:t>
            </a:r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Půdy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6" name="BlokTextu 5"/>
          <p:cNvSpPr txBox="1"/>
          <p:nvPr/>
        </p:nvSpPr>
        <p:spPr>
          <a:xfrm>
            <a:off x="1691680" y="1988840"/>
            <a:ext cx="6048672" cy="79208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4400" b="1" dirty="0" smtClean="0">
                <a:solidFill>
                  <a:srgbClr val="00B050"/>
                </a:solidFill>
                <a:latin typeface="Palatino Linotype" pitchFamily="18" charset="0"/>
              </a:rPr>
              <a:t>„Kvarteto“</a:t>
            </a:r>
            <a:endParaRPr lang="cs-CZ" sz="4400" b="1" dirty="0">
              <a:solidFill>
                <a:srgbClr val="00B050"/>
              </a:solidFill>
              <a:latin typeface="Palatino Linotype" pitchFamily="18" charset="0"/>
            </a:endParaRPr>
          </a:p>
        </p:txBody>
      </p:sp>
      <p:pic>
        <p:nvPicPr>
          <p:cNvPr id="7" name="Obrázok 6" descr="ikonaaktivit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1920" y="2852936"/>
            <a:ext cx="1790950" cy="724001"/>
          </a:xfrm>
          <a:prstGeom prst="rect">
            <a:avLst/>
          </a:prstGeom>
          <a:ln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Zástupný symbol obsahu 6" descr="SMR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484784"/>
            <a:ext cx="3047744" cy="2376264"/>
          </a:xfrm>
          <a:ln>
            <a:solidFill>
              <a:srgbClr val="00B050"/>
            </a:solidFill>
          </a:ln>
        </p:spPr>
      </p:pic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6</a:t>
            </a:r>
            <a:r>
              <a:rPr lang="cs-CZ" sz="4000" b="1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.</a:t>
            </a:r>
            <a:r>
              <a:rPr lang="cs-CZ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 </a:t>
            </a:r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Živá příroda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5" name="Obrázok 4" descr="les-veg-stupn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35896" y="2924944"/>
            <a:ext cx="5184576" cy="3040058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6" name="BlokTextu 5"/>
          <p:cNvSpPr txBox="1"/>
          <p:nvPr/>
        </p:nvSpPr>
        <p:spPr>
          <a:xfrm>
            <a:off x="4499992" y="2132856"/>
            <a:ext cx="3600400" cy="46166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cs-CZ" sz="2400" b="1" dirty="0" smtClean="0">
                <a:solidFill>
                  <a:srgbClr val="00B050"/>
                </a:solidFill>
                <a:latin typeface="Palatino Linotype" pitchFamily="18" charset="0"/>
              </a:rPr>
              <a:t>Co je vegetační stupeň?</a:t>
            </a:r>
            <a:endParaRPr lang="cs-CZ" sz="2400" b="1" dirty="0">
              <a:solidFill>
                <a:srgbClr val="00B050"/>
              </a:solidFill>
              <a:latin typeface="Palatino Linotype" pitchFamily="18" charset="0"/>
            </a:endParaRPr>
          </a:p>
        </p:txBody>
      </p:sp>
      <p:pic>
        <p:nvPicPr>
          <p:cNvPr id="8" name="Obrázok 7" descr="BUKOVÝ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1032" y="4005064"/>
            <a:ext cx="3060848" cy="2376264"/>
          </a:xfrm>
          <a:prstGeom prst="rect">
            <a:avLst/>
          </a:prstGeom>
          <a:ln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67544" y="1556792"/>
            <a:ext cx="6131024" cy="1972816"/>
          </a:xfrm>
          <a:solidFill>
            <a:schemeClr val="bg1"/>
          </a:solidFill>
          <a:ln>
            <a:solidFill>
              <a:srgbClr val="00B050"/>
            </a:solidFill>
          </a:ln>
        </p:spPr>
        <p:txBody>
          <a:bodyPr>
            <a:normAutofit/>
          </a:bodyPr>
          <a:lstStyle/>
          <a:p>
            <a:r>
              <a:rPr lang="cs-CZ" sz="2800" dirty="0" smtClean="0">
                <a:latin typeface="Palatino Linotype" pitchFamily="18" charset="0"/>
              </a:rPr>
              <a:t>Evropsky významné lokality </a:t>
            </a:r>
            <a:r>
              <a:rPr lang="cs-CZ" sz="2800" b="1" dirty="0" smtClean="0">
                <a:solidFill>
                  <a:srgbClr val="00B050"/>
                </a:solidFill>
                <a:latin typeface="Palatino Linotype" pitchFamily="18" charset="0"/>
              </a:rPr>
              <a:t>EVL</a:t>
            </a:r>
          </a:p>
          <a:p>
            <a:r>
              <a:rPr lang="cs-CZ" sz="2800" dirty="0" smtClean="0">
                <a:latin typeface="Palatino Linotype" pitchFamily="18" charset="0"/>
              </a:rPr>
              <a:t>Zvláště chráněná území</a:t>
            </a:r>
          </a:p>
          <a:p>
            <a:pPr lvl="1"/>
            <a:r>
              <a:rPr lang="cs-CZ" sz="2400" dirty="0" smtClean="0">
                <a:latin typeface="Palatino Linotype" pitchFamily="18" charset="0"/>
              </a:rPr>
              <a:t>Přírodní rezervace </a:t>
            </a:r>
            <a:r>
              <a:rPr lang="cs-CZ" sz="2400" b="1" dirty="0" smtClean="0">
                <a:solidFill>
                  <a:srgbClr val="00B050"/>
                </a:solidFill>
                <a:latin typeface="Palatino Linotype" pitchFamily="18" charset="0"/>
              </a:rPr>
              <a:t>PR</a:t>
            </a:r>
          </a:p>
          <a:p>
            <a:pPr lvl="1"/>
            <a:r>
              <a:rPr lang="cs-CZ" sz="2400" dirty="0" smtClean="0">
                <a:latin typeface="Palatino Linotype" pitchFamily="18" charset="0"/>
              </a:rPr>
              <a:t>Přírodní památka </a:t>
            </a:r>
            <a:r>
              <a:rPr lang="cs-CZ" sz="2400" b="1" dirty="0" smtClean="0">
                <a:solidFill>
                  <a:srgbClr val="00B050"/>
                </a:solidFill>
                <a:latin typeface="Palatino Linotype" pitchFamily="18" charset="0"/>
              </a:rPr>
              <a:t>PP</a:t>
            </a:r>
          </a:p>
        </p:txBody>
      </p:sp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6</a:t>
            </a:r>
            <a:r>
              <a:rPr lang="cs-CZ" sz="4000" b="1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.</a:t>
            </a:r>
            <a:r>
              <a:rPr lang="cs-CZ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 </a:t>
            </a:r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Živá příroda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7" name="Obrázok 6" descr="cedulep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3645024"/>
            <a:ext cx="2160240" cy="2884033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8" name="Obrázok 7" descr="1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3808" y="3645024"/>
            <a:ext cx="2376264" cy="288032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9" name="Obrázok 8" descr="IMG_474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36096" y="2132856"/>
            <a:ext cx="3291830" cy="4389107"/>
          </a:xfrm>
          <a:prstGeom prst="rect">
            <a:avLst/>
          </a:prstGeom>
          <a:ln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obsahu 3" descr="trebovske-hradisko-3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4077071"/>
            <a:ext cx="4104455" cy="2481139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5" name="Obrázok 4" descr="DLOUHOLOUCSKE_STRANE_1_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484784"/>
            <a:ext cx="4104456" cy="2448272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6" name="Obrázok 5" descr="Ro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1484784"/>
            <a:ext cx="3923928" cy="2448272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7" name="Nadpis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6</a:t>
            </a:r>
            <a:r>
              <a:rPr lang="cs-CZ" sz="4000" b="1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.</a:t>
            </a:r>
            <a:r>
              <a:rPr lang="cs-CZ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 </a:t>
            </a:r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Živá příroda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8" name="Obrázok 7" descr="pppodskalou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8025" y="4077072"/>
            <a:ext cx="3960440" cy="2497460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9" name="BlokTextu 8"/>
          <p:cNvSpPr txBox="1"/>
          <p:nvPr/>
        </p:nvSpPr>
        <p:spPr>
          <a:xfrm>
            <a:off x="539552" y="2852936"/>
            <a:ext cx="3960440" cy="95410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solidFill>
                  <a:schemeClr val="bg1"/>
                </a:solidFill>
                <a:latin typeface="Palatino Linotype" pitchFamily="18" charset="0"/>
              </a:rPr>
              <a:t>PR </a:t>
            </a:r>
            <a:r>
              <a:rPr lang="cs-CZ" sz="2800" b="1" dirty="0" err="1" smtClean="0">
                <a:solidFill>
                  <a:schemeClr val="bg1"/>
                </a:solidFill>
                <a:latin typeface="Palatino Linotype" pitchFamily="18" charset="0"/>
              </a:rPr>
              <a:t>Dlouholoučské</a:t>
            </a:r>
            <a:r>
              <a:rPr lang="cs-CZ" sz="2800" b="1" dirty="0" smtClean="0">
                <a:solidFill>
                  <a:schemeClr val="bg1"/>
                </a:solidFill>
                <a:latin typeface="Palatino Linotype" pitchFamily="18" charset="0"/>
              </a:rPr>
              <a:t> stráně</a:t>
            </a:r>
            <a:endParaRPr lang="cs-CZ" sz="2800" b="1" dirty="0">
              <a:solidFill>
                <a:schemeClr val="bg1"/>
              </a:solidFill>
              <a:latin typeface="Palatino Linotype" pitchFamily="18" charset="0"/>
            </a:endParaRPr>
          </a:p>
        </p:txBody>
      </p:sp>
      <p:sp>
        <p:nvSpPr>
          <p:cNvPr id="10" name="BlokTextu 9"/>
          <p:cNvSpPr txBox="1"/>
          <p:nvPr/>
        </p:nvSpPr>
        <p:spPr>
          <a:xfrm>
            <a:off x="4860032" y="3284984"/>
            <a:ext cx="3816424" cy="5232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solidFill>
                  <a:schemeClr val="bg1"/>
                </a:solidFill>
                <a:latin typeface="Palatino Linotype" pitchFamily="18" charset="0"/>
              </a:rPr>
              <a:t>PR Rohová</a:t>
            </a:r>
            <a:endParaRPr lang="cs-CZ" sz="2800" b="1" dirty="0">
              <a:solidFill>
                <a:schemeClr val="bg1"/>
              </a:solidFill>
              <a:latin typeface="Palatino Linotype" pitchFamily="18" charset="0"/>
            </a:endParaRPr>
          </a:p>
        </p:txBody>
      </p:sp>
      <p:sp>
        <p:nvSpPr>
          <p:cNvPr id="12" name="BlokTextu 11"/>
          <p:cNvSpPr txBox="1"/>
          <p:nvPr/>
        </p:nvSpPr>
        <p:spPr>
          <a:xfrm>
            <a:off x="539552" y="5949280"/>
            <a:ext cx="3888432" cy="5232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solidFill>
                  <a:schemeClr val="bg1"/>
                </a:solidFill>
                <a:latin typeface="Palatino Linotype" pitchFamily="18" charset="0"/>
              </a:rPr>
              <a:t>PP Hradisko</a:t>
            </a:r>
            <a:endParaRPr lang="cs-CZ" sz="2800" b="1" dirty="0">
              <a:solidFill>
                <a:schemeClr val="bg1"/>
              </a:solidFill>
              <a:latin typeface="Palatino Linotype" pitchFamily="18" charset="0"/>
            </a:endParaRPr>
          </a:p>
        </p:txBody>
      </p:sp>
      <p:sp>
        <p:nvSpPr>
          <p:cNvPr id="13" name="BlokTextu 12"/>
          <p:cNvSpPr txBox="1"/>
          <p:nvPr/>
        </p:nvSpPr>
        <p:spPr>
          <a:xfrm>
            <a:off x="4895528" y="5949280"/>
            <a:ext cx="3780928" cy="5232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solidFill>
                  <a:schemeClr val="bg1"/>
                </a:solidFill>
                <a:latin typeface="Palatino Linotype" pitchFamily="18" charset="0"/>
              </a:rPr>
              <a:t>PP Pod Skálou</a:t>
            </a:r>
            <a:endParaRPr lang="cs-CZ" sz="2800" b="1" dirty="0">
              <a:solidFill>
                <a:schemeClr val="bg1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6</a:t>
            </a:r>
            <a:r>
              <a:rPr lang="cs-CZ" sz="4000" b="1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.</a:t>
            </a:r>
            <a:r>
              <a:rPr lang="cs-CZ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 </a:t>
            </a:r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Živá příroda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6" name="Obrázok 5" descr="bohdal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4008" y="1484784"/>
            <a:ext cx="4039767" cy="2448272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7" name="Obrázok 6" descr="netopyr-velk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4077072"/>
            <a:ext cx="3960440" cy="2506778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8" name="Obrázok 7" descr="rychno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4077073"/>
            <a:ext cx="4104456" cy="2520280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9" name="BlokTextu 8"/>
          <p:cNvSpPr txBox="1"/>
          <p:nvPr/>
        </p:nvSpPr>
        <p:spPr>
          <a:xfrm>
            <a:off x="539552" y="2852936"/>
            <a:ext cx="3960440" cy="95410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solidFill>
                  <a:schemeClr val="bg1">
                    <a:lumMod val="95000"/>
                  </a:schemeClr>
                </a:solidFill>
                <a:latin typeface="Palatino Linotype" pitchFamily="18" charset="0"/>
              </a:rPr>
              <a:t>EVL </a:t>
            </a:r>
            <a:r>
              <a:rPr lang="cs-CZ" sz="2800" b="1" dirty="0" err="1" smtClean="0">
                <a:solidFill>
                  <a:schemeClr val="bg1">
                    <a:lumMod val="95000"/>
                  </a:schemeClr>
                </a:solidFill>
                <a:latin typeface="Palatino Linotype" pitchFamily="18" charset="0"/>
              </a:rPr>
              <a:t>Hřebečovský</a:t>
            </a:r>
            <a:r>
              <a:rPr lang="cs-CZ" sz="2800" b="1" dirty="0" smtClean="0">
                <a:solidFill>
                  <a:schemeClr val="bg1">
                    <a:lumMod val="95000"/>
                  </a:schemeClr>
                </a:solidFill>
                <a:latin typeface="Palatino Linotype" pitchFamily="18" charset="0"/>
              </a:rPr>
              <a:t> hřbet</a:t>
            </a:r>
            <a:endParaRPr lang="cs-CZ" sz="2800" b="1" dirty="0">
              <a:solidFill>
                <a:schemeClr val="bg1">
                  <a:lumMod val="95000"/>
                </a:schemeClr>
              </a:solidFill>
              <a:latin typeface="Palatino Linotype" pitchFamily="18" charset="0"/>
            </a:endParaRPr>
          </a:p>
        </p:txBody>
      </p:sp>
      <p:sp>
        <p:nvSpPr>
          <p:cNvPr id="10" name="BlokTextu 9"/>
          <p:cNvSpPr txBox="1"/>
          <p:nvPr/>
        </p:nvSpPr>
        <p:spPr>
          <a:xfrm>
            <a:off x="4716016" y="3284984"/>
            <a:ext cx="3960440" cy="5232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solidFill>
                  <a:schemeClr val="bg1"/>
                </a:solidFill>
                <a:latin typeface="Palatino Linotype" pitchFamily="18" charset="0"/>
              </a:rPr>
              <a:t>EVL </a:t>
            </a:r>
            <a:r>
              <a:rPr lang="cs-CZ" sz="2800" b="1" dirty="0" err="1" smtClean="0">
                <a:solidFill>
                  <a:schemeClr val="bg1"/>
                </a:solidFill>
                <a:latin typeface="Palatino Linotype" pitchFamily="18" charset="0"/>
              </a:rPr>
              <a:t>Bohdalov</a:t>
            </a:r>
            <a:endParaRPr lang="cs-CZ" sz="2800" b="1" dirty="0">
              <a:solidFill>
                <a:schemeClr val="bg1"/>
              </a:solidFill>
              <a:latin typeface="Palatino Linotype" pitchFamily="18" charset="0"/>
            </a:endParaRPr>
          </a:p>
        </p:txBody>
      </p:sp>
      <p:sp>
        <p:nvSpPr>
          <p:cNvPr id="11" name="BlokTextu 10"/>
          <p:cNvSpPr txBox="1"/>
          <p:nvPr/>
        </p:nvSpPr>
        <p:spPr>
          <a:xfrm>
            <a:off x="539552" y="5877272"/>
            <a:ext cx="3960440" cy="5232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solidFill>
                  <a:schemeClr val="bg1"/>
                </a:solidFill>
                <a:latin typeface="Palatino Linotype" pitchFamily="18" charset="0"/>
              </a:rPr>
              <a:t>EVL </a:t>
            </a:r>
            <a:r>
              <a:rPr lang="cs-CZ" sz="2800" b="1" dirty="0" err="1" smtClean="0">
                <a:solidFill>
                  <a:schemeClr val="bg1"/>
                </a:solidFill>
                <a:latin typeface="Palatino Linotype" pitchFamily="18" charset="0"/>
              </a:rPr>
              <a:t>Vranová</a:t>
            </a:r>
            <a:r>
              <a:rPr lang="cs-CZ" sz="2800" b="1" dirty="0" smtClean="0">
                <a:solidFill>
                  <a:schemeClr val="bg1"/>
                </a:solidFill>
                <a:latin typeface="Palatino Linotype" pitchFamily="18" charset="0"/>
              </a:rPr>
              <a:t> Lhota</a:t>
            </a:r>
            <a:endParaRPr lang="cs-CZ" sz="2800" b="1" dirty="0">
              <a:solidFill>
                <a:schemeClr val="bg1"/>
              </a:solidFill>
              <a:latin typeface="Palatino Linotype" pitchFamily="18" charset="0"/>
            </a:endParaRPr>
          </a:p>
        </p:txBody>
      </p:sp>
      <p:sp>
        <p:nvSpPr>
          <p:cNvPr id="12" name="BlokTextu 11"/>
          <p:cNvSpPr txBox="1"/>
          <p:nvPr/>
        </p:nvSpPr>
        <p:spPr>
          <a:xfrm>
            <a:off x="4716016" y="5301208"/>
            <a:ext cx="3960440" cy="5232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solidFill>
                  <a:schemeClr val="bg1"/>
                </a:solidFill>
                <a:latin typeface="Palatino Linotype" pitchFamily="18" charset="0"/>
              </a:rPr>
              <a:t>EVL Rychnovský vrch</a:t>
            </a:r>
            <a:endParaRPr lang="cs-CZ" sz="2800" b="1" dirty="0">
              <a:solidFill>
                <a:schemeClr val="bg1"/>
              </a:solidFill>
              <a:latin typeface="Palatino Linotype" pitchFamily="18" charset="0"/>
            </a:endParaRPr>
          </a:p>
        </p:txBody>
      </p:sp>
      <p:pic>
        <p:nvPicPr>
          <p:cNvPr id="14" name="Zástupný symbol obsahu 13" descr="kuesta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539552" y="1484784"/>
            <a:ext cx="3960439" cy="2520280"/>
          </a:xfrm>
          <a:ln>
            <a:solidFill>
              <a:srgbClr val="00B050"/>
            </a:solidFill>
          </a:ln>
        </p:spPr>
      </p:pic>
      <p:sp>
        <p:nvSpPr>
          <p:cNvPr id="15" name="BlokTextu 14"/>
          <p:cNvSpPr txBox="1"/>
          <p:nvPr/>
        </p:nvSpPr>
        <p:spPr>
          <a:xfrm>
            <a:off x="611560" y="2996952"/>
            <a:ext cx="3960440" cy="95410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solidFill>
                  <a:schemeClr val="bg1"/>
                </a:solidFill>
                <a:latin typeface="Palatino Linotype" pitchFamily="18" charset="0"/>
              </a:rPr>
              <a:t>EVL </a:t>
            </a:r>
            <a:r>
              <a:rPr lang="cs-CZ" sz="2800" b="1" dirty="0" err="1" smtClean="0">
                <a:solidFill>
                  <a:schemeClr val="bg1"/>
                </a:solidFill>
                <a:latin typeface="Palatino Linotype" pitchFamily="18" charset="0"/>
              </a:rPr>
              <a:t>Hřebečovský</a:t>
            </a:r>
            <a:r>
              <a:rPr lang="cs-CZ" sz="2800" b="1" dirty="0" smtClean="0">
                <a:solidFill>
                  <a:schemeClr val="bg1"/>
                </a:solidFill>
                <a:latin typeface="Palatino Linotype" pitchFamily="18" charset="0"/>
              </a:rPr>
              <a:t> hřbet</a:t>
            </a:r>
            <a:endParaRPr lang="cs-CZ" sz="2800" b="1" dirty="0">
              <a:solidFill>
                <a:schemeClr val="bg1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obsahu 4" descr="kozihrbe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484784"/>
            <a:ext cx="4097429" cy="3073072"/>
          </a:xfrm>
          <a:ln>
            <a:solidFill>
              <a:srgbClr val="00B050"/>
            </a:solidFill>
          </a:ln>
        </p:spPr>
      </p:pic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6</a:t>
            </a:r>
            <a:r>
              <a:rPr lang="cs-CZ" sz="4000" b="1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.</a:t>
            </a:r>
            <a:r>
              <a:rPr lang="cs-CZ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 </a:t>
            </a:r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Živá příroda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6" name="Obrázok 5" descr="rychnovskyvrc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3933056"/>
            <a:ext cx="3593975" cy="2736304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8" name="Obrázok 7" descr="12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1556792"/>
            <a:ext cx="3995936" cy="2672916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9" name="Obrázok 8" descr="11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4365104"/>
            <a:ext cx="4464496" cy="2304256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10" name="BlokTextu 9"/>
          <p:cNvSpPr txBox="1"/>
          <p:nvPr/>
        </p:nvSpPr>
        <p:spPr>
          <a:xfrm>
            <a:off x="0" y="1484784"/>
            <a:ext cx="8748464" cy="107721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3200" b="1" dirty="0" smtClean="0">
                <a:solidFill>
                  <a:srgbClr val="00B050"/>
                </a:solidFill>
                <a:latin typeface="Palatino Linotype" pitchFamily="18" charset="0"/>
              </a:rPr>
              <a:t>Evropsky významná lokalita </a:t>
            </a:r>
          </a:p>
          <a:p>
            <a:pPr algn="ctr"/>
            <a:r>
              <a:rPr lang="cs-CZ" sz="3200" b="1" dirty="0" smtClean="0">
                <a:solidFill>
                  <a:srgbClr val="00B050"/>
                </a:solidFill>
                <a:latin typeface="Palatino Linotype" pitchFamily="18" charset="0"/>
              </a:rPr>
              <a:t>Rychnovský vrch</a:t>
            </a:r>
            <a:endParaRPr lang="cs-CZ" sz="3200" b="1" dirty="0">
              <a:solidFill>
                <a:srgbClr val="00B050"/>
              </a:solidFill>
              <a:latin typeface="Palatino Linotype" pitchFamily="18" charset="0"/>
            </a:endParaRPr>
          </a:p>
        </p:txBody>
      </p:sp>
      <p:pic>
        <p:nvPicPr>
          <p:cNvPr id="11" name="Obrázok 10" descr="kamera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11960" y="2636912"/>
            <a:ext cx="850698" cy="864095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12" name="BlokTextu 11"/>
          <p:cNvSpPr txBox="1"/>
          <p:nvPr/>
        </p:nvSpPr>
        <p:spPr>
          <a:xfrm>
            <a:off x="827584" y="3717032"/>
            <a:ext cx="7560840" cy="107721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cs-CZ" sz="3200" b="1" smtClean="0">
                <a:solidFill>
                  <a:schemeClr val="bg1"/>
                </a:solidFill>
                <a:latin typeface="Palatino Linotype" pitchFamily="18" charset="0"/>
              </a:rPr>
              <a:t>https://www.youtube.com/watch?v=4g-mXYeSLhk</a:t>
            </a:r>
            <a:endParaRPr lang="cs-CZ" sz="3200" b="1" dirty="0">
              <a:solidFill>
                <a:schemeClr val="bg1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obsahu 4" descr="rohova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628800"/>
            <a:ext cx="8208912" cy="4941168"/>
          </a:xfrm>
          <a:ln>
            <a:solidFill>
              <a:srgbClr val="00B050"/>
            </a:solidFill>
          </a:ln>
        </p:spPr>
      </p:pic>
      <p:sp>
        <p:nvSpPr>
          <p:cNvPr id="6" name="Nadpis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6</a:t>
            </a:r>
            <a:r>
              <a:rPr lang="cs-CZ" sz="4000" b="1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.</a:t>
            </a:r>
            <a:r>
              <a:rPr lang="cs-CZ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 </a:t>
            </a:r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Živá příroda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7" name="BlokTextu 6"/>
          <p:cNvSpPr txBox="1"/>
          <p:nvPr/>
        </p:nvSpPr>
        <p:spPr>
          <a:xfrm>
            <a:off x="1259632" y="1484784"/>
            <a:ext cx="6552728" cy="769441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4400" b="1" dirty="0" smtClean="0">
                <a:solidFill>
                  <a:srgbClr val="00B050"/>
                </a:solidFill>
                <a:latin typeface="Palatino Linotype" pitchFamily="18" charset="0"/>
              </a:rPr>
              <a:t>„</a:t>
            </a:r>
            <a:r>
              <a:rPr lang="cs-CZ" sz="4400" b="1" dirty="0" err="1" smtClean="0">
                <a:solidFill>
                  <a:srgbClr val="00B050"/>
                </a:solidFill>
                <a:latin typeface="Palatino Linotype" pitchFamily="18" charset="0"/>
              </a:rPr>
              <a:t>Brainpool</a:t>
            </a:r>
            <a:r>
              <a:rPr lang="cs-CZ" sz="4400" b="1" dirty="0" smtClean="0">
                <a:solidFill>
                  <a:srgbClr val="00B050"/>
                </a:solidFill>
                <a:latin typeface="Palatino Linotype" pitchFamily="18" charset="0"/>
              </a:rPr>
              <a:t>“</a:t>
            </a:r>
          </a:p>
        </p:txBody>
      </p:sp>
      <p:pic>
        <p:nvPicPr>
          <p:cNvPr id="8" name="Obrázok 7" descr="ikonaaktivit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2160" y="2348880"/>
            <a:ext cx="1790950" cy="724001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9" name="BlokTextu 8"/>
          <p:cNvSpPr txBox="1"/>
          <p:nvPr/>
        </p:nvSpPr>
        <p:spPr>
          <a:xfrm>
            <a:off x="539552" y="4149080"/>
            <a:ext cx="8064896" cy="95410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solidFill>
                  <a:schemeClr val="bg1"/>
                </a:solidFill>
                <a:latin typeface="Palatino Linotype" pitchFamily="18" charset="0"/>
              </a:rPr>
              <a:t>…aneb nedodržování podmínek hospodaření </a:t>
            </a:r>
          </a:p>
          <a:p>
            <a:pPr algn="ctr"/>
            <a:r>
              <a:rPr lang="cs-CZ" sz="2800" b="1" dirty="0" smtClean="0">
                <a:solidFill>
                  <a:schemeClr val="bg1"/>
                </a:solidFill>
                <a:latin typeface="Palatino Linotype" pitchFamily="18" charset="0"/>
              </a:rPr>
              <a:t>a plánu péče v PR ROHOVÁ</a:t>
            </a:r>
            <a:endParaRPr lang="cs-CZ" sz="2800" b="1" dirty="0">
              <a:solidFill>
                <a:schemeClr val="bg1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818</TotalTime>
  <Words>247</Words>
  <Application>Microsoft Office PowerPoint</Application>
  <PresentationFormat>Prezentácia na obrazovke (4:3)</PresentationFormat>
  <Paragraphs>81</Paragraphs>
  <Slides>12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12</vt:i4>
      </vt:variant>
    </vt:vector>
  </HeadingPairs>
  <TitlesOfParts>
    <vt:vector size="13" baseType="lpstr">
      <vt:lpstr>Motív Office</vt:lpstr>
      <vt:lpstr>Naše Moravskotřebovsko Andrea Vystavělová</vt:lpstr>
      <vt:lpstr>6. Půdy</vt:lpstr>
      <vt:lpstr>6. Půdy</vt:lpstr>
      <vt:lpstr>6. Živá příroda</vt:lpstr>
      <vt:lpstr>6. Živá příroda</vt:lpstr>
      <vt:lpstr>6. Živá příroda</vt:lpstr>
      <vt:lpstr>6. Živá příroda</vt:lpstr>
      <vt:lpstr>6. Živá příroda</vt:lpstr>
      <vt:lpstr>6. Živá příroda</vt:lpstr>
      <vt:lpstr>6. Živá příroda</vt:lpstr>
      <vt:lpstr>Zdroje obrázků:</vt:lpstr>
      <vt:lpstr>Zdroje obrázků: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Naše Moravskotřebovsko Andrea Vystavělová</dc:title>
  <dc:creator>Andrejka</dc:creator>
  <cp:lastModifiedBy>Andrejka</cp:lastModifiedBy>
  <cp:revision>65</cp:revision>
  <dcterms:created xsi:type="dcterms:W3CDTF">2016-02-27T09:13:26Z</dcterms:created>
  <dcterms:modified xsi:type="dcterms:W3CDTF">2016-03-17T11:35:17Z</dcterms:modified>
</cp:coreProperties>
</file>