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3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Stredný štýl 3 - zvýrazneni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94660"/>
  </p:normalViewPr>
  <p:slideViewPr>
    <p:cSldViewPr>
      <p:cViewPr>
        <p:scale>
          <a:sx n="40" d="100"/>
          <a:sy n="40" d="100"/>
        </p:scale>
        <p:origin x="-135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racovn__h_rok_programu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style val="3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Hárok1!$B$1</c:f>
              <c:strCache>
                <c:ptCount val="1"/>
                <c:pt idx="0">
                  <c:v>vývoj počtu obyvatel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c:spPr>
          <c:cat>
            <c:numRef>
              <c:f>Hárok1!$A$2:$A$15</c:f>
              <c:numCache>
                <c:formatCode>General</c:formatCode>
                <c:ptCount val="14"/>
                <c:pt idx="0">
                  <c:v>1869</c:v>
                </c:pt>
                <c:pt idx="1">
                  <c:v>1880</c:v>
                </c:pt>
                <c:pt idx="2">
                  <c:v>1890</c:v>
                </c:pt>
                <c:pt idx="3">
                  <c:v>1900</c:v>
                </c:pt>
                <c:pt idx="4">
                  <c:v>1910</c:v>
                </c:pt>
                <c:pt idx="5">
                  <c:v>1921</c:v>
                </c:pt>
                <c:pt idx="6">
                  <c:v>1930</c:v>
                </c:pt>
                <c:pt idx="7">
                  <c:v>1950</c:v>
                </c:pt>
                <c:pt idx="8">
                  <c:v>1961</c:v>
                </c:pt>
                <c:pt idx="9">
                  <c:v>1970</c:v>
                </c:pt>
                <c:pt idx="10">
                  <c:v>1980</c:v>
                </c:pt>
                <c:pt idx="11">
                  <c:v>1991</c:v>
                </c:pt>
                <c:pt idx="12">
                  <c:v>2001</c:v>
                </c:pt>
                <c:pt idx="13">
                  <c:v>2011</c:v>
                </c:pt>
              </c:numCache>
            </c:numRef>
          </c:cat>
          <c:val>
            <c:numRef>
              <c:f>Hárok1!$B$2:$B$15</c:f>
              <c:numCache>
                <c:formatCode>General</c:formatCode>
                <c:ptCount val="14"/>
                <c:pt idx="0">
                  <c:v>39540</c:v>
                </c:pt>
                <c:pt idx="1">
                  <c:v>40614</c:v>
                </c:pt>
                <c:pt idx="2">
                  <c:v>41778</c:v>
                </c:pt>
                <c:pt idx="3">
                  <c:v>41236</c:v>
                </c:pt>
                <c:pt idx="4">
                  <c:v>40426</c:v>
                </c:pt>
                <c:pt idx="5">
                  <c:v>37904</c:v>
                </c:pt>
                <c:pt idx="6">
                  <c:v>38934</c:v>
                </c:pt>
                <c:pt idx="7">
                  <c:v>27338</c:v>
                </c:pt>
                <c:pt idx="8">
                  <c:v>29125</c:v>
                </c:pt>
                <c:pt idx="9">
                  <c:v>28256</c:v>
                </c:pt>
                <c:pt idx="10">
                  <c:v>28252</c:v>
                </c:pt>
                <c:pt idx="11">
                  <c:v>27954</c:v>
                </c:pt>
                <c:pt idx="12">
                  <c:v>27776</c:v>
                </c:pt>
                <c:pt idx="13">
                  <c:v>26758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9D-4C15-8C53-2E4A5781D6B7}"/>
            </c:ext>
          </c:extLst>
        </c:ser>
        <c:axId val="66170880"/>
        <c:axId val="66172416"/>
      </c:barChart>
      <c:catAx>
        <c:axId val="66170880"/>
        <c:scaling>
          <c:orientation val="minMax"/>
        </c:scaling>
        <c:axPos val="b"/>
        <c:numFmt formatCode="General" sourceLinked="1"/>
        <c:majorTickMark val="none"/>
        <c:tickLblPos val="nextTo"/>
        <c:crossAx val="66172416"/>
        <c:crosses val="autoZero"/>
        <c:auto val="1"/>
        <c:lblAlgn val="ctr"/>
        <c:lblOffset val="100"/>
      </c:catAx>
      <c:valAx>
        <c:axId val="66172416"/>
        <c:scaling>
          <c:orientation val="minMax"/>
          <c:max val="45000"/>
          <c:min val="0"/>
        </c:scaling>
        <c:axPos val="l"/>
        <c:majorGridlines>
          <c:spPr>
            <a:ln w="9525" cap="flat" cmpd="sng" algn="ctr">
              <a:solidFill>
                <a:schemeClr val="dk1">
                  <a:shade val="95000"/>
                  <a:satMod val="105000"/>
                </a:schemeClr>
              </a:solidFill>
              <a:prstDash val="solid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/>
                  <a:t>počet obyvatel</a:t>
                </a:r>
              </a:p>
            </c:rich>
          </c:tx>
          <c:layout>
            <c:manualLayout>
              <c:xMode val="edge"/>
              <c:yMode val="edge"/>
              <c:x val="9.2592592592595883E-3"/>
              <c:y val="0.39929727534058856"/>
            </c:manualLayout>
          </c:layout>
        </c:title>
        <c:numFmt formatCode="General" sourceLinked="1"/>
        <c:majorTickMark val="none"/>
        <c:tickLblPos val="nextTo"/>
        <c:crossAx val="66170880"/>
        <c:crosses val="autoZero"/>
        <c:crossBetween val="between"/>
        <c:minorUnit val="1500"/>
      </c:valAx>
      <c:spPr>
        <a:solidFill>
          <a:schemeClr val="lt1"/>
        </a:solidFill>
        <a:ln w="25400" cap="flat" cmpd="sng" algn="ctr">
          <a:noFill/>
          <a:prstDash val="solid"/>
        </a:ln>
        <a:effectLst/>
      </c:spPr>
    </c:plotArea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E584F-2E2E-4A70-8B09-92C164732B6F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DA8C-59D5-4DFB-ABD1-0A5C55C65F0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3DA8C-59D5-4DFB-ABD1-0A5C55C65F0A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cs-CZ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cs-CZ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6BA28-996D-481C-AF5F-D118AA51CB39}" type="datetimeFigureOut">
              <a:rPr lang="cs-CZ" smtClean="0"/>
              <a:pPr/>
              <a:t>17.3.2016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40C40-2D34-4F3E-8DED-506143F5047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mapy.cz/zemepisna?x=16.7110027&amp;y=49.7462160&amp;z=13" TargetMode="External"/><Relationship Id="rId3" Type="http://schemas.openxmlformats.org/officeDocument/2006/relationships/hyperlink" Target="http://www.vyletnik.cz/profil/zamek-moravska-trebova/" TargetMode="External"/><Relationship Id="rId7" Type="http://schemas.openxmlformats.org/officeDocument/2006/relationships/hyperlink" Target="http://www.pruzkumypamatek.cz/pdf/1995-01-04.pdf" TargetMode="External"/><Relationship Id="rId12" Type="http://schemas.openxmlformats.org/officeDocument/2006/relationships/hyperlink" Target="http://www.moravskatrebova.cz/cs/aktuality/na-web-i-na-fb-piste-mestu-sve-postrehy.html" TargetMode="External"/><Relationship Id="rId2" Type="http://schemas.openxmlformats.org/officeDocument/2006/relationships/hyperlink" Target="http://www.rada-severovychod.cz/photo_full/brana-casu-v-moravske-trebove-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o.mapy.cz/original?id=403050" TargetMode="External"/><Relationship Id="rId11" Type="http://schemas.openxmlformats.org/officeDocument/2006/relationships/hyperlink" Target="http://www.jevicko.cz/index.php?id=10061&amp;lang=cze" TargetMode="External"/><Relationship Id="rId5" Type="http://schemas.openxmlformats.org/officeDocument/2006/relationships/hyperlink" Target="http://foto.mapy.cz/original?id=94507" TargetMode="External"/><Relationship Id="rId10" Type="http://schemas.openxmlformats.org/officeDocument/2006/relationships/hyperlink" Target="https://cs.wikipedia.org/wiki/Jazykov%C3%BD_ostrov" TargetMode="External"/><Relationship Id="rId4" Type="http://schemas.openxmlformats.org/officeDocument/2006/relationships/hyperlink" Target="http://www.fotohistorie.cz/Pardubicky/Svitavy/Moravska_Trebova/Default.aspx" TargetMode="External"/><Relationship Id="rId9" Type="http://schemas.openxmlformats.org/officeDocument/2006/relationships/hyperlink" Target="http://www.gruntova.cz/druha-svetova-valka/po-mnichov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3068960"/>
            <a:ext cx="8820472" cy="2304256"/>
          </a:xfrm>
        </p:spPr>
        <p:txBody>
          <a:bodyPr>
            <a:normAutofit/>
          </a:bodyPr>
          <a:lstStyle/>
          <a:p>
            <a:pPr algn="l"/>
            <a:r>
              <a:rPr lang="cs-CZ" sz="5400" b="1" dirty="0" smtClean="0">
                <a:solidFill>
                  <a:schemeClr val="bg1"/>
                </a:solidFill>
                <a:latin typeface="Trebuchet MS" pitchFamily="34" charset="0"/>
              </a:rPr>
              <a:t>Naše </a:t>
            </a:r>
            <a:r>
              <a:rPr lang="cs-CZ" sz="5400" b="1" dirty="0" err="1" smtClean="0">
                <a:solidFill>
                  <a:schemeClr val="bg1"/>
                </a:solidFill>
                <a:latin typeface="Trebuchet MS" pitchFamily="34" charset="0"/>
              </a:rPr>
              <a:t>Moravskotřebovsko</a:t>
            </a:r>
            <a: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cs-CZ" sz="4800" b="1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cs-CZ" sz="2700" b="1" dirty="0" smtClean="0">
                <a:solidFill>
                  <a:schemeClr val="bg1"/>
                </a:solidFill>
                <a:latin typeface="Trebuchet MS" pitchFamily="34" charset="0"/>
              </a:rPr>
              <a:t>Andrea </a:t>
            </a:r>
            <a:r>
              <a:rPr lang="cs-CZ" sz="2700" b="1" dirty="0" err="1" smtClean="0">
                <a:solidFill>
                  <a:schemeClr val="bg1"/>
                </a:solidFill>
                <a:latin typeface="Trebuchet MS" pitchFamily="34" charset="0"/>
              </a:rPr>
              <a:t>Vystavělová</a:t>
            </a:r>
            <a:endParaRPr lang="cs-CZ" sz="48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4" name="Obrázok 3" descr="vyhlid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50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5" name="Obrázek 1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5373216"/>
            <a:ext cx="2915816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6" name="Obrázek 17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0152" y="5373216"/>
            <a:ext cx="3203848" cy="148478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7" name="Obrázok 6" descr="nacimbur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5373216"/>
            <a:ext cx="3419872" cy="148478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Palatino Linotype" pitchFamily="18" charset="0"/>
              </a:rPr>
              <a:t>Zdroje obrázků:</a:t>
            </a:r>
            <a:endParaRPr lang="cs-CZ" sz="240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093296"/>
          </a:xfrm>
        </p:spPr>
        <p:txBody>
          <a:bodyPr>
            <a:noAutofit/>
          </a:bodyPr>
          <a:lstStyle/>
          <a:p>
            <a:r>
              <a:rPr lang="cs-CZ" sz="1200" dirty="0" smtClean="0">
                <a:latin typeface="Palatino Linotype" pitchFamily="18" charset="0"/>
              </a:rPr>
              <a:t>Snímek 1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2"/>
              </a:rPr>
              <a:t>http://www.rada-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severovychod.cz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photo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full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brana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-casu-v-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moravske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2"/>
              </a:rPr>
              <a:t>trebove</a:t>
            </a:r>
            <a:r>
              <a:rPr lang="cs-CZ" sz="1200" dirty="0" smtClean="0">
                <a:latin typeface="Palatino Linotype" pitchFamily="18" charset="0"/>
                <a:hlinkClick r:id="rId2"/>
              </a:rPr>
              <a:t>-1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3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vyletnik.cz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/profil/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zamek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3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3"/>
              </a:rPr>
              <a:t>/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2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fotohistorie.cz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Pardubicky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Svitavy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/Default.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aspx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3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Vystavělová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5"/>
              </a:rPr>
              <a:t>http://foto.mapy.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5"/>
              </a:rPr>
              <a:t>original</a:t>
            </a:r>
            <a:r>
              <a:rPr lang="cs-CZ" sz="1200" dirty="0" smtClean="0">
                <a:latin typeface="Palatino Linotype" pitchFamily="18" charset="0"/>
                <a:hlinkClick r:id="rId5"/>
              </a:rPr>
              <a:t>?id=94507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6"/>
              </a:rPr>
              <a:t>http://foto.mapy.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6"/>
              </a:rPr>
              <a:t>original</a:t>
            </a:r>
            <a:r>
              <a:rPr lang="cs-CZ" sz="1200" dirty="0" smtClean="0">
                <a:latin typeface="Palatino Linotype" pitchFamily="18" charset="0"/>
                <a:hlinkClick r:id="rId6"/>
              </a:rPr>
              <a:t>?id=403050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4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7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pruzkumypamatek.cz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7"/>
              </a:rPr>
              <a:t>pdf</a:t>
            </a:r>
            <a:r>
              <a:rPr lang="cs-CZ" sz="1200" dirty="0" smtClean="0">
                <a:latin typeface="Palatino Linotype" pitchFamily="18" charset="0"/>
                <a:hlinkClick r:id="rId7"/>
              </a:rPr>
              <a:t>/1995-01-04.pdf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5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8"/>
              </a:rPr>
              <a:t>http://mapy.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cz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8"/>
              </a:rPr>
              <a:t>zemepisna</a:t>
            </a:r>
            <a:r>
              <a:rPr lang="cs-CZ" sz="1200" dirty="0" smtClean="0">
                <a:latin typeface="Palatino Linotype" pitchFamily="18" charset="0"/>
                <a:hlinkClick r:id="rId8"/>
              </a:rPr>
              <a:t>?x=16.7110027&amp;y=49.7462160&amp;z=13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6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9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9"/>
              </a:rPr>
              <a:t>gruntova.cz</a:t>
            </a:r>
            <a:r>
              <a:rPr lang="cs-CZ" sz="1200" dirty="0" smtClean="0">
                <a:latin typeface="Palatino Linotype" pitchFamily="18" charset="0"/>
                <a:hlinkClick r:id="rId9"/>
              </a:rPr>
              <a:t>/druha-</a:t>
            </a:r>
            <a:r>
              <a:rPr lang="cs-CZ" sz="1200" dirty="0" err="1" smtClean="0">
                <a:latin typeface="Palatino Linotype" pitchFamily="18" charset="0"/>
                <a:hlinkClick r:id="rId9"/>
              </a:rPr>
              <a:t>svetova</a:t>
            </a:r>
            <a:r>
              <a:rPr lang="cs-CZ" sz="1200" dirty="0" smtClean="0">
                <a:latin typeface="Palatino Linotype" pitchFamily="18" charset="0"/>
                <a:hlinkClick r:id="rId9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9"/>
              </a:rPr>
              <a:t>valka</a:t>
            </a:r>
            <a:r>
              <a:rPr lang="cs-CZ" sz="1200" dirty="0" smtClean="0">
                <a:latin typeface="Palatino Linotype" pitchFamily="18" charset="0"/>
                <a:hlinkClick r:id="rId9"/>
              </a:rPr>
              <a:t>/po-mnichovu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0"/>
              </a:rPr>
              <a:t>https://cs.wikipedia.org/wiki/Jazykov%C3%BD_ostrov#/media/File:Languages_in_Central_Europe_1910.jpg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7</a:t>
            </a:r>
          </a:p>
          <a:p>
            <a:pPr lvl="1"/>
            <a:r>
              <a:rPr lang="cs-CZ" sz="1200" dirty="0" smtClean="0">
                <a:latin typeface="Palatino Linotype" pitchFamily="18" charset="0"/>
                <a:hlinkClick r:id="rId4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fotohistorie.cz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Pardubicky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Svitavy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Moravska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_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Trebova</a:t>
            </a:r>
            <a:r>
              <a:rPr lang="cs-CZ" sz="1200" dirty="0" smtClean="0">
                <a:latin typeface="Palatino Linotype" pitchFamily="18" charset="0"/>
                <a:hlinkClick r:id="rId4"/>
              </a:rPr>
              <a:t>/Default.</a:t>
            </a:r>
            <a:r>
              <a:rPr lang="cs-CZ" sz="1200" dirty="0" err="1" smtClean="0">
                <a:latin typeface="Palatino Linotype" pitchFamily="18" charset="0"/>
                <a:hlinkClick r:id="rId4"/>
              </a:rPr>
              <a:t>aspx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8</a:t>
            </a:r>
          </a:p>
          <a:p>
            <a:pPr lvl="1"/>
            <a:r>
              <a:rPr lang="cs-CZ" sz="1200" dirty="0" smtClean="0">
                <a:latin typeface="Palatino Linotype" pitchFamily="18" charset="0"/>
              </a:rPr>
              <a:t>Andrea </a:t>
            </a:r>
            <a:r>
              <a:rPr lang="cs-CZ" sz="1200" dirty="0" err="1" smtClean="0">
                <a:latin typeface="Palatino Linotype" pitchFamily="18" charset="0"/>
              </a:rPr>
              <a:t>Vystvělová</a:t>
            </a:r>
            <a:endParaRPr lang="cs-CZ" sz="1200" dirty="0" smtClean="0">
              <a:latin typeface="Palatino Linotype" pitchFamily="18" charset="0"/>
            </a:endParaRPr>
          </a:p>
          <a:p>
            <a:r>
              <a:rPr lang="cs-CZ" sz="1200" dirty="0" smtClean="0">
                <a:latin typeface="Palatino Linotype" pitchFamily="18" charset="0"/>
              </a:rPr>
              <a:t>Snímek 9</a:t>
            </a:r>
          </a:p>
          <a:p>
            <a:pPr lvl="1"/>
            <a:r>
              <a:rPr lang="cs-CZ" sz="1200" dirty="0" err="1" smtClean="0">
                <a:latin typeface="Palatino Linotype" pitchFamily="18" charset="0"/>
              </a:rPr>
              <a:t>Andea</a:t>
            </a:r>
            <a:r>
              <a:rPr lang="cs-CZ" sz="1200" dirty="0" smtClean="0">
                <a:latin typeface="Palatino Linotype" pitchFamily="18" charset="0"/>
              </a:rPr>
              <a:t> </a:t>
            </a:r>
            <a:r>
              <a:rPr lang="cs-CZ" sz="1200" dirty="0" err="1" smtClean="0">
                <a:latin typeface="Palatino Linotype" pitchFamily="18" charset="0"/>
              </a:rPr>
              <a:t>Vystvělová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u="sng" dirty="0" smtClean="0">
                <a:latin typeface="Palatino Linotype" pitchFamily="18" charset="0"/>
                <a:hlinkClick r:id="rId11"/>
              </a:rPr>
              <a:t>http://www.</a:t>
            </a:r>
            <a:r>
              <a:rPr lang="cs-CZ" sz="1200" u="sng" dirty="0" err="1" smtClean="0">
                <a:latin typeface="Palatino Linotype" pitchFamily="18" charset="0"/>
                <a:hlinkClick r:id="rId11"/>
              </a:rPr>
              <a:t>jevicko.cz</a:t>
            </a:r>
            <a:r>
              <a:rPr lang="cs-CZ" sz="1200" u="sng" dirty="0" smtClean="0">
                <a:latin typeface="Palatino Linotype" pitchFamily="18" charset="0"/>
                <a:hlinkClick r:id="rId11"/>
              </a:rPr>
              <a:t>/index.</a:t>
            </a:r>
            <a:r>
              <a:rPr lang="cs-CZ" sz="1200" u="sng" dirty="0" err="1" smtClean="0">
                <a:latin typeface="Palatino Linotype" pitchFamily="18" charset="0"/>
                <a:hlinkClick r:id="rId11"/>
              </a:rPr>
              <a:t>php</a:t>
            </a:r>
            <a:r>
              <a:rPr lang="cs-CZ" sz="1200" u="sng" dirty="0" smtClean="0">
                <a:latin typeface="Palatino Linotype" pitchFamily="18" charset="0"/>
                <a:hlinkClick r:id="rId11"/>
              </a:rPr>
              <a:t>?id=10061&amp;</a:t>
            </a:r>
            <a:r>
              <a:rPr lang="cs-CZ" sz="1200" u="sng" dirty="0" err="1" smtClean="0">
                <a:latin typeface="Palatino Linotype" pitchFamily="18" charset="0"/>
                <a:hlinkClick r:id="rId11"/>
              </a:rPr>
              <a:t>lang</a:t>
            </a:r>
            <a:r>
              <a:rPr lang="cs-CZ" sz="1200" u="sng" dirty="0" smtClean="0">
                <a:latin typeface="Palatino Linotype" pitchFamily="18" charset="0"/>
                <a:hlinkClick r:id="rId11"/>
              </a:rPr>
              <a:t>=</a:t>
            </a:r>
            <a:r>
              <a:rPr lang="cs-CZ" sz="1200" u="sng" dirty="0" err="1" smtClean="0">
                <a:latin typeface="Palatino Linotype" pitchFamily="18" charset="0"/>
                <a:hlinkClick r:id="rId11"/>
              </a:rPr>
              <a:t>cze</a:t>
            </a:r>
            <a:endParaRPr lang="cs-CZ" sz="1200" dirty="0" smtClean="0">
              <a:latin typeface="Palatino Linotype" pitchFamily="18" charset="0"/>
            </a:endParaRPr>
          </a:p>
          <a:p>
            <a:pPr lvl="1"/>
            <a:r>
              <a:rPr lang="cs-CZ" sz="1200" dirty="0" smtClean="0">
                <a:latin typeface="Palatino Linotype" pitchFamily="18" charset="0"/>
                <a:hlinkClick r:id="rId12"/>
              </a:rPr>
              <a:t>http://www.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moravskatrebova.cz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/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cs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/aktuality/na-web-i-na-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fb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piste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mestu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sve</a:t>
            </a:r>
            <a:r>
              <a:rPr lang="cs-CZ" sz="1200" dirty="0" smtClean="0">
                <a:latin typeface="Palatino Linotype" pitchFamily="18" charset="0"/>
                <a:hlinkClick r:id="rId12"/>
              </a:rPr>
              <a:t>-</a:t>
            </a:r>
            <a:r>
              <a:rPr lang="cs-CZ" sz="1200" dirty="0" err="1" smtClean="0">
                <a:latin typeface="Palatino Linotype" pitchFamily="18" charset="0"/>
                <a:hlinkClick r:id="rId12"/>
              </a:rPr>
              <a:t>postrehy.html</a:t>
            </a:r>
            <a:endParaRPr lang="cs-CZ" sz="1200" dirty="0" smtClean="0">
              <a:latin typeface="Palatino Linotype" pitchFamily="18" charset="0"/>
            </a:endParaRPr>
          </a:p>
          <a:p>
            <a:pPr lvl="1">
              <a:buNone/>
            </a:pPr>
            <a:endParaRPr lang="cs-CZ" sz="800" dirty="0" smtClean="0"/>
          </a:p>
          <a:p>
            <a:pPr lvl="1"/>
            <a:endParaRPr lang="cs-CZ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mthistorie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8208912" cy="4896544"/>
          </a:xfr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8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Vývoj společnosti a osídlení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0" y="1844824"/>
            <a:ext cx="914400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1. Kdy  do dnešní oblasti </a:t>
            </a:r>
            <a:r>
              <a:rPr lang="cs-CZ" sz="2000" b="1" dirty="0" err="1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Moravskotřebovska</a:t>
            </a:r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 začali přicházet první lidé?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1619672" y="3068960"/>
            <a:ext cx="597666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2. Odkud sem přicházeli a proč právě odtud?</a:t>
            </a:r>
          </a:p>
        </p:txBody>
      </p:sp>
      <p:sp>
        <p:nvSpPr>
          <p:cNvPr id="11" name="BlokTextu 10"/>
          <p:cNvSpPr txBox="1"/>
          <p:nvPr/>
        </p:nvSpPr>
        <p:spPr>
          <a:xfrm>
            <a:off x="467544" y="4581128"/>
            <a:ext cx="828092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3. S jakou významnou osobou jsou počátky zdejší kolonizace spjaty?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1115616" y="6093296"/>
            <a:ext cx="6840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4. Z čeho podle tebe může být odvozen název Třebová?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cimbur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4104456" cy="2448272"/>
          </a:xfr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8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Vývoj společnosti a osídlení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rhradis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84784"/>
            <a:ext cx="3995936" cy="244827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Obrázok 6" descr="trebovskehradisk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005064"/>
            <a:ext cx="3995936" cy="2564904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Obrázok 7" descr="hrebecovskehradisk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05064"/>
            <a:ext cx="4104456" cy="2564904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BlokTextu 8"/>
          <p:cNvSpPr txBox="1"/>
          <p:nvPr/>
        </p:nvSpPr>
        <p:spPr>
          <a:xfrm rot="10800000" flipV="1">
            <a:off x="611560" y="3284984"/>
            <a:ext cx="3888432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Cimburk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0" name="BlokTextu 9"/>
          <p:cNvSpPr txBox="1"/>
          <p:nvPr/>
        </p:nvSpPr>
        <p:spPr>
          <a:xfrm rot="10800000" flipV="1">
            <a:off x="4716016" y="3284984"/>
            <a:ext cx="3888432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Radkovské</a:t>
            </a:r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 hradisko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 rot="10800000" flipV="1">
            <a:off x="611560" y="5949280"/>
            <a:ext cx="3888432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>
                <a:solidFill>
                  <a:schemeClr val="bg1"/>
                </a:solidFill>
                <a:latin typeface="Palatino Linotype" pitchFamily="18" charset="0"/>
              </a:rPr>
              <a:t>Hřebečské</a:t>
            </a:r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 hradisko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2" name="BlokTextu 11"/>
          <p:cNvSpPr txBox="1"/>
          <p:nvPr/>
        </p:nvSpPr>
        <p:spPr>
          <a:xfrm rot="10800000" flipV="1">
            <a:off x="4716016" y="5949280"/>
            <a:ext cx="3888432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latin typeface="Palatino Linotype" pitchFamily="18" charset="0"/>
              </a:rPr>
              <a:t>Třebovské hradisko</a:t>
            </a:r>
            <a:endParaRPr lang="cs-CZ" sz="28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1619672" y="1556792"/>
            <a:ext cx="597666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Kde se nacházela šlechtická sídla?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cimburkkresb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8208912" cy="5040560"/>
          </a:xfr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8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Vývoj společnosti a osídlení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0" y="1484784"/>
            <a:ext cx="91440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err="1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Radkovské</a:t>
            </a:r>
            <a:r>
              <a:rPr lang="cs-CZ" sz="32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 hradisko a </a:t>
            </a:r>
            <a:r>
              <a:rPr lang="cs-CZ" sz="3200" b="1" dirty="0" err="1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Cimburk</a:t>
            </a:r>
            <a:endParaRPr lang="cs-CZ" sz="3200" b="1" dirty="0">
              <a:solidFill>
                <a:schemeClr val="accent6">
                  <a:lumMod val="75000"/>
                </a:schemeClr>
              </a:solidFill>
              <a:latin typeface="Palatino Linotype" pitchFamily="18" charset="0"/>
            </a:endParaRPr>
          </a:p>
        </p:txBody>
      </p:sp>
      <p:pic>
        <p:nvPicPr>
          <p:cNvPr id="7" name="Obrázok 6" descr="kamera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636912"/>
            <a:ext cx="850698" cy="86409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BlokTextu 7"/>
          <p:cNvSpPr txBox="1"/>
          <p:nvPr/>
        </p:nvSpPr>
        <p:spPr>
          <a:xfrm>
            <a:off x="755576" y="5229200"/>
            <a:ext cx="7560840" cy="107721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https://www.youtube.com/watch?v=5fddFCNJCLo</a:t>
            </a:r>
            <a:endParaRPr lang="cs-CZ" sz="3200" b="1" dirty="0">
              <a:solidFill>
                <a:schemeClr val="accent6">
                  <a:lumMod val="7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8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Vývoj společnosti a osídlení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Zástupný symbol obsahu 6" descr="mapa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0492" y="1556792"/>
            <a:ext cx="8325099" cy="5040560"/>
          </a:xfr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Ovál 7"/>
          <p:cNvSpPr/>
          <p:nvPr/>
        </p:nvSpPr>
        <p:spPr>
          <a:xfrm>
            <a:off x="4932040" y="3284984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932040" y="5877272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BlokTextu 9"/>
          <p:cNvSpPr txBox="1"/>
          <p:nvPr/>
        </p:nvSpPr>
        <p:spPr>
          <a:xfrm>
            <a:off x="5364088" y="2924944"/>
            <a:ext cx="295232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dirty="0" err="1" smtClean="0">
                <a:solidFill>
                  <a:srgbClr val="FF0000"/>
                </a:solidFill>
                <a:latin typeface="Palatino Linotype" pitchFamily="18" charset="0"/>
              </a:rPr>
              <a:t>Radkovské</a:t>
            </a:r>
            <a:r>
              <a:rPr lang="cs-CZ" sz="2400" dirty="0" smtClean="0">
                <a:solidFill>
                  <a:srgbClr val="FF0000"/>
                </a:solidFill>
                <a:latin typeface="Palatino Linotype" pitchFamily="18" charset="0"/>
              </a:rPr>
              <a:t> hradisko</a:t>
            </a:r>
            <a:endParaRPr lang="cs-CZ" sz="2400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3059832" y="5949280"/>
            <a:ext cx="165618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dirty="0" err="1" smtClean="0">
                <a:solidFill>
                  <a:srgbClr val="FF0000"/>
                </a:solidFill>
                <a:latin typeface="Palatino Linotype" pitchFamily="18" charset="0"/>
              </a:rPr>
              <a:t>Cimburk</a:t>
            </a:r>
            <a:endParaRPr lang="cs-CZ" sz="2400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jazykový ostr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5467026" cy="5373216"/>
          </a:xfrm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8</a:t>
            </a:r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.</a:t>
            </a:r>
            <a:r>
              <a:rPr lang="cs-CZ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Vývoj společnosti a osídlení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1259632" y="1484784"/>
            <a:ext cx="6552728" cy="76944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„Svědci události“</a:t>
            </a:r>
          </a:p>
        </p:txBody>
      </p:sp>
      <p:sp>
        <p:nvSpPr>
          <p:cNvPr id="7" name="BlokTextu 6"/>
          <p:cNvSpPr txBox="1"/>
          <p:nvPr/>
        </p:nvSpPr>
        <p:spPr>
          <a:xfrm>
            <a:off x="3563888" y="2348880"/>
            <a:ext cx="5580112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…aneb jak to bylo zas dob existence jazykového ostrova </a:t>
            </a:r>
            <a:r>
              <a:rPr lang="cs-CZ" sz="2400" b="1" dirty="0" err="1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Hřebečsko</a:t>
            </a:r>
            <a:r>
              <a:rPr lang="cs-CZ" sz="2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???</a:t>
            </a:r>
          </a:p>
        </p:txBody>
      </p:sp>
      <p:sp>
        <p:nvSpPr>
          <p:cNvPr id="8" name="Ovál 7"/>
          <p:cNvSpPr/>
          <p:nvPr/>
        </p:nvSpPr>
        <p:spPr>
          <a:xfrm>
            <a:off x="4355976" y="4221088"/>
            <a:ext cx="360040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Rovná spojovacia šípka 9"/>
          <p:cNvCxnSpPr/>
          <p:nvPr/>
        </p:nvCxnSpPr>
        <p:spPr>
          <a:xfrm flipH="1">
            <a:off x="4788024" y="3284984"/>
            <a:ext cx="2448272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Obrázok 11" descr="ikonaaktivi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492896"/>
            <a:ext cx="1790950" cy="72400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13" name="Obrázok 12" descr="mdiktá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4365104"/>
            <a:ext cx="3275855" cy="221519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9.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 Obyvatelstvo 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5" name="Zástupný symbol obsahu 4" descr="mthistori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97810"/>
            <a:ext cx="8208912" cy="4927534"/>
          </a:xfr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BlokTextu 6"/>
          <p:cNvSpPr txBox="1"/>
          <p:nvPr/>
        </p:nvSpPr>
        <p:spPr>
          <a:xfrm>
            <a:off x="1115616" y="2564904"/>
            <a:ext cx="705678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Kolik žije v regionu obyvatel a jaká je hustota zalidnění?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2195736" y="3429000"/>
            <a:ext cx="4860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Jaký charakter má pohyb obyvatelstva?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2771800" y="4293096"/>
            <a:ext cx="392392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Jak je to s náboženskou vírou ?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2483768" y="5229200"/>
            <a:ext cx="460851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Jak vypadá vzdělanostní struktura?</a:t>
            </a:r>
          </a:p>
        </p:txBody>
      </p:sp>
      <p:sp>
        <p:nvSpPr>
          <p:cNvPr id="11" name="BlokTextu 10"/>
          <p:cNvSpPr txBox="1"/>
          <p:nvPr/>
        </p:nvSpPr>
        <p:spPr>
          <a:xfrm>
            <a:off x="2843808" y="6021288"/>
            <a:ext cx="392392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Které menšiny převažují?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611560" y="1700808"/>
            <a:ext cx="5184576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ZÁKLADNÍ CHARAKTERISTIKY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9.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 Obyvatelstvo 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8" name="BlokTextu 7"/>
          <p:cNvSpPr txBox="1"/>
          <p:nvPr/>
        </p:nvSpPr>
        <p:spPr>
          <a:xfrm>
            <a:off x="827584" y="1556792"/>
            <a:ext cx="752432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Jak se vyvíjel počet obyvatel v regionu? </a:t>
            </a:r>
          </a:p>
          <a:p>
            <a:pPr algn="ctr"/>
            <a:r>
              <a:rPr lang="cs-CZ" sz="2400" b="1" dirty="0" smtClean="0">
                <a:solidFill>
                  <a:schemeClr val="accent6">
                    <a:lumMod val="75000"/>
                  </a:schemeClr>
                </a:solidFill>
                <a:latin typeface="Palatino Linotype" pitchFamily="18" charset="0"/>
              </a:rPr>
              <a:t>Co bylo a je příčinou prudkých změn?</a:t>
            </a:r>
          </a:p>
        </p:txBody>
      </p:sp>
      <p:graphicFrame>
        <p:nvGraphicFramePr>
          <p:cNvPr id="6" name="Zástupný symbol obsahu 5"/>
          <p:cNvGraphicFramePr>
            <a:graphicFrameLocks noGrp="1"/>
          </p:cNvGraphicFramePr>
          <p:nvPr>
            <p:ph idx="1"/>
          </p:nvPr>
        </p:nvGraphicFramePr>
        <p:xfrm>
          <a:off x="683568" y="2564904"/>
          <a:ext cx="7787208" cy="3849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sahu 4" descr="Obc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772816"/>
            <a:ext cx="6400223" cy="4525963"/>
          </a:xfr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</a:rPr>
              <a:t>10.</a:t>
            </a:r>
            <a:r>
              <a:rPr lang="cs-CZ" sz="4000" b="1" dirty="0" smtClean="0">
                <a:solidFill>
                  <a:schemeClr val="bg1"/>
                </a:solidFill>
                <a:latin typeface="Trebuchet MS" pitchFamily="34" charset="0"/>
              </a:rPr>
              <a:t> Sídla </a:t>
            </a:r>
            <a:endParaRPr lang="cs-CZ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6" name="Obrázok 5" descr="pudory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1412776"/>
            <a:ext cx="3347864" cy="259228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Obrázok 6" descr="jevic_leteck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8839" y="4077072"/>
            <a:ext cx="3345161" cy="278092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253</Words>
  <Application>Microsoft Office PowerPoint</Application>
  <PresentationFormat>Prezentácia na obrazovke (4:3)</PresentationFormat>
  <Paragraphs>63</Paragraphs>
  <Slides>10</Slides>
  <Notes>2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10</vt:i4>
      </vt:variant>
    </vt:vector>
  </HeadingPairs>
  <TitlesOfParts>
    <vt:vector size="11" baseType="lpstr">
      <vt:lpstr>Motív Office</vt:lpstr>
      <vt:lpstr>Naše Moravskotřebovsko Andrea Vystavělová</vt:lpstr>
      <vt:lpstr>8. Vývoj společnosti a osídlení</vt:lpstr>
      <vt:lpstr>8. Vývoj společnosti a osídlení</vt:lpstr>
      <vt:lpstr>8. Vývoj společnosti a osídlení</vt:lpstr>
      <vt:lpstr>8. Vývoj společnosti a osídlení</vt:lpstr>
      <vt:lpstr>8. Vývoj společnosti a osídlení</vt:lpstr>
      <vt:lpstr>9. Obyvatelstvo </vt:lpstr>
      <vt:lpstr>9. Obyvatelstvo </vt:lpstr>
      <vt:lpstr>10. Sídla </vt:lpstr>
      <vt:lpstr>Zdroje obrázků: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Naše Moravskotřebovsko Andrea Vystavělová</dc:title>
  <dc:creator>Andrejka</dc:creator>
  <cp:lastModifiedBy>Andrejka</cp:lastModifiedBy>
  <cp:revision>84</cp:revision>
  <dcterms:created xsi:type="dcterms:W3CDTF">2016-02-27T09:13:26Z</dcterms:created>
  <dcterms:modified xsi:type="dcterms:W3CDTF">2016-03-17T11:36:17Z</dcterms:modified>
</cp:coreProperties>
</file>